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0"/>
    <p:sldId id="257" r:id="rId31"/>
    <p:sldId id="258" r:id="rId32"/>
    <p:sldId id="259" r:id="rId33"/>
    <p:sldId id="260" r:id="rId34"/>
    <p:sldId id="261" r:id="rId35"/>
    <p:sldId id="262" r:id="rId36"/>
    <p:sldId id="263" r:id="rId37"/>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Oswald" charset="1" panose="00000500000000000000"/>
      <p:regular r:id="rId8"/>
    </p:embeddedFont>
    <p:embeddedFont>
      <p:font typeface="Oswald Bold"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TT Commons Pro" charset="1" panose="020B0103030102020204"/>
      <p:regular r:id="rId14"/>
    </p:embeddedFont>
    <p:embeddedFont>
      <p:font typeface="TT Commons Pro Bold" charset="1" panose="020B0103030102020204"/>
      <p:regular r:id="rId15"/>
    </p:embeddedFont>
    <p:embeddedFont>
      <p:font typeface="TT Commons Pro Italics" charset="1" panose="020B0103030102020204"/>
      <p:regular r:id="rId16"/>
    </p:embeddedFont>
    <p:embeddedFont>
      <p:font typeface="TT Commons Pro Bold Italics" charset="1" panose="020B0103030102020204"/>
      <p:regular r:id="rId17"/>
    </p:embeddedFont>
    <p:embeddedFont>
      <p:font typeface="Aileron" charset="1" panose="00000500000000000000"/>
      <p:regular r:id="rId18"/>
    </p:embeddedFont>
    <p:embeddedFont>
      <p:font typeface="Aileron Bold" charset="1" panose="00000800000000000000"/>
      <p:regular r:id="rId19"/>
    </p:embeddedFont>
    <p:embeddedFont>
      <p:font typeface="Aileron Italics" charset="1" panose="00000500000000000000"/>
      <p:regular r:id="rId20"/>
    </p:embeddedFont>
    <p:embeddedFont>
      <p:font typeface="Aileron Bold Italics" charset="1" panose="00000800000000000000"/>
      <p:regular r:id="rId21"/>
    </p:embeddedFont>
    <p:embeddedFont>
      <p:font typeface="Aileron Thin" charset="1" panose="00000300000000000000"/>
      <p:regular r:id="rId22"/>
    </p:embeddedFont>
    <p:embeddedFont>
      <p:font typeface="Aileron Thin Italics" charset="1" panose="00000300000000000000"/>
      <p:regular r:id="rId23"/>
    </p:embeddedFont>
    <p:embeddedFont>
      <p:font typeface="Aileron Light" charset="1" panose="00000400000000000000"/>
      <p:regular r:id="rId24"/>
    </p:embeddedFont>
    <p:embeddedFont>
      <p:font typeface="Aileron Light Italics" charset="1" panose="00000400000000000000"/>
      <p:regular r:id="rId25"/>
    </p:embeddedFont>
    <p:embeddedFont>
      <p:font typeface="Aileron Ultra-Bold" charset="1" panose="00000A00000000000000"/>
      <p:regular r:id="rId26"/>
    </p:embeddedFont>
    <p:embeddedFont>
      <p:font typeface="Aileron Ultra-Bold Italics" charset="1" panose="00000A00000000000000"/>
      <p:regular r:id="rId27"/>
    </p:embeddedFont>
    <p:embeddedFont>
      <p:font typeface="Aileron Heavy" charset="1" panose="00000A00000000000000"/>
      <p:regular r:id="rId28"/>
    </p:embeddedFont>
    <p:embeddedFont>
      <p:font typeface="Aileron Heavy Italics" charset="1" panose="00000A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slides/slide1.xml" Type="http://schemas.openxmlformats.org/officeDocument/2006/relationships/slide"/><Relationship Id="rId31" Target="slides/slide2.xml" Type="http://schemas.openxmlformats.org/officeDocument/2006/relationships/slide"/><Relationship Id="rId32" Target="slides/slide3.xml" Type="http://schemas.openxmlformats.org/officeDocument/2006/relationships/slide"/><Relationship Id="rId33" Target="slides/slide4.xml" Type="http://schemas.openxmlformats.org/officeDocument/2006/relationships/slide"/><Relationship Id="rId34" Target="slides/slide5.xml" Type="http://schemas.openxmlformats.org/officeDocument/2006/relationships/slide"/><Relationship Id="rId35" Target="slides/slide6.xml" Type="http://schemas.openxmlformats.org/officeDocument/2006/relationships/slide"/><Relationship Id="rId36" Target="slides/slide7.xml" Type="http://schemas.openxmlformats.org/officeDocument/2006/relationships/slide"/><Relationship Id="rId37" Target="slides/slide8.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https://www.mineralview.com" TargetMode="External" Type="http://schemas.openxmlformats.org/officeDocument/2006/relationships/hyperlink"/></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2.svg" Type="http://schemas.openxmlformats.org/officeDocument/2006/relationships/image"/><Relationship Id="rId11" Target="../media/image13.png" Type="http://schemas.openxmlformats.org/officeDocument/2006/relationships/image"/><Relationship Id="rId12" Target="../media/image14.png" Type="http://schemas.openxmlformats.org/officeDocument/2006/relationships/image"/><Relationship Id="rId13" Target="../media/image15.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16" Target="https://www.mineralview.com" TargetMode="External" Type="http://schemas.openxmlformats.org/officeDocument/2006/relationships/hyperlink"/><Relationship Id="rId17" Target="mailto:support@mineralview.com" TargetMode="External" Type="http://schemas.openxmlformats.org/officeDocument/2006/relationships/hyperlink"/><Relationship Id="rId18" Target="https://www.mineralview.com" TargetMode="External" Type="http://schemas.openxmlformats.org/officeDocument/2006/relationships/hyperlink"/><Relationship Id="rId2" Target="../media/image4.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B0F10"/>
        </a:solidFill>
      </p:bgPr>
    </p:bg>
    <p:spTree>
      <p:nvGrpSpPr>
        <p:cNvPr id="1" name=""/>
        <p:cNvGrpSpPr/>
        <p:nvPr/>
      </p:nvGrpSpPr>
      <p:grpSpPr>
        <a:xfrm>
          <a:off x="0" y="0"/>
          <a:ext cx="0" cy="0"/>
          <a:chOff x="0" y="0"/>
          <a:chExt cx="0" cy="0"/>
        </a:xfrm>
      </p:grpSpPr>
      <p:sp>
        <p:nvSpPr>
          <p:cNvPr name="Freeform 2" id="2"/>
          <p:cNvSpPr/>
          <p:nvPr/>
        </p:nvSpPr>
        <p:spPr>
          <a:xfrm flipH="false" flipV="false" rot="0">
            <a:off x="10395260" y="0"/>
            <a:ext cx="7892740" cy="10277811"/>
          </a:xfrm>
          <a:custGeom>
            <a:avLst/>
            <a:gdLst/>
            <a:ahLst/>
            <a:cxnLst/>
            <a:rect r="r" b="b" t="t" l="l"/>
            <a:pathLst>
              <a:path h="10277811" w="7892740">
                <a:moveTo>
                  <a:pt x="0" y="0"/>
                </a:moveTo>
                <a:lnTo>
                  <a:pt x="7892740" y="0"/>
                </a:lnTo>
                <a:lnTo>
                  <a:pt x="7892740" y="10277811"/>
                </a:lnTo>
                <a:lnTo>
                  <a:pt x="0" y="10277811"/>
                </a:lnTo>
                <a:lnTo>
                  <a:pt x="0" y="0"/>
                </a:lnTo>
                <a:close/>
              </a:path>
            </a:pathLst>
          </a:custGeom>
          <a:blipFill>
            <a:blip r:embed="rId2"/>
            <a:stretch>
              <a:fillRect l="-65749" t="0" r="-65749" b="0"/>
            </a:stretch>
          </a:blipFill>
        </p:spPr>
      </p:sp>
      <p:grpSp>
        <p:nvGrpSpPr>
          <p:cNvPr name="Group 3" id="3"/>
          <p:cNvGrpSpPr/>
          <p:nvPr/>
        </p:nvGrpSpPr>
        <p:grpSpPr>
          <a:xfrm rot="0">
            <a:off x="1768190" y="1433405"/>
            <a:ext cx="261830" cy="261830"/>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CD95"/>
            </a:solidFill>
          </p:spPr>
        </p:sp>
      </p:grpSp>
      <p:grpSp>
        <p:nvGrpSpPr>
          <p:cNvPr name="Group 5" id="5"/>
          <p:cNvGrpSpPr/>
          <p:nvPr/>
        </p:nvGrpSpPr>
        <p:grpSpPr>
          <a:xfrm rot="0">
            <a:off x="2211044" y="1433405"/>
            <a:ext cx="261830" cy="261830"/>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CFC"/>
            </a:solidFill>
          </p:spPr>
        </p:sp>
      </p:grpSp>
      <p:sp>
        <p:nvSpPr>
          <p:cNvPr name="Freeform 7" id="7"/>
          <p:cNvSpPr/>
          <p:nvPr/>
        </p:nvSpPr>
        <p:spPr>
          <a:xfrm flipH="false" flipV="false" rot="0">
            <a:off x="254200" y="309455"/>
            <a:ext cx="1028700" cy="1028700"/>
          </a:xfrm>
          <a:custGeom>
            <a:avLst/>
            <a:gdLst/>
            <a:ahLst/>
            <a:cxnLst/>
            <a:rect r="r" b="b" t="t" l="l"/>
            <a:pathLst>
              <a:path h="1028700" w="1028700">
                <a:moveTo>
                  <a:pt x="0" y="0"/>
                </a:moveTo>
                <a:lnTo>
                  <a:pt x="1028700" y="0"/>
                </a:lnTo>
                <a:lnTo>
                  <a:pt x="1028700" y="1028700"/>
                </a:lnTo>
                <a:lnTo>
                  <a:pt x="0" y="1028700"/>
                </a:lnTo>
                <a:lnTo>
                  <a:pt x="0" y="0"/>
                </a:lnTo>
                <a:close/>
              </a:path>
            </a:pathLst>
          </a:custGeom>
          <a:blipFill>
            <a:blip r:embed="rId3"/>
            <a:stretch>
              <a:fillRect l="0" t="0" r="0" b="0"/>
            </a:stretch>
          </a:blipFill>
        </p:spPr>
      </p:sp>
      <p:sp>
        <p:nvSpPr>
          <p:cNvPr name="TextBox 8" id="8"/>
          <p:cNvSpPr txBox="true"/>
          <p:nvPr/>
        </p:nvSpPr>
        <p:spPr>
          <a:xfrm rot="0">
            <a:off x="1517493" y="2023818"/>
            <a:ext cx="7916657" cy="6887399"/>
          </a:xfrm>
          <a:prstGeom prst="rect">
            <a:avLst/>
          </a:prstGeom>
        </p:spPr>
        <p:txBody>
          <a:bodyPr anchor="t" rtlCol="false" tIns="0" lIns="0" bIns="0" rIns="0">
            <a:spAutoFit/>
          </a:bodyPr>
          <a:lstStyle/>
          <a:p>
            <a:pPr>
              <a:lnSpc>
                <a:spcPts val="10035"/>
              </a:lnSpc>
            </a:pPr>
            <a:r>
              <a:rPr lang="en-US" sz="7167">
                <a:solidFill>
                  <a:srgbClr val="FFFFFF"/>
                </a:solidFill>
                <a:latin typeface="Aileron Heavy"/>
              </a:rPr>
              <a:t>A SWOT ANALYSIS ON OIL AND GAS INDUSTRY</a:t>
            </a:r>
          </a:p>
          <a:p>
            <a:pPr>
              <a:lnSpc>
                <a:spcPts val="15074"/>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39897" y="-420849"/>
            <a:ext cx="1568597" cy="11128698"/>
            <a:chOff x="0" y="0"/>
            <a:chExt cx="1138457" cy="8076989"/>
          </a:xfrm>
        </p:grpSpPr>
        <p:sp>
          <p:nvSpPr>
            <p:cNvPr name="Freeform 3" id="3"/>
            <p:cNvSpPr/>
            <p:nvPr/>
          </p:nvSpPr>
          <p:spPr>
            <a:xfrm flipH="false" flipV="false" rot="0">
              <a:off x="0" y="0"/>
              <a:ext cx="1138457" cy="8076989"/>
            </a:xfrm>
            <a:custGeom>
              <a:avLst/>
              <a:gdLst/>
              <a:ahLst/>
              <a:cxnLst/>
              <a:rect r="r" b="b" t="t" l="l"/>
              <a:pathLst>
                <a:path h="8076989" w="1138457">
                  <a:moveTo>
                    <a:pt x="1013997" y="8076989"/>
                  </a:moveTo>
                  <a:lnTo>
                    <a:pt x="124460" y="8076989"/>
                  </a:lnTo>
                  <a:cubicBezTo>
                    <a:pt x="55880" y="8076989"/>
                    <a:pt x="0" y="8021109"/>
                    <a:pt x="0" y="7952529"/>
                  </a:cubicBezTo>
                  <a:lnTo>
                    <a:pt x="0" y="124460"/>
                  </a:lnTo>
                  <a:cubicBezTo>
                    <a:pt x="0" y="55880"/>
                    <a:pt x="55880" y="0"/>
                    <a:pt x="124460" y="0"/>
                  </a:cubicBezTo>
                  <a:lnTo>
                    <a:pt x="1013997" y="0"/>
                  </a:lnTo>
                  <a:cubicBezTo>
                    <a:pt x="1082577" y="0"/>
                    <a:pt x="1138457" y="55880"/>
                    <a:pt x="1138457" y="124460"/>
                  </a:cubicBezTo>
                  <a:lnTo>
                    <a:pt x="1138457" y="7952529"/>
                  </a:lnTo>
                  <a:cubicBezTo>
                    <a:pt x="1138457" y="8021109"/>
                    <a:pt x="1082577" y="8076989"/>
                    <a:pt x="1013997" y="8076989"/>
                  </a:cubicBezTo>
                  <a:close/>
                </a:path>
              </a:pathLst>
            </a:custGeom>
            <a:solidFill>
              <a:srgbClr val="00CD95"/>
            </a:solidFill>
          </p:spPr>
        </p:sp>
      </p:grpSp>
      <p:grpSp>
        <p:nvGrpSpPr>
          <p:cNvPr name="Group 4" id="4"/>
          <p:cNvGrpSpPr/>
          <p:nvPr/>
        </p:nvGrpSpPr>
        <p:grpSpPr>
          <a:xfrm rot="0">
            <a:off x="-207060" y="1468712"/>
            <a:ext cx="8929303" cy="2254301"/>
            <a:chOff x="0" y="0"/>
            <a:chExt cx="5099684" cy="1287471"/>
          </a:xfrm>
        </p:grpSpPr>
        <p:sp>
          <p:nvSpPr>
            <p:cNvPr name="Freeform 5" id="5"/>
            <p:cNvSpPr/>
            <p:nvPr/>
          </p:nvSpPr>
          <p:spPr>
            <a:xfrm flipH="false" flipV="false" rot="0">
              <a:off x="0" y="0"/>
              <a:ext cx="5099684" cy="1287471"/>
            </a:xfrm>
            <a:custGeom>
              <a:avLst/>
              <a:gdLst/>
              <a:ahLst/>
              <a:cxnLst/>
              <a:rect r="r" b="b" t="t" l="l"/>
              <a:pathLst>
                <a:path h="1287471" w="5099684">
                  <a:moveTo>
                    <a:pt x="4975223" y="1287471"/>
                  </a:moveTo>
                  <a:lnTo>
                    <a:pt x="124460" y="1287471"/>
                  </a:lnTo>
                  <a:cubicBezTo>
                    <a:pt x="55880" y="1287471"/>
                    <a:pt x="0" y="1231591"/>
                    <a:pt x="0" y="1163011"/>
                  </a:cubicBezTo>
                  <a:lnTo>
                    <a:pt x="0" y="124460"/>
                  </a:lnTo>
                  <a:cubicBezTo>
                    <a:pt x="0" y="55880"/>
                    <a:pt x="55880" y="0"/>
                    <a:pt x="124460" y="0"/>
                  </a:cubicBezTo>
                  <a:lnTo>
                    <a:pt x="4975224" y="0"/>
                  </a:lnTo>
                  <a:cubicBezTo>
                    <a:pt x="5043804" y="0"/>
                    <a:pt x="5099684" y="55880"/>
                    <a:pt x="5099684" y="124460"/>
                  </a:cubicBezTo>
                  <a:lnTo>
                    <a:pt x="5099684" y="1163011"/>
                  </a:lnTo>
                  <a:cubicBezTo>
                    <a:pt x="5099684" y="1231591"/>
                    <a:pt x="5043804" y="1287471"/>
                    <a:pt x="4975224" y="1287471"/>
                  </a:cubicBezTo>
                  <a:close/>
                </a:path>
              </a:pathLst>
            </a:custGeom>
            <a:solidFill>
              <a:srgbClr val="0B0F10"/>
            </a:solidFill>
          </p:spPr>
        </p:sp>
      </p:grpSp>
      <p:sp>
        <p:nvSpPr>
          <p:cNvPr name="Freeform 6" id="6"/>
          <p:cNvSpPr/>
          <p:nvPr/>
        </p:nvSpPr>
        <p:spPr>
          <a:xfrm flipH="false" flipV="false" rot="0">
            <a:off x="10213192" y="0"/>
            <a:ext cx="8074808" cy="10287000"/>
          </a:xfrm>
          <a:custGeom>
            <a:avLst/>
            <a:gdLst/>
            <a:ahLst/>
            <a:cxnLst/>
            <a:rect r="r" b="b" t="t" l="l"/>
            <a:pathLst>
              <a:path h="10287000" w="8074808">
                <a:moveTo>
                  <a:pt x="0" y="0"/>
                </a:moveTo>
                <a:lnTo>
                  <a:pt x="8074808" y="0"/>
                </a:lnTo>
                <a:lnTo>
                  <a:pt x="8074808" y="10287000"/>
                </a:lnTo>
                <a:lnTo>
                  <a:pt x="0" y="10287000"/>
                </a:lnTo>
                <a:lnTo>
                  <a:pt x="0" y="0"/>
                </a:lnTo>
                <a:close/>
              </a:path>
            </a:pathLst>
          </a:custGeom>
          <a:blipFill>
            <a:blip r:embed="rId2"/>
            <a:stretch>
              <a:fillRect l="-51012" t="0" r="-39843" b="0"/>
            </a:stretch>
          </a:blipFill>
        </p:spPr>
      </p:sp>
      <p:sp>
        <p:nvSpPr>
          <p:cNvPr name="Freeform 7" id="7"/>
          <p:cNvSpPr/>
          <p:nvPr/>
        </p:nvSpPr>
        <p:spPr>
          <a:xfrm flipH="false" flipV="false" rot="0">
            <a:off x="334798" y="259037"/>
            <a:ext cx="1028700" cy="1028700"/>
          </a:xfrm>
          <a:custGeom>
            <a:avLst/>
            <a:gdLst/>
            <a:ahLst/>
            <a:cxnLst/>
            <a:rect r="r" b="b" t="t" l="l"/>
            <a:pathLst>
              <a:path h="1028700" w="1028700">
                <a:moveTo>
                  <a:pt x="0" y="0"/>
                </a:moveTo>
                <a:lnTo>
                  <a:pt x="1028700" y="0"/>
                </a:lnTo>
                <a:lnTo>
                  <a:pt x="1028700" y="1028700"/>
                </a:lnTo>
                <a:lnTo>
                  <a:pt x="0" y="1028700"/>
                </a:lnTo>
                <a:lnTo>
                  <a:pt x="0" y="0"/>
                </a:lnTo>
                <a:close/>
              </a:path>
            </a:pathLst>
          </a:custGeom>
          <a:blipFill>
            <a:blip r:embed="rId3"/>
            <a:stretch>
              <a:fillRect l="0" t="0" r="0" b="0"/>
            </a:stretch>
          </a:blipFill>
        </p:spPr>
      </p:sp>
      <p:sp>
        <p:nvSpPr>
          <p:cNvPr name="TextBox 8" id="8"/>
          <p:cNvSpPr txBox="true"/>
          <p:nvPr/>
        </p:nvSpPr>
        <p:spPr>
          <a:xfrm rot="0">
            <a:off x="1363498" y="4047277"/>
            <a:ext cx="8046064" cy="5041901"/>
          </a:xfrm>
          <a:prstGeom prst="rect">
            <a:avLst/>
          </a:prstGeom>
        </p:spPr>
        <p:txBody>
          <a:bodyPr anchor="t" rtlCol="false" tIns="0" lIns="0" bIns="0" rIns="0">
            <a:spAutoFit/>
          </a:bodyPr>
          <a:lstStyle/>
          <a:p>
            <a:pPr>
              <a:lnSpc>
                <a:spcPts val="4024"/>
              </a:lnSpc>
            </a:pPr>
            <a:r>
              <a:rPr lang="en-US" sz="2874">
                <a:solidFill>
                  <a:srgbClr val="545454"/>
                </a:solidFill>
                <a:latin typeface="Montserrat Classic"/>
              </a:rPr>
              <a:t>Introduction The </a:t>
            </a:r>
            <a:r>
              <a:rPr lang="en-US" sz="2874" u="sng">
                <a:solidFill>
                  <a:srgbClr val="545454"/>
                </a:solidFill>
                <a:latin typeface="Montserrat Classic"/>
                <a:hlinkClick r:id="rId4" tooltip="https://www.mineralview.com"/>
              </a:rPr>
              <a:t>Oil and Gas</a:t>
            </a:r>
            <a:r>
              <a:rPr lang="en-US" sz="2874">
                <a:solidFill>
                  <a:srgbClr val="545454"/>
                </a:solidFill>
                <a:latin typeface="Montserrat Classic"/>
              </a:rPr>
              <a:t> Industry is one of the oldest industries in the world. This industry plays a crucial role for the survival of mankind on this earth. Oil and gas industry is the biggest sector in the world in terms of dollar value, the oil and gas sector is a global powerhouse using hundreds of thousands of workers worldwide and generating hundreds of billions of dollars globally each year</a:t>
            </a:r>
          </a:p>
        </p:txBody>
      </p:sp>
      <p:sp>
        <p:nvSpPr>
          <p:cNvPr name="TextBox 9" id="9"/>
          <p:cNvSpPr txBox="true"/>
          <p:nvPr/>
        </p:nvSpPr>
        <p:spPr>
          <a:xfrm rot="0">
            <a:off x="508402" y="2128136"/>
            <a:ext cx="7918997" cy="754478"/>
          </a:xfrm>
          <a:prstGeom prst="rect">
            <a:avLst/>
          </a:prstGeom>
        </p:spPr>
        <p:txBody>
          <a:bodyPr anchor="t" rtlCol="false" tIns="0" lIns="0" bIns="0" rIns="0">
            <a:spAutoFit/>
          </a:bodyPr>
          <a:lstStyle/>
          <a:p>
            <a:pPr algn="ctr">
              <a:lnSpc>
                <a:spcPts val="6189"/>
              </a:lnSpc>
              <a:spcBef>
                <a:spcPct val="0"/>
              </a:spcBef>
            </a:pPr>
            <a:r>
              <a:rPr lang="en-US" sz="4421">
                <a:solidFill>
                  <a:srgbClr val="FFFCFC"/>
                </a:solidFill>
                <a:latin typeface="Aileron Ultra-Bold"/>
              </a:rPr>
              <a:t>About </a:t>
            </a:r>
            <a:r>
              <a:rPr lang="en-US" sz="4421">
                <a:solidFill>
                  <a:srgbClr val="FFFCFC"/>
                </a:solidFill>
                <a:latin typeface="Aileron Ultra-Bold"/>
              </a:rPr>
              <a:t>Oil and Gas Industry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CFC"/>
        </a:solidFill>
      </p:bgPr>
    </p:bg>
    <p:spTree>
      <p:nvGrpSpPr>
        <p:cNvPr id="1" name=""/>
        <p:cNvGrpSpPr/>
        <p:nvPr/>
      </p:nvGrpSpPr>
      <p:grpSpPr>
        <a:xfrm>
          <a:off x="0" y="0"/>
          <a:ext cx="0" cy="0"/>
          <a:chOff x="0" y="0"/>
          <a:chExt cx="0" cy="0"/>
        </a:xfrm>
      </p:grpSpPr>
      <p:grpSp>
        <p:nvGrpSpPr>
          <p:cNvPr name="Group 2" id="2"/>
          <p:cNvGrpSpPr/>
          <p:nvPr/>
        </p:nvGrpSpPr>
        <p:grpSpPr>
          <a:xfrm rot="0">
            <a:off x="11707667" y="2742578"/>
            <a:ext cx="2656086" cy="2656086"/>
            <a:chOff x="0" y="0"/>
            <a:chExt cx="1913890" cy="1913890"/>
          </a:xfrm>
        </p:grpSpPr>
        <p:sp>
          <p:nvSpPr>
            <p:cNvPr name="Freeform 3" id="3"/>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00CD95"/>
            </a:solidFill>
          </p:spPr>
        </p:sp>
      </p:grpSp>
      <p:grpSp>
        <p:nvGrpSpPr>
          <p:cNvPr name="Group 4" id="4"/>
          <p:cNvGrpSpPr/>
          <p:nvPr/>
        </p:nvGrpSpPr>
        <p:grpSpPr>
          <a:xfrm rot="0">
            <a:off x="14900364" y="2742578"/>
            <a:ext cx="2656086" cy="2656086"/>
            <a:chOff x="0" y="0"/>
            <a:chExt cx="1913890" cy="1913890"/>
          </a:xfrm>
        </p:grpSpPr>
        <p:sp>
          <p:nvSpPr>
            <p:cNvPr name="Freeform 5" id="5"/>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00CD95"/>
            </a:solidFill>
          </p:spPr>
        </p:sp>
      </p:grpSp>
      <p:grpSp>
        <p:nvGrpSpPr>
          <p:cNvPr name="Group 6" id="6"/>
          <p:cNvGrpSpPr/>
          <p:nvPr/>
        </p:nvGrpSpPr>
        <p:grpSpPr>
          <a:xfrm rot="0">
            <a:off x="11707667" y="5705142"/>
            <a:ext cx="2656086" cy="2656086"/>
            <a:chOff x="0" y="0"/>
            <a:chExt cx="1913890" cy="1913890"/>
          </a:xfrm>
        </p:grpSpPr>
        <p:sp>
          <p:nvSpPr>
            <p:cNvPr name="Freeform 7" id="7"/>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00CD95"/>
            </a:solidFill>
          </p:spPr>
        </p:sp>
      </p:grpSp>
      <p:grpSp>
        <p:nvGrpSpPr>
          <p:cNvPr name="Group 8" id="8"/>
          <p:cNvGrpSpPr/>
          <p:nvPr/>
        </p:nvGrpSpPr>
        <p:grpSpPr>
          <a:xfrm rot="0">
            <a:off x="14900364" y="5705142"/>
            <a:ext cx="2656086" cy="2656086"/>
            <a:chOff x="0" y="0"/>
            <a:chExt cx="1913890" cy="1913890"/>
          </a:xfrm>
        </p:grpSpPr>
        <p:sp>
          <p:nvSpPr>
            <p:cNvPr name="Freeform 9" id="9"/>
            <p:cNvSpPr/>
            <p:nvPr/>
          </p:nvSpPr>
          <p:spPr>
            <a:xfrm flipH="false" flipV="false" rot="0">
              <a:off x="0" y="0"/>
              <a:ext cx="1913890" cy="1913890"/>
            </a:xfrm>
            <a:custGeom>
              <a:avLst/>
              <a:gdLst/>
              <a:ahLst/>
              <a:cxnLst/>
              <a:rect r="r" b="b" t="t" l="l"/>
              <a:pathLst>
                <a:path h="1913890" w="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00CD95"/>
            </a:solidFill>
          </p:spPr>
        </p:sp>
      </p:grpSp>
      <p:grpSp>
        <p:nvGrpSpPr>
          <p:cNvPr name="Group 10" id="10"/>
          <p:cNvGrpSpPr/>
          <p:nvPr/>
        </p:nvGrpSpPr>
        <p:grpSpPr>
          <a:xfrm rot="0">
            <a:off x="11707667" y="2052932"/>
            <a:ext cx="2656086" cy="473750"/>
            <a:chOff x="0" y="0"/>
            <a:chExt cx="12958896" cy="2311400"/>
          </a:xfrm>
        </p:grpSpPr>
        <p:sp>
          <p:nvSpPr>
            <p:cNvPr name="Freeform 11" id="11"/>
            <p:cNvSpPr/>
            <p:nvPr/>
          </p:nvSpPr>
          <p:spPr>
            <a:xfrm flipH="false" flipV="false" rot="0">
              <a:off x="0" y="0"/>
              <a:ext cx="12958896" cy="2311400"/>
            </a:xfrm>
            <a:custGeom>
              <a:avLst/>
              <a:gdLst/>
              <a:ahLst/>
              <a:cxnLst/>
              <a:rect r="r" b="b" t="t" l="l"/>
              <a:pathLst>
                <a:path h="2311400" w="12958896">
                  <a:moveTo>
                    <a:pt x="12654096" y="0"/>
                  </a:moveTo>
                  <a:lnTo>
                    <a:pt x="304800" y="0"/>
                  </a:lnTo>
                  <a:cubicBezTo>
                    <a:pt x="135890" y="0"/>
                    <a:pt x="0" y="135890"/>
                    <a:pt x="0" y="304800"/>
                  </a:cubicBezTo>
                  <a:lnTo>
                    <a:pt x="0" y="2006600"/>
                  </a:lnTo>
                  <a:cubicBezTo>
                    <a:pt x="0" y="2175510"/>
                    <a:pt x="135890" y="2311400"/>
                    <a:pt x="304800" y="2311400"/>
                  </a:cubicBezTo>
                  <a:lnTo>
                    <a:pt x="12654096" y="2311400"/>
                  </a:lnTo>
                  <a:cubicBezTo>
                    <a:pt x="12823006" y="2311400"/>
                    <a:pt x="12958896" y="2175510"/>
                    <a:pt x="12958896" y="2006600"/>
                  </a:cubicBezTo>
                  <a:lnTo>
                    <a:pt x="12958896" y="304800"/>
                  </a:lnTo>
                  <a:cubicBezTo>
                    <a:pt x="12958896" y="135890"/>
                    <a:pt x="12823006" y="0"/>
                    <a:pt x="12654096" y="0"/>
                  </a:cubicBezTo>
                  <a:close/>
                </a:path>
              </a:pathLst>
            </a:custGeom>
            <a:solidFill>
              <a:srgbClr val="00CD95"/>
            </a:solidFill>
          </p:spPr>
        </p:sp>
      </p:grpSp>
      <p:sp>
        <p:nvSpPr>
          <p:cNvPr name="TextBox 12" id="12"/>
          <p:cNvSpPr txBox="true"/>
          <p:nvPr/>
        </p:nvSpPr>
        <p:spPr>
          <a:xfrm rot="0">
            <a:off x="2101236" y="1697172"/>
            <a:ext cx="7641743" cy="2000138"/>
          </a:xfrm>
          <a:prstGeom prst="rect">
            <a:avLst/>
          </a:prstGeom>
        </p:spPr>
        <p:txBody>
          <a:bodyPr anchor="t" rtlCol="false" tIns="0" lIns="0" bIns="0" rIns="0">
            <a:spAutoFit/>
          </a:bodyPr>
          <a:lstStyle/>
          <a:p>
            <a:pPr>
              <a:lnSpc>
                <a:spcPts val="16281"/>
              </a:lnSpc>
            </a:pPr>
            <a:r>
              <a:rPr lang="en-US" sz="11629">
                <a:solidFill>
                  <a:srgbClr val="0B0F10"/>
                </a:solidFill>
                <a:latin typeface="Aileron Ultra-Bold"/>
              </a:rPr>
              <a:t>SWOT</a:t>
            </a:r>
          </a:p>
        </p:txBody>
      </p:sp>
      <p:sp>
        <p:nvSpPr>
          <p:cNvPr name="TextBox 13" id="13"/>
          <p:cNvSpPr txBox="true"/>
          <p:nvPr/>
        </p:nvSpPr>
        <p:spPr>
          <a:xfrm rot="0">
            <a:off x="1739775" y="5167534"/>
            <a:ext cx="8514896" cy="2744471"/>
          </a:xfrm>
          <a:prstGeom prst="rect">
            <a:avLst/>
          </a:prstGeom>
        </p:spPr>
        <p:txBody>
          <a:bodyPr anchor="t" rtlCol="false" tIns="0" lIns="0" bIns="0" rIns="0">
            <a:spAutoFit/>
          </a:bodyPr>
          <a:lstStyle/>
          <a:p>
            <a:pPr>
              <a:lnSpc>
                <a:spcPts val="3604"/>
              </a:lnSpc>
            </a:pPr>
            <a:r>
              <a:rPr lang="en-US" sz="2574">
                <a:solidFill>
                  <a:srgbClr val="0B0F10"/>
                </a:solidFill>
                <a:latin typeface="Montserrat Classic"/>
              </a:rPr>
              <a:t>SWOT analysis is also known as SWOT matrix. It is a strategic planning and strategic management technique used to help a person or organization identify Strengths, Weaknesses, Opportunities, and Threats related to business competition or project planning.</a:t>
            </a:r>
          </a:p>
        </p:txBody>
      </p:sp>
      <p:sp>
        <p:nvSpPr>
          <p:cNvPr name="TextBox 14" id="14"/>
          <p:cNvSpPr txBox="true"/>
          <p:nvPr/>
        </p:nvSpPr>
        <p:spPr>
          <a:xfrm rot="0">
            <a:off x="12078849" y="4843314"/>
            <a:ext cx="1913723" cy="293567"/>
          </a:xfrm>
          <a:prstGeom prst="rect">
            <a:avLst/>
          </a:prstGeom>
        </p:spPr>
        <p:txBody>
          <a:bodyPr anchor="t" rtlCol="false" tIns="0" lIns="0" bIns="0" rIns="0">
            <a:spAutoFit/>
          </a:bodyPr>
          <a:lstStyle/>
          <a:p>
            <a:pPr algn="ctr">
              <a:lnSpc>
                <a:spcPts val="2319"/>
              </a:lnSpc>
            </a:pPr>
            <a:r>
              <a:rPr lang="en-US" sz="1656">
                <a:solidFill>
                  <a:srgbClr val="FFFCFC"/>
                </a:solidFill>
                <a:latin typeface="Montserrat Classic"/>
              </a:rPr>
              <a:t>Strengths</a:t>
            </a:r>
          </a:p>
        </p:txBody>
      </p:sp>
      <p:sp>
        <p:nvSpPr>
          <p:cNvPr name="TextBox 15" id="15"/>
          <p:cNvSpPr txBox="true"/>
          <p:nvPr/>
        </p:nvSpPr>
        <p:spPr>
          <a:xfrm rot="0">
            <a:off x="12140733" y="2674713"/>
            <a:ext cx="1789955" cy="2028210"/>
          </a:xfrm>
          <a:prstGeom prst="rect">
            <a:avLst/>
          </a:prstGeom>
        </p:spPr>
        <p:txBody>
          <a:bodyPr anchor="t" rtlCol="false" tIns="0" lIns="0" bIns="0" rIns="0">
            <a:spAutoFit/>
          </a:bodyPr>
          <a:lstStyle/>
          <a:p>
            <a:pPr algn="ctr">
              <a:lnSpc>
                <a:spcPts val="16531"/>
              </a:lnSpc>
            </a:pPr>
            <a:r>
              <a:rPr lang="en-US" sz="11808">
                <a:solidFill>
                  <a:srgbClr val="FFFCFC"/>
                </a:solidFill>
                <a:latin typeface="Aileron Ultra-Bold"/>
              </a:rPr>
              <a:t>S</a:t>
            </a:r>
          </a:p>
        </p:txBody>
      </p:sp>
      <p:sp>
        <p:nvSpPr>
          <p:cNvPr name="TextBox 16" id="16"/>
          <p:cNvSpPr txBox="true"/>
          <p:nvPr/>
        </p:nvSpPr>
        <p:spPr>
          <a:xfrm rot="0">
            <a:off x="15271546" y="4843314"/>
            <a:ext cx="1913723" cy="293567"/>
          </a:xfrm>
          <a:prstGeom prst="rect">
            <a:avLst/>
          </a:prstGeom>
        </p:spPr>
        <p:txBody>
          <a:bodyPr anchor="t" rtlCol="false" tIns="0" lIns="0" bIns="0" rIns="0">
            <a:spAutoFit/>
          </a:bodyPr>
          <a:lstStyle/>
          <a:p>
            <a:pPr algn="ctr">
              <a:lnSpc>
                <a:spcPts val="2319"/>
              </a:lnSpc>
            </a:pPr>
            <a:r>
              <a:rPr lang="en-US" sz="1656">
                <a:solidFill>
                  <a:srgbClr val="FFFFFF"/>
                </a:solidFill>
                <a:latin typeface="Montserrat Classic"/>
              </a:rPr>
              <a:t>Weaknesses</a:t>
            </a:r>
          </a:p>
        </p:txBody>
      </p:sp>
      <p:sp>
        <p:nvSpPr>
          <p:cNvPr name="TextBox 17" id="17"/>
          <p:cNvSpPr txBox="true"/>
          <p:nvPr/>
        </p:nvSpPr>
        <p:spPr>
          <a:xfrm rot="0">
            <a:off x="15081312" y="2674713"/>
            <a:ext cx="2294190" cy="2028210"/>
          </a:xfrm>
          <a:prstGeom prst="rect">
            <a:avLst/>
          </a:prstGeom>
        </p:spPr>
        <p:txBody>
          <a:bodyPr anchor="t" rtlCol="false" tIns="0" lIns="0" bIns="0" rIns="0">
            <a:spAutoFit/>
          </a:bodyPr>
          <a:lstStyle/>
          <a:p>
            <a:pPr algn="ctr">
              <a:lnSpc>
                <a:spcPts val="16531"/>
              </a:lnSpc>
            </a:pPr>
            <a:r>
              <a:rPr lang="en-US" sz="11808">
                <a:solidFill>
                  <a:srgbClr val="FFFFFF"/>
                </a:solidFill>
                <a:latin typeface="Aileron Ultra-Bold"/>
              </a:rPr>
              <a:t>W</a:t>
            </a:r>
          </a:p>
        </p:txBody>
      </p:sp>
      <p:sp>
        <p:nvSpPr>
          <p:cNvPr name="TextBox 18" id="18"/>
          <p:cNvSpPr txBox="true"/>
          <p:nvPr/>
        </p:nvSpPr>
        <p:spPr>
          <a:xfrm rot="0">
            <a:off x="11980682" y="7749986"/>
            <a:ext cx="2110057" cy="285937"/>
          </a:xfrm>
          <a:prstGeom prst="rect">
            <a:avLst/>
          </a:prstGeom>
        </p:spPr>
        <p:txBody>
          <a:bodyPr anchor="t" rtlCol="false" tIns="0" lIns="0" bIns="0" rIns="0">
            <a:spAutoFit/>
          </a:bodyPr>
          <a:lstStyle/>
          <a:p>
            <a:pPr algn="ctr">
              <a:lnSpc>
                <a:spcPts val="2319"/>
              </a:lnSpc>
            </a:pPr>
            <a:r>
              <a:rPr lang="en-US" sz="1656">
                <a:solidFill>
                  <a:srgbClr val="FFFCFC"/>
                </a:solidFill>
                <a:latin typeface="Montserrat Classic"/>
              </a:rPr>
              <a:t>Opportunities</a:t>
            </a:r>
          </a:p>
        </p:txBody>
      </p:sp>
      <p:sp>
        <p:nvSpPr>
          <p:cNvPr name="TextBox 19" id="19"/>
          <p:cNvSpPr txBox="true"/>
          <p:nvPr/>
        </p:nvSpPr>
        <p:spPr>
          <a:xfrm rot="0">
            <a:off x="12024483" y="5637277"/>
            <a:ext cx="2022455" cy="2028210"/>
          </a:xfrm>
          <a:prstGeom prst="rect">
            <a:avLst/>
          </a:prstGeom>
        </p:spPr>
        <p:txBody>
          <a:bodyPr anchor="t" rtlCol="false" tIns="0" lIns="0" bIns="0" rIns="0">
            <a:spAutoFit/>
          </a:bodyPr>
          <a:lstStyle/>
          <a:p>
            <a:pPr algn="ctr">
              <a:lnSpc>
                <a:spcPts val="16531"/>
              </a:lnSpc>
            </a:pPr>
            <a:r>
              <a:rPr lang="en-US" sz="11808">
                <a:solidFill>
                  <a:srgbClr val="FFFCFC"/>
                </a:solidFill>
                <a:latin typeface="Aileron Ultra-Bold"/>
              </a:rPr>
              <a:t>O</a:t>
            </a:r>
          </a:p>
        </p:txBody>
      </p:sp>
      <p:sp>
        <p:nvSpPr>
          <p:cNvPr name="TextBox 20" id="20"/>
          <p:cNvSpPr txBox="true"/>
          <p:nvPr/>
        </p:nvSpPr>
        <p:spPr>
          <a:xfrm rot="0">
            <a:off x="15271546" y="7749986"/>
            <a:ext cx="1913723" cy="285937"/>
          </a:xfrm>
          <a:prstGeom prst="rect">
            <a:avLst/>
          </a:prstGeom>
        </p:spPr>
        <p:txBody>
          <a:bodyPr anchor="t" rtlCol="false" tIns="0" lIns="0" bIns="0" rIns="0">
            <a:spAutoFit/>
          </a:bodyPr>
          <a:lstStyle/>
          <a:p>
            <a:pPr algn="ctr">
              <a:lnSpc>
                <a:spcPts val="2319"/>
              </a:lnSpc>
            </a:pPr>
            <a:r>
              <a:rPr lang="en-US" sz="1656">
                <a:solidFill>
                  <a:srgbClr val="FFFFFF"/>
                </a:solidFill>
                <a:latin typeface="Montserrat Classic"/>
              </a:rPr>
              <a:t>Threats</a:t>
            </a:r>
          </a:p>
        </p:txBody>
      </p:sp>
      <p:sp>
        <p:nvSpPr>
          <p:cNvPr name="TextBox 21" id="21"/>
          <p:cNvSpPr txBox="true"/>
          <p:nvPr/>
        </p:nvSpPr>
        <p:spPr>
          <a:xfrm rot="0">
            <a:off x="15165101" y="5637277"/>
            <a:ext cx="2126612" cy="2028210"/>
          </a:xfrm>
          <a:prstGeom prst="rect">
            <a:avLst/>
          </a:prstGeom>
        </p:spPr>
        <p:txBody>
          <a:bodyPr anchor="t" rtlCol="false" tIns="0" lIns="0" bIns="0" rIns="0">
            <a:spAutoFit/>
          </a:bodyPr>
          <a:lstStyle/>
          <a:p>
            <a:pPr algn="ctr">
              <a:lnSpc>
                <a:spcPts val="16531"/>
              </a:lnSpc>
            </a:pPr>
            <a:r>
              <a:rPr lang="en-US" sz="11808">
                <a:solidFill>
                  <a:srgbClr val="FFFFFF"/>
                </a:solidFill>
                <a:latin typeface="Aileron Ultra-Bold"/>
              </a:rPr>
              <a:t>T</a:t>
            </a:r>
          </a:p>
        </p:txBody>
      </p:sp>
      <p:sp>
        <p:nvSpPr>
          <p:cNvPr name="TextBox 22" id="22"/>
          <p:cNvSpPr txBox="true"/>
          <p:nvPr/>
        </p:nvSpPr>
        <p:spPr>
          <a:xfrm rot="0">
            <a:off x="11948140" y="2123973"/>
            <a:ext cx="2175140" cy="293567"/>
          </a:xfrm>
          <a:prstGeom prst="rect">
            <a:avLst/>
          </a:prstGeom>
        </p:spPr>
        <p:txBody>
          <a:bodyPr anchor="t" rtlCol="false" tIns="0" lIns="0" bIns="0" rIns="0">
            <a:spAutoFit/>
          </a:bodyPr>
          <a:lstStyle/>
          <a:p>
            <a:pPr algn="ctr">
              <a:lnSpc>
                <a:spcPts val="2319"/>
              </a:lnSpc>
            </a:pPr>
            <a:r>
              <a:rPr lang="en-US" sz="1656">
                <a:solidFill>
                  <a:srgbClr val="FFFCFC"/>
                </a:solidFill>
                <a:latin typeface="Montserrat Classic"/>
              </a:rPr>
              <a:t>Helpful Factor</a:t>
            </a:r>
          </a:p>
        </p:txBody>
      </p:sp>
      <p:grpSp>
        <p:nvGrpSpPr>
          <p:cNvPr name="Group 23" id="23"/>
          <p:cNvGrpSpPr/>
          <p:nvPr/>
        </p:nvGrpSpPr>
        <p:grpSpPr>
          <a:xfrm rot="0">
            <a:off x="14900364" y="2052932"/>
            <a:ext cx="2656086" cy="473750"/>
            <a:chOff x="0" y="0"/>
            <a:chExt cx="12958896" cy="2311400"/>
          </a:xfrm>
        </p:grpSpPr>
        <p:sp>
          <p:nvSpPr>
            <p:cNvPr name="Freeform 24" id="24"/>
            <p:cNvSpPr/>
            <p:nvPr/>
          </p:nvSpPr>
          <p:spPr>
            <a:xfrm flipH="false" flipV="false" rot="0">
              <a:off x="0" y="0"/>
              <a:ext cx="12958896" cy="2311400"/>
            </a:xfrm>
            <a:custGeom>
              <a:avLst/>
              <a:gdLst/>
              <a:ahLst/>
              <a:cxnLst/>
              <a:rect r="r" b="b" t="t" l="l"/>
              <a:pathLst>
                <a:path h="2311400" w="12958896">
                  <a:moveTo>
                    <a:pt x="12654096" y="0"/>
                  </a:moveTo>
                  <a:lnTo>
                    <a:pt x="304800" y="0"/>
                  </a:lnTo>
                  <a:cubicBezTo>
                    <a:pt x="135890" y="0"/>
                    <a:pt x="0" y="135890"/>
                    <a:pt x="0" y="304800"/>
                  </a:cubicBezTo>
                  <a:lnTo>
                    <a:pt x="0" y="2006600"/>
                  </a:lnTo>
                  <a:cubicBezTo>
                    <a:pt x="0" y="2175510"/>
                    <a:pt x="135890" y="2311400"/>
                    <a:pt x="304800" y="2311400"/>
                  </a:cubicBezTo>
                  <a:lnTo>
                    <a:pt x="12654096" y="2311400"/>
                  </a:lnTo>
                  <a:cubicBezTo>
                    <a:pt x="12823006" y="2311400"/>
                    <a:pt x="12958896" y="2175510"/>
                    <a:pt x="12958896" y="2006600"/>
                  </a:cubicBezTo>
                  <a:lnTo>
                    <a:pt x="12958896" y="304800"/>
                  </a:lnTo>
                  <a:cubicBezTo>
                    <a:pt x="12958896" y="135890"/>
                    <a:pt x="12823006" y="0"/>
                    <a:pt x="12654096" y="0"/>
                  </a:cubicBezTo>
                  <a:close/>
                </a:path>
              </a:pathLst>
            </a:custGeom>
            <a:solidFill>
              <a:srgbClr val="00CD95"/>
            </a:solidFill>
          </p:spPr>
        </p:sp>
      </p:grpSp>
      <p:sp>
        <p:nvSpPr>
          <p:cNvPr name="TextBox 25" id="25"/>
          <p:cNvSpPr txBox="true"/>
          <p:nvPr/>
        </p:nvSpPr>
        <p:spPr>
          <a:xfrm rot="0">
            <a:off x="15140837" y="2123973"/>
            <a:ext cx="2175140" cy="281769"/>
          </a:xfrm>
          <a:prstGeom prst="rect">
            <a:avLst/>
          </a:prstGeom>
        </p:spPr>
        <p:txBody>
          <a:bodyPr anchor="t" rtlCol="false" tIns="0" lIns="0" bIns="0" rIns="0">
            <a:spAutoFit/>
          </a:bodyPr>
          <a:lstStyle/>
          <a:p>
            <a:pPr algn="ctr">
              <a:lnSpc>
                <a:spcPts val="2319"/>
              </a:lnSpc>
            </a:pPr>
            <a:r>
              <a:rPr lang="en-US" sz="1656">
                <a:solidFill>
                  <a:srgbClr val="FFFFFF"/>
                </a:solidFill>
                <a:latin typeface="Montserrat Classic"/>
              </a:rPr>
              <a:t>Harmful Factor</a:t>
            </a:r>
          </a:p>
        </p:txBody>
      </p:sp>
      <p:grpSp>
        <p:nvGrpSpPr>
          <p:cNvPr name="Group 26" id="26"/>
          <p:cNvGrpSpPr/>
          <p:nvPr/>
        </p:nvGrpSpPr>
        <p:grpSpPr>
          <a:xfrm rot="0">
            <a:off x="10532469" y="2742578"/>
            <a:ext cx="863883" cy="2656086"/>
            <a:chOff x="0" y="0"/>
            <a:chExt cx="4214836" cy="12958896"/>
          </a:xfrm>
        </p:grpSpPr>
        <p:sp>
          <p:nvSpPr>
            <p:cNvPr name="Freeform 27" id="27"/>
            <p:cNvSpPr/>
            <p:nvPr/>
          </p:nvSpPr>
          <p:spPr>
            <a:xfrm flipH="false" flipV="false" rot="0">
              <a:off x="0" y="0"/>
              <a:ext cx="4214836" cy="12958896"/>
            </a:xfrm>
            <a:custGeom>
              <a:avLst/>
              <a:gdLst/>
              <a:ahLst/>
              <a:cxnLst/>
              <a:rect r="r" b="b" t="t" l="l"/>
              <a:pathLst>
                <a:path h="12958896" w="4214836">
                  <a:moveTo>
                    <a:pt x="3910036" y="0"/>
                  </a:moveTo>
                  <a:lnTo>
                    <a:pt x="304800" y="0"/>
                  </a:lnTo>
                  <a:cubicBezTo>
                    <a:pt x="135890" y="0"/>
                    <a:pt x="0" y="135890"/>
                    <a:pt x="0" y="304800"/>
                  </a:cubicBezTo>
                  <a:lnTo>
                    <a:pt x="0" y="12654096"/>
                  </a:lnTo>
                  <a:cubicBezTo>
                    <a:pt x="0" y="12823006"/>
                    <a:pt x="135890" y="12958896"/>
                    <a:pt x="304800" y="12958896"/>
                  </a:cubicBezTo>
                  <a:lnTo>
                    <a:pt x="3910036" y="12958896"/>
                  </a:lnTo>
                  <a:cubicBezTo>
                    <a:pt x="4078946" y="12958896"/>
                    <a:pt x="4214836" y="12823006"/>
                    <a:pt x="4214836" y="12654096"/>
                  </a:cubicBezTo>
                  <a:lnTo>
                    <a:pt x="4214836" y="304800"/>
                  </a:lnTo>
                  <a:cubicBezTo>
                    <a:pt x="4214836" y="135890"/>
                    <a:pt x="4078946" y="0"/>
                    <a:pt x="3910036" y="0"/>
                  </a:cubicBezTo>
                  <a:close/>
                </a:path>
              </a:pathLst>
            </a:custGeom>
            <a:solidFill>
              <a:srgbClr val="00CD95"/>
            </a:solidFill>
          </p:spPr>
        </p:sp>
      </p:grpSp>
      <p:sp>
        <p:nvSpPr>
          <p:cNvPr name="TextBox 28" id="28"/>
          <p:cNvSpPr txBox="true"/>
          <p:nvPr/>
        </p:nvSpPr>
        <p:spPr>
          <a:xfrm rot="-5400000">
            <a:off x="9696962" y="3893682"/>
            <a:ext cx="2483063" cy="353877"/>
          </a:xfrm>
          <a:prstGeom prst="rect">
            <a:avLst/>
          </a:prstGeom>
        </p:spPr>
        <p:txBody>
          <a:bodyPr anchor="t" rtlCol="false" tIns="0" lIns="0" bIns="0" rIns="0">
            <a:spAutoFit/>
          </a:bodyPr>
          <a:lstStyle/>
          <a:p>
            <a:pPr algn="ctr">
              <a:lnSpc>
                <a:spcPts val="2819"/>
              </a:lnSpc>
            </a:pPr>
            <a:r>
              <a:rPr lang="en-US" sz="2014">
                <a:solidFill>
                  <a:srgbClr val="FFFCFC"/>
                </a:solidFill>
                <a:latin typeface="Montserrat Classic"/>
              </a:rPr>
              <a:t>Internal Factor</a:t>
            </a:r>
          </a:p>
        </p:txBody>
      </p:sp>
      <p:grpSp>
        <p:nvGrpSpPr>
          <p:cNvPr name="Group 29" id="29"/>
          <p:cNvGrpSpPr/>
          <p:nvPr/>
        </p:nvGrpSpPr>
        <p:grpSpPr>
          <a:xfrm rot="0">
            <a:off x="10530364" y="5705142"/>
            <a:ext cx="863883" cy="2656086"/>
            <a:chOff x="0" y="0"/>
            <a:chExt cx="4214836" cy="12958896"/>
          </a:xfrm>
        </p:grpSpPr>
        <p:sp>
          <p:nvSpPr>
            <p:cNvPr name="Freeform 30" id="30"/>
            <p:cNvSpPr/>
            <p:nvPr/>
          </p:nvSpPr>
          <p:spPr>
            <a:xfrm flipH="false" flipV="false" rot="0">
              <a:off x="0" y="0"/>
              <a:ext cx="4214836" cy="12958896"/>
            </a:xfrm>
            <a:custGeom>
              <a:avLst/>
              <a:gdLst/>
              <a:ahLst/>
              <a:cxnLst/>
              <a:rect r="r" b="b" t="t" l="l"/>
              <a:pathLst>
                <a:path h="12958896" w="4214836">
                  <a:moveTo>
                    <a:pt x="3910036" y="0"/>
                  </a:moveTo>
                  <a:lnTo>
                    <a:pt x="304800" y="0"/>
                  </a:lnTo>
                  <a:cubicBezTo>
                    <a:pt x="135890" y="0"/>
                    <a:pt x="0" y="135890"/>
                    <a:pt x="0" y="304800"/>
                  </a:cubicBezTo>
                  <a:lnTo>
                    <a:pt x="0" y="12654096"/>
                  </a:lnTo>
                  <a:cubicBezTo>
                    <a:pt x="0" y="12823006"/>
                    <a:pt x="135890" y="12958896"/>
                    <a:pt x="304800" y="12958896"/>
                  </a:cubicBezTo>
                  <a:lnTo>
                    <a:pt x="3910036" y="12958896"/>
                  </a:lnTo>
                  <a:cubicBezTo>
                    <a:pt x="4078946" y="12958896"/>
                    <a:pt x="4214836" y="12823006"/>
                    <a:pt x="4214836" y="12654096"/>
                  </a:cubicBezTo>
                  <a:lnTo>
                    <a:pt x="4214836" y="304800"/>
                  </a:lnTo>
                  <a:cubicBezTo>
                    <a:pt x="4214836" y="135890"/>
                    <a:pt x="4078946" y="0"/>
                    <a:pt x="3910036" y="0"/>
                  </a:cubicBezTo>
                  <a:close/>
                </a:path>
              </a:pathLst>
            </a:custGeom>
            <a:solidFill>
              <a:srgbClr val="00CD95"/>
            </a:solidFill>
          </p:spPr>
        </p:sp>
      </p:grpSp>
      <p:sp>
        <p:nvSpPr>
          <p:cNvPr name="TextBox 31" id="31"/>
          <p:cNvSpPr txBox="true"/>
          <p:nvPr/>
        </p:nvSpPr>
        <p:spPr>
          <a:xfrm rot="-5400000">
            <a:off x="9694856" y="6856246"/>
            <a:ext cx="2483063" cy="353877"/>
          </a:xfrm>
          <a:prstGeom prst="rect">
            <a:avLst/>
          </a:prstGeom>
        </p:spPr>
        <p:txBody>
          <a:bodyPr anchor="t" rtlCol="false" tIns="0" lIns="0" bIns="0" rIns="0">
            <a:spAutoFit/>
          </a:bodyPr>
          <a:lstStyle/>
          <a:p>
            <a:pPr algn="ctr">
              <a:lnSpc>
                <a:spcPts val="2819"/>
              </a:lnSpc>
            </a:pPr>
            <a:r>
              <a:rPr lang="en-US" sz="2014">
                <a:solidFill>
                  <a:srgbClr val="FFFCFC"/>
                </a:solidFill>
                <a:latin typeface="Montserrat Classic"/>
              </a:rPr>
              <a:t>External Factor</a:t>
            </a:r>
          </a:p>
        </p:txBody>
      </p:sp>
      <p:sp>
        <p:nvSpPr>
          <p:cNvPr name="TextBox 32" id="32"/>
          <p:cNvSpPr txBox="true"/>
          <p:nvPr/>
        </p:nvSpPr>
        <p:spPr>
          <a:xfrm rot="0">
            <a:off x="2176352" y="3573485"/>
            <a:ext cx="7641743" cy="1037931"/>
          </a:xfrm>
          <a:prstGeom prst="rect">
            <a:avLst/>
          </a:prstGeom>
        </p:spPr>
        <p:txBody>
          <a:bodyPr anchor="t" rtlCol="false" tIns="0" lIns="0" bIns="0" rIns="0">
            <a:spAutoFit/>
          </a:bodyPr>
          <a:lstStyle/>
          <a:p>
            <a:pPr>
              <a:lnSpc>
                <a:spcPts val="8416"/>
              </a:lnSpc>
            </a:pPr>
            <a:r>
              <a:rPr lang="en-US" sz="6011">
                <a:solidFill>
                  <a:srgbClr val="0B0F10"/>
                </a:solidFill>
                <a:latin typeface="Montserrat Classic"/>
              </a:rPr>
              <a:t>OVERVIEW</a:t>
            </a:r>
          </a:p>
        </p:txBody>
      </p:sp>
      <p:grpSp>
        <p:nvGrpSpPr>
          <p:cNvPr name="Group 33" id="33"/>
          <p:cNvGrpSpPr/>
          <p:nvPr/>
        </p:nvGrpSpPr>
        <p:grpSpPr>
          <a:xfrm rot="0">
            <a:off x="-539897" y="-420849"/>
            <a:ext cx="1568597" cy="11128698"/>
            <a:chOff x="0" y="0"/>
            <a:chExt cx="1138457" cy="8076989"/>
          </a:xfrm>
        </p:grpSpPr>
        <p:sp>
          <p:nvSpPr>
            <p:cNvPr name="Freeform 34" id="34"/>
            <p:cNvSpPr/>
            <p:nvPr/>
          </p:nvSpPr>
          <p:spPr>
            <a:xfrm flipH="false" flipV="false" rot="0">
              <a:off x="0" y="0"/>
              <a:ext cx="1138457" cy="8076989"/>
            </a:xfrm>
            <a:custGeom>
              <a:avLst/>
              <a:gdLst/>
              <a:ahLst/>
              <a:cxnLst/>
              <a:rect r="r" b="b" t="t" l="l"/>
              <a:pathLst>
                <a:path h="8076989" w="1138457">
                  <a:moveTo>
                    <a:pt x="1013997" y="8076989"/>
                  </a:moveTo>
                  <a:lnTo>
                    <a:pt x="124460" y="8076989"/>
                  </a:lnTo>
                  <a:cubicBezTo>
                    <a:pt x="55880" y="8076989"/>
                    <a:pt x="0" y="8021109"/>
                    <a:pt x="0" y="7952529"/>
                  </a:cubicBezTo>
                  <a:lnTo>
                    <a:pt x="0" y="124460"/>
                  </a:lnTo>
                  <a:cubicBezTo>
                    <a:pt x="0" y="55880"/>
                    <a:pt x="55880" y="0"/>
                    <a:pt x="124460" y="0"/>
                  </a:cubicBezTo>
                  <a:lnTo>
                    <a:pt x="1013997" y="0"/>
                  </a:lnTo>
                  <a:cubicBezTo>
                    <a:pt x="1082577" y="0"/>
                    <a:pt x="1138457" y="55880"/>
                    <a:pt x="1138457" y="124460"/>
                  </a:cubicBezTo>
                  <a:lnTo>
                    <a:pt x="1138457" y="7952529"/>
                  </a:lnTo>
                  <a:cubicBezTo>
                    <a:pt x="1138457" y="8021109"/>
                    <a:pt x="1082577" y="8076989"/>
                    <a:pt x="1013997" y="8076989"/>
                  </a:cubicBezTo>
                  <a:close/>
                </a:path>
              </a:pathLst>
            </a:custGeom>
            <a:solidFill>
              <a:srgbClr val="00CD95"/>
            </a:solidFill>
          </p:spPr>
        </p:sp>
      </p:grpSp>
      <p:sp>
        <p:nvSpPr>
          <p:cNvPr name="Freeform 35" id="35"/>
          <p:cNvSpPr/>
          <p:nvPr/>
        </p:nvSpPr>
        <p:spPr>
          <a:xfrm flipH="false" flipV="false" rot="0">
            <a:off x="292027" y="264861"/>
            <a:ext cx="1028700" cy="1028700"/>
          </a:xfrm>
          <a:custGeom>
            <a:avLst/>
            <a:gdLst/>
            <a:ahLst/>
            <a:cxnLst/>
            <a:rect r="r" b="b" t="t" l="l"/>
            <a:pathLst>
              <a:path h="1028700" w="1028700">
                <a:moveTo>
                  <a:pt x="0" y="0"/>
                </a:moveTo>
                <a:lnTo>
                  <a:pt x="1028700" y="0"/>
                </a:lnTo>
                <a:lnTo>
                  <a:pt x="1028700" y="1028700"/>
                </a:lnTo>
                <a:lnTo>
                  <a:pt x="0" y="1028700"/>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397427">
            <a:off x="-1266257" y="354637"/>
            <a:ext cx="6210934" cy="9279802"/>
            <a:chOff x="0" y="0"/>
            <a:chExt cx="2354580" cy="3517995"/>
          </a:xfrm>
        </p:grpSpPr>
        <p:sp>
          <p:nvSpPr>
            <p:cNvPr name="Freeform 3" id="3"/>
            <p:cNvSpPr/>
            <p:nvPr/>
          </p:nvSpPr>
          <p:spPr>
            <a:xfrm flipH="false" flipV="false" rot="0">
              <a:off x="0" y="0"/>
              <a:ext cx="2353310" cy="3517995"/>
            </a:xfrm>
            <a:custGeom>
              <a:avLst/>
              <a:gdLst/>
              <a:ahLst/>
              <a:cxnLst/>
              <a:rect r="r" b="b" t="t" l="l"/>
              <a:pathLst>
                <a:path h="3517995" w="2353310">
                  <a:moveTo>
                    <a:pt x="784860" y="3450685"/>
                  </a:moveTo>
                  <a:cubicBezTo>
                    <a:pt x="905510" y="3491325"/>
                    <a:pt x="1042670" y="3517995"/>
                    <a:pt x="1177290" y="3517995"/>
                  </a:cubicBezTo>
                  <a:cubicBezTo>
                    <a:pt x="1311910" y="3517995"/>
                    <a:pt x="1441450" y="3495135"/>
                    <a:pt x="1560830" y="3454495"/>
                  </a:cubicBezTo>
                  <a:cubicBezTo>
                    <a:pt x="1563370" y="3453225"/>
                    <a:pt x="1565910" y="3453225"/>
                    <a:pt x="1568450" y="3451956"/>
                  </a:cubicBezTo>
                  <a:cubicBezTo>
                    <a:pt x="2016760" y="3289395"/>
                    <a:pt x="2346960" y="2860135"/>
                    <a:pt x="2353310" y="2356488"/>
                  </a:cubicBezTo>
                  <a:lnTo>
                    <a:pt x="2353310" y="0"/>
                  </a:lnTo>
                  <a:lnTo>
                    <a:pt x="0" y="0"/>
                  </a:lnTo>
                  <a:lnTo>
                    <a:pt x="0" y="2354719"/>
                  </a:lnTo>
                  <a:cubicBezTo>
                    <a:pt x="6350" y="2862675"/>
                    <a:pt x="331470" y="3291935"/>
                    <a:pt x="784860" y="3450685"/>
                  </a:cubicBezTo>
                  <a:close/>
                </a:path>
              </a:pathLst>
            </a:custGeom>
            <a:solidFill>
              <a:srgbClr val="0B0F10"/>
            </a:solidFill>
          </p:spPr>
        </p:sp>
      </p:grpSp>
      <p:grpSp>
        <p:nvGrpSpPr>
          <p:cNvPr name="Group 4" id="4"/>
          <p:cNvGrpSpPr/>
          <p:nvPr/>
        </p:nvGrpSpPr>
        <p:grpSpPr>
          <a:xfrm rot="0">
            <a:off x="1249109" y="3104163"/>
            <a:ext cx="4028247" cy="4028247"/>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CD95"/>
            </a:solidFill>
          </p:spPr>
        </p:sp>
      </p:grpSp>
      <p:sp>
        <p:nvSpPr>
          <p:cNvPr name="TextBox 6" id="6"/>
          <p:cNvSpPr txBox="true"/>
          <p:nvPr/>
        </p:nvSpPr>
        <p:spPr>
          <a:xfrm rot="0">
            <a:off x="1854899" y="3326040"/>
            <a:ext cx="2867094" cy="3077047"/>
          </a:xfrm>
          <a:prstGeom prst="rect">
            <a:avLst/>
          </a:prstGeom>
        </p:spPr>
        <p:txBody>
          <a:bodyPr anchor="t" rtlCol="false" tIns="0" lIns="0" bIns="0" rIns="0">
            <a:spAutoFit/>
          </a:bodyPr>
          <a:lstStyle/>
          <a:p>
            <a:pPr algn="ctr">
              <a:lnSpc>
                <a:spcPts val="25173"/>
              </a:lnSpc>
            </a:pPr>
            <a:r>
              <a:rPr lang="en-US" sz="17981">
                <a:solidFill>
                  <a:srgbClr val="FFFCFC"/>
                </a:solidFill>
                <a:latin typeface="Aileron Ultra-Bold"/>
              </a:rPr>
              <a:t>S</a:t>
            </a:r>
          </a:p>
        </p:txBody>
      </p:sp>
      <p:sp>
        <p:nvSpPr>
          <p:cNvPr name="TextBox 7" id="7"/>
          <p:cNvSpPr txBox="true"/>
          <p:nvPr/>
        </p:nvSpPr>
        <p:spPr>
          <a:xfrm rot="0">
            <a:off x="6663403" y="3047013"/>
            <a:ext cx="11361932" cy="1334920"/>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High Profit Potential</a:t>
            </a:r>
            <a:r>
              <a:rPr lang="en-US" sz="2569">
                <a:solidFill>
                  <a:srgbClr val="00CD95"/>
                </a:solidFill>
                <a:latin typeface="Montserrat Classic Bold"/>
              </a:rPr>
              <a:t>:</a:t>
            </a:r>
            <a:r>
              <a:rPr lang="en-US" sz="2569">
                <a:solidFill>
                  <a:srgbClr val="0B0F10"/>
                </a:solidFill>
                <a:latin typeface="Montserrat Classic Bold"/>
              </a:rPr>
              <a:t> </a:t>
            </a:r>
            <a:r>
              <a:rPr lang="en-US" sz="2569">
                <a:solidFill>
                  <a:srgbClr val="0B0F10"/>
                </a:solidFill>
                <a:latin typeface="Montserrat Classic"/>
              </a:rPr>
              <a:t>The oil and gas industry offers huge profit margins because of the increasing demand for energy and limited reserves</a:t>
            </a:r>
          </a:p>
        </p:txBody>
      </p:sp>
      <p:sp>
        <p:nvSpPr>
          <p:cNvPr name="TextBox 8" id="8"/>
          <p:cNvSpPr txBox="true"/>
          <p:nvPr/>
        </p:nvSpPr>
        <p:spPr>
          <a:xfrm rot="0">
            <a:off x="6663403" y="4488163"/>
            <a:ext cx="11154644" cy="887245"/>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Advanced technologies:</a:t>
            </a:r>
            <a:r>
              <a:rPr lang="en-US" sz="2569">
                <a:solidFill>
                  <a:srgbClr val="0B0F10"/>
                </a:solidFill>
                <a:latin typeface="Montserrat Classic Bold"/>
              </a:rPr>
              <a:t> </a:t>
            </a:r>
            <a:r>
              <a:rPr lang="en-US" sz="2569">
                <a:solidFill>
                  <a:srgbClr val="0B0F10"/>
                </a:solidFill>
                <a:latin typeface="Montserrat Classic"/>
              </a:rPr>
              <a:t>The industry uses the latest technology to find and extract oil and gas more efficiently.</a:t>
            </a:r>
          </a:p>
        </p:txBody>
      </p:sp>
      <p:sp>
        <p:nvSpPr>
          <p:cNvPr name="TextBox 9" id="9"/>
          <p:cNvSpPr txBox="true"/>
          <p:nvPr/>
        </p:nvSpPr>
        <p:spPr>
          <a:xfrm rot="0">
            <a:off x="6557387" y="5846834"/>
            <a:ext cx="11467948" cy="1334920"/>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B0F10"/>
                </a:solidFill>
                <a:latin typeface="Montserrat Classic Bold"/>
              </a:rPr>
              <a:t> </a:t>
            </a:r>
            <a:r>
              <a:rPr lang="en-US" sz="2569">
                <a:solidFill>
                  <a:srgbClr val="00CD95"/>
                </a:solidFill>
                <a:latin typeface="Montserrat Classic Bold"/>
              </a:rPr>
              <a:t>Large and diverse market:</a:t>
            </a:r>
            <a:r>
              <a:rPr lang="en-US" sz="2569">
                <a:solidFill>
                  <a:srgbClr val="0B0F10"/>
                </a:solidFill>
                <a:latin typeface="Montserrat Classic Bold"/>
              </a:rPr>
              <a:t> </a:t>
            </a:r>
            <a:r>
              <a:rPr lang="en-US" sz="2569">
                <a:solidFill>
                  <a:srgbClr val="0B0F10"/>
                </a:solidFill>
                <a:latin typeface="Montserrat Classic"/>
              </a:rPr>
              <a:t>Oil and gas companies have access to a huge customer base, including industrial, commercial, and </a:t>
            </a:r>
          </a:p>
          <a:p>
            <a:pPr>
              <a:lnSpc>
                <a:spcPts val="3596"/>
              </a:lnSpc>
            </a:pPr>
            <a:r>
              <a:rPr lang="en-US" sz="2569">
                <a:solidFill>
                  <a:srgbClr val="0B0F10"/>
                </a:solidFill>
                <a:latin typeface="Montserrat Classic"/>
              </a:rPr>
              <a:t>       </a:t>
            </a:r>
            <a:r>
              <a:rPr lang="en-US" sz="2569">
                <a:solidFill>
                  <a:srgbClr val="0B0F10"/>
                </a:solidFill>
                <a:latin typeface="Montserrat Classic"/>
              </a:rPr>
              <a:t>residential sectors.</a:t>
            </a:r>
          </a:p>
        </p:txBody>
      </p:sp>
      <p:sp>
        <p:nvSpPr>
          <p:cNvPr name="TextBox 10" id="10"/>
          <p:cNvSpPr txBox="true"/>
          <p:nvPr/>
        </p:nvSpPr>
        <p:spPr>
          <a:xfrm rot="0">
            <a:off x="6481433" y="7664805"/>
            <a:ext cx="11543902" cy="1334920"/>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Established infrastructure:</a:t>
            </a:r>
            <a:r>
              <a:rPr lang="en-US" sz="2569">
                <a:solidFill>
                  <a:srgbClr val="0B0F10"/>
                </a:solidFill>
                <a:latin typeface="Montserrat Classic Bold"/>
              </a:rPr>
              <a:t> </a:t>
            </a:r>
            <a:r>
              <a:rPr lang="en-US" sz="2569">
                <a:solidFill>
                  <a:srgbClr val="0B0F10"/>
                </a:solidFill>
                <a:latin typeface="Montserrat Classic"/>
              </a:rPr>
              <a:t>The industry has well-established transportation and distribution networks to move resources from production sites to consumers.</a:t>
            </a:r>
          </a:p>
        </p:txBody>
      </p:sp>
      <p:sp>
        <p:nvSpPr>
          <p:cNvPr name="TextBox 11" id="11"/>
          <p:cNvSpPr txBox="true"/>
          <p:nvPr/>
        </p:nvSpPr>
        <p:spPr>
          <a:xfrm rot="0">
            <a:off x="6800345" y="1591698"/>
            <a:ext cx="3696709" cy="580182"/>
          </a:xfrm>
          <a:prstGeom prst="rect">
            <a:avLst/>
          </a:prstGeom>
        </p:spPr>
        <p:txBody>
          <a:bodyPr anchor="t" rtlCol="false" tIns="0" lIns="0" bIns="0" rIns="0">
            <a:spAutoFit/>
          </a:bodyPr>
          <a:lstStyle/>
          <a:p>
            <a:pPr>
              <a:lnSpc>
                <a:spcPts val="4771"/>
              </a:lnSpc>
            </a:pPr>
            <a:r>
              <a:rPr lang="en-US" sz="3408">
                <a:solidFill>
                  <a:srgbClr val="0B0F10"/>
                </a:solidFill>
                <a:latin typeface="Aileron Ultra-Bold"/>
              </a:rPr>
              <a:t>STRENGTHS</a:t>
            </a:r>
          </a:p>
        </p:txBody>
      </p:sp>
      <p:sp>
        <p:nvSpPr>
          <p:cNvPr name="Freeform 12" id="12"/>
          <p:cNvSpPr/>
          <p:nvPr/>
        </p:nvSpPr>
        <p:spPr>
          <a:xfrm flipH="false" flipV="false" rot="0">
            <a:off x="194077" y="194019"/>
            <a:ext cx="1028700" cy="1028700"/>
          </a:xfrm>
          <a:custGeom>
            <a:avLst/>
            <a:gdLst/>
            <a:ahLst/>
            <a:cxnLst/>
            <a:rect r="r" b="b" t="t" l="l"/>
            <a:pathLst>
              <a:path h="1028700" w="1028700">
                <a:moveTo>
                  <a:pt x="0" y="0"/>
                </a:moveTo>
                <a:lnTo>
                  <a:pt x="1028700" y="0"/>
                </a:lnTo>
                <a:lnTo>
                  <a:pt x="1028700" y="1028700"/>
                </a:lnTo>
                <a:lnTo>
                  <a:pt x="0" y="1028700"/>
                </a:lnTo>
                <a:lnTo>
                  <a:pt x="0" y="0"/>
                </a:lnTo>
                <a:close/>
              </a:path>
            </a:pathLst>
          </a:custGeom>
          <a:blipFill>
            <a:blip r:embed="rId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2572">
            <a:off x="12646853" y="1356429"/>
            <a:ext cx="6205207" cy="8151753"/>
            <a:chOff x="0" y="0"/>
            <a:chExt cx="2354580" cy="3093201"/>
          </a:xfrm>
        </p:grpSpPr>
        <p:sp>
          <p:nvSpPr>
            <p:cNvPr name="Freeform 3" id="3"/>
            <p:cNvSpPr/>
            <p:nvPr/>
          </p:nvSpPr>
          <p:spPr>
            <a:xfrm flipH="false" flipV="false" rot="0">
              <a:off x="0" y="0"/>
              <a:ext cx="2353310" cy="3093202"/>
            </a:xfrm>
            <a:custGeom>
              <a:avLst/>
              <a:gdLst/>
              <a:ahLst/>
              <a:cxnLst/>
              <a:rect r="r" b="b" t="t" l="l"/>
              <a:pathLst>
                <a:path h="3093202" w="2353310">
                  <a:moveTo>
                    <a:pt x="784860" y="3025891"/>
                  </a:moveTo>
                  <a:cubicBezTo>
                    <a:pt x="905510" y="3066531"/>
                    <a:pt x="1042670" y="3093202"/>
                    <a:pt x="1177290" y="3093202"/>
                  </a:cubicBezTo>
                  <a:cubicBezTo>
                    <a:pt x="1311910" y="3093202"/>
                    <a:pt x="1441450" y="3070341"/>
                    <a:pt x="1560830" y="3029702"/>
                  </a:cubicBezTo>
                  <a:cubicBezTo>
                    <a:pt x="1563370" y="3028431"/>
                    <a:pt x="1565910" y="3028431"/>
                    <a:pt x="1568450" y="3027162"/>
                  </a:cubicBezTo>
                  <a:cubicBezTo>
                    <a:pt x="2016760" y="2864602"/>
                    <a:pt x="2346960" y="2435341"/>
                    <a:pt x="2353310" y="1933001"/>
                  </a:cubicBezTo>
                  <a:lnTo>
                    <a:pt x="2353310" y="0"/>
                  </a:lnTo>
                  <a:lnTo>
                    <a:pt x="0" y="0"/>
                  </a:lnTo>
                  <a:lnTo>
                    <a:pt x="0" y="1931559"/>
                  </a:lnTo>
                  <a:cubicBezTo>
                    <a:pt x="6350" y="2437881"/>
                    <a:pt x="331470" y="2867141"/>
                    <a:pt x="784860" y="3025891"/>
                  </a:cubicBezTo>
                  <a:close/>
                </a:path>
              </a:pathLst>
            </a:custGeom>
            <a:solidFill>
              <a:srgbClr val="0B0F10"/>
            </a:solidFill>
          </p:spPr>
        </p:sp>
      </p:grpSp>
      <p:sp>
        <p:nvSpPr>
          <p:cNvPr name="TextBox 4" id="4"/>
          <p:cNvSpPr txBox="true"/>
          <p:nvPr/>
        </p:nvSpPr>
        <p:spPr>
          <a:xfrm rot="0">
            <a:off x="829277" y="1655198"/>
            <a:ext cx="3696709" cy="580182"/>
          </a:xfrm>
          <a:prstGeom prst="rect">
            <a:avLst/>
          </a:prstGeom>
        </p:spPr>
        <p:txBody>
          <a:bodyPr anchor="t" rtlCol="false" tIns="0" lIns="0" bIns="0" rIns="0">
            <a:spAutoFit/>
          </a:bodyPr>
          <a:lstStyle/>
          <a:p>
            <a:pPr>
              <a:lnSpc>
                <a:spcPts val="4771"/>
              </a:lnSpc>
            </a:pPr>
            <a:r>
              <a:rPr lang="en-US" sz="3408">
                <a:solidFill>
                  <a:srgbClr val="0B0F10"/>
                </a:solidFill>
                <a:latin typeface="Aileron Ultra-Bold"/>
              </a:rPr>
              <a:t>WEAKNESSES</a:t>
            </a:r>
          </a:p>
        </p:txBody>
      </p:sp>
      <p:grpSp>
        <p:nvGrpSpPr>
          <p:cNvPr name="Group 5" id="5"/>
          <p:cNvGrpSpPr/>
          <p:nvPr/>
        </p:nvGrpSpPr>
        <p:grpSpPr>
          <a:xfrm rot="-10800000">
            <a:off x="12596404" y="3252311"/>
            <a:ext cx="4359991" cy="4359991"/>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CD95"/>
            </a:solidFill>
          </p:spPr>
        </p:sp>
      </p:grpSp>
      <p:sp>
        <p:nvSpPr>
          <p:cNvPr name="TextBox 7" id="7"/>
          <p:cNvSpPr txBox="true"/>
          <p:nvPr/>
        </p:nvSpPr>
        <p:spPr>
          <a:xfrm rot="0">
            <a:off x="13454201" y="3722259"/>
            <a:ext cx="2644395" cy="3077194"/>
          </a:xfrm>
          <a:prstGeom prst="rect">
            <a:avLst/>
          </a:prstGeom>
        </p:spPr>
        <p:txBody>
          <a:bodyPr anchor="t" rtlCol="false" tIns="0" lIns="0" bIns="0" rIns="0">
            <a:spAutoFit/>
          </a:bodyPr>
          <a:lstStyle/>
          <a:p>
            <a:pPr algn="ctr">
              <a:lnSpc>
                <a:spcPts val="25165"/>
              </a:lnSpc>
            </a:pPr>
            <a:r>
              <a:rPr lang="en-US" sz="17975">
                <a:solidFill>
                  <a:srgbClr val="FFFCFC"/>
                </a:solidFill>
                <a:latin typeface="Aileron Ultra-Bold"/>
              </a:rPr>
              <a:t>W</a:t>
            </a:r>
          </a:p>
        </p:txBody>
      </p:sp>
      <p:sp>
        <p:nvSpPr>
          <p:cNvPr name="TextBox 8" id="8"/>
          <p:cNvSpPr txBox="true"/>
          <p:nvPr/>
        </p:nvSpPr>
        <p:spPr>
          <a:xfrm rot="0">
            <a:off x="353824" y="2927438"/>
            <a:ext cx="11534775" cy="1334920"/>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Unstable Oil Prices:</a:t>
            </a:r>
            <a:r>
              <a:rPr lang="en-US" sz="2569">
                <a:solidFill>
                  <a:srgbClr val="0B0F10"/>
                </a:solidFill>
                <a:latin typeface="Montserrat Classic Bold"/>
              </a:rPr>
              <a:t> </a:t>
            </a:r>
            <a:r>
              <a:rPr lang="en-US" sz="2569">
                <a:solidFill>
                  <a:srgbClr val="0B0F10"/>
                </a:solidFill>
                <a:latin typeface="Montserrat Classic"/>
              </a:rPr>
              <a:t>The price of oil and gas goes up and down a lot </a:t>
            </a:r>
          </a:p>
          <a:p>
            <a:pPr>
              <a:lnSpc>
                <a:spcPts val="3596"/>
              </a:lnSpc>
            </a:pPr>
            <a:r>
              <a:rPr lang="en-US" sz="2569">
                <a:solidFill>
                  <a:srgbClr val="0B0F10"/>
                </a:solidFill>
                <a:latin typeface="Montserrat Classic"/>
              </a:rPr>
              <a:t>       because of things like politics, money changes, and how much </a:t>
            </a:r>
          </a:p>
          <a:p>
            <a:pPr>
              <a:lnSpc>
                <a:spcPts val="3596"/>
              </a:lnSpc>
            </a:pPr>
            <a:r>
              <a:rPr lang="en-US" sz="2569">
                <a:solidFill>
                  <a:srgbClr val="0B0F10"/>
                </a:solidFill>
                <a:latin typeface="Montserrat Classic"/>
              </a:rPr>
              <a:t>       </a:t>
            </a:r>
            <a:r>
              <a:rPr lang="en-US" sz="2569">
                <a:solidFill>
                  <a:srgbClr val="0B0F10"/>
                </a:solidFill>
                <a:latin typeface="Montserrat Classic"/>
              </a:rPr>
              <a:t>people want it.</a:t>
            </a:r>
          </a:p>
        </p:txBody>
      </p:sp>
      <p:sp>
        <p:nvSpPr>
          <p:cNvPr name="TextBox 9" id="9"/>
          <p:cNvSpPr txBox="true"/>
          <p:nvPr/>
        </p:nvSpPr>
        <p:spPr>
          <a:xfrm rot="0">
            <a:off x="353824" y="4368587"/>
            <a:ext cx="11154644" cy="1782595"/>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High operating costs:</a:t>
            </a:r>
            <a:r>
              <a:rPr lang="en-US" sz="2569">
                <a:solidFill>
                  <a:srgbClr val="0B0F10"/>
                </a:solidFill>
                <a:latin typeface="Montserrat Classic Bold"/>
              </a:rPr>
              <a:t> </a:t>
            </a:r>
            <a:r>
              <a:rPr lang="en-US" sz="2569">
                <a:solidFill>
                  <a:srgbClr val="0B0F10"/>
                </a:solidFill>
                <a:latin typeface="Montserrat Classic"/>
              </a:rPr>
              <a:t>Exploration and production require high initial investments in equipment, personnel, and regulatory compliance, making the operational costs of oil and gas businesses quite high.</a:t>
            </a:r>
          </a:p>
        </p:txBody>
      </p:sp>
      <p:sp>
        <p:nvSpPr>
          <p:cNvPr name="TextBox 10" id="10"/>
          <p:cNvSpPr txBox="true"/>
          <p:nvPr/>
        </p:nvSpPr>
        <p:spPr>
          <a:xfrm rot="0">
            <a:off x="247807" y="6241609"/>
            <a:ext cx="11640792" cy="1334920"/>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Harm to the Environment:</a:t>
            </a:r>
            <a:r>
              <a:rPr lang="en-US" sz="2569">
                <a:solidFill>
                  <a:srgbClr val="0B0F10"/>
                </a:solidFill>
                <a:latin typeface="Montserrat Classic Bold"/>
              </a:rPr>
              <a:t> </a:t>
            </a:r>
            <a:r>
              <a:rPr lang="en-US" sz="2569">
                <a:solidFill>
                  <a:srgbClr val="0B0F10"/>
                </a:solidFill>
                <a:latin typeface="Montserrat Classic"/>
              </a:rPr>
              <a:t>Getting oil and gas can hurt the environment like the land, air, and water, and it has many risks for nature.</a:t>
            </a:r>
          </a:p>
        </p:txBody>
      </p:sp>
      <p:sp>
        <p:nvSpPr>
          <p:cNvPr name="TextBox 11" id="11"/>
          <p:cNvSpPr txBox="true"/>
          <p:nvPr/>
        </p:nvSpPr>
        <p:spPr>
          <a:xfrm rot="0">
            <a:off x="247807" y="7698026"/>
            <a:ext cx="12522160" cy="887245"/>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Slow Progress:</a:t>
            </a:r>
            <a:r>
              <a:rPr lang="en-US" sz="2569">
                <a:solidFill>
                  <a:srgbClr val="0B0F10"/>
                </a:solidFill>
                <a:latin typeface="Montserrat Classic Bold"/>
              </a:rPr>
              <a:t> </a:t>
            </a:r>
            <a:r>
              <a:rPr lang="en-US" sz="2569">
                <a:solidFill>
                  <a:srgbClr val="0B0F10"/>
                </a:solidFill>
                <a:latin typeface="Montserrat Classic"/>
              </a:rPr>
              <a:t>Finding and getting oil and gas is complicated and takes a</a:t>
            </a:r>
          </a:p>
          <a:p>
            <a:pPr>
              <a:lnSpc>
                <a:spcPts val="3596"/>
              </a:lnSpc>
            </a:pPr>
            <a:r>
              <a:rPr lang="en-US" sz="2569">
                <a:solidFill>
                  <a:srgbClr val="0B0F10"/>
                </a:solidFill>
                <a:latin typeface="Montserrat Classic"/>
              </a:rPr>
              <a:t>       long time – sometimes many years – to start producing from one place.</a:t>
            </a:r>
          </a:p>
        </p:txBody>
      </p:sp>
      <p:sp>
        <p:nvSpPr>
          <p:cNvPr name="Freeform 12" id="12"/>
          <p:cNvSpPr/>
          <p:nvPr/>
        </p:nvSpPr>
        <p:spPr>
          <a:xfrm flipH="false" flipV="false" rot="0">
            <a:off x="184552" y="213069"/>
            <a:ext cx="1028700" cy="1028700"/>
          </a:xfrm>
          <a:custGeom>
            <a:avLst/>
            <a:gdLst/>
            <a:ahLst/>
            <a:cxnLst/>
            <a:rect r="r" b="b" t="t" l="l"/>
            <a:pathLst>
              <a:path h="1028700" w="1028700">
                <a:moveTo>
                  <a:pt x="0" y="0"/>
                </a:moveTo>
                <a:lnTo>
                  <a:pt x="1028700" y="0"/>
                </a:lnTo>
                <a:lnTo>
                  <a:pt x="1028700" y="1028700"/>
                </a:lnTo>
                <a:lnTo>
                  <a:pt x="0" y="1028700"/>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797427">
            <a:off x="11426664" y="2958576"/>
            <a:ext cx="6205207" cy="9271246"/>
            <a:chOff x="0" y="0"/>
            <a:chExt cx="2354580" cy="3517995"/>
          </a:xfrm>
        </p:grpSpPr>
        <p:sp>
          <p:nvSpPr>
            <p:cNvPr name="Freeform 3" id="3"/>
            <p:cNvSpPr/>
            <p:nvPr/>
          </p:nvSpPr>
          <p:spPr>
            <a:xfrm flipH="false" flipV="false" rot="0">
              <a:off x="0" y="0"/>
              <a:ext cx="2353310" cy="3517995"/>
            </a:xfrm>
            <a:custGeom>
              <a:avLst/>
              <a:gdLst/>
              <a:ahLst/>
              <a:cxnLst/>
              <a:rect r="r" b="b" t="t" l="l"/>
              <a:pathLst>
                <a:path h="3517995" w="2353310">
                  <a:moveTo>
                    <a:pt x="784860" y="3450685"/>
                  </a:moveTo>
                  <a:cubicBezTo>
                    <a:pt x="905510" y="3491325"/>
                    <a:pt x="1042670" y="3517995"/>
                    <a:pt x="1177290" y="3517995"/>
                  </a:cubicBezTo>
                  <a:cubicBezTo>
                    <a:pt x="1311910" y="3517995"/>
                    <a:pt x="1441450" y="3495135"/>
                    <a:pt x="1560830" y="3454495"/>
                  </a:cubicBezTo>
                  <a:cubicBezTo>
                    <a:pt x="1563370" y="3453225"/>
                    <a:pt x="1565910" y="3453225"/>
                    <a:pt x="1568450" y="3451956"/>
                  </a:cubicBezTo>
                  <a:cubicBezTo>
                    <a:pt x="2016760" y="3289395"/>
                    <a:pt x="2346960" y="2860135"/>
                    <a:pt x="2353310" y="2356488"/>
                  </a:cubicBezTo>
                  <a:lnTo>
                    <a:pt x="2353310" y="0"/>
                  </a:lnTo>
                  <a:lnTo>
                    <a:pt x="0" y="0"/>
                  </a:lnTo>
                  <a:lnTo>
                    <a:pt x="0" y="2354719"/>
                  </a:lnTo>
                  <a:cubicBezTo>
                    <a:pt x="6350" y="2862675"/>
                    <a:pt x="331470" y="3291935"/>
                    <a:pt x="784860" y="3450685"/>
                  </a:cubicBezTo>
                  <a:close/>
                </a:path>
              </a:pathLst>
            </a:custGeom>
            <a:solidFill>
              <a:srgbClr val="0B0F10"/>
            </a:solidFill>
          </p:spPr>
        </p:sp>
      </p:grpSp>
      <p:sp>
        <p:nvSpPr>
          <p:cNvPr name="TextBox 4" id="4"/>
          <p:cNvSpPr txBox="true"/>
          <p:nvPr/>
        </p:nvSpPr>
        <p:spPr>
          <a:xfrm rot="0">
            <a:off x="580263" y="1960662"/>
            <a:ext cx="3696709" cy="580182"/>
          </a:xfrm>
          <a:prstGeom prst="rect">
            <a:avLst/>
          </a:prstGeom>
        </p:spPr>
        <p:txBody>
          <a:bodyPr anchor="t" rtlCol="false" tIns="0" lIns="0" bIns="0" rIns="0">
            <a:spAutoFit/>
          </a:bodyPr>
          <a:lstStyle/>
          <a:p>
            <a:pPr>
              <a:lnSpc>
                <a:spcPts val="4771"/>
              </a:lnSpc>
            </a:pPr>
            <a:r>
              <a:rPr lang="en-US" sz="3408">
                <a:solidFill>
                  <a:srgbClr val="0B0F10"/>
                </a:solidFill>
                <a:latin typeface="Aileron Bold"/>
              </a:rPr>
              <a:t>OPPORTUNITIES</a:t>
            </a:r>
          </a:p>
        </p:txBody>
      </p:sp>
      <p:grpSp>
        <p:nvGrpSpPr>
          <p:cNvPr name="Group 5" id="5"/>
          <p:cNvGrpSpPr/>
          <p:nvPr/>
        </p:nvGrpSpPr>
        <p:grpSpPr>
          <a:xfrm rot="10799999">
            <a:off x="12531720" y="4007547"/>
            <a:ext cx="3995095" cy="3995095"/>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CD95"/>
            </a:solidFill>
          </p:spPr>
        </p:sp>
      </p:grpSp>
      <p:sp>
        <p:nvSpPr>
          <p:cNvPr name="TextBox 7" id="7"/>
          <p:cNvSpPr txBox="true"/>
          <p:nvPr/>
        </p:nvSpPr>
        <p:spPr>
          <a:xfrm rot="0">
            <a:off x="12917367" y="4198260"/>
            <a:ext cx="3147601" cy="3277798"/>
          </a:xfrm>
          <a:prstGeom prst="rect">
            <a:avLst/>
          </a:prstGeom>
        </p:spPr>
        <p:txBody>
          <a:bodyPr anchor="t" rtlCol="false" tIns="0" lIns="0" bIns="0" rIns="0">
            <a:spAutoFit/>
          </a:bodyPr>
          <a:lstStyle/>
          <a:p>
            <a:pPr algn="ctr">
              <a:lnSpc>
                <a:spcPts val="26708"/>
              </a:lnSpc>
            </a:pPr>
            <a:r>
              <a:rPr lang="en-US" sz="19077">
                <a:solidFill>
                  <a:srgbClr val="FFFCFC"/>
                </a:solidFill>
                <a:latin typeface="Aileron Ultra-Bold"/>
              </a:rPr>
              <a:t>O</a:t>
            </a:r>
          </a:p>
        </p:txBody>
      </p:sp>
      <p:sp>
        <p:nvSpPr>
          <p:cNvPr name="TextBox 8" id="8"/>
          <p:cNvSpPr txBox="true"/>
          <p:nvPr/>
        </p:nvSpPr>
        <p:spPr>
          <a:xfrm rot="0">
            <a:off x="268552" y="3334710"/>
            <a:ext cx="11395240" cy="1782595"/>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Exploration and Production Opportunities: </a:t>
            </a:r>
            <a:r>
              <a:rPr lang="en-US" sz="2569">
                <a:solidFill>
                  <a:srgbClr val="0B0F10"/>
                </a:solidFill>
                <a:latin typeface="Montserrat Classic"/>
              </a:rPr>
              <a:t>As the most common business model for oil and gas companies in the US, there is always room for new players to enter the market and find untapped resources.</a:t>
            </a:r>
          </a:p>
        </p:txBody>
      </p:sp>
      <p:sp>
        <p:nvSpPr>
          <p:cNvPr name="TextBox 9" id="9"/>
          <p:cNvSpPr txBox="true"/>
          <p:nvPr/>
        </p:nvSpPr>
        <p:spPr>
          <a:xfrm rot="0">
            <a:off x="268552" y="5064664"/>
            <a:ext cx="11154644" cy="1782595"/>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Alternative Energy Diversification:</a:t>
            </a:r>
            <a:r>
              <a:rPr lang="en-US" sz="2569">
                <a:solidFill>
                  <a:srgbClr val="00CD95"/>
                </a:solidFill>
                <a:latin typeface="Montserrat Classic"/>
              </a:rPr>
              <a:t> </a:t>
            </a:r>
            <a:r>
              <a:rPr lang="en-US" sz="2569">
                <a:solidFill>
                  <a:srgbClr val="0B0F10"/>
                </a:solidFill>
                <a:latin typeface="Montserrat Classic"/>
              </a:rPr>
              <a:t>Oil and gas companies have a chance to diversify by investing in renewable energy technologies, aligning with the global shift toward cleaner energy sources.</a:t>
            </a:r>
          </a:p>
        </p:txBody>
      </p:sp>
      <p:sp>
        <p:nvSpPr>
          <p:cNvPr name="TextBox 10" id="10"/>
          <p:cNvSpPr txBox="true"/>
          <p:nvPr/>
        </p:nvSpPr>
        <p:spPr>
          <a:xfrm rot="0">
            <a:off x="268552" y="6835734"/>
            <a:ext cx="10920303" cy="1782595"/>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 Global Energy Demand:</a:t>
            </a:r>
            <a:r>
              <a:rPr lang="en-US" sz="2569">
                <a:solidFill>
                  <a:srgbClr val="0B0F10"/>
                </a:solidFill>
                <a:latin typeface="Montserrat Classic Bold"/>
              </a:rPr>
              <a:t> </a:t>
            </a:r>
            <a:r>
              <a:rPr lang="en-US" sz="2569">
                <a:solidFill>
                  <a:srgbClr val="0B0F10"/>
                </a:solidFill>
                <a:latin typeface="Montserrat Classic"/>
              </a:rPr>
              <a:t>Oil and gas are still the primary energy sources for the majority of the world's population, creating a lucrative market for companies that can sustain a steady supply and stay competitive.</a:t>
            </a:r>
          </a:p>
        </p:txBody>
      </p:sp>
      <p:sp>
        <p:nvSpPr>
          <p:cNvPr name="Freeform 11" id="11"/>
          <p:cNvSpPr/>
          <p:nvPr/>
        </p:nvSpPr>
        <p:spPr>
          <a:xfrm flipH="false" flipV="false" rot="0">
            <a:off x="203602" y="184494"/>
            <a:ext cx="1028700" cy="1028700"/>
          </a:xfrm>
          <a:custGeom>
            <a:avLst/>
            <a:gdLst/>
            <a:ahLst/>
            <a:cxnLst/>
            <a:rect r="r" b="b" t="t" l="l"/>
            <a:pathLst>
              <a:path h="1028700" w="1028700">
                <a:moveTo>
                  <a:pt x="0" y="0"/>
                </a:moveTo>
                <a:lnTo>
                  <a:pt x="1028700" y="0"/>
                </a:lnTo>
                <a:lnTo>
                  <a:pt x="1028700" y="1028700"/>
                </a:lnTo>
                <a:lnTo>
                  <a:pt x="0" y="1028700"/>
                </a:lnTo>
                <a:lnTo>
                  <a:pt x="0" y="0"/>
                </a:lnTo>
                <a:close/>
              </a:path>
            </a:pathLst>
          </a:custGeom>
          <a:blipFill>
            <a:blip r:embed="rId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10800000">
            <a:off x="682969" y="2851714"/>
            <a:ext cx="5732588" cy="8565102"/>
            <a:chOff x="0" y="0"/>
            <a:chExt cx="2354580" cy="3517995"/>
          </a:xfrm>
        </p:grpSpPr>
        <p:sp>
          <p:nvSpPr>
            <p:cNvPr name="Freeform 3" id="3"/>
            <p:cNvSpPr/>
            <p:nvPr/>
          </p:nvSpPr>
          <p:spPr>
            <a:xfrm flipH="false" flipV="false" rot="0">
              <a:off x="0" y="0"/>
              <a:ext cx="2353310" cy="3517995"/>
            </a:xfrm>
            <a:custGeom>
              <a:avLst/>
              <a:gdLst/>
              <a:ahLst/>
              <a:cxnLst/>
              <a:rect r="r" b="b" t="t" l="l"/>
              <a:pathLst>
                <a:path h="3517995" w="2353310">
                  <a:moveTo>
                    <a:pt x="784860" y="3450685"/>
                  </a:moveTo>
                  <a:cubicBezTo>
                    <a:pt x="905510" y="3491325"/>
                    <a:pt x="1042670" y="3517995"/>
                    <a:pt x="1177290" y="3517995"/>
                  </a:cubicBezTo>
                  <a:cubicBezTo>
                    <a:pt x="1311910" y="3517995"/>
                    <a:pt x="1441450" y="3495135"/>
                    <a:pt x="1560830" y="3454495"/>
                  </a:cubicBezTo>
                  <a:cubicBezTo>
                    <a:pt x="1563370" y="3453225"/>
                    <a:pt x="1565910" y="3453225"/>
                    <a:pt x="1568450" y="3451956"/>
                  </a:cubicBezTo>
                  <a:cubicBezTo>
                    <a:pt x="2016760" y="3289395"/>
                    <a:pt x="2346960" y="2860135"/>
                    <a:pt x="2353310" y="2356488"/>
                  </a:cubicBezTo>
                  <a:lnTo>
                    <a:pt x="2353310" y="0"/>
                  </a:lnTo>
                  <a:lnTo>
                    <a:pt x="0" y="0"/>
                  </a:lnTo>
                  <a:lnTo>
                    <a:pt x="0" y="2354719"/>
                  </a:lnTo>
                  <a:cubicBezTo>
                    <a:pt x="6350" y="2862675"/>
                    <a:pt x="331470" y="3291935"/>
                    <a:pt x="784860" y="3450685"/>
                  </a:cubicBezTo>
                  <a:close/>
                </a:path>
              </a:pathLst>
            </a:custGeom>
            <a:solidFill>
              <a:srgbClr val="0B0F10"/>
            </a:solidFill>
          </p:spPr>
        </p:sp>
      </p:grpSp>
      <p:sp>
        <p:nvSpPr>
          <p:cNvPr name="TextBox 4" id="4"/>
          <p:cNvSpPr txBox="true"/>
          <p:nvPr/>
        </p:nvSpPr>
        <p:spPr>
          <a:xfrm rot="0">
            <a:off x="6950896" y="1627165"/>
            <a:ext cx="3696709" cy="580182"/>
          </a:xfrm>
          <a:prstGeom prst="rect">
            <a:avLst/>
          </a:prstGeom>
        </p:spPr>
        <p:txBody>
          <a:bodyPr anchor="t" rtlCol="false" tIns="0" lIns="0" bIns="0" rIns="0">
            <a:spAutoFit/>
          </a:bodyPr>
          <a:lstStyle/>
          <a:p>
            <a:pPr>
              <a:lnSpc>
                <a:spcPts val="4771"/>
              </a:lnSpc>
            </a:pPr>
            <a:r>
              <a:rPr lang="en-US" sz="3408">
                <a:solidFill>
                  <a:srgbClr val="0B0F10"/>
                </a:solidFill>
                <a:latin typeface="Aileron Ultra-Bold"/>
              </a:rPr>
              <a:t>THREATS</a:t>
            </a:r>
          </a:p>
        </p:txBody>
      </p:sp>
      <p:grpSp>
        <p:nvGrpSpPr>
          <p:cNvPr name="Group 5" id="5"/>
          <p:cNvGrpSpPr/>
          <p:nvPr/>
        </p:nvGrpSpPr>
        <p:grpSpPr>
          <a:xfrm rot="10799999">
            <a:off x="1617408" y="3975364"/>
            <a:ext cx="3901811" cy="3901811"/>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CD95"/>
            </a:solidFill>
          </p:spPr>
        </p:sp>
      </p:grpSp>
      <p:sp>
        <p:nvSpPr>
          <p:cNvPr name="TextBox 7" id="7"/>
          <p:cNvSpPr txBox="true"/>
          <p:nvPr/>
        </p:nvSpPr>
        <p:spPr>
          <a:xfrm rot="0">
            <a:off x="1973515" y="4184997"/>
            <a:ext cx="3151497" cy="3277130"/>
          </a:xfrm>
          <a:prstGeom prst="rect">
            <a:avLst/>
          </a:prstGeom>
        </p:spPr>
        <p:txBody>
          <a:bodyPr anchor="t" rtlCol="false" tIns="0" lIns="0" bIns="0" rIns="0">
            <a:spAutoFit/>
          </a:bodyPr>
          <a:lstStyle/>
          <a:p>
            <a:pPr algn="ctr">
              <a:lnSpc>
                <a:spcPts val="26745"/>
              </a:lnSpc>
            </a:pPr>
            <a:r>
              <a:rPr lang="en-US" sz="19104">
                <a:solidFill>
                  <a:srgbClr val="FFFCFC"/>
                </a:solidFill>
                <a:latin typeface="Aileron Ultra-Bold"/>
              </a:rPr>
              <a:t>T</a:t>
            </a:r>
          </a:p>
        </p:txBody>
      </p:sp>
      <p:sp>
        <p:nvSpPr>
          <p:cNvPr name="TextBox 8" id="8"/>
          <p:cNvSpPr txBox="true"/>
          <p:nvPr/>
        </p:nvSpPr>
        <p:spPr>
          <a:xfrm rot="0">
            <a:off x="6810401" y="2782895"/>
            <a:ext cx="11477599" cy="1334920"/>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Price Volatility:</a:t>
            </a:r>
            <a:r>
              <a:rPr lang="en-US" sz="2569">
                <a:solidFill>
                  <a:srgbClr val="0B0F10"/>
                </a:solidFill>
                <a:latin typeface="Montserrat Classic Bold"/>
              </a:rPr>
              <a:t> </a:t>
            </a:r>
            <a:r>
              <a:rPr lang="en-US" sz="2569">
                <a:solidFill>
                  <a:srgbClr val="0B0F10"/>
                </a:solidFill>
                <a:latin typeface="Montserrat Classic"/>
              </a:rPr>
              <a:t>Oil prices can be unpredictable due to global events like political unrest, changes in demand, and supply disruptions.</a:t>
            </a:r>
          </a:p>
        </p:txBody>
      </p:sp>
      <p:sp>
        <p:nvSpPr>
          <p:cNvPr name="TextBox 9" id="9"/>
          <p:cNvSpPr txBox="true"/>
          <p:nvPr/>
        </p:nvSpPr>
        <p:spPr>
          <a:xfrm rot="0">
            <a:off x="6810401" y="4228335"/>
            <a:ext cx="11154644" cy="1334920"/>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Renewable Energy Competition:</a:t>
            </a:r>
            <a:r>
              <a:rPr lang="en-US" sz="2569">
                <a:solidFill>
                  <a:srgbClr val="0B0F10"/>
                </a:solidFill>
                <a:latin typeface="Montserrat Classic Bold"/>
              </a:rPr>
              <a:t> </a:t>
            </a:r>
            <a:r>
              <a:rPr lang="en-US" sz="2569">
                <a:solidFill>
                  <a:srgbClr val="0B0F10"/>
                </a:solidFill>
                <a:latin typeface="Montserrat Classic"/>
              </a:rPr>
              <a:t> As renewable energy becomes more cost-competitive, it may displace traditional fossil fuels as the preferred energy source.</a:t>
            </a:r>
          </a:p>
        </p:txBody>
      </p:sp>
      <p:sp>
        <p:nvSpPr>
          <p:cNvPr name="TextBox 10" id="10"/>
          <p:cNvSpPr txBox="true"/>
          <p:nvPr/>
        </p:nvSpPr>
        <p:spPr>
          <a:xfrm rot="0">
            <a:off x="6704384" y="5952150"/>
            <a:ext cx="11583616" cy="1782595"/>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Regulatory Challenges: </a:t>
            </a:r>
            <a:r>
              <a:rPr lang="en-US" sz="2569">
                <a:solidFill>
                  <a:srgbClr val="0B0F10"/>
                </a:solidFill>
                <a:latin typeface="Montserrat Classic"/>
              </a:rPr>
              <a:t>Governments are increasingly focused on reducing emissions and promoting renewables. New regulations and taxes may raise operating costs, challenging the profitability of oil and gas firms</a:t>
            </a:r>
          </a:p>
        </p:txBody>
      </p:sp>
      <p:sp>
        <p:nvSpPr>
          <p:cNvPr name="TextBox 11" id="11"/>
          <p:cNvSpPr txBox="true"/>
          <p:nvPr/>
        </p:nvSpPr>
        <p:spPr>
          <a:xfrm rot="0">
            <a:off x="6704384" y="7826801"/>
            <a:ext cx="11128199" cy="1782595"/>
          </a:xfrm>
          <a:prstGeom prst="rect">
            <a:avLst/>
          </a:prstGeom>
        </p:spPr>
        <p:txBody>
          <a:bodyPr anchor="t" rtlCol="false" tIns="0" lIns="0" bIns="0" rIns="0">
            <a:spAutoFit/>
          </a:bodyPr>
          <a:lstStyle/>
          <a:p>
            <a:pPr marL="554671" indent="-277335" lvl="1">
              <a:lnSpc>
                <a:spcPts val="3596"/>
              </a:lnSpc>
              <a:buFont typeface="Arial"/>
              <a:buChar char="•"/>
            </a:pPr>
            <a:r>
              <a:rPr lang="en-US" sz="2569">
                <a:solidFill>
                  <a:srgbClr val="00CD95"/>
                </a:solidFill>
                <a:latin typeface="Montserrat Classic Bold"/>
              </a:rPr>
              <a:t>Rising production costs:</a:t>
            </a:r>
            <a:r>
              <a:rPr lang="en-US" sz="2569">
                <a:solidFill>
                  <a:srgbClr val="0B0F10"/>
                </a:solidFill>
                <a:latin typeface="Montserrat Classic Bold"/>
              </a:rPr>
              <a:t> </a:t>
            </a:r>
            <a:r>
              <a:rPr lang="en-US" sz="2569">
                <a:solidFill>
                  <a:srgbClr val="0B0F10"/>
                </a:solidFill>
                <a:latin typeface="Montserrat Classic"/>
              </a:rPr>
              <a:t>Finding new resources often requires exploration in remote and challenging areas, leading to higher production expenses. This can squeeze profit margins and raise operational risks..</a:t>
            </a:r>
          </a:p>
        </p:txBody>
      </p:sp>
      <p:sp>
        <p:nvSpPr>
          <p:cNvPr name="Freeform 12" id="12"/>
          <p:cNvSpPr/>
          <p:nvPr/>
        </p:nvSpPr>
        <p:spPr>
          <a:xfrm flipH="false" flipV="false" rot="0">
            <a:off x="213040" y="184494"/>
            <a:ext cx="1028700" cy="1028700"/>
          </a:xfrm>
          <a:custGeom>
            <a:avLst/>
            <a:gdLst/>
            <a:ahLst/>
            <a:cxnLst/>
            <a:rect r="r" b="b" t="t" l="l"/>
            <a:pathLst>
              <a:path h="1028700" w="1028700">
                <a:moveTo>
                  <a:pt x="0" y="0"/>
                </a:moveTo>
                <a:lnTo>
                  <a:pt x="1028700" y="0"/>
                </a:lnTo>
                <a:lnTo>
                  <a:pt x="1028700" y="1028700"/>
                </a:lnTo>
                <a:lnTo>
                  <a:pt x="0" y="1028700"/>
                </a:lnTo>
                <a:lnTo>
                  <a:pt x="0" y="0"/>
                </a:lnTo>
                <a:close/>
              </a:path>
            </a:pathLst>
          </a:custGeom>
          <a:blipFill>
            <a:blip r:embed="rId2"/>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39897" y="-420849"/>
            <a:ext cx="1568597" cy="11128698"/>
            <a:chOff x="0" y="0"/>
            <a:chExt cx="1138457" cy="8076989"/>
          </a:xfrm>
        </p:grpSpPr>
        <p:sp>
          <p:nvSpPr>
            <p:cNvPr name="Freeform 3" id="3"/>
            <p:cNvSpPr/>
            <p:nvPr/>
          </p:nvSpPr>
          <p:spPr>
            <a:xfrm flipH="false" flipV="false" rot="0">
              <a:off x="0" y="0"/>
              <a:ext cx="1138457" cy="8076989"/>
            </a:xfrm>
            <a:custGeom>
              <a:avLst/>
              <a:gdLst/>
              <a:ahLst/>
              <a:cxnLst/>
              <a:rect r="r" b="b" t="t" l="l"/>
              <a:pathLst>
                <a:path h="8076989" w="1138457">
                  <a:moveTo>
                    <a:pt x="1013997" y="8076989"/>
                  </a:moveTo>
                  <a:lnTo>
                    <a:pt x="124460" y="8076989"/>
                  </a:lnTo>
                  <a:cubicBezTo>
                    <a:pt x="55880" y="8076989"/>
                    <a:pt x="0" y="8021109"/>
                    <a:pt x="0" y="7952529"/>
                  </a:cubicBezTo>
                  <a:lnTo>
                    <a:pt x="0" y="124460"/>
                  </a:lnTo>
                  <a:cubicBezTo>
                    <a:pt x="0" y="55880"/>
                    <a:pt x="55880" y="0"/>
                    <a:pt x="124460" y="0"/>
                  </a:cubicBezTo>
                  <a:lnTo>
                    <a:pt x="1013997" y="0"/>
                  </a:lnTo>
                  <a:cubicBezTo>
                    <a:pt x="1082577" y="0"/>
                    <a:pt x="1138457" y="55880"/>
                    <a:pt x="1138457" y="124460"/>
                  </a:cubicBezTo>
                  <a:lnTo>
                    <a:pt x="1138457" y="7952529"/>
                  </a:lnTo>
                  <a:cubicBezTo>
                    <a:pt x="1138457" y="8021109"/>
                    <a:pt x="1082577" y="8076989"/>
                    <a:pt x="1013997" y="8076989"/>
                  </a:cubicBezTo>
                  <a:close/>
                </a:path>
              </a:pathLst>
            </a:custGeom>
            <a:solidFill>
              <a:srgbClr val="00CD95"/>
            </a:solidFill>
          </p:spPr>
        </p:sp>
      </p:grpSp>
      <p:sp>
        <p:nvSpPr>
          <p:cNvPr name="Freeform 4" id="4"/>
          <p:cNvSpPr/>
          <p:nvPr/>
        </p:nvSpPr>
        <p:spPr>
          <a:xfrm flipH="false" flipV="false" rot="0">
            <a:off x="272977" y="241644"/>
            <a:ext cx="1028700" cy="1028700"/>
          </a:xfrm>
          <a:custGeom>
            <a:avLst/>
            <a:gdLst/>
            <a:ahLst/>
            <a:cxnLst/>
            <a:rect r="r" b="b" t="t" l="l"/>
            <a:pathLst>
              <a:path h="1028700" w="1028700">
                <a:moveTo>
                  <a:pt x="0" y="0"/>
                </a:moveTo>
                <a:lnTo>
                  <a:pt x="1028700" y="0"/>
                </a:lnTo>
                <a:lnTo>
                  <a:pt x="1028700" y="1028700"/>
                </a:lnTo>
                <a:lnTo>
                  <a:pt x="0" y="1028700"/>
                </a:lnTo>
                <a:lnTo>
                  <a:pt x="0" y="0"/>
                </a:lnTo>
                <a:close/>
              </a:path>
            </a:pathLst>
          </a:custGeom>
          <a:blipFill>
            <a:blip r:embed="rId2"/>
            <a:stretch>
              <a:fillRect l="0" t="0" r="0" b="0"/>
            </a:stretch>
          </a:blipFill>
        </p:spPr>
      </p:sp>
      <p:sp>
        <p:nvSpPr>
          <p:cNvPr name="Freeform 5" id="5"/>
          <p:cNvSpPr/>
          <p:nvPr/>
        </p:nvSpPr>
        <p:spPr>
          <a:xfrm flipH="false" flipV="false" rot="0">
            <a:off x="3328902" y="4682553"/>
            <a:ext cx="820414" cy="820414"/>
          </a:xfrm>
          <a:custGeom>
            <a:avLst/>
            <a:gdLst/>
            <a:ahLst/>
            <a:cxnLst/>
            <a:rect r="r" b="b" t="t" l="l"/>
            <a:pathLst>
              <a:path h="820414" w="820414">
                <a:moveTo>
                  <a:pt x="0" y="0"/>
                </a:moveTo>
                <a:lnTo>
                  <a:pt x="820413" y="0"/>
                </a:lnTo>
                <a:lnTo>
                  <a:pt x="820413" y="820414"/>
                </a:lnTo>
                <a:lnTo>
                  <a:pt x="0" y="8204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3328902" y="5717896"/>
            <a:ext cx="820414" cy="820414"/>
          </a:xfrm>
          <a:custGeom>
            <a:avLst/>
            <a:gdLst/>
            <a:ahLst/>
            <a:cxnLst/>
            <a:rect r="r" b="b" t="t" l="l"/>
            <a:pathLst>
              <a:path h="820414" w="820414">
                <a:moveTo>
                  <a:pt x="0" y="0"/>
                </a:moveTo>
                <a:lnTo>
                  <a:pt x="820413" y="0"/>
                </a:lnTo>
                <a:lnTo>
                  <a:pt x="820413" y="820414"/>
                </a:lnTo>
                <a:lnTo>
                  <a:pt x="0" y="82041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3328902" y="6709624"/>
            <a:ext cx="820414" cy="820414"/>
          </a:xfrm>
          <a:custGeom>
            <a:avLst/>
            <a:gdLst/>
            <a:ahLst/>
            <a:cxnLst/>
            <a:rect r="r" b="b" t="t" l="l"/>
            <a:pathLst>
              <a:path h="820414" w="820414">
                <a:moveTo>
                  <a:pt x="0" y="0"/>
                </a:moveTo>
                <a:lnTo>
                  <a:pt x="820413" y="0"/>
                </a:lnTo>
                <a:lnTo>
                  <a:pt x="820413" y="820413"/>
                </a:lnTo>
                <a:lnTo>
                  <a:pt x="0" y="820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3422646" y="7891987"/>
            <a:ext cx="726670" cy="726670"/>
          </a:xfrm>
          <a:custGeom>
            <a:avLst/>
            <a:gdLst/>
            <a:ahLst/>
            <a:cxnLst/>
            <a:rect r="r" b="b" t="t" l="l"/>
            <a:pathLst>
              <a:path h="726670" w="726670">
                <a:moveTo>
                  <a:pt x="0" y="0"/>
                </a:moveTo>
                <a:lnTo>
                  <a:pt x="726669" y="0"/>
                </a:lnTo>
                <a:lnTo>
                  <a:pt x="726669" y="726670"/>
                </a:lnTo>
                <a:lnTo>
                  <a:pt x="0" y="7266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4420940" y="7891987"/>
            <a:ext cx="728491" cy="726670"/>
          </a:xfrm>
          <a:custGeom>
            <a:avLst/>
            <a:gdLst/>
            <a:ahLst/>
            <a:cxnLst/>
            <a:rect r="r" b="b" t="t" l="l"/>
            <a:pathLst>
              <a:path h="726670" w="728491">
                <a:moveTo>
                  <a:pt x="0" y="0"/>
                </a:moveTo>
                <a:lnTo>
                  <a:pt x="728491" y="0"/>
                </a:lnTo>
                <a:lnTo>
                  <a:pt x="728491" y="726670"/>
                </a:lnTo>
                <a:lnTo>
                  <a:pt x="0" y="726670"/>
                </a:lnTo>
                <a:lnTo>
                  <a:pt x="0" y="0"/>
                </a:lnTo>
                <a:close/>
              </a:path>
            </a:pathLst>
          </a:custGeom>
          <a:blipFill>
            <a:blip r:embed="rId11"/>
            <a:stretch>
              <a:fillRect l="0" t="0" r="0" b="0"/>
            </a:stretch>
          </a:blipFill>
        </p:spPr>
      </p:sp>
      <p:sp>
        <p:nvSpPr>
          <p:cNvPr name="Freeform 10" id="10"/>
          <p:cNvSpPr/>
          <p:nvPr/>
        </p:nvSpPr>
        <p:spPr>
          <a:xfrm flipH="false" flipV="false" rot="0">
            <a:off x="5482806" y="7877557"/>
            <a:ext cx="742028" cy="741100"/>
          </a:xfrm>
          <a:custGeom>
            <a:avLst/>
            <a:gdLst/>
            <a:ahLst/>
            <a:cxnLst/>
            <a:rect r="r" b="b" t="t" l="l"/>
            <a:pathLst>
              <a:path h="741100" w="742028">
                <a:moveTo>
                  <a:pt x="0" y="0"/>
                </a:moveTo>
                <a:lnTo>
                  <a:pt x="742028" y="0"/>
                </a:lnTo>
                <a:lnTo>
                  <a:pt x="742028" y="741100"/>
                </a:lnTo>
                <a:lnTo>
                  <a:pt x="0" y="7411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6581045" y="7877557"/>
            <a:ext cx="741100" cy="741100"/>
          </a:xfrm>
          <a:custGeom>
            <a:avLst/>
            <a:gdLst/>
            <a:ahLst/>
            <a:cxnLst/>
            <a:rect r="r" b="b" t="t" l="l"/>
            <a:pathLst>
              <a:path h="741100" w="741100">
                <a:moveTo>
                  <a:pt x="0" y="0"/>
                </a:moveTo>
                <a:lnTo>
                  <a:pt x="741100" y="0"/>
                </a:lnTo>
                <a:lnTo>
                  <a:pt x="741100" y="741100"/>
                </a:lnTo>
                <a:lnTo>
                  <a:pt x="0" y="7411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2" id="12"/>
          <p:cNvSpPr txBox="true"/>
          <p:nvPr/>
        </p:nvSpPr>
        <p:spPr>
          <a:xfrm rot="0">
            <a:off x="3138402" y="1593235"/>
            <a:ext cx="7338386" cy="931546"/>
          </a:xfrm>
          <a:prstGeom prst="rect">
            <a:avLst/>
          </a:prstGeom>
        </p:spPr>
        <p:txBody>
          <a:bodyPr anchor="t" rtlCol="false" tIns="0" lIns="0" bIns="0" rIns="0">
            <a:spAutoFit/>
          </a:bodyPr>
          <a:lstStyle/>
          <a:p>
            <a:pPr>
              <a:lnSpc>
                <a:spcPts val="7260"/>
              </a:lnSpc>
            </a:pPr>
            <a:r>
              <a:rPr lang="en-US" sz="6600" u="sng">
                <a:solidFill>
                  <a:srgbClr val="0B0F10"/>
                </a:solidFill>
                <a:latin typeface="Oswald Bold"/>
                <a:hlinkClick r:id="rId16" tooltip="https://www.mineralview.com"/>
              </a:rPr>
              <a:t>VISIT MINERAL VIEW</a:t>
            </a:r>
          </a:p>
        </p:txBody>
      </p:sp>
      <p:sp>
        <p:nvSpPr>
          <p:cNvPr name="TextBox 13" id="13"/>
          <p:cNvSpPr txBox="true"/>
          <p:nvPr/>
        </p:nvSpPr>
        <p:spPr>
          <a:xfrm rot="0">
            <a:off x="3506374" y="2779804"/>
            <a:ext cx="6186449" cy="1044672"/>
          </a:xfrm>
          <a:prstGeom prst="rect">
            <a:avLst/>
          </a:prstGeom>
        </p:spPr>
        <p:txBody>
          <a:bodyPr anchor="t" rtlCol="false" tIns="0" lIns="0" bIns="0" rIns="0">
            <a:spAutoFit/>
          </a:bodyPr>
          <a:lstStyle/>
          <a:p>
            <a:pPr>
              <a:lnSpc>
                <a:spcPts val="2794"/>
              </a:lnSpc>
            </a:pPr>
            <a:r>
              <a:rPr lang="en-US" sz="1996">
                <a:solidFill>
                  <a:srgbClr val="0B0F10"/>
                </a:solidFill>
                <a:latin typeface="Arimo Bold"/>
              </a:rPr>
              <a:t>Mineral-View</a:t>
            </a:r>
            <a:r>
              <a:rPr lang="en-US" sz="1996">
                <a:solidFill>
                  <a:srgbClr val="0B0F10"/>
                </a:solidFill>
                <a:latin typeface="Arimo"/>
              </a:rPr>
              <a:t> was founded to provide oil &amp; gas mineral owners, investors, and industry professionals with a robust, easy-to-use online platform.</a:t>
            </a:r>
          </a:p>
        </p:txBody>
      </p:sp>
      <p:sp>
        <p:nvSpPr>
          <p:cNvPr name="TextBox 14" id="14"/>
          <p:cNvSpPr txBox="true"/>
          <p:nvPr/>
        </p:nvSpPr>
        <p:spPr>
          <a:xfrm rot="0">
            <a:off x="4264547" y="4937726"/>
            <a:ext cx="4632995" cy="388808"/>
          </a:xfrm>
          <a:prstGeom prst="rect">
            <a:avLst/>
          </a:prstGeom>
        </p:spPr>
        <p:txBody>
          <a:bodyPr anchor="t" rtlCol="false" tIns="0" lIns="0" bIns="0" rIns="0">
            <a:spAutoFit/>
          </a:bodyPr>
          <a:lstStyle/>
          <a:p>
            <a:pPr>
              <a:lnSpc>
                <a:spcPts val="2932"/>
              </a:lnSpc>
            </a:pPr>
            <a:r>
              <a:rPr lang="en-US" sz="2932" u="sng">
                <a:solidFill>
                  <a:srgbClr val="0B0F10"/>
                </a:solidFill>
                <a:latin typeface="TT Commons Pro Bold"/>
                <a:hlinkClick r:id="rId17" tooltip="mailto:support@mineralview.com"/>
              </a:rPr>
              <a:t>support@mineralview.com</a:t>
            </a:r>
          </a:p>
        </p:txBody>
      </p:sp>
      <p:sp>
        <p:nvSpPr>
          <p:cNvPr name="TextBox 15" id="15"/>
          <p:cNvSpPr txBox="true"/>
          <p:nvPr/>
        </p:nvSpPr>
        <p:spPr>
          <a:xfrm rot="0">
            <a:off x="4264547" y="5917921"/>
            <a:ext cx="4365103" cy="388808"/>
          </a:xfrm>
          <a:prstGeom prst="rect">
            <a:avLst/>
          </a:prstGeom>
        </p:spPr>
        <p:txBody>
          <a:bodyPr anchor="t" rtlCol="false" tIns="0" lIns="0" bIns="0" rIns="0">
            <a:spAutoFit/>
          </a:bodyPr>
          <a:lstStyle/>
          <a:p>
            <a:pPr>
              <a:lnSpc>
                <a:spcPts val="2932"/>
              </a:lnSpc>
            </a:pPr>
            <a:r>
              <a:rPr lang="en-US" sz="2932" u="sng">
                <a:solidFill>
                  <a:srgbClr val="0B0F10"/>
                </a:solidFill>
                <a:latin typeface="TT Commons Pro Bold"/>
                <a:hlinkClick r:id="rId18" tooltip="https://www.mineralview.com"/>
              </a:rPr>
              <a:t>www.mineralview.com</a:t>
            </a:r>
          </a:p>
        </p:txBody>
      </p:sp>
      <p:sp>
        <p:nvSpPr>
          <p:cNvPr name="TextBox 16" id="16"/>
          <p:cNvSpPr txBox="true"/>
          <p:nvPr/>
        </p:nvSpPr>
        <p:spPr>
          <a:xfrm rot="0">
            <a:off x="4331787" y="6999009"/>
            <a:ext cx="4365103" cy="388808"/>
          </a:xfrm>
          <a:prstGeom prst="rect">
            <a:avLst/>
          </a:prstGeom>
        </p:spPr>
        <p:txBody>
          <a:bodyPr anchor="t" rtlCol="false" tIns="0" lIns="0" bIns="0" rIns="0">
            <a:spAutoFit/>
          </a:bodyPr>
          <a:lstStyle/>
          <a:p>
            <a:pPr>
              <a:lnSpc>
                <a:spcPts val="2932"/>
              </a:lnSpc>
            </a:pPr>
            <a:r>
              <a:rPr lang="en-US" sz="2932">
                <a:solidFill>
                  <a:srgbClr val="0B0F10"/>
                </a:solidFill>
                <a:latin typeface="TT Commons Pro Bold"/>
              </a:rPr>
              <a:t>866-646-8439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DAF72jKsQ0o</dc:identifier>
  <dcterms:modified xsi:type="dcterms:W3CDTF">2011-08-01T06:04:30Z</dcterms:modified>
  <cp:revision>1</cp:revision>
  <dc:title>A SWOT Analysis on Oil and Gas Industry</dc:title>
</cp:coreProperties>
</file>