
<file path=[Content_Types].xml><?xml version="1.0" encoding="utf-8"?>
<Types xmlns="http://schemas.openxmlformats.org/package/2006/content-types">
  <Default ContentType="application/x-fontdata" Extension="fntdata"/>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Lst>
  <p:sldSz cx="18288000" cy="10287000"/>
  <p:notesSz cx="6858000" cy="9144000"/>
  <p:embeddedFontLst>
    <p:embeddedFont>
      <p:font typeface="Poppins Bold" charset="1" panose="00000800000000000000"/>
      <p:regular r:id="rId11"/>
    </p:embeddedFont>
    <p:embeddedFont>
      <p:font typeface="Poppins" charset="1" panose="0000050000000000000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fonts/font11.fntdata" Type="http://schemas.openxmlformats.org/officeDocument/2006/relationships/font"/><Relationship Id="rId12" Target="fonts/font12.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https://value4news.com/adani-group-to-upgrade-the-nairobi-airport/"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8583777" y="-3302724"/>
            <a:ext cx="9043211" cy="12230290"/>
            <a:chOff x="0" y="0"/>
            <a:chExt cx="516479" cy="698500"/>
          </a:xfrm>
        </p:grpSpPr>
        <p:sp>
          <p:nvSpPr>
            <p:cNvPr name="Freeform 3" id="3"/>
            <p:cNvSpPr/>
            <p:nvPr/>
          </p:nvSpPr>
          <p:spPr>
            <a:xfrm flipH="false" flipV="false" rot="0">
              <a:off x="0" y="0"/>
              <a:ext cx="516479" cy="698500"/>
            </a:xfrm>
            <a:custGeom>
              <a:avLst/>
              <a:gdLst/>
              <a:ahLst/>
              <a:cxnLst/>
              <a:rect r="r" b="b" t="t" l="l"/>
              <a:pathLst>
                <a:path h="698500" w="516479">
                  <a:moveTo>
                    <a:pt x="516479" y="349250"/>
                  </a:moveTo>
                  <a:lnTo>
                    <a:pt x="313279" y="698500"/>
                  </a:lnTo>
                  <a:lnTo>
                    <a:pt x="203200" y="698500"/>
                  </a:lnTo>
                  <a:lnTo>
                    <a:pt x="0" y="349250"/>
                  </a:lnTo>
                  <a:lnTo>
                    <a:pt x="203200" y="0"/>
                  </a:lnTo>
                  <a:lnTo>
                    <a:pt x="313279" y="0"/>
                  </a:lnTo>
                  <a:lnTo>
                    <a:pt x="516479" y="349250"/>
                  </a:lnTo>
                  <a:close/>
                </a:path>
              </a:pathLst>
            </a:custGeom>
            <a:solidFill>
              <a:srgbClr val="FFCC18"/>
            </a:solidFill>
          </p:spPr>
        </p:sp>
        <p:sp>
          <p:nvSpPr>
            <p:cNvPr name="TextBox 4" id="4"/>
            <p:cNvSpPr txBox="true"/>
            <p:nvPr/>
          </p:nvSpPr>
          <p:spPr>
            <a:xfrm>
              <a:off x="114300" y="-57150"/>
              <a:ext cx="287879" cy="75565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3589458">
            <a:off x="7343175" y="621257"/>
            <a:ext cx="3834864" cy="445682"/>
            <a:chOff x="0" y="0"/>
            <a:chExt cx="3178155" cy="369360"/>
          </a:xfrm>
        </p:grpSpPr>
        <p:sp>
          <p:nvSpPr>
            <p:cNvPr name="Freeform 6" id="6"/>
            <p:cNvSpPr/>
            <p:nvPr/>
          </p:nvSpPr>
          <p:spPr>
            <a:xfrm flipH="false" flipV="false" rot="0">
              <a:off x="0" y="0"/>
              <a:ext cx="3178154" cy="369360"/>
            </a:xfrm>
            <a:custGeom>
              <a:avLst/>
              <a:gdLst/>
              <a:ahLst/>
              <a:cxnLst/>
              <a:rect r="r" b="b" t="t" l="l"/>
              <a:pathLst>
                <a:path h="369360" w="3178154">
                  <a:moveTo>
                    <a:pt x="203200" y="0"/>
                  </a:moveTo>
                  <a:lnTo>
                    <a:pt x="3178154" y="0"/>
                  </a:lnTo>
                  <a:lnTo>
                    <a:pt x="2974954" y="369360"/>
                  </a:lnTo>
                  <a:lnTo>
                    <a:pt x="0" y="369360"/>
                  </a:lnTo>
                  <a:lnTo>
                    <a:pt x="203200" y="0"/>
                  </a:lnTo>
                  <a:close/>
                </a:path>
              </a:pathLst>
            </a:custGeom>
            <a:solidFill>
              <a:srgbClr val="303030"/>
            </a:solidFill>
          </p:spPr>
        </p:sp>
        <p:sp>
          <p:nvSpPr>
            <p:cNvPr name="TextBox 7" id="7"/>
            <p:cNvSpPr txBox="true"/>
            <p:nvPr/>
          </p:nvSpPr>
          <p:spPr>
            <a:xfrm>
              <a:off x="101600" y="-57150"/>
              <a:ext cx="2974955" cy="426510"/>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9308232" y="-265323"/>
            <a:ext cx="9159032" cy="10679042"/>
            <a:chOff x="0" y="0"/>
            <a:chExt cx="28277299" cy="32970127"/>
          </a:xfrm>
        </p:grpSpPr>
        <p:sp>
          <p:nvSpPr>
            <p:cNvPr name="Freeform 9" id="9"/>
            <p:cNvSpPr/>
            <p:nvPr/>
          </p:nvSpPr>
          <p:spPr>
            <a:xfrm flipH="false" flipV="false" rot="0">
              <a:off x="0" y="0"/>
              <a:ext cx="28277313" cy="32970090"/>
            </a:xfrm>
            <a:custGeom>
              <a:avLst/>
              <a:gdLst/>
              <a:ahLst/>
              <a:cxnLst/>
              <a:rect r="r" b="b" t="t" l="l"/>
              <a:pathLst>
                <a:path h="32970090" w="28277313">
                  <a:moveTo>
                    <a:pt x="7893685" y="0"/>
                  </a:moveTo>
                  <a:lnTo>
                    <a:pt x="0" y="13480669"/>
                  </a:lnTo>
                  <a:lnTo>
                    <a:pt x="11384026" y="32970090"/>
                  </a:lnTo>
                  <a:lnTo>
                    <a:pt x="28277313" y="32970090"/>
                  </a:lnTo>
                  <a:lnTo>
                    <a:pt x="28277313" y="0"/>
                  </a:lnTo>
                  <a:close/>
                </a:path>
              </a:pathLst>
            </a:custGeom>
            <a:blipFill>
              <a:blip r:embed="rId2"/>
              <a:stretch>
                <a:fillRect l="-37446" t="0" r="-37446" b="0"/>
              </a:stretch>
            </a:blipFill>
          </p:spPr>
        </p:sp>
      </p:grpSp>
      <p:grpSp>
        <p:nvGrpSpPr>
          <p:cNvPr name="Group 10" id="10"/>
          <p:cNvGrpSpPr/>
          <p:nvPr/>
        </p:nvGrpSpPr>
        <p:grpSpPr>
          <a:xfrm rot="-10800000">
            <a:off x="7841335" y="-400705"/>
            <a:ext cx="1927580" cy="1624572"/>
            <a:chOff x="0" y="0"/>
            <a:chExt cx="843850" cy="711200"/>
          </a:xfrm>
        </p:grpSpPr>
        <p:sp>
          <p:nvSpPr>
            <p:cNvPr name="Freeform 11" id="11"/>
            <p:cNvSpPr/>
            <p:nvPr/>
          </p:nvSpPr>
          <p:spPr>
            <a:xfrm flipH="false" flipV="false" rot="0">
              <a:off x="0" y="0"/>
              <a:ext cx="843850" cy="711200"/>
            </a:xfrm>
            <a:custGeom>
              <a:avLst/>
              <a:gdLst/>
              <a:ahLst/>
              <a:cxnLst/>
              <a:rect r="r" b="b" t="t" l="l"/>
              <a:pathLst>
                <a:path h="711200" w="843850">
                  <a:moveTo>
                    <a:pt x="421925" y="0"/>
                  </a:moveTo>
                  <a:lnTo>
                    <a:pt x="843850" y="711200"/>
                  </a:lnTo>
                  <a:lnTo>
                    <a:pt x="0" y="711200"/>
                  </a:lnTo>
                  <a:lnTo>
                    <a:pt x="421925" y="0"/>
                  </a:lnTo>
                  <a:close/>
                </a:path>
              </a:pathLst>
            </a:custGeom>
            <a:solidFill>
              <a:srgbClr val="303030"/>
            </a:solidFill>
          </p:spPr>
        </p:sp>
        <p:sp>
          <p:nvSpPr>
            <p:cNvPr name="TextBox 12" id="12"/>
            <p:cNvSpPr txBox="true"/>
            <p:nvPr/>
          </p:nvSpPr>
          <p:spPr>
            <a:xfrm>
              <a:off x="131852" y="273050"/>
              <a:ext cx="580147" cy="387350"/>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7981346" y="7464625"/>
            <a:ext cx="6580459" cy="5644750"/>
            <a:chOff x="0" y="0"/>
            <a:chExt cx="829093" cy="711200"/>
          </a:xfrm>
        </p:grpSpPr>
        <p:sp>
          <p:nvSpPr>
            <p:cNvPr name="Freeform 14" id="14"/>
            <p:cNvSpPr/>
            <p:nvPr/>
          </p:nvSpPr>
          <p:spPr>
            <a:xfrm flipH="false" flipV="false" rot="0">
              <a:off x="0" y="0"/>
              <a:ext cx="829093" cy="711200"/>
            </a:xfrm>
            <a:custGeom>
              <a:avLst/>
              <a:gdLst/>
              <a:ahLst/>
              <a:cxnLst/>
              <a:rect r="r" b="b" t="t" l="l"/>
              <a:pathLst>
                <a:path h="711200" w="829093">
                  <a:moveTo>
                    <a:pt x="414546" y="0"/>
                  </a:moveTo>
                  <a:lnTo>
                    <a:pt x="829093" y="711200"/>
                  </a:lnTo>
                  <a:lnTo>
                    <a:pt x="0" y="711200"/>
                  </a:lnTo>
                  <a:lnTo>
                    <a:pt x="414546" y="0"/>
                  </a:lnTo>
                  <a:close/>
                </a:path>
              </a:pathLst>
            </a:custGeom>
            <a:solidFill>
              <a:srgbClr val="FFCC18"/>
            </a:solidFill>
          </p:spPr>
        </p:sp>
        <p:sp>
          <p:nvSpPr>
            <p:cNvPr name="TextBox 15" id="15"/>
            <p:cNvSpPr txBox="true"/>
            <p:nvPr/>
          </p:nvSpPr>
          <p:spPr>
            <a:xfrm>
              <a:off x="129546" y="273050"/>
              <a:ext cx="570001" cy="387350"/>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8759806" y="8679901"/>
            <a:ext cx="3062934" cy="2581453"/>
            <a:chOff x="0" y="0"/>
            <a:chExt cx="843850" cy="711200"/>
          </a:xfrm>
        </p:grpSpPr>
        <p:sp>
          <p:nvSpPr>
            <p:cNvPr name="Freeform 17" id="17"/>
            <p:cNvSpPr/>
            <p:nvPr/>
          </p:nvSpPr>
          <p:spPr>
            <a:xfrm flipH="false" flipV="false" rot="0">
              <a:off x="0" y="0"/>
              <a:ext cx="843850" cy="711200"/>
            </a:xfrm>
            <a:custGeom>
              <a:avLst/>
              <a:gdLst/>
              <a:ahLst/>
              <a:cxnLst/>
              <a:rect r="r" b="b" t="t" l="l"/>
              <a:pathLst>
                <a:path h="711200" w="843850">
                  <a:moveTo>
                    <a:pt x="421925" y="0"/>
                  </a:moveTo>
                  <a:lnTo>
                    <a:pt x="843850" y="711200"/>
                  </a:lnTo>
                  <a:lnTo>
                    <a:pt x="0" y="711200"/>
                  </a:lnTo>
                  <a:lnTo>
                    <a:pt x="421925" y="0"/>
                  </a:lnTo>
                  <a:close/>
                </a:path>
              </a:pathLst>
            </a:custGeom>
            <a:solidFill>
              <a:srgbClr val="303030"/>
            </a:solidFill>
          </p:spPr>
        </p:sp>
        <p:sp>
          <p:nvSpPr>
            <p:cNvPr name="TextBox 18" id="18"/>
            <p:cNvSpPr txBox="true"/>
            <p:nvPr/>
          </p:nvSpPr>
          <p:spPr>
            <a:xfrm>
              <a:off x="131852" y="273050"/>
              <a:ext cx="580147" cy="387350"/>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3589458">
            <a:off x="7171513" y="8977610"/>
            <a:ext cx="5236040" cy="445682"/>
            <a:chOff x="0" y="0"/>
            <a:chExt cx="4339383" cy="369360"/>
          </a:xfrm>
        </p:grpSpPr>
        <p:sp>
          <p:nvSpPr>
            <p:cNvPr name="Freeform 20" id="20"/>
            <p:cNvSpPr/>
            <p:nvPr/>
          </p:nvSpPr>
          <p:spPr>
            <a:xfrm flipH="false" flipV="false" rot="0">
              <a:off x="0" y="0"/>
              <a:ext cx="4339383" cy="369360"/>
            </a:xfrm>
            <a:custGeom>
              <a:avLst/>
              <a:gdLst/>
              <a:ahLst/>
              <a:cxnLst/>
              <a:rect r="r" b="b" t="t" l="l"/>
              <a:pathLst>
                <a:path h="369360" w="4339383">
                  <a:moveTo>
                    <a:pt x="203200" y="0"/>
                  </a:moveTo>
                  <a:lnTo>
                    <a:pt x="4339383" y="0"/>
                  </a:lnTo>
                  <a:lnTo>
                    <a:pt x="4136183" y="369360"/>
                  </a:lnTo>
                  <a:lnTo>
                    <a:pt x="0" y="369360"/>
                  </a:lnTo>
                  <a:lnTo>
                    <a:pt x="203200" y="0"/>
                  </a:lnTo>
                  <a:close/>
                </a:path>
              </a:pathLst>
            </a:custGeom>
            <a:solidFill>
              <a:srgbClr val="303030"/>
            </a:solidFill>
          </p:spPr>
        </p:sp>
        <p:sp>
          <p:nvSpPr>
            <p:cNvPr name="TextBox 21" id="21"/>
            <p:cNvSpPr txBox="true"/>
            <p:nvPr/>
          </p:nvSpPr>
          <p:spPr>
            <a:xfrm>
              <a:off x="101600" y="-57150"/>
              <a:ext cx="4136183" cy="426510"/>
            </a:xfrm>
            <a:prstGeom prst="rect">
              <a:avLst/>
            </a:prstGeom>
          </p:spPr>
          <p:txBody>
            <a:bodyPr anchor="ctr" rtlCol="false" tIns="50800" lIns="50800" bIns="50800" rIns="50800"/>
            <a:lstStyle/>
            <a:p>
              <a:pPr algn="ctr">
                <a:lnSpc>
                  <a:spcPts val="2659"/>
                </a:lnSpc>
              </a:pPr>
            </a:p>
          </p:txBody>
        </p:sp>
      </p:grpSp>
      <p:sp>
        <p:nvSpPr>
          <p:cNvPr name="TextBox 22" id="22"/>
          <p:cNvSpPr txBox="true"/>
          <p:nvPr/>
        </p:nvSpPr>
        <p:spPr>
          <a:xfrm rot="0">
            <a:off x="1028700" y="2415963"/>
            <a:ext cx="7466756" cy="6039494"/>
          </a:xfrm>
          <a:prstGeom prst="rect">
            <a:avLst/>
          </a:prstGeom>
        </p:spPr>
        <p:txBody>
          <a:bodyPr anchor="t" rtlCol="false" tIns="0" lIns="0" bIns="0" rIns="0">
            <a:spAutoFit/>
          </a:bodyPr>
          <a:lstStyle/>
          <a:p>
            <a:pPr algn="l">
              <a:lnSpc>
                <a:spcPts val="9405"/>
              </a:lnSpc>
            </a:pPr>
            <a:r>
              <a:rPr lang="en-US" sz="8250" spc="-247">
                <a:solidFill>
                  <a:srgbClr val="000000"/>
                </a:solidFill>
                <a:latin typeface="Poppins Bold"/>
                <a:ea typeface="Poppins Bold"/>
                <a:cs typeface="Poppins Bold"/>
                <a:sym typeface="Poppins Bold"/>
              </a:rPr>
              <a:t>Adani Group to Upgrade the Nairobi Airport</a:t>
            </a:r>
          </a:p>
          <a:p>
            <a:pPr algn="l">
              <a:lnSpc>
                <a:spcPts val="9405"/>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764180" y="-3302724"/>
            <a:ext cx="12766762" cy="12230290"/>
            <a:chOff x="0" y="0"/>
            <a:chExt cx="729139" cy="698500"/>
          </a:xfrm>
        </p:grpSpPr>
        <p:sp>
          <p:nvSpPr>
            <p:cNvPr name="Freeform 3" id="3"/>
            <p:cNvSpPr/>
            <p:nvPr/>
          </p:nvSpPr>
          <p:spPr>
            <a:xfrm flipH="false" flipV="false" rot="0">
              <a:off x="0" y="0"/>
              <a:ext cx="729139" cy="698500"/>
            </a:xfrm>
            <a:custGeom>
              <a:avLst/>
              <a:gdLst/>
              <a:ahLst/>
              <a:cxnLst/>
              <a:rect r="r" b="b" t="t" l="l"/>
              <a:pathLst>
                <a:path h="698500" w="729139">
                  <a:moveTo>
                    <a:pt x="729139" y="349250"/>
                  </a:moveTo>
                  <a:lnTo>
                    <a:pt x="525939" y="698500"/>
                  </a:lnTo>
                  <a:lnTo>
                    <a:pt x="203200" y="698500"/>
                  </a:lnTo>
                  <a:lnTo>
                    <a:pt x="0" y="349250"/>
                  </a:lnTo>
                  <a:lnTo>
                    <a:pt x="203200" y="0"/>
                  </a:lnTo>
                  <a:lnTo>
                    <a:pt x="525939" y="0"/>
                  </a:lnTo>
                  <a:lnTo>
                    <a:pt x="729139" y="349250"/>
                  </a:lnTo>
                  <a:close/>
                </a:path>
              </a:pathLst>
            </a:custGeom>
            <a:solidFill>
              <a:srgbClr val="FFCC18"/>
            </a:solidFill>
          </p:spPr>
        </p:sp>
        <p:sp>
          <p:nvSpPr>
            <p:cNvPr name="TextBox 4" id="4"/>
            <p:cNvSpPr txBox="true"/>
            <p:nvPr/>
          </p:nvSpPr>
          <p:spPr>
            <a:xfrm>
              <a:off x="114300" y="-57150"/>
              <a:ext cx="500539" cy="75565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1488635" y="0"/>
            <a:ext cx="6833084" cy="10615945"/>
            <a:chOff x="0" y="0"/>
            <a:chExt cx="24384673" cy="37884265"/>
          </a:xfrm>
        </p:grpSpPr>
        <p:sp>
          <p:nvSpPr>
            <p:cNvPr name="Freeform 6" id="6"/>
            <p:cNvSpPr/>
            <p:nvPr/>
          </p:nvSpPr>
          <p:spPr>
            <a:xfrm flipH="false" flipV="false" rot="0">
              <a:off x="0" y="0"/>
              <a:ext cx="24384763" cy="37884354"/>
            </a:xfrm>
            <a:custGeom>
              <a:avLst/>
              <a:gdLst/>
              <a:ahLst/>
              <a:cxnLst/>
              <a:rect r="r" b="b" t="t" l="l"/>
              <a:pathLst>
                <a:path h="37884354" w="24384763">
                  <a:moveTo>
                    <a:pt x="8568436" y="0"/>
                  </a:moveTo>
                  <a:lnTo>
                    <a:pt x="0" y="14623035"/>
                  </a:lnTo>
                  <a:lnTo>
                    <a:pt x="13542772" y="37884354"/>
                  </a:lnTo>
                  <a:lnTo>
                    <a:pt x="24384763" y="37884354"/>
                  </a:lnTo>
                  <a:lnTo>
                    <a:pt x="24384763" y="0"/>
                  </a:lnTo>
                  <a:close/>
                </a:path>
              </a:pathLst>
            </a:custGeom>
            <a:blipFill>
              <a:blip r:embed="rId2"/>
              <a:stretch>
                <a:fillRect l="-66375" t="0" r="-66375" b="0"/>
              </a:stretch>
            </a:blipFill>
          </p:spPr>
        </p:sp>
      </p:grpSp>
      <p:grpSp>
        <p:nvGrpSpPr>
          <p:cNvPr name="Group 7" id="7"/>
          <p:cNvGrpSpPr/>
          <p:nvPr/>
        </p:nvGrpSpPr>
        <p:grpSpPr>
          <a:xfrm rot="-3589458">
            <a:off x="9514053" y="621257"/>
            <a:ext cx="3834864" cy="445682"/>
            <a:chOff x="0" y="0"/>
            <a:chExt cx="3178155" cy="369360"/>
          </a:xfrm>
        </p:grpSpPr>
        <p:sp>
          <p:nvSpPr>
            <p:cNvPr name="Freeform 8" id="8"/>
            <p:cNvSpPr/>
            <p:nvPr/>
          </p:nvSpPr>
          <p:spPr>
            <a:xfrm flipH="false" flipV="false" rot="0">
              <a:off x="0" y="0"/>
              <a:ext cx="3178154" cy="369360"/>
            </a:xfrm>
            <a:custGeom>
              <a:avLst/>
              <a:gdLst/>
              <a:ahLst/>
              <a:cxnLst/>
              <a:rect r="r" b="b" t="t" l="l"/>
              <a:pathLst>
                <a:path h="369360" w="3178154">
                  <a:moveTo>
                    <a:pt x="203200" y="0"/>
                  </a:moveTo>
                  <a:lnTo>
                    <a:pt x="3178154" y="0"/>
                  </a:lnTo>
                  <a:lnTo>
                    <a:pt x="2974954" y="369360"/>
                  </a:lnTo>
                  <a:lnTo>
                    <a:pt x="0" y="369360"/>
                  </a:lnTo>
                  <a:lnTo>
                    <a:pt x="203200" y="0"/>
                  </a:lnTo>
                  <a:close/>
                </a:path>
              </a:pathLst>
            </a:custGeom>
            <a:solidFill>
              <a:srgbClr val="303030"/>
            </a:solidFill>
          </p:spPr>
        </p:sp>
        <p:sp>
          <p:nvSpPr>
            <p:cNvPr name="TextBox 9" id="9"/>
            <p:cNvSpPr txBox="true"/>
            <p:nvPr/>
          </p:nvSpPr>
          <p:spPr>
            <a:xfrm>
              <a:off x="101600" y="-57150"/>
              <a:ext cx="2974955" cy="426510"/>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10800000">
            <a:off x="10012213" y="-400705"/>
            <a:ext cx="1927580" cy="1624572"/>
            <a:chOff x="0" y="0"/>
            <a:chExt cx="843850" cy="711200"/>
          </a:xfrm>
        </p:grpSpPr>
        <p:sp>
          <p:nvSpPr>
            <p:cNvPr name="Freeform 11" id="11"/>
            <p:cNvSpPr/>
            <p:nvPr/>
          </p:nvSpPr>
          <p:spPr>
            <a:xfrm flipH="false" flipV="false" rot="0">
              <a:off x="0" y="0"/>
              <a:ext cx="843850" cy="711200"/>
            </a:xfrm>
            <a:custGeom>
              <a:avLst/>
              <a:gdLst/>
              <a:ahLst/>
              <a:cxnLst/>
              <a:rect r="r" b="b" t="t" l="l"/>
              <a:pathLst>
                <a:path h="711200" w="843850">
                  <a:moveTo>
                    <a:pt x="421925" y="0"/>
                  </a:moveTo>
                  <a:lnTo>
                    <a:pt x="843850" y="711200"/>
                  </a:lnTo>
                  <a:lnTo>
                    <a:pt x="0" y="711200"/>
                  </a:lnTo>
                  <a:lnTo>
                    <a:pt x="421925" y="0"/>
                  </a:lnTo>
                  <a:close/>
                </a:path>
              </a:pathLst>
            </a:custGeom>
            <a:solidFill>
              <a:srgbClr val="303030"/>
            </a:solidFill>
          </p:spPr>
        </p:sp>
        <p:sp>
          <p:nvSpPr>
            <p:cNvPr name="TextBox 12" id="12"/>
            <p:cNvSpPr txBox="true"/>
            <p:nvPr/>
          </p:nvSpPr>
          <p:spPr>
            <a:xfrm>
              <a:off x="131852" y="273050"/>
              <a:ext cx="580147" cy="387350"/>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9670491" y="6962961"/>
            <a:ext cx="7024473" cy="6146414"/>
            <a:chOff x="0" y="0"/>
            <a:chExt cx="812800" cy="711200"/>
          </a:xfrm>
        </p:grpSpPr>
        <p:sp>
          <p:nvSpPr>
            <p:cNvPr name="Freeform 14" id="14"/>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FFCC18"/>
            </a:solidFill>
          </p:spPr>
        </p:sp>
        <p:sp>
          <p:nvSpPr>
            <p:cNvPr name="TextBox 15" id="15"/>
            <p:cNvSpPr txBox="true"/>
            <p:nvPr/>
          </p:nvSpPr>
          <p:spPr>
            <a:xfrm>
              <a:off x="127000" y="273050"/>
              <a:ext cx="558800" cy="387350"/>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10348210" y="8679901"/>
            <a:ext cx="3062934" cy="2581453"/>
            <a:chOff x="0" y="0"/>
            <a:chExt cx="843850" cy="711200"/>
          </a:xfrm>
        </p:grpSpPr>
        <p:sp>
          <p:nvSpPr>
            <p:cNvPr name="Freeform 17" id="17"/>
            <p:cNvSpPr/>
            <p:nvPr/>
          </p:nvSpPr>
          <p:spPr>
            <a:xfrm flipH="false" flipV="false" rot="0">
              <a:off x="0" y="0"/>
              <a:ext cx="843850" cy="711200"/>
            </a:xfrm>
            <a:custGeom>
              <a:avLst/>
              <a:gdLst/>
              <a:ahLst/>
              <a:cxnLst/>
              <a:rect r="r" b="b" t="t" l="l"/>
              <a:pathLst>
                <a:path h="711200" w="843850">
                  <a:moveTo>
                    <a:pt x="421925" y="0"/>
                  </a:moveTo>
                  <a:lnTo>
                    <a:pt x="843850" y="711200"/>
                  </a:lnTo>
                  <a:lnTo>
                    <a:pt x="0" y="711200"/>
                  </a:lnTo>
                  <a:lnTo>
                    <a:pt x="421925" y="0"/>
                  </a:lnTo>
                  <a:close/>
                </a:path>
              </a:pathLst>
            </a:custGeom>
            <a:solidFill>
              <a:srgbClr val="303030"/>
            </a:solidFill>
          </p:spPr>
        </p:sp>
        <p:sp>
          <p:nvSpPr>
            <p:cNvPr name="TextBox 18" id="18"/>
            <p:cNvSpPr txBox="true"/>
            <p:nvPr/>
          </p:nvSpPr>
          <p:spPr>
            <a:xfrm>
              <a:off x="131852" y="273050"/>
              <a:ext cx="580147" cy="387350"/>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3589458">
            <a:off x="8613386" y="8722909"/>
            <a:ext cx="5825293" cy="445682"/>
            <a:chOff x="0" y="0"/>
            <a:chExt cx="4827728" cy="369360"/>
          </a:xfrm>
        </p:grpSpPr>
        <p:sp>
          <p:nvSpPr>
            <p:cNvPr name="Freeform 20" id="20"/>
            <p:cNvSpPr/>
            <p:nvPr/>
          </p:nvSpPr>
          <p:spPr>
            <a:xfrm flipH="false" flipV="false" rot="0">
              <a:off x="0" y="0"/>
              <a:ext cx="4827728" cy="369360"/>
            </a:xfrm>
            <a:custGeom>
              <a:avLst/>
              <a:gdLst/>
              <a:ahLst/>
              <a:cxnLst/>
              <a:rect r="r" b="b" t="t" l="l"/>
              <a:pathLst>
                <a:path h="369360" w="4827728">
                  <a:moveTo>
                    <a:pt x="203200" y="0"/>
                  </a:moveTo>
                  <a:lnTo>
                    <a:pt x="4827728" y="0"/>
                  </a:lnTo>
                  <a:lnTo>
                    <a:pt x="4624528" y="369360"/>
                  </a:lnTo>
                  <a:lnTo>
                    <a:pt x="0" y="369360"/>
                  </a:lnTo>
                  <a:lnTo>
                    <a:pt x="203200" y="0"/>
                  </a:lnTo>
                  <a:close/>
                </a:path>
              </a:pathLst>
            </a:custGeom>
            <a:solidFill>
              <a:srgbClr val="303030"/>
            </a:solidFill>
          </p:spPr>
        </p:sp>
        <p:sp>
          <p:nvSpPr>
            <p:cNvPr name="TextBox 21" id="21"/>
            <p:cNvSpPr txBox="true"/>
            <p:nvPr/>
          </p:nvSpPr>
          <p:spPr>
            <a:xfrm>
              <a:off x="101600" y="-57150"/>
              <a:ext cx="4624528" cy="426510"/>
            </a:xfrm>
            <a:prstGeom prst="rect">
              <a:avLst/>
            </a:prstGeom>
          </p:spPr>
          <p:txBody>
            <a:bodyPr anchor="ctr" rtlCol="false" tIns="50800" lIns="50800" bIns="50800" rIns="50800"/>
            <a:lstStyle/>
            <a:p>
              <a:pPr algn="ctr">
                <a:lnSpc>
                  <a:spcPts val="2659"/>
                </a:lnSpc>
              </a:pPr>
            </a:p>
          </p:txBody>
        </p:sp>
      </p:grpSp>
      <p:sp>
        <p:nvSpPr>
          <p:cNvPr name="TextBox 22" id="22"/>
          <p:cNvSpPr txBox="true"/>
          <p:nvPr/>
        </p:nvSpPr>
        <p:spPr>
          <a:xfrm rot="0">
            <a:off x="1028700" y="2594657"/>
            <a:ext cx="8641791" cy="4947285"/>
          </a:xfrm>
          <a:prstGeom prst="rect">
            <a:avLst/>
          </a:prstGeom>
        </p:spPr>
        <p:txBody>
          <a:bodyPr anchor="t" rtlCol="false" tIns="0" lIns="0" bIns="0" rIns="0">
            <a:spAutoFit/>
          </a:bodyPr>
          <a:lstStyle/>
          <a:p>
            <a:pPr algn="l">
              <a:lnSpc>
                <a:spcPts val="3569"/>
              </a:lnSpc>
            </a:pPr>
            <a:r>
              <a:rPr lang="en-US" sz="2999">
                <a:solidFill>
                  <a:srgbClr val="000000"/>
                </a:solidFill>
                <a:latin typeface="Poppins"/>
                <a:ea typeface="Poppins"/>
                <a:cs typeface="Poppins"/>
                <a:sym typeface="Poppins"/>
              </a:rPr>
              <a:t>The Adani Group has recently sent an investment proposal to the Kenya Airports Authority (KAA). The proposal aimed to modernise the ageing infrastructure of Kenya’s busiest airport, the Nairobi airport. This will not only bring about economic development in Kenya but all the speculations which were ongoing because of the </a:t>
            </a:r>
            <a:r>
              <a:rPr lang="en-US" sz="2999" u="sng">
                <a:solidFill>
                  <a:srgbClr val="000000"/>
                </a:solidFill>
                <a:latin typeface="Poppins"/>
                <a:ea typeface="Poppins"/>
                <a:cs typeface="Poppins"/>
                <a:sym typeface="Poppins"/>
                <a:hlinkClick r:id="rId3" tooltip="https://value4news.com/adani-group-to-upgrade-the-nairobi-airport/"/>
              </a:rPr>
              <a:t>Adani Supreme Court </a:t>
            </a:r>
            <a:r>
              <a:rPr lang="en-US" sz="2999">
                <a:solidFill>
                  <a:srgbClr val="000000"/>
                </a:solidFill>
                <a:latin typeface="Poppins"/>
                <a:ea typeface="Poppins"/>
                <a:cs typeface="Poppins"/>
                <a:sym typeface="Poppins"/>
              </a:rPr>
              <a:t>case will also come to an end.</a:t>
            </a:r>
          </a:p>
          <a:p>
            <a:pPr algn="l">
              <a:lnSpc>
                <a:spcPts val="3569"/>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764180" y="-3302724"/>
            <a:ext cx="12766762" cy="12230290"/>
            <a:chOff x="0" y="0"/>
            <a:chExt cx="729139" cy="698500"/>
          </a:xfrm>
        </p:grpSpPr>
        <p:sp>
          <p:nvSpPr>
            <p:cNvPr name="Freeform 3" id="3"/>
            <p:cNvSpPr/>
            <p:nvPr/>
          </p:nvSpPr>
          <p:spPr>
            <a:xfrm flipH="false" flipV="false" rot="0">
              <a:off x="0" y="0"/>
              <a:ext cx="729139" cy="698500"/>
            </a:xfrm>
            <a:custGeom>
              <a:avLst/>
              <a:gdLst/>
              <a:ahLst/>
              <a:cxnLst/>
              <a:rect r="r" b="b" t="t" l="l"/>
              <a:pathLst>
                <a:path h="698500" w="729139">
                  <a:moveTo>
                    <a:pt x="729139" y="349250"/>
                  </a:moveTo>
                  <a:lnTo>
                    <a:pt x="525939" y="698500"/>
                  </a:lnTo>
                  <a:lnTo>
                    <a:pt x="203200" y="698500"/>
                  </a:lnTo>
                  <a:lnTo>
                    <a:pt x="0" y="349250"/>
                  </a:lnTo>
                  <a:lnTo>
                    <a:pt x="203200" y="0"/>
                  </a:lnTo>
                  <a:lnTo>
                    <a:pt x="525939" y="0"/>
                  </a:lnTo>
                  <a:lnTo>
                    <a:pt x="729139" y="349250"/>
                  </a:lnTo>
                  <a:close/>
                </a:path>
              </a:pathLst>
            </a:custGeom>
            <a:solidFill>
              <a:srgbClr val="FFCC18"/>
            </a:solidFill>
          </p:spPr>
        </p:sp>
        <p:sp>
          <p:nvSpPr>
            <p:cNvPr name="TextBox 4" id="4"/>
            <p:cNvSpPr txBox="true"/>
            <p:nvPr/>
          </p:nvSpPr>
          <p:spPr>
            <a:xfrm>
              <a:off x="114300" y="-57150"/>
              <a:ext cx="500539" cy="75565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1488635" y="0"/>
            <a:ext cx="6833084" cy="10615945"/>
            <a:chOff x="0" y="0"/>
            <a:chExt cx="24384673" cy="37884265"/>
          </a:xfrm>
        </p:grpSpPr>
        <p:sp>
          <p:nvSpPr>
            <p:cNvPr name="Freeform 6" id="6"/>
            <p:cNvSpPr/>
            <p:nvPr/>
          </p:nvSpPr>
          <p:spPr>
            <a:xfrm flipH="false" flipV="false" rot="0">
              <a:off x="0" y="0"/>
              <a:ext cx="24384763" cy="37884354"/>
            </a:xfrm>
            <a:custGeom>
              <a:avLst/>
              <a:gdLst/>
              <a:ahLst/>
              <a:cxnLst/>
              <a:rect r="r" b="b" t="t" l="l"/>
              <a:pathLst>
                <a:path h="37884354" w="24384763">
                  <a:moveTo>
                    <a:pt x="8568436" y="0"/>
                  </a:moveTo>
                  <a:lnTo>
                    <a:pt x="0" y="14623035"/>
                  </a:lnTo>
                  <a:lnTo>
                    <a:pt x="13542772" y="37884354"/>
                  </a:lnTo>
                  <a:lnTo>
                    <a:pt x="24384763" y="37884354"/>
                  </a:lnTo>
                  <a:lnTo>
                    <a:pt x="24384763" y="0"/>
                  </a:lnTo>
                  <a:close/>
                </a:path>
              </a:pathLst>
            </a:custGeom>
            <a:blipFill>
              <a:blip r:embed="rId2"/>
              <a:stretch>
                <a:fillRect l="-66520" t="0" r="-66520" b="0"/>
              </a:stretch>
            </a:blipFill>
          </p:spPr>
        </p:sp>
      </p:grpSp>
      <p:grpSp>
        <p:nvGrpSpPr>
          <p:cNvPr name="Group 7" id="7"/>
          <p:cNvGrpSpPr/>
          <p:nvPr/>
        </p:nvGrpSpPr>
        <p:grpSpPr>
          <a:xfrm rot="-3589458">
            <a:off x="9514053" y="621257"/>
            <a:ext cx="3834864" cy="445682"/>
            <a:chOff x="0" y="0"/>
            <a:chExt cx="3178155" cy="369360"/>
          </a:xfrm>
        </p:grpSpPr>
        <p:sp>
          <p:nvSpPr>
            <p:cNvPr name="Freeform 8" id="8"/>
            <p:cNvSpPr/>
            <p:nvPr/>
          </p:nvSpPr>
          <p:spPr>
            <a:xfrm flipH="false" flipV="false" rot="0">
              <a:off x="0" y="0"/>
              <a:ext cx="3178154" cy="369360"/>
            </a:xfrm>
            <a:custGeom>
              <a:avLst/>
              <a:gdLst/>
              <a:ahLst/>
              <a:cxnLst/>
              <a:rect r="r" b="b" t="t" l="l"/>
              <a:pathLst>
                <a:path h="369360" w="3178154">
                  <a:moveTo>
                    <a:pt x="203200" y="0"/>
                  </a:moveTo>
                  <a:lnTo>
                    <a:pt x="3178154" y="0"/>
                  </a:lnTo>
                  <a:lnTo>
                    <a:pt x="2974954" y="369360"/>
                  </a:lnTo>
                  <a:lnTo>
                    <a:pt x="0" y="369360"/>
                  </a:lnTo>
                  <a:lnTo>
                    <a:pt x="203200" y="0"/>
                  </a:lnTo>
                  <a:close/>
                </a:path>
              </a:pathLst>
            </a:custGeom>
            <a:solidFill>
              <a:srgbClr val="303030"/>
            </a:solidFill>
          </p:spPr>
        </p:sp>
        <p:sp>
          <p:nvSpPr>
            <p:cNvPr name="TextBox 9" id="9"/>
            <p:cNvSpPr txBox="true"/>
            <p:nvPr/>
          </p:nvSpPr>
          <p:spPr>
            <a:xfrm>
              <a:off x="101600" y="-57150"/>
              <a:ext cx="2974955" cy="426510"/>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10800000">
            <a:off x="10012213" y="-400705"/>
            <a:ext cx="1927580" cy="1624572"/>
            <a:chOff x="0" y="0"/>
            <a:chExt cx="843850" cy="711200"/>
          </a:xfrm>
        </p:grpSpPr>
        <p:sp>
          <p:nvSpPr>
            <p:cNvPr name="Freeform 11" id="11"/>
            <p:cNvSpPr/>
            <p:nvPr/>
          </p:nvSpPr>
          <p:spPr>
            <a:xfrm flipH="false" flipV="false" rot="0">
              <a:off x="0" y="0"/>
              <a:ext cx="843850" cy="711200"/>
            </a:xfrm>
            <a:custGeom>
              <a:avLst/>
              <a:gdLst/>
              <a:ahLst/>
              <a:cxnLst/>
              <a:rect r="r" b="b" t="t" l="l"/>
              <a:pathLst>
                <a:path h="711200" w="843850">
                  <a:moveTo>
                    <a:pt x="421925" y="0"/>
                  </a:moveTo>
                  <a:lnTo>
                    <a:pt x="843850" y="711200"/>
                  </a:lnTo>
                  <a:lnTo>
                    <a:pt x="0" y="711200"/>
                  </a:lnTo>
                  <a:lnTo>
                    <a:pt x="421925" y="0"/>
                  </a:lnTo>
                  <a:close/>
                </a:path>
              </a:pathLst>
            </a:custGeom>
            <a:solidFill>
              <a:srgbClr val="303030"/>
            </a:solidFill>
          </p:spPr>
        </p:sp>
        <p:sp>
          <p:nvSpPr>
            <p:cNvPr name="TextBox 12" id="12"/>
            <p:cNvSpPr txBox="true"/>
            <p:nvPr/>
          </p:nvSpPr>
          <p:spPr>
            <a:xfrm>
              <a:off x="131852" y="273050"/>
              <a:ext cx="580147" cy="387350"/>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9670491" y="6962961"/>
            <a:ext cx="7024473" cy="6146414"/>
            <a:chOff x="0" y="0"/>
            <a:chExt cx="812800" cy="711200"/>
          </a:xfrm>
        </p:grpSpPr>
        <p:sp>
          <p:nvSpPr>
            <p:cNvPr name="Freeform 14" id="14"/>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FFCC18"/>
            </a:solidFill>
          </p:spPr>
        </p:sp>
        <p:sp>
          <p:nvSpPr>
            <p:cNvPr name="TextBox 15" id="15"/>
            <p:cNvSpPr txBox="true"/>
            <p:nvPr/>
          </p:nvSpPr>
          <p:spPr>
            <a:xfrm>
              <a:off x="127000" y="273050"/>
              <a:ext cx="558800" cy="387350"/>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10348210" y="8679901"/>
            <a:ext cx="3062934" cy="2581453"/>
            <a:chOff x="0" y="0"/>
            <a:chExt cx="843850" cy="711200"/>
          </a:xfrm>
        </p:grpSpPr>
        <p:sp>
          <p:nvSpPr>
            <p:cNvPr name="Freeform 17" id="17"/>
            <p:cNvSpPr/>
            <p:nvPr/>
          </p:nvSpPr>
          <p:spPr>
            <a:xfrm flipH="false" flipV="false" rot="0">
              <a:off x="0" y="0"/>
              <a:ext cx="843850" cy="711200"/>
            </a:xfrm>
            <a:custGeom>
              <a:avLst/>
              <a:gdLst/>
              <a:ahLst/>
              <a:cxnLst/>
              <a:rect r="r" b="b" t="t" l="l"/>
              <a:pathLst>
                <a:path h="711200" w="843850">
                  <a:moveTo>
                    <a:pt x="421925" y="0"/>
                  </a:moveTo>
                  <a:lnTo>
                    <a:pt x="843850" y="711200"/>
                  </a:lnTo>
                  <a:lnTo>
                    <a:pt x="0" y="711200"/>
                  </a:lnTo>
                  <a:lnTo>
                    <a:pt x="421925" y="0"/>
                  </a:lnTo>
                  <a:close/>
                </a:path>
              </a:pathLst>
            </a:custGeom>
            <a:solidFill>
              <a:srgbClr val="303030"/>
            </a:solidFill>
          </p:spPr>
        </p:sp>
        <p:sp>
          <p:nvSpPr>
            <p:cNvPr name="TextBox 18" id="18"/>
            <p:cNvSpPr txBox="true"/>
            <p:nvPr/>
          </p:nvSpPr>
          <p:spPr>
            <a:xfrm>
              <a:off x="131852" y="273050"/>
              <a:ext cx="580147" cy="387350"/>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3589458">
            <a:off x="8613386" y="8722909"/>
            <a:ext cx="5825293" cy="445682"/>
            <a:chOff x="0" y="0"/>
            <a:chExt cx="4827728" cy="369360"/>
          </a:xfrm>
        </p:grpSpPr>
        <p:sp>
          <p:nvSpPr>
            <p:cNvPr name="Freeform 20" id="20"/>
            <p:cNvSpPr/>
            <p:nvPr/>
          </p:nvSpPr>
          <p:spPr>
            <a:xfrm flipH="false" flipV="false" rot="0">
              <a:off x="0" y="0"/>
              <a:ext cx="4827728" cy="369360"/>
            </a:xfrm>
            <a:custGeom>
              <a:avLst/>
              <a:gdLst/>
              <a:ahLst/>
              <a:cxnLst/>
              <a:rect r="r" b="b" t="t" l="l"/>
              <a:pathLst>
                <a:path h="369360" w="4827728">
                  <a:moveTo>
                    <a:pt x="203200" y="0"/>
                  </a:moveTo>
                  <a:lnTo>
                    <a:pt x="4827728" y="0"/>
                  </a:lnTo>
                  <a:lnTo>
                    <a:pt x="4624528" y="369360"/>
                  </a:lnTo>
                  <a:lnTo>
                    <a:pt x="0" y="369360"/>
                  </a:lnTo>
                  <a:lnTo>
                    <a:pt x="203200" y="0"/>
                  </a:lnTo>
                  <a:close/>
                </a:path>
              </a:pathLst>
            </a:custGeom>
            <a:solidFill>
              <a:srgbClr val="303030"/>
            </a:solidFill>
          </p:spPr>
        </p:sp>
        <p:sp>
          <p:nvSpPr>
            <p:cNvPr name="TextBox 21" id="21"/>
            <p:cNvSpPr txBox="true"/>
            <p:nvPr/>
          </p:nvSpPr>
          <p:spPr>
            <a:xfrm>
              <a:off x="101600" y="-57150"/>
              <a:ext cx="4624528" cy="426510"/>
            </a:xfrm>
            <a:prstGeom prst="rect">
              <a:avLst/>
            </a:prstGeom>
          </p:spPr>
          <p:txBody>
            <a:bodyPr anchor="ctr" rtlCol="false" tIns="50800" lIns="50800" bIns="50800" rIns="50800"/>
            <a:lstStyle/>
            <a:p>
              <a:pPr algn="ctr">
                <a:lnSpc>
                  <a:spcPts val="2659"/>
                </a:lnSpc>
              </a:pPr>
            </a:p>
          </p:txBody>
        </p:sp>
      </p:grpSp>
      <p:sp>
        <p:nvSpPr>
          <p:cNvPr name="TextBox 22" id="22"/>
          <p:cNvSpPr txBox="true"/>
          <p:nvPr/>
        </p:nvSpPr>
        <p:spPr>
          <a:xfrm rot="0">
            <a:off x="1028700" y="2964180"/>
            <a:ext cx="8641791" cy="5394960"/>
          </a:xfrm>
          <a:prstGeom prst="rect">
            <a:avLst/>
          </a:prstGeom>
        </p:spPr>
        <p:txBody>
          <a:bodyPr anchor="t" rtlCol="false" tIns="0" lIns="0" bIns="0" rIns="0">
            <a:spAutoFit/>
          </a:bodyPr>
          <a:lstStyle/>
          <a:p>
            <a:pPr algn="l">
              <a:lnSpc>
                <a:spcPts val="3569"/>
              </a:lnSpc>
            </a:pPr>
            <a:r>
              <a:rPr lang="en-US" sz="2999">
                <a:solidFill>
                  <a:srgbClr val="000000"/>
                </a:solidFill>
                <a:latin typeface="Poppins"/>
                <a:ea typeface="Poppins"/>
                <a:cs typeface="Poppins"/>
                <a:sym typeface="Poppins"/>
              </a:rPr>
              <a:t>Nairobi’s Jomo Kenyatta International Airport (JKIA) has operated since 1978. However, no such huge step has been taken yet at the airport. This has caused the airport to have outdated infrastructure, which is currently jeopardising the regional competitiveness of the country. This makes it essential for Kenya to go for a major overhaul. This will ensure that airport operations take place smoothly. The country will also experience enormous economic growth within a short span.</a:t>
            </a:r>
          </a:p>
          <a:p>
            <a:pPr algn="l">
              <a:lnSpc>
                <a:spcPts val="3569"/>
              </a:lnSpc>
            </a:pPr>
          </a:p>
        </p:txBody>
      </p:sp>
      <p:sp>
        <p:nvSpPr>
          <p:cNvPr name="TextBox 23" id="23"/>
          <p:cNvSpPr txBox="true"/>
          <p:nvPr/>
        </p:nvSpPr>
        <p:spPr>
          <a:xfrm rot="0">
            <a:off x="1028700" y="1019175"/>
            <a:ext cx="8840638" cy="1964055"/>
          </a:xfrm>
          <a:prstGeom prst="rect">
            <a:avLst/>
          </a:prstGeom>
        </p:spPr>
        <p:txBody>
          <a:bodyPr anchor="t" rtlCol="false" tIns="0" lIns="0" bIns="0" rIns="0">
            <a:spAutoFit/>
          </a:bodyPr>
          <a:lstStyle/>
          <a:p>
            <a:pPr algn="l">
              <a:lnSpc>
                <a:spcPts val="5084"/>
              </a:lnSpc>
            </a:pPr>
            <a:r>
              <a:rPr lang="en-US" sz="4499" spc="-134">
                <a:solidFill>
                  <a:srgbClr val="000000"/>
                </a:solidFill>
                <a:latin typeface="Poppins Bold"/>
                <a:ea typeface="Poppins Bold"/>
                <a:cs typeface="Poppins Bold"/>
                <a:sym typeface="Poppins Bold"/>
              </a:rPr>
              <a:t>The Need to Upgrade Nairobi Airport:</a:t>
            </a:r>
          </a:p>
          <a:p>
            <a:pPr algn="l">
              <a:lnSpc>
                <a:spcPts val="5084"/>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764180" y="-3302724"/>
            <a:ext cx="12766762" cy="12230290"/>
            <a:chOff x="0" y="0"/>
            <a:chExt cx="729139" cy="698500"/>
          </a:xfrm>
        </p:grpSpPr>
        <p:sp>
          <p:nvSpPr>
            <p:cNvPr name="Freeform 3" id="3"/>
            <p:cNvSpPr/>
            <p:nvPr/>
          </p:nvSpPr>
          <p:spPr>
            <a:xfrm flipH="false" flipV="false" rot="0">
              <a:off x="0" y="0"/>
              <a:ext cx="729139" cy="698500"/>
            </a:xfrm>
            <a:custGeom>
              <a:avLst/>
              <a:gdLst/>
              <a:ahLst/>
              <a:cxnLst/>
              <a:rect r="r" b="b" t="t" l="l"/>
              <a:pathLst>
                <a:path h="698500" w="729139">
                  <a:moveTo>
                    <a:pt x="729139" y="349250"/>
                  </a:moveTo>
                  <a:lnTo>
                    <a:pt x="525939" y="698500"/>
                  </a:lnTo>
                  <a:lnTo>
                    <a:pt x="203200" y="698500"/>
                  </a:lnTo>
                  <a:lnTo>
                    <a:pt x="0" y="349250"/>
                  </a:lnTo>
                  <a:lnTo>
                    <a:pt x="203200" y="0"/>
                  </a:lnTo>
                  <a:lnTo>
                    <a:pt x="525939" y="0"/>
                  </a:lnTo>
                  <a:lnTo>
                    <a:pt x="729139" y="349250"/>
                  </a:lnTo>
                  <a:close/>
                </a:path>
              </a:pathLst>
            </a:custGeom>
            <a:solidFill>
              <a:srgbClr val="FFCC18"/>
            </a:solidFill>
          </p:spPr>
        </p:sp>
        <p:sp>
          <p:nvSpPr>
            <p:cNvPr name="TextBox 4" id="4"/>
            <p:cNvSpPr txBox="true"/>
            <p:nvPr/>
          </p:nvSpPr>
          <p:spPr>
            <a:xfrm>
              <a:off x="114300" y="-57150"/>
              <a:ext cx="500539" cy="75565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1488635" y="0"/>
            <a:ext cx="6833084" cy="10615945"/>
            <a:chOff x="0" y="0"/>
            <a:chExt cx="24384673" cy="37884265"/>
          </a:xfrm>
        </p:grpSpPr>
        <p:sp>
          <p:nvSpPr>
            <p:cNvPr name="Freeform 6" id="6"/>
            <p:cNvSpPr/>
            <p:nvPr/>
          </p:nvSpPr>
          <p:spPr>
            <a:xfrm flipH="false" flipV="false" rot="0">
              <a:off x="0" y="0"/>
              <a:ext cx="24384763" cy="37884354"/>
            </a:xfrm>
            <a:custGeom>
              <a:avLst/>
              <a:gdLst/>
              <a:ahLst/>
              <a:cxnLst/>
              <a:rect r="r" b="b" t="t" l="l"/>
              <a:pathLst>
                <a:path h="37884354" w="24384763">
                  <a:moveTo>
                    <a:pt x="8568436" y="0"/>
                  </a:moveTo>
                  <a:lnTo>
                    <a:pt x="0" y="14623035"/>
                  </a:lnTo>
                  <a:lnTo>
                    <a:pt x="13542772" y="37884354"/>
                  </a:lnTo>
                  <a:lnTo>
                    <a:pt x="24384763" y="37884354"/>
                  </a:lnTo>
                  <a:lnTo>
                    <a:pt x="24384763" y="0"/>
                  </a:lnTo>
                  <a:close/>
                </a:path>
              </a:pathLst>
            </a:custGeom>
            <a:blipFill>
              <a:blip r:embed="rId2"/>
              <a:stretch>
                <a:fillRect l="-66447" t="0" r="-66447" b="0"/>
              </a:stretch>
            </a:blipFill>
          </p:spPr>
        </p:sp>
      </p:grpSp>
      <p:grpSp>
        <p:nvGrpSpPr>
          <p:cNvPr name="Group 7" id="7"/>
          <p:cNvGrpSpPr/>
          <p:nvPr/>
        </p:nvGrpSpPr>
        <p:grpSpPr>
          <a:xfrm rot="-3589458">
            <a:off x="9514053" y="621257"/>
            <a:ext cx="3834864" cy="445682"/>
            <a:chOff x="0" y="0"/>
            <a:chExt cx="3178155" cy="369360"/>
          </a:xfrm>
        </p:grpSpPr>
        <p:sp>
          <p:nvSpPr>
            <p:cNvPr name="Freeform 8" id="8"/>
            <p:cNvSpPr/>
            <p:nvPr/>
          </p:nvSpPr>
          <p:spPr>
            <a:xfrm flipH="false" flipV="false" rot="0">
              <a:off x="0" y="0"/>
              <a:ext cx="3178154" cy="369360"/>
            </a:xfrm>
            <a:custGeom>
              <a:avLst/>
              <a:gdLst/>
              <a:ahLst/>
              <a:cxnLst/>
              <a:rect r="r" b="b" t="t" l="l"/>
              <a:pathLst>
                <a:path h="369360" w="3178154">
                  <a:moveTo>
                    <a:pt x="203200" y="0"/>
                  </a:moveTo>
                  <a:lnTo>
                    <a:pt x="3178154" y="0"/>
                  </a:lnTo>
                  <a:lnTo>
                    <a:pt x="2974954" y="369360"/>
                  </a:lnTo>
                  <a:lnTo>
                    <a:pt x="0" y="369360"/>
                  </a:lnTo>
                  <a:lnTo>
                    <a:pt x="203200" y="0"/>
                  </a:lnTo>
                  <a:close/>
                </a:path>
              </a:pathLst>
            </a:custGeom>
            <a:solidFill>
              <a:srgbClr val="303030"/>
            </a:solidFill>
          </p:spPr>
        </p:sp>
        <p:sp>
          <p:nvSpPr>
            <p:cNvPr name="TextBox 9" id="9"/>
            <p:cNvSpPr txBox="true"/>
            <p:nvPr/>
          </p:nvSpPr>
          <p:spPr>
            <a:xfrm>
              <a:off x="101600" y="-57150"/>
              <a:ext cx="2974955" cy="426510"/>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10800000">
            <a:off x="10012213" y="-400705"/>
            <a:ext cx="1927580" cy="1624572"/>
            <a:chOff x="0" y="0"/>
            <a:chExt cx="843850" cy="711200"/>
          </a:xfrm>
        </p:grpSpPr>
        <p:sp>
          <p:nvSpPr>
            <p:cNvPr name="Freeform 11" id="11"/>
            <p:cNvSpPr/>
            <p:nvPr/>
          </p:nvSpPr>
          <p:spPr>
            <a:xfrm flipH="false" flipV="false" rot="0">
              <a:off x="0" y="0"/>
              <a:ext cx="843850" cy="711200"/>
            </a:xfrm>
            <a:custGeom>
              <a:avLst/>
              <a:gdLst/>
              <a:ahLst/>
              <a:cxnLst/>
              <a:rect r="r" b="b" t="t" l="l"/>
              <a:pathLst>
                <a:path h="711200" w="843850">
                  <a:moveTo>
                    <a:pt x="421925" y="0"/>
                  </a:moveTo>
                  <a:lnTo>
                    <a:pt x="843850" y="711200"/>
                  </a:lnTo>
                  <a:lnTo>
                    <a:pt x="0" y="711200"/>
                  </a:lnTo>
                  <a:lnTo>
                    <a:pt x="421925" y="0"/>
                  </a:lnTo>
                  <a:close/>
                </a:path>
              </a:pathLst>
            </a:custGeom>
            <a:solidFill>
              <a:srgbClr val="303030"/>
            </a:solidFill>
          </p:spPr>
        </p:sp>
        <p:sp>
          <p:nvSpPr>
            <p:cNvPr name="TextBox 12" id="12"/>
            <p:cNvSpPr txBox="true"/>
            <p:nvPr/>
          </p:nvSpPr>
          <p:spPr>
            <a:xfrm>
              <a:off x="131852" y="273050"/>
              <a:ext cx="580147" cy="387350"/>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9670491" y="6962961"/>
            <a:ext cx="7024473" cy="6146414"/>
            <a:chOff x="0" y="0"/>
            <a:chExt cx="812800" cy="711200"/>
          </a:xfrm>
        </p:grpSpPr>
        <p:sp>
          <p:nvSpPr>
            <p:cNvPr name="Freeform 14" id="14"/>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FFCC18"/>
            </a:solidFill>
          </p:spPr>
        </p:sp>
        <p:sp>
          <p:nvSpPr>
            <p:cNvPr name="TextBox 15" id="15"/>
            <p:cNvSpPr txBox="true"/>
            <p:nvPr/>
          </p:nvSpPr>
          <p:spPr>
            <a:xfrm>
              <a:off x="127000" y="273050"/>
              <a:ext cx="558800" cy="387350"/>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10348210" y="8679901"/>
            <a:ext cx="3062934" cy="2581453"/>
            <a:chOff x="0" y="0"/>
            <a:chExt cx="843850" cy="711200"/>
          </a:xfrm>
        </p:grpSpPr>
        <p:sp>
          <p:nvSpPr>
            <p:cNvPr name="Freeform 17" id="17"/>
            <p:cNvSpPr/>
            <p:nvPr/>
          </p:nvSpPr>
          <p:spPr>
            <a:xfrm flipH="false" flipV="false" rot="0">
              <a:off x="0" y="0"/>
              <a:ext cx="843850" cy="711200"/>
            </a:xfrm>
            <a:custGeom>
              <a:avLst/>
              <a:gdLst/>
              <a:ahLst/>
              <a:cxnLst/>
              <a:rect r="r" b="b" t="t" l="l"/>
              <a:pathLst>
                <a:path h="711200" w="843850">
                  <a:moveTo>
                    <a:pt x="421925" y="0"/>
                  </a:moveTo>
                  <a:lnTo>
                    <a:pt x="843850" y="711200"/>
                  </a:lnTo>
                  <a:lnTo>
                    <a:pt x="0" y="711200"/>
                  </a:lnTo>
                  <a:lnTo>
                    <a:pt x="421925" y="0"/>
                  </a:lnTo>
                  <a:close/>
                </a:path>
              </a:pathLst>
            </a:custGeom>
            <a:solidFill>
              <a:srgbClr val="303030"/>
            </a:solidFill>
          </p:spPr>
        </p:sp>
        <p:sp>
          <p:nvSpPr>
            <p:cNvPr name="TextBox 18" id="18"/>
            <p:cNvSpPr txBox="true"/>
            <p:nvPr/>
          </p:nvSpPr>
          <p:spPr>
            <a:xfrm>
              <a:off x="131852" y="273050"/>
              <a:ext cx="580147" cy="387350"/>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3589458">
            <a:off x="8613386" y="8722909"/>
            <a:ext cx="5825293" cy="445682"/>
            <a:chOff x="0" y="0"/>
            <a:chExt cx="4827728" cy="369360"/>
          </a:xfrm>
        </p:grpSpPr>
        <p:sp>
          <p:nvSpPr>
            <p:cNvPr name="Freeform 20" id="20"/>
            <p:cNvSpPr/>
            <p:nvPr/>
          </p:nvSpPr>
          <p:spPr>
            <a:xfrm flipH="false" flipV="false" rot="0">
              <a:off x="0" y="0"/>
              <a:ext cx="4827728" cy="369360"/>
            </a:xfrm>
            <a:custGeom>
              <a:avLst/>
              <a:gdLst/>
              <a:ahLst/>
              <a:cxnLst/>
              <a:rect r="r" b="b" t="t" l="l"/>
              <a:pathLst>
                <a:path h="369360" w="4827728">
                  <a:moveTo>
                    <a:pt x="203200" y="0"/>
                  </a:moveTo>
                  <a:lnTo>
                    <a:pt x="4827728" y="0"/>
                  </a:lnTo>
                  <a:lnTo>
                    <a:pt x="4624528" y="369360"/>
                  </a:lnTo>
                  <a:lnTo>
                    <a:pt x="0" y="369360"/>
                  </a:lnTo>
                  <a:lnTo>
                    <a:pt x="203200" y="0"/>
                  </a:lnTo>
                  <a:close/>
                </a:path>
              </a:pathLst>
            </a:custGeom>
            <a:solidFill>
              <a:srgbClr val="303030"/>
            </a:solidFill>
          </p:spPr>
        </p:sp>
        <p:sp>
          <p:nvSpPr>
            <p:cNvPr name="TextBox 21" id="21"/>
            <p:cNvSpPr txBox="true"/>
            <p:nvPr/>
          </p:nvSpPr>
          <p:spPr>
            <a:xfrm>
              <a:off x="101600" y="-57150"/>
              <a:ext cx="4624528" cy="426510"/>
            </a:xfrm>
            <a:prstGeom prst="rect">
              <a:avLst/>
            </a:prstGeom>
          </p:spPr>
          <p:txBody>
            <a:bodyPr anchor="ctr" rtlCol="false" tIns="50800" lIns="50800" bIns="50800" rIns="50800"/>
            <a:lstStyle/>
            <a:p>
              <a:pPr algn="ctr">
                <a:lnSpc>
                  <a:spcPts val="2659"/>
                </a:lnSpc>
              </a:pPr>
            </a:p>
          </p:txBody>
        </p:sp>
      </p:grpSp>
      <p:sp>
        <p:nvSpPr>
          <p:cNvPr name="TextBox 22" id="22"/>
          <p:cNvSpPr txBox="true"/>
          <p:nvPr/>
        </p:nvSpPr>
        <p:spPr>
          <a:xfrm rot="0">
            <a:off x="1028700" y="3532606"/>
            <a:ext cx="8641791" cy="5394960"/>
          </a:xfrm>
          <a:prstGeom prst="rect">
            <a:avLst/>
          </a:prstGeom>
        </p:spPr>
        <p:txBody>
          <a:bodyPr anchor="t" rtlCol="false" tIns="0" lIns="0" bIns="0" rIns="0">
            <a:spAutoFit/>
          </a:bodyPr>
          <a:lstStyle/>
          <a:p>
            <a:pPr algn="l">
              <a:lnSpc>
                <a:spcPts val="3569"/>
              </a:lnSpc>
            </a:pPr>
            <a:r>
              <a:rPr lang="en-US" sz="2999">
                <a:solidFill>
                  <a:srgbClr val="000000"/>
                </a:solidFill>
                <a:latin typeface="Poppins"/>
                <a:ea typeface="Poppins"/>
                <a:cs typeface="Poppins"/>
                <a:sym typeface="Poppins"/>
              </a:rPr>
              <a:t>As per KAA, the Adani Group has huge plans to enhance the Kenya airport. It plans to build a passenger terminal building. This will allow the passengers to avail themselves of the airport facilities smoothly. There are plans to build a runway and taxiway as well. This would lead to the overall development of the airport. The Cabinet has already approved the JKIA medium-term investment plan. This would include building the passenger terminal, taxiway, and runway.</a:t>
            </a:r>
          </a:p>
          <a:p>
            <a:pPr algn="l">
              <a:lnSpc>
                <a:spcPts val="3569"/>
              </a:lnSpc>
            </a:pPr>
          </a:p>
        </p:txBody>
      </p:sp>
      <p:sp>
        <p:nvSpPr>
          <p:cNvPr name="TextBox 23" id="23"/>
          <p:cNvSpPr txBox="true"/>
          <p:nvPr/>
        </p:nvSpPr>
        <p:spPr>
          <a:xfrm rot="0">
            <a:off x="929276" y="1946004"/>
            <a:ext cx="8840638" cy="1325880"/>
          </a:xfrm>
          <a:prstGeom prst="rect">
            <a:avLst/>
          </a:prstGeom>
        </p:spPr>
        <p:txBody>
          <a:bodyPr anchor="t" rtlCol="false" tIns="0" lIns="0" bIns="0" rIns="0">
            <a:spAutoFit/>
          </a:bodyPr>
          <a:lstStyle/>
          <a:p>
            <a:pPr algn="l">
              <a:lnSpc>
                <a:spcPts val="5084"/>
              </a:lnSpc>
            </a:pPr>
            <a:r>
              <a:rPr lang="en-US" sz="4499" spc="-134">
                <a:solidFill>
                  <a:srgbClr val="000000"/>
                </a:solidFill>
                <a:latin typeface="Poppins Bold"/>
                <a:ea typeface="Poppins Bold"/>
                <a:cs typeface="Poppins Bold"/>
                <a:sym typeface="Poppins Bold"/>
              </a:rPr>
              <a:t>Plans for Upgradation:</a:t>
            </a:r>
          </a:p>
          <a:p>
            <a:pPr algn="l">
              <a:lnSpc>
                <a:spcPts val="5084"/>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764180" y="-3302724"/>
            <a:ext cx="12766762" cy="12230290"/>
            <a:chOff x="0" y="0"/>
            <a:chExt cx="729139" cy="698500"/>
          </a:xfrm>
        </p:grpSpPr>
        <p:sp>
          <p:nvSpPr>
            <p:cNvPr name="Freeform 3" id="3"/>
            <p:cNvSpPr/>
            <p:nvPr/>
          </p:nvSpPr>
          <p:spPr>
            <a:xfrm flipH="false" flipV="false" rot="0">
              <a:off x="0" y="0"/>
              <a:ext cx="729139" cy="698500"/>
            </a:xfrm>
            <a:custGeom>
              <a:avLst/>
              <a:gdLst/>
              <a:ahLst/>
              <a:cxnLst/>
              <a:rect r="r" b="b" t="t" l="l"/>
              <a:pathLst>
                <a:path h="698500" w="729139">
                  <a:moveTo>
                    <a:pt x="729139" y="349250"/>
                  </a:moveTo>
                  <a:lnTo>
                    <a:pt x="525939" y="698500"/>
                  </a:lnTo>
                  <a:lnTo>
                    <a:pt x="203200" y="698500"/>
                  </a:lnTo>
                  <a:lnTo>
                    <a:pt x="0" y="349250"/>
                  </a:lnTo>
                  <a:lnTo>
                    <a:pt x="203200" y="0"/>
                  </a:lnTo>
                  <a:lnTo>
                    <a:pt x="525939" y="0"/>
                  </a:lnTo>
                  <a:lnTo>
                    <a:pt x="729139" y="349250"/>
                  </a:lnTo>
                  <a:close/>
                </a:path>
              </a:pathLst>
            </a:custGeom>
            <a:solidFill>
              <a:srgbClr val="FFCC18"/>
            </a:solidFill>
          </p:spPr>
        </p:sp>
        <p:sp>
          <p:nvSpPr>
            <p:cNvPr name="TextBox 4" id="4"/>
            <p:cNvSpPr txBox="true"/>
            <p:nvPr/>
          </p:nvSpPr>
          <p:spPr>
            <a:xfrm>
              <a:off x="114300" y="-57150"/>
              <a:ext cx="500539" cy="75565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1488635" y="0"/>
            <a:ext cx="6833084" cy="10615945"/>
            <a:chOff x="0" y="0"/>
            <a:chExt cx="24384673" cy="37884265"/>
          </a:xfrm>
        </p:grpSpPr>
        <p:sp>
          <p:nvSpPr>
            <p:cNvPr name="Freeform 6" id="6"/>
            <p:cNvSpPr/>
            <p:nvPr/>
          </p:nvSpPr>
          <p:spPr>
            <a:xfrm flipH="false" flipV="false" rot="0">
              <a:off x="0" y="0"/>
              <a:ext cx="24384763" cy="37884354"/>
            </a:xfrm>
            <a:custGeom>
              <a:avLst/>
              <a:gdLst/>
              <a:ahLst/>
              <a:cxnLst/>
              <a:rect r="r" b="b" t="t" l="l"/>
              <a:pathLst>
                <a:path h="37884354" w="24384763">
                  <a:moveTo>
                    <a:pt x="8568436" y="0"/>
                  </a:moveTo>
                  <a:lnTo>
                    <a:pt x="0" y="14623035"/>
                  </a:lnTo>
                  <a:lnTo>
                    <a:pt x="13542772" y="37884354"/>
                  </a:lnTo>
                  <a:lnTo>
                    <a:pt x="24384763" y="37884354"/>
                  </a:lnTo>
                  <a:lnTo>
                    <a:pt x="24384763" y="0"/>
                  </a:lnTo>
                  <a:close/>
                </a:path>
              </a:pathLst>
            </a:custGeom>
            <a:blipFill>
              <a:blip r:embed="rId2"/>
              <a:stretch>
                <a:fillRect l="-66520" t="0" r="-66520" b="0"/>
              </a:stretch>
            </a:blipFill>
          </p:spPr>
        </p:sp>
      </p:grpSp>
      <p:grpSp>
        <p:nvGrpSpPr>
          <p:cNvPr name="Group 7" id="7"/>
          <p:cNvGrpSpPr/>
          <p:nvPr/>
        </p:nvGrpSpPr>
        <p:grpSpPr>
          <a:xfrm rot="-3589458">
            <a:off x="9514053" y="621257"/>
            <a:ext cx="3834864" cy="445682"/>
            <a:chOff x="0" y="0"/>
            <a:chExt cx="3178155" cy="369360"/>
          </a:xfrm>
        </p:grpSpPr>
        <p:sp>
          <p:nvSpPr>
            <p:cNvPr name="Freeform 8" id="8"/>
            <p:cNvSpPr/>
            <p:nvPr/>
          </p:nvSpPr>
          <p:spPr>
            <a:xfrm flipH="false" flipV="false" rot="0">
              <a:off x="0" y="0"/>
              <a:ext cx="3178154" cy="369360"/>
            </a:xfrm>
            <a:custGeom>
              <a:avLst/>
              <a:gdLst/>
              <a:ahLst/>
              <a:cxnLst/>
              <a:rect r="r" b="b" t="t" l="l"/>
              <a:pathLst>
                <a:path h="369360" w="3178154">
                  <a:moveTo>
                    <a:pt x="203200" y="0"/>
                  </a:moveTo>
                  <a:lnTo>
                    <a:pt x="3178154" y="0"/>
                  </a:lnTo>
                  <a:lnTo>
                    <a:pt x="2974954" y="369360"/>
                  </a:lnTo>
                  <a:lnTo>
                    <a:pt x="0" y="369360"/>
                  </a:lnTo>
                  <a:lnTo>
                    <a:pt x="203200" y="0"/>
                  </a:lnTo>
                  <a:close/>
                </a:path>
              </a:pathLst>
            </a:custGeom>
            <a:solidFill>
              <a:srgbClr val="303030"/>
            </a:solidFill>
          </p:spPr>
        </p:sp>
        <p:sp>
          <p:nvSpPr>
            <p:cNvPr name="TextBox 9" id="9"/>
            <p:cNvSpPr txBox="true"/>
            <p:nvPr/>
          </p:nvSpPr>
          <p:spPr>
            <a:xfrm>
              <a:off x="101600" y="-57150"/>
              <a:ext cx="2974955" cy="426510"/>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10800000">
            <a:off x="10012213" y="-400705"/>
            <a:ext cx="1927580" cy="1624572"/>
            <a:chOff x="0" y="0"/>
            <a:chExt cx="843850" cy="711200"/>
          </a:xfrm>
        </p:grpSpPr>
        <p:sp>
          <p:nvSpPr>
            <p:cNvPr name="Freeform 11" id="11"/>
            <p:cNvSpPr/>
            <p:nvPr/>
          </p:nvSpPr>
          <p:spPr>
            <a:xfrm flipH="false" flipV="false" rot="0">
              <a:off x="0" y="0"/>
              <a:ext cx="843850" cy="711200"/>
            </a:xfrm>
            <a:custGeom>
              <a:avLst/>
              <a:gdLst/>
              <a:ahLst/>
              <a:cxnLst/>
              <a:rect r="r" b="b" t="t" l="l"/>
              <a:pathLst>
                <a:path h="711200" w="843850">
                  <a:moveTo>
                    <a:pt x="421925" y="0"/>
                  </a:moveTo>
                  <a:lnTo>
                    <a:pt x="843850" y="711200"/>
                  </a:lnTo>
                  <a:lnTo>
                    <a:pt x="0" y="711200"/>
                  </a:lnTo>
                  <a:lnTo>
                    <a:pt x="421925" y="0"/>
                  </a:lnTo>
                  <a:close/>
                </a:path>
              </a:pathLst>
            </a:custGeom>
            <a:solidFill>
              <a:srgbClr val="303030"/>
            </a:solidFill>
          </p:spPr>
        </p:sp>
        <p:sp>
          <p:nvSpPr>
            <p:cNvPr name="TextBox 12" id="12"/>
            <p:cNvSpPr txBox="true"/>
            <p:nvPr/>
          </p:nvSpPr>
          <p:spPr>
            <a:xfrm>
              <a:off x="131852" y="273050"/>
              <a:ext cx="580147" cy="387350"/>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9670491" y="6962961"/>
            <a:ext cx="7024473" cy="6146414"/>
            <a:chOff x="0" y="0"/>
            <a:chExt cx="812800" cy="711200"/>
          </a:xfrm>
        </p:grpSpPr>
        <p:sp>
          <p:nvSpPr>
            <p:cNvPr name="Freeform 14" id="14"/>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FFCC18"/>
            </a:solidFill>
          </p:spPr>
        </p:sp>
        <p:sp>
          <p:nvSpPr>
            <p:cNvPr name="TextBox 15" id="15"/>
            <p:cNvSpPr txBox="true"/>
            <p:nvPr/>
          </p:nvSpPr>
          <p:spPr>
            <a:xfrm>
              <a:off x="127000" y="273050"/>
              <a:ext cx="558800" cy="387350"/>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10348210" y="8679901"/>
            <a:ext cx="3062934" cy="2581453"/>
            <a:chOff x="0" y="0"/>
            <a:chExt cx="843850" cy="711200"/>
          </a:xfrm>
        </p:grpSpPr>
        <p:sp>
          <p:nvSpPr>
            <p:cNvPr name="Freeform 17" id="17"/>
            <p:cNvSpPr/>
            <p:nvPr/>
          </p:nvSpPr>
          <p:spPr>
            <a:xfrm flipH="false" flipV="false" rot="0">
              <a:off x="0" y="0"/>
              <a:ext cx="843850" cy="711200"/>
            </a:xfrm>
            <a:custGeom>
              <a:avLst/>
              <a:gdLst/>
              <a:ahLst/>
              <a:cxnLst/>
              <a:rect r="r" b="b" t="t" l="l"/>
              <a:pathLst>
                <a:path h="711200" w="843850">
                  <a:moveTo>
                    <a:pt x="421925" y="0"/>
                  </a:moveTo>
                  <a:lnTo>
                    <a:pt x="843850" y="711200"/>
                  </a:lnTo>
                  <a:lnTo>
                    <a:pt x="0" y="711200"/>
                  </a:lnTo>
                  <a:lnTo>
                    <a:pt x="421925" y="0"/>
                  </a:lnTo>
                  <a:close/>
                </a:path>
              </a:pathLst>
            </a:custGeom>
            <a:solidFill>
              <a:srgbClr val="303030"/>
            </a:solidFill>
          </p:spPr>
        </p:sp>
        <p:sp>
          <p:nvSpPr>
            <p:cNvPr name="TextBox 18" id="18"/>
            <p:cNvSpPr txBox="true"/>
            <p:nvPr/>
          </p:nvSpPr>
          <p:spPr>
            <a:xfrm>
              <a:off x="131852" y="273050"/>
              <a:ext cx="580147" cy="387350"/>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3589458">
            <a:off x="8613386" y="8722909"/>
            <a:ext cx="5825293" cy="445682"/>
            <a:chOff x="0" y="0"/>
            <a:chExt cx="4827728" cy="369360"/>
          </a:xfrm>
        </p:grpSpPr>
        <p:sp>
          <p:nvSpPr>
            <p:cNvPr name="Freeform 20" id="20"/>
            <p:cNvSpPr/>
            <p:nvPr/>
          </p:nvSpPr>
          <p:spPr>
            <a:xfrm flipH="false" flipV="false" rot="0">
              <a:off x="0" y="0"/>
              <a:ext cx="4827728" cy="369360"/>
            </a:xfrm>
            <a:custGeom>
              <a:avLst/>
              <a:gdLst/>
              <a:ahLst/>
              <a:cxnLst/>
              <a:rect r="r" b="b" t="t" l="l"/>
              <a:pathLst>
                <a:path h="369360" w="4827728">
                  <a:moveTo>
                    <a:pt x="203200" y="0"/>
                  </a:moveTo>
                  <a:lnTo>
                    <a:pt x="4827728" y="0"/>
                  </a:lnTo>
                  <a:lnTo>
                    <a:pt x="4624528" y="369360"/>
                  </a:lnTo>
                  <a:lnTo>
                    <a:pt x="0" y="369360"/>
                  </a:lnTo>
                  <a:lnTo>
                    <a:pt x="203200" y="0"/>
                  </a:lnTo>
                  <a:close/>
                </a:path>
              </a:pathLst>
            </a:custGeom>
            <a:solidFill>
              <a:srgbClr val="303030"/>
            </a:solidFill>
          </p:spPr>
        </p:sp>
        <p:sp>
          <p:nvSpPr>
            <p:cNvPr name="TextBox 21" id="21"/>
            <p:cNvSpPr txBox="true"/>
            <p:nvPr/>
          </p:nvSpPr>
          <p:spPr>
            <a:xfrm>
              <a:off x="101600" y="-57150"/>
              <a:ext cx="4624528" cy="426510"/>
            </a:xfrm>
            <a:prstGeom prst="rect">
              <a:avLst/>
            </a:prstGeom>
          </p:spPr>
          <p:txBody>
            <a:bodyPr anchor="ctr" rtlCol="false" tIns="50800" lIns="50800" bIns="50800" rIns="50800"/>
            <a:lstStyle/>
            <a:p>
              <a:pPr algn="ctr">
                <a:lnSpc>
                  <a:spcPts val="2659"/>
                </a:lnSpc>
              </a:pPr>
            </a:p>
          </p:txBody>
        </p:sp>
      </p:grpSp>
      <p:sp>
        <p:nvSpPr>
          <p:cNvPr name="TextBox 22" id="22"/>
          <p:cNvSpPr txBox="true"/>
          <p:nvPr/>
        </p:nvSpPr>
        <p:spPr>
          <a:xfrm rot="0">
            <a:off x="1028700" y="2837266"/>
            <a:ext cx="8641791" cy="5842635"/>
          </a:xfrm>
          <a:prstGeom prst="rect">
            <a:avLst/>
          </a:prstGeom>
        </p:spPr>
        <p:txBody>
          <a:bodyPr anchor="t" rtlCol="false" tIns="0" lIns="0" bIns="0" rIns="0">
            <a:spAutoFit/>
          </a:bodyPr>
          <a:lstStyle/>
          <a:p>
            <a:pPr algn="l">
              <a:lnSpc>
                <a:spcPts val="3569"/>
              </a:lnSpc>
            </a:pPr>
            <a:r>
              <a:rPr lang="en-US" sz="2999">
                <a:solidFill>
                  <a:srgbClr val="000000"/>
                </a:solidFill>
                <a:latin typeface="Poppins"/>
                <a:ea typeface="Poppins"/>
                <a:cs typeface="Poppins"/>
                <a:sym typeface="Poppins"/>
              </a:rPr>
              <a:t>AAHL is a part of the diversified Adani Group. It has been constantly working towards expanding its various airports. Currently, it manages 7 airports in India. It is also in the process of developing the Navi Mumbai Airport. This airport is going to be operational very soon. The Adani Group has also been working extensively towards making extraordinary developments at its airport sites. It has also brought about city-side developments at the airport to increase revenue generation.</a:t>
            </a:r>
          </a:p>
          <a:p>
            <a:pPr algn="l">
              <a:lnSpc>
                <a:spcPts val="3569"/>
              </a:lnSpc>
            </a:pPr>
          </a:p>
        </p:txBody>
      </p:sp>
      <p:sp>
        <p:nvSpPr>
          <p:cNvPr name="TextBox 23" id="23"/>
          <p:cNvSpPr txBox="true"/>
          <p:nvPr/>
        </p:nvSpPr>
        <p:spPr>
          <a:xfrm rot="0">
            <a:off x="1028700" y="1019175"/>
            <a:ext cx="8840638" cy="1964055"/>
          </a:xfrm>
          <a:prstGeom prst="rect">
            <a:avLst/>
          </a:prstGeom>
        </p:spPr>
        <p:txBody>
          <a:bodyPr anchor="t" rtlCol="false" tIns="0" lIns="0" bIns="0" rIns="0">
            <a:spAutoFit/>
          </a:bodyPr>
          <a:lstStyle/>
          <a:p>
            <a:pPr algn="l">
              <a:lnSpc>
                <a:spcPts val="5084"/>
              </a:lnSpc>
            </a:pPr>
            <a:r>
              <a:rPr lang="en-US" sz="4499" spc="-134">
                <a:solidFill>
                  <a:srgbClr val="000000"/>
                </a:solidFill>
                <a:latin typeface="Poppins Bold"/>
                <a:ea typeface="Poppins Bold"/>
                <a:cs typeface="Poppins Bold"/>
                <a:sym typeface="Poppins Bold"/>
              </a:rPr>
              <a:t>AAHL’s Airport Development Plans:</a:t>
            </a:r>
          </a:p>
          <a:p>
            <a:pPr algn="l">
              <a:lnSpc>
                <a:spcPts val="5084"/>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DAGPaSntjHE</dc:identifier>
  <dcterms:modified xsi:type="dcterms:W3CDTF">2011-08-01T06:04:30Z</dcterms:modified>
  <cp:revision>1</cp:revision>
  <dc:title>Adani Group to Upgrade the Nairobi Airport</dc:title>
</cp:coreProperties>
</file>