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rial Bold" panose="020B0704020202020204" pitchFamily="34" charset="0"/>
      <p:regular r:id="rId23"/>
      <p:bold r:id="rId24"/>
    </p:embeddedFont>
    <p:embeddedFont>
      <p:font typeface="Canva Sans Bold" panose="020B0604020202020204" charset="0"/>
      <p:regular r:id="rId25"/>
    </p:embeddedFont>
    <p:embeddedFont>
      <p:font typeface="Kollektif"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1171"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3509864" y="-1756021"/>
            <a:ext cx="6045526" cy="5569441"/>
          </a:xfrm>
          <a:custGeom>
            <a:avLst/>
            <a:gdLst/>
            <a:ahLst/>
            <a:cxnLst/>
            <a:rect l="l" t="t" r="r" b="b"/>
            <a:pathLst>
              <a:path w="6045526" h="5569441">
                <a:moveTo>
                  <a:pt x="0" y="0"/>
                </a:moveTo>
                <a:lnTo>
                  <a:pt x="6045527" y="0"/>
                </a:lnTo>
                <a:lnTo>
                  <a:pt x="6045527" y="5569442"/>
                </a:lnTo>
                <a:lnTo>
                  <a:pt x="0" y="5569442"/>
                </a:lnTo>
                <a:lnTo>
                  <a:pt x="0" y="0"/>
                </a:lnTo>
                <a:close/>
              </a:path>
            </a:pathLst>
          </a:custGeom>
          <a:blipFill>
            <a:blip r:embed="rId3"/>
            <a:stretch>
              <a:fillRect/>
            </a:stretch>
          </a:blipFill>
        </p:spPr>
      </p:sp>
      <p:sp>
        <p:nvSpPr>
          <p:cNvPr id="5" name="TextBox 5"/>
          <p:cNvSpPr txBox="1"/>
          <p:nvPr/>
        </p:nvSpPr>
        <p:spPr>
          <a:xfrm>
            <a:off x="2984379" y="3852922"/>
            <a:ext cx="12771791" cy="1718945"/>
          </a:xfrm>
          <a:prstGeom prst="rect">
            <a:avLst/>
          </a:prstGeom>
        </p:spPr>
        <p:txBody>
          <a:bodyPr lIns="0" tIns="0" rIns="0" bIns="0" rtlCol="0" anchor="t">
            <a:spAutoFit/>
          </a:bodyPr>
          <a:lstStyle/>
          <a:p>
            <a:pPr algn="ctr">
              <a:lnSpc>
                <a:spcPts val="6580"/>
              </a:lnSpc>
            </a:pPr>
            <a:r>
              <a:rPr lang="en-US" sz="4700">
                <a:solidFill>
                  <a:srgbClr val="000000"/>
                </a:solidFill>
                <a:latin typeface="Arial Bold"/>
              </a:rPr>
              <a:t>A  Comprehensive Case Study on the IL&amp;FS Crisis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3509864" y="-1756021"/>
            <a:ext cx="6045526" cy="5569441"/>
          </a:xfrm>
          <a:custGeom>
            <a:avLst/>
            <a:gdLst/>
            <a:ahLst/>
            <a:cxnLst/>
            <a:rect l="l" t="t" r="r" b="b"/>
            <a:pathLst>
              <a:path w="6045526" h="5569441">
                <a:moveTo>
                  <a:pt x="0" y="0"/>
                </a:moveTo>
                <a:lnTo>
                  <a:pt x="6045527" y="0"/>
                </a:lnTo>
                <a:lnTo>
                  <a:pt x="6045527" y="5569442"/>
                </a:lnTo>
                <a:lnTo>
                  <a:pt x="0" y="5569442"/>
                </a:lnTo>
                <a:lnTo>
                  <a:pt x="0" y="0"/>
                </a:lnTo>
                <a:close/>
              </a:path>
            </a:pathLst>
          </a:custGeom>
          <a:blipFill>
            <a:blip r:embed="rId2"/>
            <a:stretch>
              <a:fillRect/>
            </a:stretch>
          </a:blipFill>
        </p:spPr>
      </p:sp>
      <p:sp>
        <p:nvSpPr>
          <p:cNvPr id="3" name="Freeform 3"/>
          <p:cNvSpPr/>
          <p:nvPr/>
        </p:nvSpPr>
        <p:spPr>
          <a:xfrm>
            <a:off x="671227" y="2105744"/>
            <a:ext cx="16945546" cy="6075513"/>
          </a:xfrm>
          <a:custGeom>
            <a:avLst/>
            <a:gdLst/>
            <a:ahLst/>
            <a:cxnLst/>
            <a:rect l="l" t="t" r="r" b="b"/>
            <a:pathLst>
              <a:path w="16945546" h="6075513">
                <a:moveTo>
                  <a:pt x="0" y="0"/>
                </a:moveTo>
                <a:lnTo>
                  <a:pt x="16945546" y="0"/>
                </a:lnTo>
                <a:lnTo>
                  <a:pt x="16945546" y="6075512"/>
                </a:lnTo>
                <a:lnTo>
                  <a:pt x="0" y="6075512"/>
                </a:lnTo>
                <a:lnTo>
                  <a:pt x="0" y="0"/>
                </a:lnTo>
                <a:close/>
              </a:path>
            </a:pathLst>
          </a:custGeom>
          <a:blipFill>
            <a:blip r:embed="rId3"/>
            <a:stretch>
              <a:fillRect r="-4944" b="-3643"/>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rot="-5400000">
            <a:off x="15632749" y="10453"/>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3"/>
            <a:stretch>
              <a:fillRect/>
            </a:stretch>
          </a:blipFill>
        </p:spPr>
      </p:sp>
      <p:sp>
        <p:nvSpPr>
          <p:cNvPr id="5" name="Freeform 5"/>
          <p:cNvSpPr/>
          <p:nvPr/>
        </p:nvSpPr>
        <p:spPr>
          <a:xfrm flipH="1">
            <a:off x="16328019" y="7490828"/>
            <a:ext cx="2501844" cy="3534943"/>
          </a:xfrm>
          <a:custGeom>
            <a:avLst/>
            <a:gdLst/>
            <a:ahLst/>
            <a:cxnLst/>
            <a:rect l="l" t="t" r="r" b="b"/>
            <a:pathLst>
              <a:path w="2501844" h="3534943">
                <a:moveTo>
                  <a:pt x="2501844" y="0"/>
                </a:moveTo>
                <a:lnTo>
                  <a:pt x="0" y="0"/>
                </a:lnTo>
                <a:lnTo>
                  <a:pt x="0" y="3534944"/>
                </a:lnTo>
                <a:lnTo>
                  <a:pt x="2501844" y="3534944"/>
                </a:lnTo>
                <a:lnTo>
                  <a:pt x="250184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609839" y="2156701"/>
            <a:ext cx="4392221" cy="4392203"/>
            <a:chOff x="0" y="0"/>
            <a:chExt cx="6350025" cy="6350000"/>
          </a:xfrm>
        </p:grpSpPr>
        <p:sp>
          <p:nvSpPr>
            <p:cNvPr id="8" name="Freeform 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l="-88" r="-88"/>
              </a:stretch>
            </a:blipFill>
          </p:spPr>
        </p:sp>
      </p:grpSp>
      <p:grpSp>
        <p:nvGrpSpPr>
          <p:cNvPr id="9" name="Group 9"/>
          <p:cNvGrpSpPr/>
          <p:nvPr/>
        </p:nvGrpSpPr>
        <p:grpSpPr>
          <a:xfrm>
            <a:off x="3635738" y="4866097"/>
            <a:ext cx="4392221" cy="4392203"/>
            <a:chOff x="0" y="0"/>
            <a:chExt cx="6350025" cy="6350000"/>
          </a:xfrm>
        </p:grpSpPr>
        <p:sp>
          <p:nvSpPr>
            <p:cNvPr id="10" name="Freeform 10"/>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9"/>
              <a:stretch>
                <a:fillRect t="-1324" b="-1324"/>
              </a:stretch>
            </a:blipFill>
          </p:spPr>
        </p:sp>
      </p:grpSp>
      <p:sp>
        <p:nvSpPr>
          <p:cNvPr id="11" name="TextBox 11"/>
          <p:cNvSpPr txBox="1"/>
          <p:nvPr/>
        </p:nvSpPr>
        <p:spPr>
          <a:xfrm>
            <a:off x="5329504" y="2036304"/>
            <a:ext cx="12249437" cy="674370"/>
          </a:xfrm>
          <a:prstGeom prst="rect">
            <a:avLst/>
          </a:prstGeom>
        </p:spPr>
        <p:txBody>
          <a:bodyPr lIns="0" tIns="0" rIns="0" bIns="0" rtlCol="0" anchor="t">
            <a:spAutoFit/>
          </a:bodyPr>
          <a:lstStyle/>
          <a:p>
            <a:pPr algn="r">
              <a:lnSpc>
                <a:spcPts val="4230"/>
              </a:lnSpc>
            </a:pPr>
            <a:r>
              <a:rPr lang="en-US" sz="4700">
                <a:solidFill>
                  <a:srgbClr val="000000"/>
                </a:solidFill>
                <a:latin typeface="Arial Bold"/>
              </a:rPr>
              <a:t> Key factors contributing to the turmoil</a:t>
            </a:r>
          </a:p>
        </p:txBody>
      </p:sp>
      <p:sp>
        <p:nvSpPr>
          <p:cNvPr id="12" name="TextBox 12"/>
          <p:cNvSpPr txBox="1"/>
          <p:nvPr/>
        </p:nvSpPr>
        <p:spPr>
          <a:xfrm>
            <a:off x="8667750" y="3603625"/>
            <a:ext cx="7709619" cy="5549900"/>
          </a:xfrm>
          <a:prstGeom prst="rect">
            <a:avLst/>
          </a:prstGeom>
        </p:spPr>
        <p:txBody>
          <a:bodyPr lIns="0" tIns="0" rIns="0" bIns="0" rtlCol="0" anchor="t">
            <a:spAutoFit/>
          </a:bodyPr>
          <a:lstStyle/>
          <a:p>
            <a:pPr algn="just">
              <a:lnSpc>
                <a:spcPts val="4899"/>
              </a:lnSpc>
            </a:pPr>
            <a:r>
              <a:rPr lang="en-US" sz="3499" spc="167">
                <a:solidFill>
                  <a:srgbClr val="000000"/>
                </a:solidFill>
                <a:latin typeface="Kollektif"/>
              </a:rPr>
              <a:t>1.Mismanagement and corporate governance failures.</a:t>
            </a:r>
          </a:p>
          <a:p>
            <a:pPr algn="just">
              <a:lnSpc>
                <a:spcPts val="4899"/>
              </a:lnSpc>
            </a:pPr>
            <a:r>
              <a:rPr lang="en-US" sz="3499" spc="167">
                <a:solidFill>
                  <a:srgbClr val="000000"/>
                </a:solidFill>
                <a:latin typeface="Kollektif"/>
              </a:rPr>
              <a:t>2.Over-reliance on short-term commercial papers and excessive debt.</a:t>
            </a:r>
          </a:p>
          <a:p>
            <a:pPr algn="just">
              <a:lnSpc>
                <a:spcPts val="4899"/>
              </a:lnSpc>
            </a:pPr>
            <a:r>
              <a:rPr lang="en-US" sz="3499" spc="167">
                <a:solidFill>
                  <a:srgbClr val="000000"/>
                </a:solidFill>
                <a:latin typeface="Kollektif"/>
              </a:rPr>
              <a:t>3.Ineffective regulatory oversights.</a:t>
            </a:r>
          </a:p>
          <a:p>
            <a:pPr algn="just">
              <a:lnSpc>
                <a:spcPts val="4899"/>
              </a:lnSpc>
            </a:pPr>
            <a:r>
              <a:rPr lang="en-US" sz="3499" spc="167">
                <a:solidFill>
                  <a:srgbClr val="000000"/>
                </a:solidFill>
                <a:latin typeface="Kollektif"/>
              </a:rPr>
              <a:t>4.Lack of transparency and inadequate disclosure.</a:t>
            </a:r>
          </a:p>
          <a:p>
            <a:pPr algn="just">
              <a:lnSpc>
                <a:spcPts val="4899"/>
              </a:lnSpc>
            </a:pPr>
            <a:endParaRPr lang="en-US" sz="3499" spc="167">
              <a:solidFill>
                <a:srgbClr val="000000"/>
              </a:solidFill>
              <a:latin typeface="Kollektif"/>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rot="-5400000">
            <a:off x="9074594" y="7631749"/>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3"/>
            <a:stretch>
              <a:fillRect/>
            </a:stretch>
          </a:blipFill>
        </p:spPr>
      </p:sp>
      <p:grpSp>
        <p:nvGrpSpPr>
          <p:cNvPr id="5" name="Group 5"/>
          <p:cNvGrpSpPr/>
          <p:nvPr/>
        </p:nvGrpSpPr>
        <p:grpSpPr>
          <a:xfrm>
            <a:off x="2663953" y="1786117"/>
            <a:ext cx="6714793" cy="6714766"/>
            <a:chOff x="0" y="0"/>
            <a:chExt cx="6350025" cy="6350000"/>
          </a:xfrm>
        </p:grpSpPr>
        <p:sp>
          <p:nvSpPr>
            <p:cNvPr id="6" name="Freeform 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4"/>
              <a:stretch>
                <a:fillRect t="-1324" b="-1324"/>
              </a:stretch>
            </a:blipFill>
          </p:spPr>
        </p:sp>
      </p:grpSp>
      <p:sp>
        <p:nvSpPr>
          <p:cNvPr id="7" name="Freeform 7"/>
          <p:cNvSpPr/>
          <p:nvPr/>
        </p:nvSpPr>
        <p:spPr>
          <a:xfrm flipH="1" flipV="1">
            <a:off x="16688353" y="-794611"/>
            <a:ext cx="3714152" cy="3646622"/>
          </a:xfrm>
          <a:custGeom>
            <a:avLst/>
            <a:gdLst/>
            <a:ahLst/>
            <a:cxnLst/>
            <a:rect l="l" t="t" r="r" b="b"/>
            <a:pathLst>
              <a:path w="3714152" h="3646622">
                <a:moveTo>
                  <a:pt x="3714152" y="3646622"/>
                </a:moveTo>
                <a:lnTo>
                  <a:pt x="0" y="3646622"/>
                </a:lnTo>
                <a:lnTo>
                  <a:pt x="0" y="0"/>
                </a:lnTo>
                <a:lnTo>
                  <a:pt x="3714152" y="0"/>
                </a:lnTo>
                <a:lnTo>
                  <a:pt x="3714152" y="364662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28575" y="395992"/>
            <a:ext cx="14269084" cy="865367"/>
          </a:xfrm>
          <a:prstGeom prst="rect">
            <a:avLst/>
          </a:prstGeom>
        </p:spPr>
        <p:txBody>
          <a:bodyPr lIns="0" tIns="0" rIns="0" bIns="0" rtlCol="0" anchor="t">
            <a:spAutoFit/>
          </a:bodyPr>
          <a:lstStyle/>
          <a:p>
            <a:pPr algn="r">
              <a:lnSpc>
                <a:spcPts val="6251"/>
              </a:lnSpc>
            </a:pPr>
            <a:r>
              <a:rPr lang="en-US" sz="4700">
                <a:solidFill>
                  <a:srgbClr val="000000"/>
                </a:solidFill>
                <a:latin typeface="Arial Bold"/>
              </a:rPr>
              <a:t> Impact of the IL&amp;FS crisis on India's economy</a:t>
            </a:r>
          </a:p>
        </p:txBody>
      </p:sp>
      <p:sp>
        <p:nvSpPr>
          <p:cNvPr id="9" name="TextBox 9"/>
          <p:cNvSpPr txBox="1"/>
          <p:nvPr/>
        </p:nvSpPr>
        <p:spPr>
          <a:xfrm>
            <a:off x="10450520" y="3248025"/>
            <a:ext cx="6808780" cy="4311650"/>
          </a:xfrm>
          <a:prstGeom prst="rect">
            <a:avLst/>
          </a:prstGeom>
        </p:spPr>
        <p:txBody>
          <a:bodyPr lIns="0" tIns="0" rIns="0" bIns="0" rtlCol="0" anchor="t">
            <a:spAutoFit/>
          </a:bodyPr>
          <a:lstStyle/>
          <a:p>
            <a:pPr marL="755647" lvl="1" indent="-377824" algn="just">
              <a:lnSpc>
                <a:spcPts val="4899"/>
              </a:lnSpc>
              <a:buFont typeface="Arial"/>
              <a:buChar char="•"/>
            </a:pPr>
            <a:r>
              <a:rPr lang="en-US" sz="3499" spc="167">
                <a:solidFill>
                  <a:srgbClr val="000000"/>
                </a:solidFill>
                <a:latin typeface="Kollektif"/>
              </a:rPr>
              <a:t> Loss of investor confidence</a:t>
            </a:r>
          </a:p>
          <a:p>
            <a:pPr marL="755647" lvl="1" indent="-377824" algn="just">
              <a:lnSpc>
                <a:spcPts val="4899"/>
              </a:lnSpc>
              <a:buFont typeface="Arial"/>
              <a:buChar char="•"/>
            </a:pPr>
            <a:r>
              <a:rPr lang="en-US" sz="3499" spc="167">
                <a:solidFill>
                  <a:srgbClr val="000000"/>
                </a:solidFill>
                <a:latin typeface="Kollektif"/>
              </a:rPr>
              <a:t> Credit crunch</a:t>
            </a:r>
          </a:p>
          <a:p>
            <a:pPr marL="755647" lvl="1" indent="-377824" algn="just">
              <a:lnSpc>
                <a:spcPts val="4899"/>
              </a:lnSpc>
              <a:buFont typeface="Arial"/>
              <a:buChar char="•"/>
            </a:pPr>
            <a:r>
              <a:rPr lang="en-US" sz="3499" spc="167">
                <a:solidFill>
                  <a:srgbClr val="000000"/>
                </a:solidFill>
                <a:latin typeface="Kollektif"/>
              </a:rPr>
              <a:t> Slowdown in infrastructure projects</a:t>
            </a:r>
          </a:p>
          <a:p>
            <a:pPr marL="755647" lvl="1" indent="-377824" algn="just">
              <a:lnSpc>
                <a:spcPts val="4899"/>
              </a:lnSpc>
              <a:buFont typeface="Arial"/>
              <a:buChar char="•"/>
            </a:pPr>
            <a:r>
              <a:rPr lang="en-US" sz="3499" spc="167">
                <a:solidFill>
                  <a:srgbClr val="000000"/>
                </a:solidFill>
                <a:latin typeface="Kollektif"/>
              </a:rPr>
              <a:t> Exposed vulnerabilities in the financial system</a:t>
            </a:r>
          </a:p>
          <a:p>
            <a:pPr algn="just">
              <a:lnSpc>
                <a:spcPts val="4899"/>
              </a:lnSpc>
            </a:pPr>
            <a:r>
              <a:rPr lang="en-US" sz="3499" spc="167">
                <a:solidFill>
                  <a:srgbClr val="000000"/>
                </a:solidFill>
                <a:latin typeface="Kollektif"/>
              </a:rPr>
              <a:t>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rot="-5400000">
            <a:off x="2046947" y="793590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3"/>
            <a:stretch>
              <a:fillRect/>
            </a:stretch>
          </a:blipFill>
        </p:spPr>
      </p:sp>
      <p:sp>
        <p:nvSpPr>
          <p:cNvPr id="5" name="Freeform 5"/>
          <p:cNvSpPr/>
          <p:nvPr/>
        </p:nvSpPr>
        <p:spPr>
          <a:xfrm flipH="1">
            <a:off x="16708817" y="7490828"/>
            <a:ext cx="2501844" cy="3534943"/>
          </a:xfrm>
          <a:custGeom>
            <a:avLst/>
            <a:gdLst/>
            <a:ahLst/>
            <a:cxnLst/>
            <a:rect l="l" t="t" r="r" b="b"/>
            <a:pathLst>
              <a:path w="2501844" h="3534943">
                <a:moveTo>
                  <a:pt x="2501843" y="0"/>
                </a:moveTo>
                <a:lnTo>
                  <a:pt x="0" y="0"/>
                </a:lnTo>
                <a:lnTo>
                  <a:pt x="0" y="3534944"/>
                </a:lnTo>
                <a:lnTo>
                  <a:pt x="2501843" y="3534944"/>
                </a:lnTo>
                <a:lnTo>
                  <a:pt x="250184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1882605" y="1244962"/>
            <a:ext cx="11920744" cy="2261994"/>
          </a:xfrm>
          <a:prstGeom prst="rect">
            <a:avLst/>
          </a:prstGeom>
        </p:spPr>
        <p:txBody>
          <a:bodyPr lIns="0" tIns="0" rIns="0" bIns="0" rtlCol="0" anchor="t">
            <a:spAutoFit/>
          </a:bodyPr>
          <a:lstStyle/>
          <a:p>
            <a:pPr>
              <a:lnSpc>
                <a:spcPts val="5922"/>
              </a:lnSpc>
            </a:pPr>
            <a:r>
              <a:rPr lang="en-US" sz="4700">
                <a:solidFill>
                  <a:srgbClr val="000000"/>
                </a:solidFill>
                <a:latin typeface="Arial Bold"/>
              </a:rPr>
              <a:t>Government Intervention and Response</a:t>
            </a:r>
          </a:p>
          <a:p>
            <a:pPr>
              <a:lnSpc>
                <a:spcPts val="11466"/>
              </a:lnSpc>
            </a:pPr>
            <a:endParaRPr lang="en-US" sz="4700">
              <a:solidFill>
                <a:srgbClr val="000000"/>
              </a:solidFill>
              <a:latin typeface="Arial Bold"/>
            </a:endParaRPr>
          </a:p>
        </p:txBody>
      </p:sp>
      <p:grpSp>
        <p:nvGrpSpPr>
          <p:cNvPr id="8" name="Group 8"/>
          <p:cNvGrpSpPr/>
          <p:nvPr/>
        </p:nvGrpSpPr>
        <p:grpSpPr>
          <a:xfrm>
            <a:off x="9411128" y="2119397"/>
            <a:ext cx="4392221" cy="4392203"/>
            <a:chOff x="0" y="0"/>
            <a:chExt cx="6350025" cy="6350000"/>
          </a:xfrm>
        </p:grpSpPr>
        <p:sp>
          <p:nvSpPr>
            <p:cNvPr id="9" name="Freeform 9"/>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t="-1324" b="-1324"/>
              </a:stretch>
            </a:blipFill>
          </p:spPr>
        </p:sp>
      </p:grpSp>
      <p:grpSp>
        <p:nvGrpSpPr>
          <p:cNvPr id="10" name="Group 10"/>
          <p:cNvGrpSpPr/>
          <p:nvPr/>
        </p:nvGrpSpPr>
        <p:grpSpPr>
          <a:xfrm>
            <a:off x="12316596" y="4866097"/>
            <a:ext cx="4392221" cy="4392203"/>
            <a:chOff x="0" y="0"/>
            <a:chExt cx="6350025" cy="6350000"/>
          </a:xfrm>
        </p:grpSpPr>
        <p:sp>
          <p:nvSpPr>
            <p:cNvPr id="11" name="Freeform 11"/>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9"/>
              <a:stretch>
                <a:fillRect t="-996" b="-996"/>
              </a:stretch>
            </a:blipFill>
          </p:spPr>
        </p:sp>
      </p:grpSp>
      <p:sp>
        <p:nvSpPr>
          <p:cNvPr id="12" name="TextBox 12"/>
          <p:cNvSpPr txBox="1"/>
          <p:nvPr/>
        </p:nvSpPr>
        <p:spPr>
          <a:xfrm>
            <a:off x="1494340" y="3449688"/>
            <a:ext cx="7566500" cy="3850640"/>
          </a:xfrm>
          <a:prstGeom prst="rect">
            <a:avLst/>
          </a:prstGeom>
        </p:spPr>
        <p:txBody>
          <a:bodyPr lIns="0" tIns="0" rIns="0" bIns="0" rtlCol="0" anchor="t">
            <a:spAutoFit/>
          </a:bodyPr>
          <a:lstStyle/>
          <a:p>
            <a:pPr marL="842005" lvl="1" indent="-421003" algn="just">
              <a:lnSpc>
                <a:spcPts val="5459"/>
              </a:lnSpc>
              <a:buFont typeface="Arial"/>
              <a:buChar char="•"/>
            </a:pPr>
            <a:r>
              <a:rPr lang="en-US" sz="3899" spc="187">
                <a:solidFill>
                  <a:srgbClr val="000000"/>
                </a:solidFill>
                <a:latin typeface="Kollektif"/>
              </a:rPr>
              <a:t>Appointment of Board</a:t>
            </a:r>
          </a:p>
          <a:p>
            <a:pPr marL="842005" lvl="1" indent="-421003" algn="just">
              <a:lnSpc>
                <a:spcPts val="5459"/>
              </a:lnSpc>
              <a:buFont typeface="Arial"/>
              <a:buChar char="•"/>
            </a:pPr>
            <a:r>
              <a:rPr lang="en-US" sz="3899" spc="187">
                <a:solidFill>
                  <a:srgbClr val="000000"/>
                </a:solidFill>
                <a:latin typeface="Kollektif"/>
              </a:rPr>
              <a:t>Investigation Launched</a:t>
            </a:r>
          </a:p>
          <a:p>
            <a:pPr marL="842005" lvl="1" indent="-421003" algn="just">
              <a:lnSpc>
                <a:spcPts val="5459"/>
              </a:lnSpc>
              <a:buFont typeface="Arial"/>
              <a:buChar char="•"/>
            </a:pPr>
            <a:r>
              <a:rPr lang="en-US" sz="3899" spc="187">
                <a:solidFill>
                  <a:srgbClr val="000000"/>
                </a:solidFill>
                <a:latin typeface="Kollektif"/>
              </a:rPr>
              <a:t>Restructuring Plan</a:t>
            </a:r>
          </a:p>
          <a:p>
            <a:pPr algn="just">
              <a:lnSpc>
                <a:spcPts val="4759"/>
              </a:lnSpc>
            </a:pPr>
            <a:endParaRPr lang="en-US" sz="3899" spc="187">
              <a:solidFill>
                <a:srgbClr val="000000"/>
              </a:solidFill>
              <a:latin typeface="Kollektif"/>
            </a:endParaRPr>
          </a:p>
          <a:p>
            <a:pPr algn="just">
              <a:lnSpc>
                <a:spcPts val="4759"/>
              </a:lnSpc>
            </a:pPr>
            <a:endParaRPr lang="en-US" sz="3899" spc="187">
              <a:solidFill>
                <a:srgbClr val="000000"/>
              </a:solidFill>
              <a:latin typeface="Kollektif"/>
            </a:endParaRPr>
          </a:p>
          <a:p>
            <a:pPr algn="just">
              <a:lnSpc>
                <a:spcPts val="4759"/>
              </a:lnSpc>
            </a:pPr>
            <a:endParaRPr lang="en-US" sz="3899" spc="187">
              <a:solidFill>
                <a:srgbClr val="000000"/>
              </a:solidFill>
              <a:latin typeface="Kollektif"/>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655870" y="226378"/>
            <a:ext cx="7030929" cy="920102"/>
          </a:xfrm>
          <a:prstGeom prst="rect">
            <a:avLst/>
          </a:prstGeom>
        </p:spPr>
        <p:txBody>
          <a:bodyPr wrap="square" lIns="0" tIns="0" rIns="0" bIns="0" rtlCol="0" anchor="t">
            <a:spAutoFit/>
          </a:bodyPr>
          <a:lstStyle/>
          <a:p>
            <a:pPr algn="ctr">
              <a:lnSpc>
                <a:spcPts val="7560"/>
              </a:lnSpc>
            </a:pPr>
            <a:r>
              <a:rPr lang="en-US" sz="5400" dirty="0">
                <a:solidFill>
                  <a:srgbClr val="000000"/>
                </a:solidFill>
                <a:latin typeface="Canva Sans Bold"/>
              </a:rPr>
              <a:t>LEGAL ACTIONS</a:t>
            </a:r>
          </a:p>
        </p:txBody>
      </p:sp>
      <p:sp>
        <p:nvSpPr>
          <p:cNvPr id="3" name="TextBox 3"/>
          <p:cNvSpPr txBox="1"/>
          <p:nvPr/>
        </p:nvSpPr>
        <p:spPr>
          <a:xfrm>
            <a:off x="-358434" y="1060755"/>
            <a:ext cx="18288000" cy="9637395"/>
          </a:xfrm>
          <a:prstGeom prst="rect">
            <a:avLst/>
          </a:prstGeom>
        </p:spPr>
        <p:txBody>
          <a:bodyPr lIns="0" tIns="0" rIns="0" bIns="0" rtlCol="0" anchor="t">
            <a:spAutoFit/>
          </a:bodyPr>
          <a:lstStyle/>
          <a:p>
            <a:pPr algn="just">
              <a:lnSpc>
                <a:spcPts val="5880"/>
              </a:lnSpc>
            </a:pPr>
            <a:r>
              <a:rPr lang="en-US" sz="4200" spc="201" dirty="0">
                <a:solidFill>
                  <a:srgbClr val="000000"/>
                </a:solidFill>
                <a:latin typeface="Kollektif"/>
              </a:rPr>
              <a:t> </a:t>
            </a:r>
          </a:p>
          <a:p>
            <a:pPr marL="906780" lvl="1" indent="-453390" algn="just">
              <a:lnSpc>
                <a:spcPts val="5880"/>
              </a:lnSpc>
              <a:buFont typeface="Arial"/>
              <a:buChar char="•"/>
            </a:pPr>
            <a:r>
              <a:rPr lang="en-US" sz="4200" spc="201" dirty="0">
                <a:solidFill>
                  <a:srgbClr val="000000"/>
                </a:solidFill>
                <a:latin typeface="Kollektif"/>
              </a:rPr>
              <a:t>On April 2, 2019, former vice-chairman of IL&amp;FS, Hari Sankaran, was arrested by Serious Fraud Investigation Office (SFIO) in Mumbai for granting loans to entities that were not creditworthy.</a:t>
            </a:r>
          </a:p>
          <a:p>
            <a:pPr algn="just">
              <a:lnSpc>
                <a:spcPts val="5880"/>
              </a:lnSpc>
            </a:pPr>
            <a:endParaRPr lang="en-US" sz="4200" spc="201" dirty="0">
              <a:solidFill>
                <a:srgbClr val="000000"/>
              </a:solidFill>
              <a:latin typeface="Kollektif"/>
            </a:endParaRPr>
          </a:p>
          <a:p>
            <a:pPr marL="906780" lvl="1" indent="-453390" algn="just">
              <a:lnSpc>
                <a:spcPts val="5880"/>
              </a:lnSpc>
              <a:buFont typeface="Arial"/>
              <a:buChar char="•"/>
            </a:pPr>
            <a:r>
              <a:rPr lang="en-US" sz="4200" spc="201" dirty="0">
                <a:solidFill>
                  <a:srgbClr val="000000"/>
                </a:solidFill>
                <a:latin typeface="Kollektif"/>
              </a:rPr>
              <a:t>The prosecution complaint was filed in a special court of the Prevention of Money Laundering Act,  charging former senior management personnel of IL&amp;FS — Ravi Parthasarathy, Ramesh Bawa, Hari Sankaran, Arun Saha, and </a:t>
            </a:r>
            <a:r>
              <a:rPr lang="en-US" sz="4200" spc="201" dirty="0" err="1">
                <a:solidFill>
                  <a:srgbClr val="000000"/>
                </a:solidFill>
                <a:latin typeface="Kollektif"/>
              </a:rPr>
              <a:t>Ramchand</a:t>
            </a:r>
            <a:r>
              <a:rPr lang="en-US" sz="4200" spc="201" dirty="0">
                <a:solidFill>
                  <a:srgbClr val="000000"/>
                </a:solidFill>
                <a:latin typeface="Kollektif"/>
              </a:rPr>
              <a:t> Karunakaran along with Aircel founder C </a:t>
            </a:r>
            <a:r>
              <a:rPr lang="en-US" sz="4200" spc="201" dirty="0" err="1">
                <a:solidFill>
                  <a:srgbClr val="000000"/>
                </a:solidFill>
                <a:latin typeface="Kollektif"/>
              </a:rPr>
              <a:t>Sivasankaran</a:t>
            </a:r>
            <a:r>
              <a:rPr lang="en-US" sz="4200" spc="201" dirty="0">
                <a:solidFill>
                  <a:srgbClr val="000000"/>
                </a:solidFill>
                <a:latin typeface="Kollektif"/>
              </a:rPr>
              <a:t>.</a:t>
            </a:r>
          </a:p>
          <a:p>
            <a:pPr algn="just">
              <a:lnSpc>
                <a:spcPts val="5880"/>
              </a:lnSpc>
            </a:pPr>
            <a:r>
              <a:rPr lang="en-US" sz="4200" spc="201" dirty="0">
                <a:solidFill>
                  <a:srgbClr val="000000"/>
                </a:solidFill>
                <a:latin typeface="Kollektif"/>
              </a:rPr>
              <a:t> </a:t>
            </a:r>
          </a:p>
          <a:p>
            <a:pPr>
              <a:lnSpc>
                <a:spcPts val="5880"/>
              </a:lnSpc>
              <a:spcBef>
                <a:spcPct val="0"/>
              </a:spcBef>
            </a:pPr>
            <a:endParaRPr lang="en-US" sz="4200" spc="201" dirty="0">
              <a:solidFill>
                <a:srgbClr val="000000"/>
              </a:solidFill>
              <a:latin typeface="Kollektif"/>
            </a:endParaRPr>
          </a:p>
          <a:p>
            <a:pPr>
              <a:lnSpc>
                <a:spcPts val="5880"/>
              </a:lnSpc>
              <a:spcBef>
                <a:spcPct val="0"/>
              </a:spcBef>
            </a:pPr>
            <a:endParaRPr lang="en-US" sz="4200" spc="201" dirty="0">
              <a:solidFill>
                <a:srgbClr val="000000"/>
              </a:solidFill>
              <a:latin typeface="Kollektif"/>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58434" y="1830598"/>
            <a:ext cx="18288000" cy="5922645"/>
          </a:xfrm>
          <a:prstGeom prst="rect">
            <a:avLst/>
          </a:prstGeom>
        </p:spPr>
        <p:txBody>
          <a:bodyPr lIns="0" tIns="0" rIns="0" bIns="0" rtlCol="0" anchor="t">
            <a:spAutoFit/>
          </a:bodyPr>
          <a:lstStyle/>
          <a:p>
            <a:pPr marL="906780" lvl="1" indent="-453390" algn="just">
              <a:lnSpc>
                <a:spcPts val="5880"/>
              </a:lnSpc>
              <a:buFont typeface="Arial"/>
              <a:buChar char="•"/>
            </a:pPr>
            <a:r>
              <a:rPr lang="en-US" sz="4200" spc="201">
                <a:solidFill>
                  <a:srgbClr val="000000"/>
                </a:solidFill>
                <a:latin typeface="Kollektif"/>
              </a:rPr>
              <a:t> Sebi in December 2019 slapped a penalty of Rs 25 lakh each on ICRA Ltd, CARE Ratings Ltd and India Ratings &amp; Research Pvt Ltd .</a:t>
            </a:r>
          </a:p>
          <a:p>
            <a:pPr marL="906780" lvl="1" indent="-453390" algn="just">
              <a:lnSpc>
                <a:spcPts val="5880"/>
              </a:lnSpc>
              <a:buFont typeface="Arial"/>
              <a:buChar char="•"/>
            </a:pPr>
            <a:r>
              <a:rPr lang="en-US" sz="4200" spc="201">
                <a:solidFill>
                  <a:srgbClr val="000000"/>
                </a:solidFill>
                <a:latin typeface="Kollektif"/>
              </a:rPr>
              <a:t> The Enforcement Directorate (ED) conducted searches at multiple locations in connection with the IL&amp;FS crisis, made provisional attachment of bank accounts and immovable property of Rs 570 crore held by these people. </a:t>
            </a:r>
          </a:p>
          <a:p>
            <a:pPr algn="ctr">
              <a:lnSpc>
                <a:spcPts val="5880"/>
              </a:lnSpc>
              <a:spcBef>
                <a:spcPct val="0"/>
              </a:spcBef>
            </a:pPr>
            <a:endParaRPr lang="en-US" sz="4200" spc="201">
              <a:solidFill>
                <a:srgbClr val="000000"/>
              </a:solidFill>
              <a:latin typeface="Kollektif"/>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2046947" y="793590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2"/>
            <a:stretch>
              <a:fillRect/>
            </a:stretch>
          </a:blipFill>
        </p:spPr>
      </p:sp>
      <p:sp>
        <p:nvSpPr>
          <p:cNvPr id="3" name="Freeform 3"/>
          <p:cNvSpPr/>
          <p:nvPr/>
        </p:nvSpPr>
        <p:spPr>
          <a:xfrm flipH="1">
            <a:off x="16708817" y="7490828"/>
            <a:ext cx="2501844" cy="3534943"/>
          </a:xfrm>
          <a:custGeom>
            <a:avLst/>
            <a:gdLst/>
            <a:ahLst/>
            <a:cxnLst/>
            <a:rect l="l" t="t" r="r" b="b"/>
            <a:pathLst>
              <a:path w="2501844" h="3534943">
                <a:moveTo>
                  <a:pt x="2501843" y="0"/>
                </a:moveTo>
                <a:lnTo>
                  <a:pt x="0" y="0"/>
                </a:lnTo>
                <a:lnTo>
                  <a:pt x="0" y="3534944"/>
                </a:lnTo>
                <a:lnTo>
                  <a:pt x="2501843" y="3534944"/>
                </a:lnTo>
                <a:lnTo>
                  <a:pt x="250184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170367" y="2685960"/>
            <a:ext cx="6725974" cy="5447193"/>
          </a:xfrm>
          <a:custGeom>
            <a:avLst/>
            <a:gdLst/>
            <a:ahLst/>
            <a:cxnLst/>
            <a:rect l="l" t="t" r="r" b="b"/>
            <a:pathLst>
              <a:path w="6725974" h="5447193">
                <a:moveTo>
                  <a:pt x="0" y="0"/>
                </a:moveTo>
                <a:lnTo>
                  <a:pt x="6725974" y="0"/>
                </a:lnTo>
                <a:lnTo>
                  <a:pt x="6725974" y="5447193"/>
                </a:lnTo>
                <a:lnTo>
                  <a:pt x="0" y="5447193"/>
                </a:lnTo>
                <a:lnTo>
                  <a:pt x="0" y="0"/>
                </a:lnTo>
                <a:close/>
              </a:path>
            </a:pathLst>
          </a:custGeom>
          <a:blipFill>
            <a:blip r:embed="rId7"/>
            <a:stretch>
              <a:fillRect l="-65199" t="-30110" b="-5792"/>
            </a:stretch>
          </a:blipFill>
        </p:spPr>
      </p:sp>
      <p:sp>
        <p:nvSpPr>
          <p:cNvPr id="6" name="TextBox 6"/>
          <p:cNvSpPr txBox="1"/>
          <p:nvPr/>
        </p:nvSpPr>
        <p:spPr>
          <a:xfrm>
            <a:off x="1882605" y="1244962"/>
            <a:ext cx="11920744" cy="2261994"/>
          </a:xfrm>
          <a:prstGeom prst="rect">
            <a:avLst/>
          </a:prstGeom>
        </p:spPr>
        <p:txBody>
          <a:bodyPr lIns="0" tIns="0" rIns="0" bIns="0" rtlCol="0" anchor="t">
            <a:spAutoFit/>
          </a:bodyPr>
          <a:lstStyle/>
          <a:p>
            <a:pPr>
              <a:lnSpc>
                <a:spcPts val="5922"/>
              </a:lnSpc>
            </a:pPr>
            <a:r>
              <a:rPr lang="en-US" sz="4700">
                <a:solidFill>
                  <a:srgbClr val="000000"/>
                </a:solidFill>
                <a:latin typeface="Arial Bold"/>
              </a:rPr>
              <a:t>Lesson Learnt from IL&amp;FS</a:t>
            </a:r>
          </a:p>
          <a:p>
            <a:pPr>
              <a:lnSpc>
                <a:spcPts val="11466"/>
              </a:lnSpc>
            </a:pPr>
            <a:endParaRPr lang="en-US" sz="4700">
              <a:solidFill>
                <a:srgbClr val="000000"/>
              </a:solidFill>
              <a:latin typeface="Arial Bold"/>
            </a:endParaRPr>
          </a:p>
        </p:txBody>
      </p:sp>
      <p:sp>
        <p:nvSpPr>
          <p:cNvPr id="7" name="TextBox 7"/>
          <p:cNvSpPr txBox="1"/>
          <p:nvPr/>
        </p:nvSpPr>
        <p:spPr>
          <a:xfrm>
            <a:off x="1609839" y="2756761"/>
            <a:ext cx="9036523" cy="4854412"/>
          </a:xfrm>
          <a:prstGeom prst="rect">
            <a:avLst/>
          </a:prstGeom>
        </p:spPr>
        <p:txBody>
          <a:bodyPr lIns="0" tIns="0" rIns="0" bIns="0" rtlCol="0" anchor="t">
            <a:spAutoFit/>
          </a:bodyPr>
          <a:lstStyle/>
          <a:p>
            <a:pPr marL="902455" lvl="1" indent="-451227" algn="just">
              <a:lnSpc>
                <a:spcPts val="5851"/>
              </a:lnSpc>
              <a:buFont typeface="Arial"/>
              <a:buChar char="•"/>
            </a:pPr>
            <a:r>
              <a:rPr lang="en-US" sz="4179" spc="200">
                <a:solidFill>
                  <a:srgbClr val="000000"/>
                </a:solidFill>
                <a:latin typeface="Kollektif"/>
              </a:rPr>
              <a:t>Importance of transparency </a:t>
            </a:r>
          </a:p>
          <a:p>
            <a:pPr marL="902455" lvl="1" indent="-451227" algn="just">
              <a:lnSpc>
                <a:spcPts val="5851"/>
              </a:lnSpc>
              <a:buFont typeface="Arial"/>
              <a:buChar char="•"/>
            </a:pPr>
            <a:r>
              <a:rPr lang="en-US" sz="4179" spc="200">
                <a:solidFill>
                  <a:srgbClr val="000000"/>
                </a:solidFill>
                <a:latin typeface="Kollektif"/>
              </a:rPr>
              <a:t>Accountability</a:t>
            </a:r>
          </a:p>
          <a:p>
            <a:pPr marL="902455" lvl="1" indent="-451227" algn="just">
              <a:lnSpc>
                <a:spcPts val="5851"/>
              </a:lnSpc>
              <a:buFont typeface="Arial"/>
              <a:buChar char="•"/>
            </a:pPr>
            <a:r>
              <a:rPr lang="en-US" sz="4179" spc="200">
                <a:solidFill>
                  <a:srgbClr val="000000"/>
                </a:solidFill>
                <a:latin typeface="Kollektif"/>
              </a:rPr>
              <a:t>Risk Management </a:t>
            </a:r>
          </a:p>
          <a:p>
            <a:pPr marL="902455" lvl="1" indent="-451227" algn="just">
              <a:lnSpc>
                <a:spcPts val="5851"/>
              </a:lnSpc>
              <a:buFont typeface="Arial"/>
              <a:buChar char="•"/>
            </a:pPr>
            <a:r>
              <a:rPr lang="en-US" sz="4179" spc="200">
                <a:solidFill>
                  <a:srgbClr val="000000"/>
                </a:solidFill>
                <a:latin typeface="Kollektif"/>
              </a:rPr>
              <a:t>Regulatory framework </a:t>
            </a:r>
          </a:p>
          <a:p>
            <a:pPr algn="just">
              <a:lnSpc>
                <a:spcPts val="5015"/>
              </a:lnSpc>
            </a:pPr>
            <a:endParaRPr lang="en-US" sz="4179" spc="200">
              <a:solidFill>
                <a:srgbClr val="000000"/>
              </a:solidFill>
              <a:latin typeface="Kollektif"/>
            </a:endParaRPr>
          </a:p>
          <a:p>
            <a:pPr algn="just">
              <a:lnSpc>
                <a:spcPts val="5015"/>
              </a:lnSpc>
            </a:pPr>
            <a:endParaRPr lang="en-US" sz="4179" spc="200">
              <a:solidFill>
                <a:srgbClr val="000000"/>
              </a:solidFill>
              <a:latin typeface="Kollektif"/>
            </a:endParaRPr>
          </a:p>
          <a:p>
            <a:pPr algn="just">
              <a:lnSpc>
                <a:spcPts val="5015"/>
              </a:lnSpc>
            </a:pPr>
            <a:endParaRPr lang="en-US" sz="4179" spc="200">
              <a:solidFill>
                <a:srgbClr val="000000"/>
              </a:solidFill>
              <a:latin typeface="Kollektif"/>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2046947" y="793590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2"/>
            <a:stretch>
              <a:fillRect/>
            </a:stretch>
          </a:blipFill>
        </p:spPr>
      </p:sp>
      <p:sp>
        <p:nvSpPr>
          <p:cNvPr id="3" name="Freeform 3"/>
          <p:cNvSpPr/>
          <p:nvPr/>
        </p:nvSpPr>
        <p:spPr>
          <a:xfrm flipH="1">
            <a:off x="16708817" y="7490828"/>
            <a:ext cx="2501844" cy="3534943"/>
          </a:xfrm>
          <a:custGeom>
            <a:avLst/>
            <a:gdLst/>
            <a:ahLst/>
            <a:cxnLst/>
            <a:rect l="l" t="t" r="r" b="b"/>
            <a:pathLst>
              <a:path w="2501844" h="3534943">
                <a:moveTo>
                  <a:pt x="2501843" y="0"/>
                </a:moveTo>
                <a:lnTo>
                  <a:pt x="0" y="0"/>
                </a:lnTo>
                <a:lnTo>
                  <a:pt x="0" y="3534944"/>
                </a:lnTo>
                <a:lnTo>
                  <a:pt x="2501843" y="3534944"/>
                </a:lnTo>
                <a:lnTo>
                  <a:pt x="250184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746508" y="2192583"/>
            <a:ext cx="7541492" cy="4521581"/>
          </a:xfrm>
          <a:custGeom>
            <a:avLst/>
            <a:gdLst/>
            <a:ahLst/>
            <a:cxnLst/>
            <a:rect l="l" t="t" r="r" b="b"/>
            <a:pathLst>
              <a:path w="7541492" h="4521581">
                <a:moveTo>
                  <a:pt x="0" y="0"/>
                </a:moveTo>
                <a:lnTo>
                  <a:pt x="7541492" y="0"/>
                </a:lnTo>
                <a:lnTo>
                  <a:pt x="7541492" y="4521581"/>
                </a:lnTo>
                <a:lnTo>
                  <a:pt x="0" y="4521581"/>
                </a:lnTo>
                <a:lnTo>
                  <a:pt x="0" y="0"/>
                </a:lnTo>
                <a:close/>
              </a:path>
            </a:pathLst>
          </a:custGeom>
          <a:blipFill>
            <a:blip r:embed="rId7"/>
            <a:stretch>
              <a:fillRect l="-25519" t="-60626" r="-29703" b="-11862"/>
            </a:stretch>
          </a:blipFill>
        </p:spPr>
      </p:sp>
      <p:sp>
        <p:nvSpPr>
          <p:cNvPr id="6" name="TextBox 6"/>
          <p:cNvSpPr txBox="1"/>
          <p:nvPr/>
        </p:nvSpPr>
        <p:spPr>
          <a:xfrm>
            <a:off x="1368013" y="1652815"/>
            <a:ext cx="7775987" cy="2274568"/>
          </a:xfrm>
          <a:prstGeom prst="rect">
            <a:avLst/>
          </a:prstGeom>
        </p:spPr>
        <p:txBody>
          <a:bodyPr lIns="0" tIns="0" rIns="0" bIns="0" rtlCol="0" anchor="t">
            <a:spAutoFit/>
          </a:bodyPr>
          <a:lstStyle/>
          <a:p>
            <a:pPr>
              <a:lnSpc>
                <a:spcPts val="5957"/>
              </a:lnSpc>
            </a:pPr>
            <a:r>
              <a:rPr lang="en-US" sz="4728">
                <a:solidFill>
                  <a:srgbClr val="000000"/>
                </a:solidFill>
                <a:latin typeface="Arial Bold"/>
              </a:rPr>
              <a:t>Recommendations</a:t>
            </a:r>
          </a:p>
          <a:p>
            <a:pPr>
              <a:lnSpc>
                <a:spcPts val="11533"/>
              </a:lnSpc>
            </a:pPr>
            <a:endParaRPr lang="en-US" sz="4728">
              <a:solidFill>
                <a:srgbClr val="000000"/>
              </a:solidFill>
              <a:latin typeface="Arial Bold"/>
            </a:endParaRPr>
          </a:p>
        </p:txBody>
      </p:sp>
      <p:sp>
        <p:nvSpPr>
          <p:cNvPr id="7" name="TextBox 7"/>
          <p:cNvSpPr txBox="1"/>
          <p:nvPr/>
        </p:nvSpPr>
        <p:spPr>
          <a:xfrm>
            <a:off x="421837" y="3193150"/>
            <a:ext cx="11293457" cy="4808121"/>
          </a:xfrm>
          <a:prstGeom prst="rect">
            <a:avLst/>
          </a:prstGeom>
        </p:spPr>
        <p:txBody>
          <a:bodyPr lIns="0" tIns="0" rIns="0" bIns="0" rtlCol="0" anchor="t">
            <a:spAutoFit/>
          </a:bodyPr>
          <a:lstStyle/>
          <a:p>
            <a:pPr marL="893423" lvl="1" indent="-446712" algn="just">
              <a:lnSpc>
                <a:spcPts val="5793"/>
              </a:lnSpc>
              <a:buFont typeface="Arial"/>
              <a:buChar char="•"/>
            </a:pPr>
            <a:r>
              <a:rPr lang="en-US" sz="4138" spc="198">
                <a:solidFill>
                  <a:srgbClr val="000000"/>
                </a:solidFill>
                <a:latin typeface="Kollektif"/>
              </a:rPr>
              <a:t>Improve corporate governance</a:t>
            </a:r>
          </a:p>
          <a:p>
            <a:pPr marL="893423" lvl="1" indent="-446712" algn="just">
              <a:lnSpc>
                <a:spcPts val="5793"/>
              </a:lnSpc>
              <a:buFont typeface="Arial"/>
              <a:buChar char="•"/>
            </a:pPr>
            <a:r>
              <a:rPr lang="en-US" sz="4138" spc="198">
                <a:solidFill>
                  <a:srgbClr val="000000"/>
                </a:solidFill>
                <a:latin typeface="Kollektif"/>
              </a:rPr>
              <a:t>Investor education and Protection</a:t>
            </a:r>
          </a:p>
          <a:p>
            <a:pPr marL="893423" lvl="1" indent="-446712" algn="just">
              <a:lnSpc>
                <a:spcPts val="5793"/>
              </a:lnSpc>
              <a:buFont typeface="Arial"/>
              <a:buChar char="•"/>
            </a:pPr>
            <a:r>
              <a:rPr lang="en-US" sz="4138" spc="198">
                <a:solidFill>
                  <a:srgbClr val="000000"/>
                </a:solidFill>
                <a:latin typeface="Kollektif"/>
              </a:rPr>
              <a:t>Stress testing and Scenario Analysis </a:t>
            </a:r>
          </a:p>
          <a:p>
            <a:pPr marL="893423" lvl="1" indent="-446712" algn="just">
              <a:lnSpc>
                <a:spcPts val="5793"/>
              </a:lnSpc>
              <a:buFont typeface="Arial"/>
              <a:buChar char="•"/>
            </a:pPr>
            <a:r>
              <a:rPr lang="en-US" sz="4138" spc="198">
                <a:solidFill>
                  <a:srgbClr val="000000"/>
                </a:solidFill>
                <a:latin typeface="Kollektif"/>
              </a:rPr>
              <a:t>Early warning system </a:t>
            </a:r>
          </a:p>
          <a:p>
            <a:pPr algn="just">
              <a:lnSpc>
                <a:spcPts val="4965"/>
              </a:lnSpc>
            </a:pPr>
            <a:endParaRPr lang="en-US" sz="4138" spc="198">
              <a:solidFill>
                <a:srgbClr val="000000"/>
              </a:solidFill>
              <a:latin typeface="Kollektif"/>
            </a:endParaRPr>
          </a:p>
          <a:p>
            <a:pPr algn="just">
              <a:lnSpc>
                <a:spcPts val="4965"/>
              </a:lnSpc>
            </a:pPr>
            <a:endParaRPr lang="en-US" sz="4138" spc="198">
              <a:solidFill>
                <a:srgbClr val="000000"/>
              </a:solidFill>
              <a:latin typeface="Kollektif"/>
            </a:endParaRPr>
          </a:p>
          <a:p>
            <a:pPr algn="just">
              <a:lnSpc>
                <a:spcPts val="4965"/>
              </a:lnSpc>
            </a:pPr>
            <a:endParaRPr lang="en-US" sz="4138" spc="198">
              <a:solidFill>
                <a:srgbClr val="000000"/>
              </a:solidFill>
              <a:latin typeface="Kollektif"/>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2046947" y="793590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2"/>
            <a:stretch>
              <a:fillRect/>
            </a:stretch>
          </a:blipFill>
        </p:spPr>
      </p:sp>
      <p:sp>
        <p:nvSpPr>
          <p:cNvPr id="3" name="Freeform 3"/>
          <p:cNvSpPr/>
          <p:nvPr/>
        </p:nvSpPr>
        <p:spPr>
          <a:xfrm flipH="1">
            <a:off x="16708817" y="7490828"/>
            <a:ext cx="2501844" cy="3534943"/>
          </a:xfrm>
          <a:custGeom>
            <a:avLst/>
            <a:gdLst/>
            <a:ahLst/>
            <a:cxnLst/>
            <a:rect l="l" t="t" r="r" b="b"/>
            <a:pathLst>
              <a:path w="2501844" h="3534943">
                <a:moveTo>
                  <a:pt x="2501843" y="0"/>
                </a:moveTo>
                <a:lnTo>
                  <a:pt x="0" y="0"/>
                </a:lnTo>
                <a:lnTo>
                  <a:pt x="0" y="3534944"/>
                </a:lnTo>
                <a:lnTo>
                  <a:pt x="2501843" y="3534944"/>
                </a:lnTo>
                <a:lnTo>
                  <a:pt x="250184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0325994" y="3078850"/>
            <a:ext cx="6933306" cy="4638528"/>
          </a:xfrm>
          <a:custGeom>
            <a:avLst/>
            <a:gdLst/>
            <a:ahLst/>
            <a:cxnLst/>
            <a:rect l="l" t="t" r="r" b="b"/>
            <a:pathLst>
              <a:path w="6933306" h="4638528">
                <a:moveTo>
                  <a:pt x="0" y="0"/>
                </a:moveTo>
                <a:lnTo>
                  <a:pt x="6933306" y="0"/>
                </a:lnTo>
                <a:lnTo>
                  <a:pt x="6933306" y="4638528"/>
                </a:lnTo>
                <a:lnTo>
                  <a:pt x="0" y="4638528"/>
                </a:lnTo>
                <a:lnTo>
                  <a:pt x="0" y="0"/>
                </a:lnTo>
                <a:close/>
              </a:path>
            </a:pathLst>
          </a:custGeom>
          <a:blipFill>
            <a:blip r:embed="rId7"/>
            <a:stretch>
              <a:fillRect l="-24920" t="-45241" r="-20833"/>
            </a:stretch>
          </a:blipFill>
        </p:spPr>
      </p:sp>
      <p:sp>
        <p:nvSpPr>
          <p:cNvPr id="6" name="TextBox 6"/>
          <p:cNvSpPr txBox="1"/>
          <p:nvPr/>
        </p:nvSpPr>
        <p:spPr>
          <a:xfrm>
            <a:off x="1368013" y="1652815"/>
            <a:ext cx="7775987" cy="2274457"/>
          </a:xfrm>
          <a:prstGeom prst="rect">
            <a:avLst/>
          </a:prstGeom>
        </p:spPr>
        <p:txBody>
          <a:bodyPr lIns="0" tIns="0" rIns="0" bIns="0" rtlCol="0" anchor="t">
            <a:spAutoFit/>
          </a:bodyPr>
          <a:lstStyle/>
          <a:p>
            <a:pPr>
              <a:lnSpc>
                <a:spcPts val="5957"/>
              </a:lnSpc>
            </a:pPr>
            <a:r>
              <a:rPr lang="en-US" sz="4728">
                <a:solidFill>
                  <a:srgbClr val="000000"/>
                </a:solidFill>
                <a:latin typeface="Arial Bold"/>
              </a:rPr>
              <a:t>Key Takeaways</a:t>
            </a:r>
          </a:p>
          <a:p>
            <a:pPr>
              <a:lnSpc>
                <a:spcPts val="11533"/>
              </a:lnSpc>
            </a:pPr>
            <a:endParaRPr lang="en-US" sz="4728">
              <a:solidFill>
                <a:srgbClr val="000000"/>
              </a:solidFill>
              <a:latin typeface="Arial Bold"/>
            </a:endParaRPr>
          </a:p>
        </p:txBody>
      </p:sp>
      <p:sp>
        <p:nvSpPr>
          <p:cNvPr id="7" name="TextBox 7"/>
          <p:cNvSpPr txBox="1"/>
          <p:nvPr/>
        </p:nvSpPr>
        <p:spPr>
          <a:xfrm>
            <a:off x="421837" y="3193150"/>
            <a:ext cx="11293457" cy="4807444"/>
          </a:xfrm>
          <a:prstGeom prst="rect">
            <a:avLst/>
          </a:prstGeom>
        </p:spPr>
        <p:txBody>
          <a:bodyPr lIns="0" tIns="0" rIns="0" bIns="0" rtlCol="0" anchor="t">
            <a:spAutoFit/>
          </a:bodyPr>
          <a:lstStyle/>
          <a:p>
            <a:pPr marL="893423" lvl="1" indent="-446712" algn="just">
              <a:lnSpc>
                <a:spcPts val="5793"/>
              </a:lnSpc>
              <a:buFont typeface="Arial"/>
              <a:buChar char="•"/>
            </a:pPr>
            <a:r>
              <a:rPr lang="en-US" sz="4138" spc="198">
                <a:solidFill>
                  <a:srgbClr val="000000"/>
                </a:solidFill>
                <a:latin typeface="Kollektif"/>
              </a:rPr>
              <a:t>Systemic Risk</a:t>
            </a:r>
          </a:p>
          <a:p>
            <a:pPr marL="893423" lvl="1" indent="-446712" algn="just">
              <a:lnSpc>
                <a:spcPts val="5793"/>
              </a:lnSpc>
              <a:buFont typeface="Arial"/>
              <a:buChar char="•"/>
            </a:pPr>
            <a:r>
              <a:rPr lang="en-US" sz="4138" spc="198">
                <a:solidFill>
                  <a:srgbClr val="000000"/>
                </a:solidFill>
                <a:latin typeface="Kollektif"/>
              </a:rPr>
              <a:t>Impact on Infrastructure Financing</a:t>
            </a:r>
          </a:p>
          <a:p>
            <a:pPr marL="893423" lvl="1" indent="-446712" algn="just">
              <a:lnSpc>
                <a:spcPts val="5793"/>
              </a:lnSpc>
              <a:buFont typeface="Arial"/>
              <a:buChar char="•"/>
            </a:pPr>
            <a:r>
              <a:rPr lang="en-US" sz="4138" spc="198">
                <a:solidFill>
                  <a:srgbClr val="000000"/>
                </a:solidFill>
                <a:latin typeface="Kollektif"/>
              </a:rPr>
              <a:t>Lesson for Corporate Governance</a:t>
            </a:r>
          </a:p>
          <a:p>
            <a:pPr marL="893423" lvl="1" indent="-446712" algn="just">
              <a:lnSpc>
                <a:spcPts val="5793"/>
              </a:lnSpc>
              <a:buFont typeface="Arial"/>
              <a:buChar char="•"/>
            </a:pPr>
            <a:r>
              <a:rPr lang="en-US" sz="4138" spc="198">
                <a:solidFill>
                  <a:srgbClr val="000000"/>
                </a:solidFill>
                <a:latin typeface="Kollektif"/>
              </a:rPr>
              <a:t>Government Intervention </a:t>
            </a:r>
          </a:p>
          <a:p>
            <a:pPr algn="just">
              <a:lnSpc>
                <a:spcPts val="4965"/>
              </a:lnSpc>
            </a:pPr>
            <a:endParaRPr lang="en-US" sz="4138" spc="198">
              <a:solidFill>
                <a:srgbClr val="000000"/>
              </a:solidFill>
              <a:latin typeface="Kollektif"/>
            </a:endParaRPr>
          </a:p>
          <a:p>
            <a:pPr algn="just">
              <a:lnSpc>
                <a:spcPts val="4965"/>
              </a:lnSpc>
            </a:pPr>
            <a:endParaRPr lang="en-US" sz="4138" spc="198">
              <a:solidFill>
                <a:srgbClr val="000000"/>
              </a:solidFill>
              <a:latin typeface="Kollektif"/>
            </a:endParaRPr>
          </a:p>
          <a:p>
            <a:pPr algn="just">
              <a:lnSpc>
                <a:spcPts val="4965"/>
              </a:lnSpc>
            </a:pPr>
            <a:endParaRPr lang="en-US" sz="4138" spc="198">
              <a:solidFill>
                <a:srgbClr val="000000"/>
              </a:solidFill>
              <a:latin typeface="Kollektif"/>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rot="-5400000">
            <a:off x="2046947" y="793590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2"/>
            <a:stretch>
              <a:fillRect/>
            </a:stretch>
          </a:blipFill>
        </p:spPr>
      </p:sp>
      <p:sp>
        <p:nvSpPr>
          <p:cNvPr id="3" name="Freeform 3"/>
          <p:cNvSpPr/>
          <p:nvPr/>
        </p:nvSpPr>
        <p:spPr>
          <a:xfrm flipH="1">
            <a:off x="16708817" y="7490828"/>
            <a:ext cx="2501844" cy="3534943"/>
          </a:xfrm>
          <a:custGeom>
            <a:avLst/>
            <a:gdLst/>
            <a:ahLst/>
            <a:cxnLst/>
            <a:rect l="l" t="t" r="r" b="b"/>
            <a:pathLst>
              <a:path w="2501844" h="3534943">
                <a:moveTo>
                  <a:pt x="2501843" y="0"/>
                </a:moveTo>
                <a:lnTo>
                  <a:pt x="0" y="0"/>
                </a:lnTo>
                <a:lnTo>
                  <a:pt x="0" y="3534944"/>
                </a:lnTo>
                <a:lnTo>
                  <a:pt x="2501843" y="3534944"/>
                </a:lnTo>
                <a:lnTo>
                  <a:pt x="2501843"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V="1">
            <a:off x="-2104312" y="-794611"/>
            <a:ext cx="3714152" cy="3646622"/>
          </a:xfrm>
          <a:custGeom>
            <a:avLst/>
            <a:gdLst/>
            <a:ahLst/>
            <a:cxnLst/>
            <a:rect l="l" t="t" r="r" b="b"/>
            <a:pathLst>
              <a:path w="3714152" h="3646622">
                <a:moveTo>
                  <a:pt x="0" y="3646622"/>
                </a:moveTo>
                <a:lnTo>
                  <a:pt x="3714151" y="3646622"/>
                </a:lnTo>
                <a:lnTo>
                  <a:pt x="3714151" y="0"/>
                </a:lnTo>
                <a:lnTo>
                  <a:pt x="0" y="0"/>
                </a:lnTo>
                <a:lnTo>
                  <a:pt x="0" y="3646622"/>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7194033" y="272336"/>
            <a:ext cx="7775987" cy="2274457"/>
          </a:xfrm>
          <a:prstGeom prst="rect">
            <a:avLst/>
          </a:prstGeom>
        </p:spPr>
        <p:txBody>
          <a:bodyPr lIns="0" tIns="0" rIns="0" bIns="0" rtlCol="0" anchor="t">
            <a:spAutoFit/>
          </a:bodyPr>
          <a:lstStyle/>
          <a:p>
            <a:pPr>
              <a:lnSpc>
                <a:spcPts val="5957"/>
              </a:lnSpc>
            </a:pPr>
            <a:r>
              <a:rPr lang="en-US" sz="4728">
                <a:solidFill>
                  <a:srgbClr val="000000"/>
                </a:solidFill>
                <a:latin typeface="Arial Bold"/>
              </a:rPr>
              <a:t>Conclusion</a:t>
            </a:r>
          </a:p>
          <a:p>
            <a:pPr>
              <a:lnSpc>
                <a:spcPts val="11533"/>
              </a:lnSpc>
            </a:pPr>
            <a:endParaRPr lang="en-US" sz="4728">
              <a:solidFill>
                <a:srgbClr val="000000"/>
              </a:solidFill>
              <a:latin typeface="Arial Bold"/>
            </a:endParaRPr>
          </a:p>
        </p:txBody>
      </p:sp>
      <p:sp>
        <p:nvSpPr>
          <p:cNvPr id="6" name="TextBox 6"/>
          <p:cNvSpPr txBox="1"/>
          <p:nvPr/>
        </p:nvSpPr>
        <p:spPr>
          <a:xfrm>
            <a:off x="1609839" y="1580804"/>
            <a:ext cx="16230600" cy="7039667"/>
          </a:xfrm>
          <a:prstGeom prst="rect">
            <a:avLst/>
          </a:prstGeom>
        </p:spPr>
        <p:txBody>
          <a:bodyPr lIns="0" tIns="0" rIns="0" bIns="0" rtlCol="0" anchor="t">
            <a:spAutoFit/>
          </a:bodyPr>
          <a:lstStyle/>
          <a:p>
            <a:pPr algn="just">
              <a:lnSpc>
                <a:spcPts val="5739"/>
              </a:lnSpc>
            </a:pPr>
            <a:r>
              <a:rPr lang="en-US" sz="4099" spc="196">
                <a:solidFill>
                  <a:srgbClr val="000000"/>
                </a:solidFill>
                <a:latin typeface="Kollektif"/>
              </a:rPr>
              <a:t> The IL&amp;FS Crisis ,which unfolded in 2018,exposed significant weaknesses in India’s financial sector ,particularly in non-banking financial companies(NBFC)and infrastructure financing .The crisis highlighted issue such as over -leveraging ,governance failure , and regulatory gaps. As a result ,the Indian government and regulatory bodies took steps to address these systematic weakness ,including restructuring IL&amp;FS, tightening regulations ,enhancing oversight .</a:t>
            </a:r>
          </a:p>
          <a:p>
            <a:pPr algn="just">
              <a:lnSpc>
                <a:spcPts val="4920"/>
              </a:lnSpc>
            </a:pPr>
            <a:endParaRPr lang="en-US" sz="4099" spc="196">
              <a:solidFill>
                <a:srgbClr val="000000"/>
              </a:solidFill>
              <a:latin typeface="Kollektif"/>
            </a:endParaRPr>
          </a:p>
          <a:p>
            <a:pPr algn="just">
              <a:lnSpc>
                <a:spcPts val="4920"/>
              </a:lnSpc>
            </a:pPr>
            <a:endParaRPr lang="en-US" sz="4099" spc="196">
              <a:solidFill>
                <a:srgbClr val="000000"/>
              </a:solidFill>
              <a:latin typeface="Kollektif"/>
            </a:endParaRPr>
          </a:p>
        </p:txBody>
      </p:sp>
    </p:spTree>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rot="-5400000">
            <a:off x="1484001" y="-59785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3"/>
            <a:stretch>
              <a:fillRect/>
            </a:stretch>
          </a:blipFill>
        </p:spPr>
      </p:sp>
      <p:sp>
        <p:nvSpPr>
          <p:cNvPr id="5" name="Freeform 5"/>
          <p:cNvSpPr/>
          <p:nvPr/>
        </p:nvSpPr>
        <p:spPr>
          <a:xfrm flipH="1" flipV="1">
            <a:off x="15988648" y="-271537"/>
            <a:ext cx="2501844" cy="3534943"/>
          </a:xfrm>
          <a:custGeom>
            <a:avLst/>
            <a:gdLst/>
            <a:ahLst/>
            <a:cxnLst/>
            <a:rect l="l" t="t" r="r" b="b"/>
            <a:pathLst>
              <a:path w="2501844" h="3534943">
                <a:moveTo>
                  <a:pt x="2501844" y="3534943"/>
                </a:moveTo>
                <a:lnTo>
                  <a:pt x="0" y="3534943"/>
                </a:lnTo>
                <a:lnTo>
                  <a:pt x="0" y="0"/>
                </a:lnTo>
                <a:lnTo>
                  <a:pt x="2501844" y="0"/>
                </a:lnTo>
                <a:lnTo>
                  <a:pt x="2501844" y="353494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925999" y="7895502"/>
            <a:ext cx="3714152" cy="3646622"/>
          </a:xfrm>
          <a:custGeom>
            <a:avLst/>
            <a:gdLst/>
            <a:ahLst/>
            <a:cxnLst/>
            <a:rect l="l" t="t" r="r" b="b"/>
            <a:pathLst>
              <a:path w="3714152" h="3646622">
                <a:moveTo>
                  <a:pt x="0" y="0"/>
                </a:moveTo>
                <a:lnTo>
                  <a:pt x="3714152" y="0"/>
                </a:lnTo>
                <a:lnTo>
                  <a:pt x="3714152" y="3646622"/>
                </a:lnTo>
                <a:lnTo>
                  <a:pt x="0" y="36466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p:nvPr/>
        </p:nvGrpSpPr>
        <p:grpSpPr>
          <a:xfrm>
            <a:off x="11822319" y="3323288"/>
            <a:ext cx="4392221" cy="4392203"/>
            <a:chOff x="0" y="0"/>
            <a:chExt cx="6350025" cy="6350000"/>
          </a:xfrm>
        </p:grpSpPr>
        <p:sp>
          <p:nvSpPr>
            <p:cNvPr id="8" name="Freeform 8"/>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t="-43342" b="-6657"/>
              </a:stretch>
            </a:blipFill>
          </p:spPr>
        </p:sp>
      </p:grpSp>
      <p:sp>
        <p:nvSpPr>
          <p:cNvPr id="9" name="TextBox 9"/>
          <p:cNvSpPr txBox="1"/>
          <p:nvPr/>
        </p:nvSpPr>
        <p:spPr>
          <a:xfrm>
            <a:off x="1609839" y="2154458"/>
            <a:ext cx="10212479" cy="674396"/>
          </a:xfrm>
          <a:prstGeom prst="rect">
            <a:avLst/>
          </a:prstGeom>
        </p:spPr>
        <p:txBody>
          <a:bodyPr lIns="0" tIns="0" rIns="0" bIns="0" rtlCol="0" anchor="t">
            <a:spAutoFit/>
          </a:bodyPr>
          <a:lstStyle/>
          <a:p>
            <a:pPr>
              <a:lnSpc>
                <a:spcPts val="4230"/>
              </a:lnSpc>
            </a:pPr>
            <a:r>
              <a:rPr lang="en-US" sz="4700">
                <a:solidFill>
                  <a:srgbClr val="000000"/>
                </a:solidFill>
                <a:latin typeface="Arial Bold"/>
              </a:rPr>
              <a:t> Introduction to the IL&amp;FS Crisis</a:t>
            </a:r>
          </a:p>
        </p:txBody>
      </p:sp>
      <p:sp>
        <p:nvSpPr>
          <p:cNvPr id="10" name="TextBox 10"/>
          <p:cNvSpPr txBox="1"/>
          <p:nvPr/>
        </p:nvSpPr>
        <p:spPr>
          <a:xfrm>
            <a:off x="1609839" y="3856114"/>
            <a:ext cx="9767055" cy="3248025"/>
          </a:xfrm>
          <a:prstGeom prst="rect">
            <a:avLst/>
          </a:prstGeom>
        </p:spPr>
        <p:txBody>
          <a:bodyPr lIns="0" tIns="0" rIns="0" bIns="0" rtlCol="0" anchor="t">
            <a:spAutoFit/>
          </a:bodyPr>
          <a:lstStyle/>
          <a:p>
            <a:pPr algn="just">
              <a:lnSpc>
                <a:spcPts val="4200"/>
              </a:lnSpc>
            </a:pPr>
            <a:r>
              <a:rPr lang="en-US" sz="3000" spc="144">
                <a:solidFill>
                  <a:srgbClr val="000000"/>
                </a:solidFill>
                <a:latin typeface="Arial"/>
              </a:rPr>
              <a:t>IL&amp;FS (Infrastructure Leasing &amp; Financial Services) crisis was a major financial shock in India, impacting various sectors and institutions. It led to a series of governmental and regulatory interventions in the financial industry.</a:t>
            </a:r>
          </a:p>
          <a:p>
            <a:pPr algn="just">
              <a:lnSpc>
                <a:spcPts val="4200"/>
              </a:lnSpc>
            </a:pPr>
            <a:endParaRPr lang="en-US" sz="3000" spc="144">
              <a:solidFill>
                <a:srgbClr val="000000"/>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3"/>
            <a:srcRect t="7786" b="7786"/>
            <a:stretch>
              <a:fillRect/>
            </a:stretch>
          </p:blipFill>
          <p:spPr>
            <a:xfrm>
              <a:off x="0" y="0"/>
              <a:ext cx="24384000" cy="13716000"/>
            </a:xfrm>
            <a:prstGeom prst="rect">
              <a:avLst/>
            </a:prstGeom>
          </p:spPr>
        </p:pic>
      </p:grpSp>
      <p:sp>
        <p:nvSpPr>
          <p:cNvPr id="4" name="Freeform 4"/>
          <p:cNvSpPr/>
          <p:nvPr/>
        </p:nvSpPr>
        <p:spPr>
          <a:xfrm>
            <a:off x="-3509864" y="-1756021"/>
            <a:ext cx="6045526" cy="5569441"/>
          </a:xfrm>
          <a:custGeom>
            <a:avLst/>
            <a:gdLst/>
            <a:ahLst/>
            <a:cxnLst/>
            <a:rect l="l" t="t" r="r" b="b"/>
            <a:pathLst>
              <a:path w="6045526" h="5569441">
                <a:moveTo>
                  <a:pt x="0" y="0"/>
                </a:moveTo>
                <a:lnTo>
                  <a:pt x="6045527" y="0"/>
                </a:lnTo>
                <a:lnTo>
                  <a:pt x="6045527" y="5569442"/>
                </a:lnTo>
                <a:lnTo>
                  <a:pt x="0" y="5569442"/>
                </a:lnTo>
                <a:lnTo>
                  <a:pt x="0" y="0"/>
                </a:lnTo>
                <a:close/>
              </a:path>
            </a:pathLst>
          </a:custGeom>
          <a:blipFill>
            <a:blip r:embed="rId4"/>
            <a:stretch>
              <a:fillRect/>
            </a:stretch>
          </a:blipFill>
        </p:spPr>
      </p:sp>
      <p:sp>
        <p:nvSpPr>
          <p:cNvPr id="5" name="TextBox 5"/>
          <p:cNvSpPr txBox="1"/>
          <p:nvPr/>
        </p:nvSpPr>
        <p:spPr>
          <a:xfrm>
            <a:off x="2330046" y="2849619"/>
            <a:ext cx="13627907" cy="3816349"/>
          </a:xfrm>
          <a:prstGeom prst="rect">
            <a:avLst/>
          </a:prstGeom>
        </p:spPr>
        <p:txBody>
          <a:bodyPr lIns="0" tIns="0" rIns="0" bIns="0" rtlCol="0" anchor="t">
            <a:spAutoFit/>
          </a:bodyPr>
          <a:lstStyle/>
          <a:p>
            <a:pPr algn="ctr">
              <a:lnSpc>
                <a:spcPts val="28000"/>
              </a:lnSpc>
            </a:pPr>
            <a:r>
              <a:rPr lang="en-US" sz="20000">
                <a:solidFill>
                  <a:srgbClr val="000000"/>
                </a:solidFill>
                <a:latin typeface="Arial"/>
              </a:rPr>
              <a:t>Thank You</a:t>
            </a: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grpSp>
        <p:nvGrpSpPr>
          <p:cNvPr id="4" name="Group 4"/>
          <p:cNvGrpSpPr/>
          <p:nvPr/>
        </p:nvGrpSpPr>
        <p:grpSpPr>
          <a:xfrm>
            <a:off x="2146135" y="2064758"/>
            <a:ext cx="6324179" cy="10446736"/>
            <a:chOff x="0" y="0"/>
            <a:chExt cx="6350025" cy="10489431"/>
          </a:xfrm>
        </p:grpSpPr>
        <p:sp>
          <p:nvSpPr>
            <p:cNvPr id="5" name="Freeform 5"/>
            <p:cNvSpPr/>
            <p:nvPr/>
          </p:nvSpPr>
          <p:spPr>
            <a:xfrm>
              <a:off x="0" y="0"/>
              <a:ext cx="6350026" cy="10489431"/>
            </a:xfrm>
            <a:custGeom>
              <a:avLst/>
              <a:gdLst/>
              <a:ahLst/>
              <a:cxnLst/>
              <a:rect l="l" t="t" r="r" b="b"/>
              <a:pathLst>
                <a:path w="6350026" h="10489431">
                  <a:moveTo>
                    <a:pt x="0" y="0"/>
                  </a:moveTo>
                  <a:lnTo>
                    <a:pt x="6350026" y="0"/>
                  </a:lnTo>
                  <a:lnTo>
                    <a:pt x="6350026" y="10489431"/>
                  </a:lnTo>
                  <a:lnTo>
                    <a:pt x="0" y="10489431"/>
                  </a:lnTo>
                  <a:close/>
                </a:path>
              </a:pathLst>
            </a:custGeom>
            <a:blipFill>
              <a:blip r:embed="rId3"/>
              <a:stretch>
                <a:fillRect t="-18104" b="-18104"/>
              </a:stretch>
            </a:blipFill>
          </p:spPr>
        </p:sp>
      </p:grpSp>
      <p:sp>
        <p:nvSpPr>
          <p:cNvPr id="6" name="Freeform 6"/>
          <p:cNvSpPr/>
          <p:nvPr/>
        </p:nvSpPr>
        <p:spPr>
          <a:xfrm rot="-10800000">
            <a:off x="1028700" y="2934146"/>
            <a:ext cx="608304" cy="2644798"/>
          </a:xfrm>
          <a:custGeom>
            <a:avLst/>
            <a:gdLst/>
            <a:ahLst/>
            <a:cxnLst/>
            <a:rect l="l" t="t" r="r" b="b"/>
            <a:pathLst>
              <a:path w="608304" h="2644798">
                <a:moveTo>
                  <a:pt x="0" y="0"/>
                </a:moveTo>
                <a:lnTo>
                  <a:pt x="608304" y="0"/>
                </a:lnTo>
                <a:lnTo>
                  <a:pt x="608304" y="2644799"/>
                </a:lnTo>
                <a:lnTo>
                  <a:pt x="0" y="2644799"/>
                </a:lnTo>
                <a:lnTo>
                  <a:pt x="0" y="0"/>
                </a:lnTo>
                <a:close/>
              </a:path>
            </a:pathLst>
          </a:custGeom>
          <a:blipFill>
            <a:blip r:embed="rId4"/>
            <a:stretch>
              <a:fillRect/>
            </a:stretch>
          </a:blipFill>
        </p:spPr>
      </p:sp>
      <p:sp>
        <p:nvSpPr>
          <p:cNvPr id="7" name="Freeform 7"/>
          <p:cNvSpPr/>
          <p:nvPr/>
        </p:nvSpPr>
        <p:spPr>
          <a:xfrm>
            <a:off x="-2415872" y="8123599"/>
            <a:ext cx="4254618" cy="3919567"/>
          </a:xfrm>
          <a:custGeom>
            <a:avLst/>
            <a:gdLst/>
            <a:ahLst/>
            <a:cxnLst/>
            <a:rect l="l" t="t" r="r" b="b"/>
            <a:pathLst>
              <a:path w="4254618" h="3919567">
                <a:moveTo>
                  <a:pt x="0" y="0"/>
                </a:moveTo>
                <a:lnTo>
                  <a:pt x="4254618" y="0"/>
                </a:lnTo>
                <a:lnTo>
                  <a:pt x="4254618" y="3919567"/>
                </a:lnTo>
                <a:lnTo>
                  <a:pt x="0" y="3919567"/>
                </a:lnTo>
                <a:lnTo>
                  <a:pt x="0" y="0"/>
                </a:lnTo>
                <a:close/>
              </a:path>
            </a:pathLst>
          </a:custGeom>
          <a:blipFill>
            <a:blip r:embed="rId5"/>
            <a:stretch>
              <a:fillRect/>
            </a:stretch>
          </a:blipFill>
        </p:spPr>
      </p:sp>
      <p:sp>
        <p:nvSpPr>
          <p:cNvPr id="8" name="TextBox 8"/>
          <p:cNvSpPr txBox="1"/>
          <p:nvPr/>
        </p:nvSpPr>
        <p:spPr>
          <a:xfrm>
            <a:off x="2146135" y="1066800"/>
            <a:ext cx="13995730" cy="674396"/>
          </a:xfrm>
          <a:prstGeom prst="rect">
            <a:avLst/>
          </a:prstGeom>
        </p:spPr>
        <p:txBody>
          <a:bodyPr lIns="0" tIns="0" rIns="0" bIns="0" rtlCol="0" anchor="t">
            <a:spAutoFit/>
          </a:bodyPr>
          <a:lstStyle/>
          <a:p>
            <a:pPr>
              <a:lnSpc>
                <a:spcPts val="4230"/>
              </a:lnSpc>
            </a:pPr>
            <a:r>
              <a:rPr lang="en-US" sz="4700">
                <a:solidFill>
                  <a:srgbClr val="000000"/>
                </a:solidFill>
                <a:latin typeface="Arial Bold"/>
              </a:rPr>
              <a:t> Background of IL&amp;FS as a financial institution</a:t>
            </a:r>
          </a:p>
        </p:txBody>
      </p:sp>
      <p:sp>
        <p:nvSpPr>
          <p:cNvPr id="9" name="TextBox 9"/>
          <p:cNvSpPr txBox="1"/>
          <p:nvPr/>
        </p:nvSpPr>
        <p:spPr>
          <a:xfrm>
            <a:off x="9195831" y="2867471"/>
            <a:ext cx="8687334" cy="7458075"/>
          </a:xfrm>
          <a:prstGeom prst="rect">
            <a:avLst/>
          </a:prstGeom>
        </p:spPr>
        <p:txBody>
          <a:bodyPr lIns="0" tIns="0" rIns="0" bIns="0" rtlCol="0" anchor="t">
            <a:spAutoFit/>
          </a:bodyPr>
          <a:lstStyle/>
          <a:p>
            <a:pPr algn="just">
              <a:lnSpc>
                <a:spcPts val="4200"/>
              </a:lnSpc>
            </a:pPr>
            <a:r>
              <a:rPr lang="en-US" sz="3000" spc="144">
                <a:solidFill>
                  <a:srgbClr val="000000"/>
                </a:solidFill>
                <a:latin typeface="Kollektif"/>
              </a:rPr>
              <a:t>IL&amp;FS (Infrastructure Leasing &amp; Financial Services) was an Indian financial institution involved in infrastructure  development. Established in 1987, it played a key role in financing major projects in various sectors. However, the  IL&amp;FS Crisis in 2018 exposed serious governance and liquidity  issues, leading to a significant financial breakdown and  impacting the overall stability of India's financial landscape.  Understanding the background of IL&amp;FS is crucial to  comprehending the complexities and implications of this  crisis.</a:t>
            </a:r>
          </a:p>
          <a:p>
            <a:pPr algn="just">
              <a:lnSpc>
                <a:spcPts val="4200"/>
              </a:lnSpc>
            </a:pPr>
            <a:endParaRPr lang="en-US" sz="3000" spc="144">
              <a:solidFill>
                <a:srgbClr val="000000"/>
              </a:solidFill>
              <a:latin typeface="Kollektif"/>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rot="-10800000">
            <a:off x="1028700" y="2934146"/>
            <a:ext cx="608304" cy="2644798"/>
          </a:xfrm>
          <a:custGeom>
            <a:avLst/>
            <a:gdLst/>
            <a:ahLst/>
            <a:cxnLst/>
            <a:rect l="l" t="t" r="r" b="b"/>
            <a:pathLst>
              <a:path w="608304" h="2644798">
                <a:moveTo>
                  <a:pt x="0" y="0"/>
                </a:moveTo>
                <a:lnTo>
                  <a:pt x="608304" y="0"/>
                </a:lnTo>
                <a:lnTo>
                  <a:pt x="608304" y="2644799"/>
                </a:lnTo>
                <a:lnTo>
                  <a:pt x="0" y="2644799"/>
                </a:lnTo>
                <a:lnTo>
                  <a:pt x="0" y="0"/>
                </a:lnTo>
                <a:close/>
              </a:path>
            </a:pathLst>
          </a:custGeom>
          <a:blipFill>
            <a:blip r:embed="rId3"/>
            <a:stretch>
              <a:fillRect/>
            </a:stretch>
          </a:blipFill>
        </p:spPr>
      </p:sp>
      <p:sp>
        <p:nvSpPr>
          <p:cNvPr id="5" name="Freeform 5"/>
          <p:cNvSpPr/>
          <p:nvPr/>
        </p:nvSpPr>
        <p:spPr>
          <a:xfrm>
            <a:off x="-2415872" y="8123599"/>
            <a:ext cx="4254618" cy="3919567"/>
          </a:xfrm>
          <a:custGeom>
            <a:avLst/>
            <a:gdLst/>
            <a:ahLst/>
            <a:cxnLst/>
            <a:rect l="l" t="t" r="r" b="b"/>
            <a:pathLst>
              <a:path w="4254618" h="3919567">
                <a:moveTo>
                  <a:pt x="0" y="0"/>
                </a:moveTo>
                <a:lnTo>
                  <a:pt x="4254618" y="0"/>
                </a:lnTo>
                <a:lnTo>
                  <a:pt x="4254618" y="3919567"/>
                </a:lnTo>
                <a:lnTo>
                  <a:pt x="0" y="3919567"/>
                </a:lnTo>
                <a:lnTo>
                  <a:pt x="0" y="0"/>
                </a:lnTo>
                <a:close/>
              </a:path>
            </a:pathLst>
          </a:custGeom>
          <a:blipFill>
            <a:blip r:embed="rId4"/>
            <a:stretch>
              <a:fillRect/>
            </a:stretch>
          </a:blipFill>
        </p:spPr>
      </p:sp>
      <p:sp>
        <p:nvSpPr>
          <p:cNvPr id="6" name="Freeform 6"/>
          <p:cNvSpPr/>
          <p:nvPr/>
        </p:nvSpPr>
        <p:spPr>
          <a:xfrm>
            <a:off x="1028700" y="1130025"/>
            <a:ext cx="16756376" cy="7281448"/>
          </a:xfrm>
          <a:custGeom>
            <a:avLst/>
            <a:gdLst/>
            <a:ahLst/>
            <a:cxnLst/>
            <a:rect l="l" t="t" r="r" b="b"/>
            <a:pathLst>
              <a:path w="16756376" h="7281448">
                <a:moveTo>
                  <a:pt x="0" y="0"/>
                </a:moveTo>
                <a:lnTo>
                  <a:pt x="16756376" y="0"/>
                </a:lnTo>
                <a:lnTo>
                  <a:pt x="16756376" y="7281449"/>
                </a:lnTo>
                <a:lnTo>
                  <a:pt x="0" y="7281449"/>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a:off x="-3889430" y="-2116602"/>
            <a:ext cx="6045526" cy="5569441"/>
          </a:xfrm>
          <a:custGeom>
            <a:avLst/>
            <a:gdLst/>
            <a:ahLst/>
            <a:cxnLst/>
            <a:rect l="l" t="t" r="r" b="b"/>
            <a:pathLst>
              <a:path w="6045526" h="5569441">
                <a:moveTo>
                  <a:pt x="0" y="0"/>
                </a:moveTo>
                <a:lnTo>
                  <a:pt x="6045526" y="0"/>
                </a:lnTo>
                <a:lnTo>
                  <a:pt x="6045526" y="5569441"/>
                </a:lnTo>
                <a:lnTo>
                  <a:pt x="0" y="5569441"/>
                </a:lnTo>
                <a:lnTo>
                  <a:pt x="0" y="0"/>
                </a:lnTo>
                <a:close/>
              </a:path>
            </a:pathLst>
          </a:custGeom>
          <a:blipFill>
            <a:blip r:embed="rId3"/>
            <a:stretch>
              <a:fillRect/>
            </a:stretch>
          </a:blipFill>
        </p:spPr>
      </p:sp>
      <p:sp>
        <p:nvSpPr>
          <p:cNvPr id="5" name="TextBox 5"/>
          <p:cNvSpPr txBox="1"/>
          <p:nvPr/>
        </p:nvSpPr>
        <p:spPr>
          <a:xfrm>
            <a:off x="3374575" y="1986139"/>
            <a:ext cx="11538849" cy="866799"/>
          </a:xfrm>
          <a:prstGeom prst="rect">
            <a:avLst/>
          </a:prstGeom>
        </p:spPr>
        <p:txBody>
          <a:bodyPr lIns="0" tIns="0" rIns="0" bIns="0" rtlCol="0" anchor="t">
            <a:spAutoFit/>
          </a:bodyPr>
          <a:lstStyle/>
          <a:p>
            <a:pPr algn="ctr">
              <a:lnSpc>
                <a:spcPts val="5400"/>
              </a:lnSpc>
            </a:pPr>
            <a:r>
              <a:rPr lang="en-US" sz="6000">
                <a:solidFill>
                  <a:srgbClr val="000000"/>
                </a:solidFill>
                <a:latin typeface="Arial Bold"/>
              </a:rPr>
              <a:t> The emergence of the crisis</a:t>
            </a:r>
          </a:p>
        </p:txBody>
      </p:sp>
      <p:sp>
        <p:nvSpPr>
          <p:cNvPr id="6" name="Freeform 6"/>
          <p:cNvSpPr/>
          <p:nvPr/>
        </p:nvSpPr>
        <p:spPr>
          <a:xfrm flipH="1">
            <a:off x="16013611" y="7122215"/>
            <a:ext cx="2501844" cy="3534943"/>
          </a:xfrm>
          <a:custGeom>
            <a:avLst/>
            <a:gdLst/>
            <a:ahLst/>
            <a:cxnLst/>
            <a:rect l="l" t="t" r="r" b="b"/>
            <a:pathLst>
              <a:path w="2501844" h="3534943">
                <a:moveTo>
                  <a:pt x="2501843" y="0"/>
                </a:moveTo>
                <a:lnTo>
                  <a:pt x="0" y="0"/>
                </a:lnTo>
                <a:lnTo>
                  <a:pt x="0" y="3534943"/>
                </a:lnTo>
                <a:lnTo>
                  <a:pt x="2501843" y="3534943"/>
                </a:lnTo>
                <a:lnTo>
                  <a:pt x="2501843"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947414" y="3767164"/>
            <a:ext cx="14412222" cy="4257675"/>
          </a:xfrm>
          <a:prstGeom prst="rect">
            <a:avLst/>
          </a:prstGeom>
        </p:spPr>
        <p:txBody>
          <a:bodyPr lIns="0" tIns="0" rIns="0" bIns="0" rtlCol="0" anchor="t">
            <a:spAutoFit/>
          </a:bodyPr>
          <a:lstStyle/>
          <a:p>
            <a:pPr algn="ctr">
              <a:lnSpc>
                <a:spcPts val="4200"/>
              </a:lnSpc>
            </a:pPr>
            <a:endParaRPr/>
          </a:p>
          <a:p>
            <a:pPr algn="ctr">
              <a:lnSpc>
                <a:spcPts val="4200"/>
              </a:lnSpc>
            </a:pPr>
            <a:r>
              <a:rPr lang="en-US" sz="3000" spc="144">
                <a:solidFill>
                  <a:srgbClr val="000000"/>
                </a:solidFill>
                <a:latin typeface="Kollektif"/>
              </a:rPr>
              <a:t>The IL&amp;FS Crisis sent shockwaves through India's financial  landscape, revealing deep-rooted issues within the  organization. This crisis highlighted the need for robust  financial governance and transparency to ensure stability in  the infrastructure and financial sectors. Understanding the  factors that contributed to the crisis is essential for  navigating turmoil and implementing necessary reforms to  prevent similar situations in the future.</a:t>
            </a:r>
          </a:p>
          <a:p>
            <a:pPr algn="ctr">
              <a:lnSpc>
                <a:spcPts val="4200"/>
              </a:lnSpc>
            </a:pPr>
            <a:endParaRPr lang="en-US" sz="3000" spc="144">
              <a:solidFill>
                <a:srgbClr val="000000"/>
              </a:solidFill>
              <a:latin typeface="Kollektif"/>
            </a:endParaRPr>
          </a:p>
        </p:txBody>
      </p:sp>
      <p:sp>
        <p:nvSpPr>
          <p:cNvPr id="8" name="Freeform 8"/>
          <p:cNvSpPr/>
          <p:nvPr/>
        </p:nvSpPr>
        <p:spPr>
          <a:xfrm rot="-5400000">
            <a:off x="16239726" y="-654281"/>
            <a:ext cx="608304" cy="2644798"/>
          </a:xfrm>
          <a:custGeom>
            <a:avLst/>
            <a:gdLst/>
            <a:ahLst/>
            <a:cxnLst/>
            <a:rect l="l" t="t" r="r" b="b"/>
            <a:pathLst>
              <a:path w="608304" h="2644798">
                <a:moveTo>
                  <a:pt x="0" y="0"/>
                </a:moveTo>
                <a:lnTo>
                  <a:pt x="608303" y="0"/>
                </a:lnTo>
                <a:lnTo>
                  <a:pt x="608303" y="2644799"/>
                </a:lnTo>
                <a:lnTo>
                  <a:pt x="0" y="2644799"/>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flipH="1">
            <a:off x="16154665" y="-1883285"/>
            <a:ext cx="6045526" cy="5569441"/>
          </a:xfrm>
          <a:custGeom>
            <a:avLst/>
            <a:gdLst/>
            <a:ahLst/>
            <a:cxnLst/>
            <a:rect l="l" t="t" r="r" b="b"/>
            <a:pathLst>
              <a:path w="6045526" h="5569441">
                <a:moveTo>
                  <a:pt x="6045527" y="0"/>
                </a:moveTo>
                <a:lnTo>
                  <a:pt x="0" y="0"/>
                </a:lnTo>
                <a:lnTo>
                  <a:pt x="0" y="5569441"/>
                </a:lnTo>
                <a:lnTo>
                  <a:pt x="6045527" y="5569441"/>
                </a:lnTo>
                <a:lnTo>
                  <a:pt x="6045527" y="0"/>
                </a:lnTo>
                <a:close/>
              </a:path>
            </a:pathLst>
          </a:custGeom>
          <a:blipFill>
            <a:blip r:embed="rId3"/>
            <a:stretch>
              <a:fillRect/>
            </a:stretch>
          </a:blipFill>
        </p:spPr>
      </p:sp>
      <p:sp>
        <p:nvSpPr>
          <p:cNvPr id="5" name="Freeform 5"/>
          <p:cNvSpPr/>
          <p:nvPr/>
        </p:nvSpPr>
        <p:spPr>
          <a:xfrm rot="-5400000">
            <a:off x="1352055" y="-59785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4"/>
            <a:stretch>
              <a:fillRect/>
            </a:stretch>
          </a:blipFill>
        </p:spPr>
      </p:sp>
      <p:sp>
        <p:nvSpPr>
          <p:cNvPr id="6" name="TextBox 6"/>
          <p:cNvSpPr txBox="1"/>
          <p:nvPr/>
        </p:nvSpPr>
        <p:spPr>
          <a:xfrm>
            <a:off x="4277625" y="939536"/>
            <a:ext cx="10764722" cy="674372"/>
          </a:xfrm>
          <a:prstGeom prst="rect">
            <a:avLst/>
          </a:prstGeom>
        </p:spPr>
        <p:txBody>
          <a:bodyPr lIns="0" tIns="0" rIns="0" bIns="0" rtlCol="0" anchor="t">
            <a:spAutoFit/>
          </a:bodyPr>
          <a:lstStyle/>
          <a:p>
            <a:pPr algn="r">
              <a:lnSpc>
                <a:spcPts val="4230"/>
              </a:lnSpc>
            </a:pPr>
            <a:r>
              <a:rPr lang="en-US" sz="4700">
                <a:solidFill>
                  <a:srgbClr val="000000"/>
                </a:solidFill>
                <a:latin typeface="Arial Bold"/>
              </a:rPr>
              <a:t>Sequence of Events in IL&amp;FS Crisis</a:t>
            </a:r>
          </a:p>
        </p:txBody>
      </p:sp>
      <p:sp>
        <p:nvSpPr>
          <p:cNvPr id="7" name="TextBox 7"/>
          <p:cNvSpPr txBox="1"/>
          <p:nvPr/>
        </p:nvSpPr>
        <p:spPr>
          <a:xfrm>
            <a:off x="1909314" y="1933575"/>
            <a:ext cx="14412222" cy="6924675"/>
          </a:xfrm>
          <a:prstGeom prst="rect">
            <a:avLst/>
          </a:prstGeom>
        </p:spPr>
        <p:txBody>
          <a:bodyPr lIns="0" tIns="0" rIns="0" bIns="0" rtlCol="0" anchor="t">
            <a:spAutoFit/>
          </a:bodyPr>
          <a:lstStyle/>
          <a:p>
            <a:pPr algn="just">
              <a:lnSpc>
                <a:spcPts val="4200"/>
              </a:lnSpc>
            </a:pPr>
            <a:r>
              <a:rPr lang="en-US" sz="3000" spc="144">
                <a:solidFill>
                  <a:srgbClr val="000000"/>
                </a:solidFill>
                <a:latin typeface="Kollektif"/>
              </a:rPr>
              <a:t>June’18</a:t>
            </a:r>
          </a:p>
          <a:p>
            <a:pPr marL="647700" lvl="1" indent="-323850" algn="just">
              <a:lnSpc>
                <a:spcPts val="4200"/>
              </a:lnSpc>
              <a:buFont typeface="Arial"/>
              <a:buChar char="•"/>
            </a:pPr>
            <a:r>
              <a:rPr lang="en-US" sz="3000" spc="144">
                <a:solidFill>
                  <a:srgbClr val="000000"/>
                </a:solidFill>
                <a:latin typeface="Kollektif"/>
              </a:rPr>
              <a:t> IL&amp;FS Transportation Networks delays repayment of Rs 450 crore of ICD from SIDBI</a:t>
            </a:r>
          </a:p>
          <a:p>
            <a:pPr marL="647700" lvl="1" indent="-323850" algn="just">
              <a:lnSpc>
                <a:spcPts val="4200"/>
              </a:lnSpc>
              <a:buFont typeface="Arial"/>
              <a:buChar char="•"/>
            </a:pPr>
            <a:r>
              <a:rPr lang="en-US" sz="3000" spc="144">
                <a:solidFill>
                  <a:srgbClr val="000000"/>
                </a:solidFill>
                <a:latin typeface="Kollektif"/>
              </a:rPr>
              <a:t>Rating companies ICRA and CARE Ratings downgrades ITNL’s debt papers/credit facilities citing weak financials.</a:t>
            </a:r>
          </a:p>
          <a:p>
            <a:pPr algn="just">
              <a:lnSpc>
                <a:spcPts val="4200"/>
              </a:lnSpc>
            </a:pPr>
            <a:r>
              <a:rPr lang="en-US" sz="3000" spc="144">
                <a:solidFill>
                  <a:srgbClr val="000000"/>
                </a:solidFill>
                <a:latin typeface="Kollektif"/>
              </a:rPr>
              <a:t>July’18</a:t>
            </a:r>
          </a:p>
          <a:p>
            <a:pPr marL="647700" lvl="1" indent="-323850" algn="just">
              <a:lnSpc>
                <a:spcPts val="4200"/>
              </a:lnSpc>
              <a:buFont typeface="Arial"/>
              <a:buChar char="•"/>
            </a:pPr>
            <a:r>
              <a:rPr lang="en-US" sz="3000" spc="144">
                <a:solidFill>
                  <a:srgbClr val="000000"/>
                </a:solidFill>
                <a:latin typeface="Kollektif"/>
              </a:rPr>
              <a:t>Group’s Founder and Chairman Ravi Parthasarathy steps down, citing health reasons. </a:t>
            </a:r>
          </a:p>
          <a:p>
            <a:pPr marL="647700" lvl="1" indent="-323850" algn="just">
              <a:lnSpc>
                <a:spcPts val="4200"/>
              </a:lnSpc>
              <a:buFont typeface="Arial"/>
              <a:buChar char="•"/>
            </a:pPr>
            <a:r>
              <a:rPr lang="en-US" sz="3000" spc="144">
                <a:solidFill>
                  <a:srgbClr val="000000"/>
                </a:solidFill>
                <a:latin typeface="Kollektif"/>
              </a:rPr>
              <a:t>Hemant Bhargava, LIC MD and nominee, takes charge as Non-Executive Chairman of IL&amp;FS group.</a:t>
            </a:r>
          </a:p>
          <a:p>
            <a:pPr algn="just">
              <a:lnSpc>
                <a:spcPts val="4200"/>
              </a:lnSpc>
            </a:pPr>
            <a:endParaRPr lang="en-US" sz="3000" spc="144">
              <a:solidFill>
                <a:srgbClr val="000000"/>
              </a:solidFill>
              <a:latin typeface="Kollektif"/>
            </a:endParaRPr>
          </a:p>
          <a:p>
            <a:pPr algn="just">
              <a:lnSpc>
                <a:spcPts val="4200"/>
              </a:lnSpc>
            </a:pPr>
            <a:endParaRPr lang="en-US" sz="3000" spc="144">
              <a:solidFill>
                <a:srgbClr val="000000"/>
              </a:solidFill>
              <a:latin typeface="Kollektif"/>
            </a:endParaRPr>
          </a:p>
          <a:p>
            <a:pPr algn="just">
              <a:lnSpc>
                <a:spcPts val="4200"/>
              </a:lnSpc>
            </a:pPr>
            <a:endParaRPr lang="en-US" sz="3000" spc="144">
              <a:solidFill>
                <a:srgbClr val="000000"/>
              </a:solidFill>
              <a:latin typeface="Kollektif"/>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flipH="1">
            <a:off x="16154665" y="-1883285"/>
            <a:ext cx="6045526" cy="5569441"/>
          </a:xfrm>
          <a:custGeom>
            <a:avLst/>
            <a:gdLst/>
            <a:ahLst/>
            <a:cxnLst/>
            <a:rect l="l" t="t" r="r" b="b"/>
            <a:pathLst>
              <a:path w="6045526" h="5569441">
                <a:moveTo>
                  <a:pt x="6045527" y="0"/>
                </a:moveTo>
                <a:lnTo>
                  <a:pt x="0" y="0"/>
                </a:lnTo>
                <a:lnTo>
                  <a:pt x="0" y="5569441"/>
                </a:lnTo>
                <a:lnTo>
                  <a:pt x="6045527" y="5569441"/>
                </a:lnTo>
                <a:lnTo>
                  <a:pt x="6045527" y="0"/>
                </a:lnTo>
                <a:close/>
              </a:path>
            </a:pathLst>
          </a:custGeom>
          <a:blipFill>
            <a:blip r:embed="rId3"/>
            <a:stretch>
              <a:fillRect/>
            </a:stretch>
          </a:blipFill>
        </p:spPr>
      </p:sp>
      <p:sp>
        <p:nvSpPr>
          <p:cNvPr id="5" name="Freeform 5"/>
          <p:cNvSpPr/>
          <p:nvPr/>
        </p:nvSpPr>
        <p:spPr>
          <a:xfrm rot="-5400000">
            <a:off x="1352055" y="-59785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4"/>
            <a:stretch>
              <a:fillRect/>
            </a:stretch>
          </a:blipFill>
        </p:spPr>
      </p:sp>
      <p:sp>
        <p:nvSpPr>
          <p:cNvPr id="6" name="TextBox 6"/>
          <p:cNvSpPr txBox="1"/>
          <p:nvPr/>
        </p:nvSpPr>
        <p:spPr>
          <a:xfrm>
            <a:off x="1978481" y="939536"/>
            <a:ext cx="8835898" cy="674372"/>
          </a:xfrm>
          <a:prstGeom prst="rect">
            <a:avLst/>
          </a:prstGeom>
        </p:spPr>
        <p:txBody>
          <a:bodyPr lIns="0" tIns="0" rIns="0" bIns="0" rtlCol="0" anchor="t">
            <a:spAutoFit/>
          </a:bodyPr>
          <a:lstStyle/>
          <a:p>
            <a:pPr algn="r">
              <a:lnSpc>
                <a:spcPts val="4230"/>
              </a:lnSpc>
            </a:pPr>
            <a:r>
              <a:rPr lang="en-US" sz="4700">
                <a:solidFill>
                  <a:srgbClr val="000000"/>
                </a:solidFill>
                <a:latin typeface="Arial Bold"/>
              </a:rPr>
              <a:t>Continued</a:t>
            </a:r>
          </a:p>
        </p:txBody>
      </p:sp>
      <p:sp>
        <p:nvSpPr>
          <p:cNvPr id="7" name="TextBox 7"/>
          <p:cNvSpPr txBox="1"/>
          <p:nvPr/>
        </p:nvSpPr>
        <p:spPr>
          <a:xfrm>
            <a:off x="1909314" y="1838325"/>
            <a:ext cx="14412222" cy="7991475"/>
          </a:xfrm>
          <a:prstGeom prst="rect">
            <a:avLst/>
          </a:prstGeom>
        </p:spPr>
        <p:txBody>
          <a:bodyPr lIns="0" tIns="0" rIns="0" bIns="0" rtlCol="0" anchor="t">
            <a:spAutoFit/>
          </a:bodyPr>
          <a:lstStyle/>
          <a:p>
            <a:pPr algn="just">
              <a:lnSpc>
                <a:spcPts val="4200"/>
              </a:lnSpc>
            </a:pPr>
            <a:r>
              <a:rPr lang="en-US" sz="3000" spc="144">
                <a:solidFill>
                  <a:srgbClr val="000000"/>
                </a:solidFill>
                <a:latin typeface="Kollektif"/>
              </a:rPr>
              <a:t>August’18</a:t>
            </a:r>
          </a:p>
          <a:p>
            <a:pPr marL="647700" lvl="1" indent="-323850" algn="just">
              <a:lnSpc>
                <a:spcPts val="4200"/>
              </a:lnSpc>
              <a:buFont typeface="Arial"/>
              <a:buChar char="•"/>
            </a:pPr>
            <a:r>
              <a:rPr lang="en-US" sz="3000" spc="144">
                <a:solidFill>
                  <a:srgbClr val="000000"/>
                </a:solidFill>
                <a:latin typeface="Kollektif"/>
              </a:rPr>
              <a:t>IFIN defaults of CPs commence</a:t>
            </a:r>
          </a:p>
          <a:p>
            <a:pPr algn="just">
              <a:lnSpc>
                <a:spcPts val="4200"/>
              </a:lnSpc>
            </a:pPr>
            <a:r>
              <a:rPr lang="en-US" sz="3000" spc="144">
                <a:solidFill>
                  <a:srgbClr val="000000"/>
                </a:solidFill>
                <a:latin typeface="Kollektif"/>
              </a:rPr>
              <a:t>September’18 </a:t>
            </a:r>
          </a:p>
          <a:p>
            <a:pPr marL="647700" lvl="1" indent="-323850" algn="just">
              <a:lnSpc>
                <a:spcPts val="4200"/>
              </a:lnSpc>
              <a:buFont typeface="Arial"/>
              <a:buChar char="•"/>
            </a:pPr>
            <a:r>
              <a:rPr lang="en-US" sz="3000" spc="144">
                <a:solidFill>
                  <a:srgbClr val="000000"/>
                </a:solidFill>
                <a:latin typeface="Kollektif"/>
              </a:rPr>
              <a:t>The group defaults on a Rs 1,500 crore worth loans to SIDBI.</a:t>
            </a:r>
          </a:p>
          <a:p>
            <a:pPr marL="647700" lvl="1" indent="-323850" algn="just">
              <a:lnSpc>
                <a:spcPts val="4200"/>
              </a:lnSpc>
              <a:buFont typeface="Arial"/>
              <a:buChar char="•"/>
            </a:pPr>
            <a:r>
              <a:rPr lang="en-US" sz="3000" spc="144">
                <a:solidFill>
                  <a:srgbClr val="000000"/>
                </a:solidFill>
                <a:latin typeface="Kollektif"/>
              </a:rPr>
              <a:t>Rating agencies downgrades the outstanding bonds to 'default' or 'junk' grade</a:t>
            </a:r>
          </a:p>
          <a:p>
            <a:pPr marL="647700" lvl="1" indent="-323850" algn="just">
              <a:lnSpc>
                <a:spcPts val="4200"/>
              </a:lnSpc>
              <a:buFont typeface="Arial"/>
              <a:buChar char="•"/>
            </a:pPr>
            <a:r>
              <a:rPr lang="en-US" sz="3000" spc="144">
                <a:solidFill>
                  <a:srgbClr val="000000"/>
                </a:solidFill>
                <a:latin typeface="Kollektif"/>
              </a:rPr>
              <a:t>RBI initiates a special audit</a:t>
            </a:r>
          </a:p>
          <a:p>
            <a:pPr marL="647700" lvl="1" indent="-323850" algn="just">
              <a:lnSpc>
                <a:spcPts val="4200"/>
              </a:lnSpc>
              <a:buFont typeface="Arial"/>
              <a:buChar char="•"/>
            </a:pPr>
            <a:r>
              <a:rPr lang="en-US" sz="3000" spc="144">
                <a:solidFill>
                  <a:srgbClr val="000000"/>
                </a:solidFill>
                <a:latin typeface="Kollektif"/>
              </a:rPr>
              <a:t>Group also defaults on several bank loans </a:t>
            </a:r>
          </a:p>
          <a:p>
            <a:pPr marL="647700" lvl="1" indent="-323850" algn="just">
              <a:lnSpc>
                <a:spcPts val="4200"/>
              </a:lnSpc>
              <a:buFont typeface="Arial"/>
              <a:buChar char="•"/>
            </a:pPr>
            <a:r>
              <a:rPr lang="en-US" sz="3000" spc="144">
                <a:solidFill>
                  <a:srgbClr val="000000"/>
                </a:solidFill>
                <a:latin typeface="Kollektif"/>
              </a:rPr>
              <a:t> IL&amp;FS board seeks relief from NCLT to work out an arrangement with shareholders, creditors and board of directors as SIDBI threatens to file a case at the NCLT for non-repayment.</a:t>
            </a:r>
          </a:p>
          <a:p>
            <a:pPr marL="647700" lvl="1" indent="-323850" algn="just">
              <a:lnSpc>
                <a:spcPts val="4200"/>
              </a:lnSpc>
              <a:buFont typeface="Arial"/>
              <a:buChar char="•"/>
            </a:pPr>
            <a:r>
              <a:rPr lang="en-US" sz="3000" spc="144">
                <a:solidFill>
                  <a:srgbClr val="000000"/>
                </a:solidFill>
                <a:latin typeface="Kollektif"/>
              </a:rPr>
              <a:t>RBI meets top shareholders and raises concern on the crisis</a:t>
            </a:r>
          </a:p>
          <a:p>
            <a:pPr marL="647700" lvl="1" indent="-323850" algn="just">
              <a:lnSpc>
                <a:spcPts val="4200"/>
              </a:lnSpc>
              <a:buFont typeface="Arial"/>
              <a:buChar char="•"/>
            </a:pPr>
            <a:r>
              <a:rPr lang="en-US" sz="3000" spc="144">
                <a:solidFill>
                  <a:srgbClr val="000000"/>
                </a:solidFill>
                <a:latin typeface="Kollektif"/>
              </a:rPr>
              <a:t>At its Annual General Meeting (AGM), IL&amp;FS decides to go for a rights issue.</a:t>
            </a:r>
          </a:p>
          <a:p>
            <a:pPr algn="just">
              <a:lnSpc>
                <a:spcPts val="4200"/>
              </a:lnSpc>
            </a:pPr>
            <a:endParaRPr lang="en-US" sz="3000" spc="144">
              <a:solidFill>
                <a:srgbClr val="000000"/>
              </a:solidFill>
              <a:latin typeface="Kollektif"/>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786" b="7786"/>
            <a:stretch>
              <a:fillRect/>
            </a:stretch>
          </p:blipFill>
          <p:spPr>
            <a:xfrm>
              <a:off x="0" y="0"/>
              <a:ext cx="24384000" cy="13716000"/>
            </a:xfrm>
            <a:prstGeom prst="rect">
              <a:avLst/>
            </a:prstGeom>
          </p:spPr>
        </p:pic>
      </p:grpSp>
      <p:sp>
        <p:nvSpPr>
          <p:cNvPr id="4" name="Freeform 4"/>
          <p:cNvSpPr/>
          <p:nvPr/>
        </p:nvSpPr>
        <p:spPr>
          <a:xfrm flipH="1">
            <a:off x="16154665" y="-1883285"/>
            <a:ext cx="6045526" cy="5569441"/>
          </a:xfrm>
          <a:custGeom>
            <a:avLst/>
            <a:gdLst/>
            <a:ahLst/>
            <a:cxnLst/>
            <a:rect l="l" t="t" r="r" b="b"/>
            <a:pathLst>
              <a:path w="6045526" h="5569441">
                <a:moveTo>
                  <a:pt x="6045527" y="0"/>
                </a:moveTo>
                <a:lnTo>
                  <a:pt x="0" y="0"/>
                </a:lnTo>
                <a:lnTo>
                  <a:pt x="0" y="5569441"/>
                </a:lnTo>
                <a:lnTo>
                  <a:pt x="6045527" y="5569441"/>
                </a:lnTo>
                <a:lnTo>
                  <a:pt x="6045527" y="0"/>
                </a:lnTo>
                <a:close/>
              </a:path>
            </a:pathLst>
          </a:custGeom>
          <a:blipFill>
            <a:blip r:embed="rId3"/>
            <a:stretch>
              <a:fillRect/>
            </a:stretch>
          </a:blipFill>
        </p:spPr>
      </p:sp>
      <p:sp>
        <p:nvSpPr>
          <p:cNvPr id="5" name="Freeform 5"/>
          <p:cNvSpPr/>
          <p:nvPr/>
        </p:nvSpPr>
        <p:spPr>
          <a:xfrm rot="-5400000">
            <a:off x="1352055" y="-597851"/>
            <a:ext cx="608304" cy="2644798"/>
          </a:xfrm>
          <a:custGeom>
            <a:avLst/>
            <a:gdLst/>
            <a:ahLst/>
            <a:cxnLst/>
            <a:rect l="l" t="t" r="r" b="b"/>
            <a:pathLst>
              <a:path w="608304" h="2644798">
                <a:moveTo>
                  <a:pt x="0" y="0"/>
                </a:moveTo>
                <a:lnTo>
                  <a:pt x="608304" y="0"/>
                </a:lnTo>
                <a:lnTo>
                  <a:pt x="608304" y="2644798"/>
                </a:lnTo>
                <a:lnTo>
                  <a:pt x="0" y="2644798"/>
                </a:lnTo>
                <a:lnTo>
                  <a:pt x="0" y="0"/>
                </a:lnTo>
                <a:close/>
              </a:path>
            </a:pathLst>
          </a:custGeom>
          <a:blipFill>
            <a:blip r:embed="rId4"/>
            <a:stretch>
              <a:fillRect/>
            </a:stretch>
          </a:blipFill>
        </p:spPr>
      </p:sp>
      <p:sp>
        <p:nvSpPr>
          <p:cNvPr id="6" name="TextBox 6"/>
          <p:cNvSpPr txBox="1"/>
          <p:nvPr/>
        </p:nvSpPr>
        <p:spPr>
          <a:xfrm>
            <a:off x="1978481" y="939536"/>
            <a:ext cx="8835898" cy="674372"/>
          </a:xfrm>
          <a:prstGeom prst="rect">
            <a:avLst/>
          </a:prstGeom>
        </p:spPr>
        <p:txBody>
          <a:bodyPr lIns="0" tIns="0" rIns="0" bIns="0" rtlCol="0" anchor="t">
            <a:spAutoFit/>
          </a:bodyPr>
          <a:lstStyle/>
          <a:p>
            <a:pPr algn="r">
              <a:lnSpc>
                <a:spcPts val="4230"/>
              </a:lnSpc>
            </a:pPr>
            <a:r>
              <a:rPr lang="en-US" sz="4700">
                <a:solidFill>
                  <a:srgbClr val="000000"/>
                </a:solidFill>
                <a:latin typeface="Arial Bold"/>
              </a:rPr>
              <a:t>Continued</a:t>
            </a:r>
          </a:p>
        </p:txBody>
      </p:sp>
      <p:sp>
        <p:nvSpPr>
          <p:cNvPr id="7" name="TextBox 7"/>
          <p:cNvSpPr txBox="1"/>
          <p:nvPr/>
        </p:nvSpPr>
        <p:spPr>
          <a:xfrm>
            <a:off x="1909314" y="1375783"/>
            <a:ext cx="14412222" cy="10658475"/>
          </a:xfrm>
          <a:prstGeom prst="rect">
            <a:avLst/>
          </a:prstGeom>
        </p:spPr>
        <p:txBody>
          <a:bodyPr lIns="0" tIns="0" rIns="0" bIns="0" rtlCol="0" anchor="t">
            <a:spAutoFit/>
          </a:bodyPr>
          <a:lstStyle/>
          <a:p>
            <a:pPr algn="just">
              <a:lnSpc>
                <a:spcPts val="4200"/>
              </a:lnSpc>
            </a:pPr>
            <a:r>
              <a:rPr lang="en-US" sz="3000" spc="144">
                <a:solidFill>
                  <a:srgbClr val="000000"/>
                </a:solidFill>
                <a:latin typeface="Kollektif"/>
              </a:rPr>
              <a:t>October’18</a:t>
            </a:r>
          </a:p>
          <a:p>
            <a:pPr marL="647700" lvl="1" indent="-323850" algn="just">
              <a:lnSpc>
                <a:spcPts val="4200"/>
              </a:lnSpc>
              <a:buFont typeface="Arial"/>
              <a:buChar char="•"/>
            </a:pPr>
            <a:r>
              <a:rPr lang="en-US" sz="3000" spc="144">
                <a:solidFill>
                  <a:srgbClr val="000000"/>
                </a:solidFill>
                <a:latin typeface="Kollektif"/>
              </a:rPr>
              <a:t> NCLT judgment allows government to assume control and institute a new board under the chairmanship of Uday Kotak and five other new board members.</a:t>
            </a:r>
          </a:p>
          <a:p>
            <a:pPr algn="just">
              <a:lnSpc>
                <a:spcPts val="4200"/>
              </a:lnSpc>
            </a:pPr>
            <a:r>
              <a:rPr lang="en-US" sz="3000" spc="144">
                <a:solidFill>
                  <a:srgbClr val="000000"/>
                </a:solidFill>
                <a:latin typeface="Kollektif"/>
              </a:rPr>
              <a:t> February’19</a:t>
            </a:r>
          </a:p>
          <a:p>
            <a:pPr marL="647700" lvl="1" indent="-323850" algn="just">
              <a:lnSpc>
                <a:spcPts val="4200"/>
              </a:lnSpc>
              <a:buFont typeface="Arial"/>
              <a:buChar char="•"/>
            </a:pPr>
            <a:r>
              <a:rPr lang="en-US" sz="3000" spc="144">
                <a:solidFill>
                  <a:srgbClr val="000000"/>
                </a:solidFill>
                <a:latin typeface="Kollektif"/>
              </a:rPr>
              <a:t> Enforcement Directorate (ED) registered a case of money laundering against the former CMD of IL&amp;FS Ravi Parthasarthy, former director Hari Sankaran.</a:t>
            </a:r>
          </a:p>
          <a:p>
            <a:pPr algn="just">
              <a:lnSpc>
                <a:spcPts val="4200"/>
              </a:lnSpc>
            </a:pPr>
            <a:r>
              <a:rPr lang="en-US" sz="3000" spc="144">
                <a:solidFill>
                  <a:srgbClr val="000000"/>
                </a:solidFill>
                <a:latin typeface="Kollektif"/>
              </a:rPr>
              <a:t>May’19 </a:t>
            </a:r>
          </a:p>
          <a:p>
            <a:pPr marL="647700" lvl="1" indent="-323850" algn="just">
              <a:lnSpc>
                <a:spcPts val="4200"/>
              </a:lnSpc>
              <a:buFont typeface="Arial"/>
              <a:buChar char="•"/>
            </a:pPr>
            <a:r>
              <a:rPr lang="en-US" sz="3000" spc="144">
                <a:solidFill>
                  <a:srgbClr val="000000"/>
                </a:solidFill>
                <a:latin typeface="Kollektif"/>
              </a:rPr>
              <a:t>The ED carries out raids in residences and offices of four directors of IL&amp;FS, this was in connection with money laundering probe.</a:t>
            </a:r>
          </a:p>
          <a:p>
            <a:pPr algn="just">
              <a:lnSpc>
                <a:spcPts val="4200"/>
              </a:lnSpc>
            </a:pPr>
            <a:r>
              <a:rPr lang="en-US" sz="3000" spc="144">
                <a:solidFill>
                  <a:srgbClr val="000000"/>
                </a:solidFill>
                <a:latin typeface="Kollektif"/>
              </a:rPr>
              <a:t>December’19 </a:t>
            </a:r>
          </a:p>
          <a:p>
            <a:pPr marL="647700" lvl="1" indent="-323850" algn="just">
              <a:lnSpc>
                <a:spcPts val="4200"/>
              </a:lnSpc>
              <a:buFont typeface="Arial"/>
              <a:buChar char="•"/>
            </a:pPr>
            <a:r>
              <a:rPr lang="en-US" sz="3000" spc="144">
                <a:solidFill>
                  <a:srgbClr val="000000"/>
                </a:solidFill>
                <a:latin typeface="Kollektif"/>
              </a:rPr>
              <a:t>Audit quality review of Deloitte Haskins and Sells by National Financial Reporting Authority (NFRA) reported, ‘The AQR has disclosed that DHS (Deloitte) has failed to comply with the requirement of the SAs (standards of auditing).</a:t>
            </a:r>
          </a:p>
          <a:p>
            <a:pPr algn="just">
              <a:lnSpc>
                <a:spcPts val="4200"/>
              </a:lnSpc>
            </a:pPr>
            <a:endParaRPr lang="en-US" sz="3000" spc="144">
              <a:solidFill>
                <a:srgbClr val="000000"/>
              </a:solidFill>
              <a:latin typeface="Kollektif"/>
            </a:endParaRPr>
          </a:p>
          <a:p>
            <a:pPr algn="just">
              <a:lnSpc>
                <a:spcPts val="4200"/>
              </a:lnSpc>
            </a:pPr>
            <a:endParaRPr lang="en-US" sz="3000" spc="144">
              <a:solidFill>
                <a:srgbClr val="000000"/>
              </a:solidFill>
              <a:latin typeface="Kollektif"/>
            </a:endParaRPr>
          </a:p>
          <a:p>
            <a:pPr algn="just">
              <a:lnSpc>
                <a:spcPts val="4200"/>
              </a:lnSpc>
            </a:pPr>
            <a:endParaRPr lang="en-US" sz="3000" spc="144">
              <a:solidFill>
                <a:srgbClr val="000000"/>
              </a:solidFill>
              <a:latin typeface="Kollektif"/>
            </a:endParaRPr>
          </a:p>
          <a:p>
            <a:pPr algn="just">
              <a:lnSpc>
                <a:spcPts val="4200"/>
              </a:lnSpc>
            </a:pPr>
            <a:endParaRPr lang="en-US" sz="3000" spc="144">
              <a:solidFill>
                <a:srgbClr val="000000"/>
              </a:solidFill>
              <a:latin typeface="Kollektif"/>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l="1246" r="1246"/>
            <a:stretch>
              <a:fillRect/>
            </a:stretch>
          </p:blipFill>
          <p:spPr>
            <a:xfrm>
              <a:off x="0" y="0"/>
              <a:ext cx="24384000" cy="13716000"/>
            </a:xfrm>
            <a:prstGeom prst="rect">
              <a:avLst/>
            </a:prstGeom>
          </p:spPr>
        </p:pic>
      </p:grpSp>
      <p:sp>
        <p:nvSpPr>
          <p:cNvPr id="4" name="Freeform 4"/>
          <p:cNvSpPr/>
          <p:nvPr/>
        </p:nvSpPr>
        <p:spPr>
          <a:xfrm>
            <a:off x="-3509864" y="-1756021"/>
            <a:ext cx="6045526" cy="5569441"/>
          </a:xfrm>
          <a:custGeom>
            <a:avLst/>
            <a:gdLst/>
            <a:ahLst/>
            <a:cxnLst/>
            <a:rect l="l" t="t" r="r" b="b"/>
            <a:pathLst>
              <a:path w="6045526" h="5569441">
                <a:moveTo>
                  <a:pt x="0" y="0"/>
                </a:moveTo>
                <a:lnTo>
                  <a:pt x="6045527" y="0"/>
                </a:lnTo>
                <a:lnTo>
                  <a:pt x="6045527" y="5569442"/>
                </a:lnTo>
                <a:lnTo>
                  <a:pt x="0" y="5569442"/>
                </a:lnTo>
                <a:lnTo>
                  <a:pt x="0" y="0"/>
                </a:lnTo>
                <a:close/>
              </a:path>
            </a:pathLst>
          </a:custGeom>
          <a:blipFill>
            <a:blip r:embed="rId3"/>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911</Words>
  <Application>Microsoft Office PowerPoint</Application>
  <PresentationFormat>Custom</PresentationFormat>
  <Paragraphs>85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Kollektif</vt:lpstr>
      <vt:lpstr>Calibri</vt:lpstr>
      <vt:lpstr>Arial</vt:lpstr>
      <vt:lpstr>Arial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Comprehensive Case Study on the IL&amp;FS Crisis</dc:title>
  <dc:creator>ASUS</dc:creator>
  <cp:lastModifiedBy>Raghav Mundra</cp:lastModifiedBy>
  <cp:revision>2</cp:revision>
  <dcterms:created xsi:type="dcterms:W3CDTF">2006-08-16T00:00:00Z</dcterms:created>
  <dcterms:modified xsi:type="dcterms:W3CDTF">2024-02-10T17:15:49Z</dcterms:modified>
  <dc:identifier>DAF8UUEW1Gk</dc:identifier>
</cp:coreProperties>
</file>