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9" r:id="rId3"/>
    <p:sldId id="270" r:id="rId4"/>
    <p:sldId id="271" r:id="rId5"/>
    <p:sldId id="272" r:id="rId6"/>
    <p:sldId id="27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86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C2B5FA5-B801-4277-9822-466411B248A9}" type="datetimeFigureOut">
              <a:rPr lang="en-US" smtClean="0"/>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2D8C78-AD86-4DDC-9013-732088366654}" type="slidenum">
              <a:rPr lang="en-US" smtClean="0"/>
              <a:t>‹#›</a:t>
            </a:fld>
            <a:endParaRPr lang="en-US"/>
          </a:p>
        </p:txBody>
      </p:sp>
    </p:spTree>
    <p:extLst>
      <p:ext uri="{BB962C8B-B14F-4D97-AF65-F5344CB8AC3E}">
        <p14:creationId xmlns:p14="http://schemas.microsoft.com/office/powerpoint/2010/main" val="655507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2B5FA5-B801-4277-9822-466411B248A9}" type="datetimeFigureOut">
              <a:rPr lang="en-US" smtClean="0"/>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2D8C78-AD86-4DDC-9013-732088366654}" type="slidenum">
              <a:rPr lang="en-US" smtClean="0"/>
              <a:t>‹#›</a:t>
            </a:fld>
            <a:endParaRPr lang="en-US"/>
          </a:p>
        </p:txBody>
      </p:sp>
    </p:spTree>
    <p:extLst>
      <p:ext uri="{BB962C8B-B14F-4D97-AF65-F5344CB8AC3E}">
        <p14:creationId xmlns:p14="http://schemas.microsoft.com/office/powerpoint/2010/main" val="2530337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2B5FA5-B801-4277-9822-466411B248A9}" type="datetimeFigureOut">
              <a:rPr lang="en-US" smtClean="0"/>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2D8C78-AD86-4DDC-9013-732088366654}" type="slidenum">
              <a:rPr lang="en-US" smtClean="0"/>
              <a:t>‹#›</a:t>
            </a:fld>
            <a:endParaRPr lang="en-US"/>
          </a:p>
        </p:txBody>
      </p:sp>
    </p:spTree>
    <p:extLst>
      <p:ext uri="{BB962C8B-B14F-4D97-AF65-F5344CB8AC3E}">
        <p14:creationId xmlns:p14="http://schemas.microsoft.com/office/powerpoint/2010/main" val="1554759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2B5FA5-B801-4277-9822-466411B248A9}" type="datetimeFigureOut">
              <a:rPr lang="en-US" smtClean="0"/>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2D8C78-AD86-4DDC-9013-732088366654}" type="slidenum">
              <a:rPr lang="en-US" smtClean="0"/>
              <a:t>‹#›</a:t>
            </a:fld>
            <a:endParaRPr lang="en-US"/>
          </a:p>
        </p:txBody>
      </p:sp>
    </p:spTree>
    <p:extLst>
      <p:ext uri="{BB962C8B-B14F-4D97-AF65-F5344CB8AC3E}">
        <p14:creationId xmlns:p14="http://schemas.microsoft.com/office/powerpoint/2010/main" val="2365708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C2B5FA5-B801-4277-9822-466411B248A9}" type="datetimeFigureOut">
              <a:rPr lang="en-US" smtClean="0"/>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2D8C78-AD86-4DDC-9013-732088366654}" type="slidenum">
              <a:rPr lang="en-US" smtClean="0"/>
              <a:t>‹#›</a:t>
            </a:fld>
            <a:endParaRPr lang="en-US"/>
          </a:p>
        </p:txBody>
      </p:sp>
    </p:spTree>
    <p:extLst>
      <p:ext uri="{BB962C8B-B14F-4D97-AF65-F5344CB8AC3E}">
        <p14:creationId xmlns:p14="http://schemas.microsoft.com/office/powerpoint/2010/main" val="3207382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C2B5FA5-B801-4277-9822-466411B248A9}" type="datetimeFigureOut">
              <a:rPr lang="en-US" smtClean="0"/>
              <a:t>8/1/2022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2D8C78-AD86-4DDC-9013-732088366654}" type="slidenum">
              <a:rPr lang="en-US" smtClean="0"/>
              <a:t>‹#›</a:t>
            </a:fld>
            <a:endParaRPr lang="en-US"/>
          </a:p>
        </p:txBody>
      </p:sp>
    </p:spTree>
    <p:extLst>
      <p:ext uri="{BB962C8B-B14F-4D97-AF65-F5344CB8AC3E}">
        <p14:creationId xmlns:p14="http://schemas.microsoft.com/office/powerpoint/2010/main" val="4041299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C2B5FA5-B801-4277-9822-466411B248A9}" type="datetimeFigureOut">
              <a:rPr lang="en-US" smtClean="0"/>
              <a:t>8/1/2022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2D8C78-AD86-4DDC-9013-732088366654}" type="slidenum">
              <a:rPr lang="en-US" smtClean="0"/>
              <a:t>‹#›</a:t>
            </a:fld>
            <a:endParaRPr lang="en-US"/>
          </a:p>
        </p:txBody>
      </p:sp>
    </p:spTree>
    <p:extLst>
      <p:ext uri="{BB962C8B-B14F-4D97-AF65-F5344CB8AC3E}">
        <p14:creationId xmlns:p14="http://schemas.microsoft.com/office/powerpoint/2010/main" val="1839098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C2B5FA5-B801-4277-9822-466411B248A9}" type="datetimeFigureOut">
              <a:rPr lang="en-US" smtClean="0"/>
              <a:t>8/1/2022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2D8C78-AD86-4DDC-9013-732088366654}" type="slidenum">
              <a:rPr lang="en-US" smtClean="0"/>
              <a:t>‹#›</a:t>
            </a:fld>
            <a:endParaRPr lang="en-US"/>
          </a:p>
        </p:txBody>
      </p:sp>
    </p:spTree>
    <p:extLst>
      <p:ext uri="{BB962C8B-B14F-4D97-AF65-F5344CB8AC3E}">
        <p14:creationId xmlns:p14="http://schemas.microsoft.com/office/powerpoint/2010/main" val="1086246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2B5FA5-B801-4277-9822-466411B248A9}" type="datetimeFigureOut">
              <a:rPr lang="en-US" smtClean="0"/>
              <a:t>8/1/2022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2D8C78-AD86-4DDC-9013-732088366654}" type="slidenum">
              <a:rPr lang="en-US" smtClean="0"/>
              <a:t>‹#›</a:t>
            </a:fld>
            <a:endParaRPr lang="en-US"/>
          </a:p>
        </p:txBody>
      </p:sp>
    </p:spTree>
    <p:extLst>
      <p:ext uri="{BB962C8B-B14F-4D97-AF65-F5344CB8AC3E}">
        <p14:creationId xmlns:p14="http://schemas.microsoft.com/office/powerpoint/2010/main" val="3410737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C2B5FA5-B801-4277-9822-466411B248A9}" type="datetimeFigureOut">
              <a:rPr lang="en-US" smtClean="0"/>
              <a:t>8/1/2022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2D8C78-AD86-4DDC-9013-732088366654}" type="slidenum">
              <a:rPr lang="en-US" smtClean="0"/>
              <a:t>‹#›</a:t>
            </a:fld>
            <a:endParaRPr lang="en-US"/>
          </a:p>
        </p:txBody>
      </p:sp>
    </p:spTree>
    <p:extLst>
      <p:ext uri="{BB962C8B-B14F-4D97-AF65-F5344CB8AC3E}">
        <p14:creationId xmlns:p14="http://schemas.microsoft.com/office/powerpoint/2010/main" val="3335425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C2B5FA5-B801-4277-9822-466411B248A9}" type="datetimeFigureOut">
              <a:rPr lang="en-US" smtClean="0"/>
              <a:t>8/1/2022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2D8C78-AD86-4DDC-9013-732088366654}" type="slidenum">
              <a:rPr lang="en-US" smtClean="0"/>
              <a:t>‹#›</a:t>
            </a:fld>
            <a:endParaRPr lang="en-US"/>
          </a:p>
        </p:txBody>
      </p:sp>
    </p:spTree>
    <p:extLst>
      <p:ext uri="{BB962C8B-B14F-4D97-AF65-F5344CB8AC3E}">
        <p14:creationId xmlns:p14="http://schemas.microsoft.com/office/powerpoint/2010/main" val="47747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2B5FA5-B801-4277-9822-466411B248A9}" type="datetimeFigureOut">
              <a:rPr lang="en-US" smtClean="0"/>
              <a:t>8/1/2022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D8C78-AD86-4DDC-9013-732088366654}" type="slidenum">
              <a:rPr lang="en-US" smtClean="0"/>
              <a:t>‹#›</a:t>
            </a:fld>
            <a:endParaRPr lang="en-US"/>
          </a:p>
        </p:txBody>
      </p:sp>
    </p:spTree>
    <p:extLst>
      <p:ext uri="{BB962C8B-B14F-4D97-AF65-F5344CB8AC3E}">
        <p14:creationId xmlns:p14="http://schemas.microsoft.com/office/powerpoint/2010/main" val="10169511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4496"/>
            <a:ext cx="10515600" cy="832303"/>
          </a:xfrm>
        </p:spPr>
        <p:txBody>
          <a:bodyPr>
            <a:noAutofit/>
          </a:bodyPr>
          <a:lstStyle/>
          <a:p>
            <a:pPr algn="ctr"/>
            <a:r>
              <a:rPr lang="en-US" sz="3600" b="1" dirty="0">
                <a:latin typeface="Times New Roman" panose="02020603050405020304" pitchFamily="18" charset="0"/>
                <a:cs typeface="Times New Roman" panose="02020603050405020304" pitchFamily="18" charset="0"/>
              </a:rPr>
              <a:t>RECENT DEVELOPMENTS IN INDIAN FINANCIAL SYSTEM</a:t>
            </a:r>
          </a:p>
        </p:txBody>
      </p:sp>
      <p:sp>
        <p:nvSpPr>
          <p:cNvPr id="3" name="Content Placeholder 2"/>
          <p:cNvSpPr>
            <a:spLocks noGrp="1"/>
          </p:cNvSpPr>
          <p:nvPr>
            <p:ph idx="1"/>
          </p:nvPr>
        </p:nvSpPr>
        <p:spPr>
          <a:xfrm>
            <a:off x="838200" y="1262742"/>
            <a:ext cx="10515600" cy="5148943"/>
          </a:xfrm>
        </p:spPr>
        <p:txBody>
          <a:bodyPr>
            <a:normAutofit/>
          </a:bodyPr>
          <a:lstStyle/>
          <a:p>
            <a:pPr marL="514350" indent="-514350" algn="just">
              <a:buAutoNum type="arabicPeriod"/>
            </a:pPr>
            <a:r>
              <a:rPr lang="en-US" b="1" dirty="0">
                <a:solidFill>
                  <a:srgbClr val="FF0000"/>
                </a:solidFill>
                <a:latin typeface="Times New Roman" panose="02020603050405020304" pitchFamily="18" charset="0"/>
                <a:cs typeface="Times New Roman" panose="02020603050405020304" pitchFamily="18" charset="0"/>
              </a:rPr>
              <a:t>THE CONSTITUTIONAL VALIDITY OF THE AADHAAR SCHEME UPHELD BY SUPREME COURT: </a:t>
            </a:r>
            <a:r>
              <a:rPr lang="en-US" dirty="0">
                <a:latin typeface="Times New Roman" panose="02020603050405020304" pitchFamily="18" charset="0"/>
                <a:cs typeface="Times New Roman" panose="02020603050405020304" pitchFamily="18" charset="0"/>
              </a:rPr>
              <a:t>From now onwards, Aadhaar will not be mandatory for opening bank accounts, getting a phone connection or school admissions as per the constitutional validity of the Aadhaar scheme upheld by Supreme Court. Also, Aadhaar holder’s data will not be disclosed on the grounds of national security. </a:t>
            </a:r>
          </a:p>
          <a:p>
            <a:pPr marL="514350" indent="-514350" algn="just">
              <a:buAutoNum type="arabicPeriod"/>
            </a:pPr>
            <a:r>
              <a:rPr lang="en-US" b="1" dirty="0">
                <a:solidFill>
                  <a:srgbClr val="FF0000"/>
                </a:solidFill>
                <a:latin typeface="Times New Roman" panose="02020603050405020304" pitchFamily="18" charset="0"/>
                <a:cs typeface="Times New Roman" panose="02020603050405020304" pitchFamily="18" charset="0"/>
              </a:rPr>
              <a:t>RBI TO FORM REGULATORY SANDBOX FOR FINTECH AND TO SETTING UP DATA SCIENCE LAB: </a:t>
            </a:r>
            <a:r>
              <a:rPr lang="en-US" dirty="0">
                <a:latin typeface="Times New Roman" panose="02020603050405020304" pitchFamily="18" charset="0"/>
                <a:cs typeface="Times New Roman" panose="02020603050405020304" pitchFamily="18" charset="0"/>
              </a:rPr>
              <a:t>The Reserve Bank of India (RBI) has decided to form a regulatory sandbox for financial technology (fintech) and setting up of data science labs in order to keep pace with innovation in the digital lending space. </a:t>
            </a:r>
          </a:p>
        </p:txBody>
      </p:sp>
    </p:spTree>
    <p:extLst>
      <p:ext uri="{BB962C8B-B14F-4D97-AF65-F5344CB8AC3E}">
        <p14:creationId xmlns:p14="http://schemas.microsoft.com/office/powerpoint/2010/main" val="254835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61258"/>
            <a:ext cx="10515600" cy="6150428"/>
          </a:xfrm>
        </p:spPr>
        <p:txBody>
          <a:bodyPr>
            <a:normAutofit fontScale="92500" lnSpcReduction="20000"/>
          </a:bodyPr>
          <a:lstStyle/>
          <a:p>
            <a:pPr marL="0" indent="0" algn="just">
              <a:lnSpc>
                <a:spcPct val="110000"/>
              </a:lnSpc>
              <a:spcBef>
                <a:spcPts val="1800"/>
              </a:spcBef>
              <a:spcAft>
                <a:spcPts val="3600"/>
              </a:spcAft>
              <a:buNone/>
            </a:pPr>
            <a:r>
              <a:rPr lang="en-US" dirty="0">
                <a:latin typeface="Times New Roman" panose="02020603050405020304" pitchFamily="18" charset="0"/>
                <a:cs typeface="Times New Roman" panose="02020603050405020304" pitchFamily="18" charset="0"/>
              </a:rPr>
              <a:t>3. </a:t>
            </a:r>
            <a:r>
              <a:rPr lang="en-US" b="1" dirty="0">
                <a:solidFill>
                  <a:srgbClr val="FF0000"/>
                </a:solidFill>
                <a:latin typeface="Times New Roman" panose="02020603050405020304" pitchFamily="18" charset="0"/>
                <a:cs typeface="Times New Roman" panose="02020603050405020304" pitchFamily="18" charset="0"/>
              </a:rPr>
              <a:t>IRDAI TO MIGRATE TO RISK-BASED CAPITAL REGIME: </a:t>
            </a:r>
            <a:r>
              <a:rPr lang="en-US" dirty="0">
                <a:latin typeface="Times New Roman" panose="02020603050405020304" pitchFamily="18" charset="0"/>
                <a:cs typeface="Times New Roman" panose="02020603050405020304" pitchFamily="18" charset="0"/>
              </a:rPr>
              <a:t>Apex Insurance regulator IRDAI has decided to move towards the risk-based capital (RBC) regime in order to improve protection for policyholders. This shift in regime was done because of the reason that current Solvency Based Rules were not helpful in assessing whether the capital held is adequate enough for the risks inherent in the insurance business. But, if risk-based capital system is there, then additional capital will not remain idle. </a:t>
            </a:r>
          </a:p>
          <a:p>
            <a:pPr marL="0" indent="0" algn="just">
              <a:lnSpc>
                <a:spcPct val="110000"/>
              </a:lnSpc>
              <a:spcBef>
                <a:spcPts val="1800"/>
              </a:spcBef>
              <a:spcAft>
                <a:spcPts val="3600"/>
              </a:spcAft>
              <a:buNone/>
            </a:pPr>
            <a:r>
              <a:rPr lang="en-US" dirty="0">
                <a:latin typeface="Times New Roman" panose="02020603050405020304" pitchFamily="18" charset="0"/>
                <a:cs typeface="Times New Roman" panose="02020603050405020304" pitchFamily="18" charset="0"/>
              </a:rPr>
              <a:t>4. </a:t>
            </a:r>
            <a:r>
              <a:rPr lang="en-US" b="1" dirty="0">
                <a:solidFill>
                  <a:srgbClr val="FF0000"/>
                </a:solidFill>
                <a:latin typeface="Times New Roman" panose="02020603050405020304" pitchFamily="18" charset="0"/>
                <a:cs typeface="Times New Roman" panose="02020603050405020304" pitchFamily="18" charset="0"/>
              </a:rPr>
              <a:t>LIQUIDITY BOOST: RBI INCREASED SLR UNDER THE BASEL-III CALCULATIONS: </a:t>
            </a:r>
            <a:r>
              <a:rPr lang="en-US" dirty="0">
                <a:latin typeface="Times New Roman" panose="02020603050405020304" pitchFamily="18" charset="0"/>
                <a:cs typeface="Times New Roman" panose="02020603050405020304" pitchFamily="18" charset="0"/>
              </a:rPr>
              <a:t>RBI has increased the amount of statutory liquidity ratio (SLR) with a further 2 per cent increase in the treasury holdings of banks as high-quality liquid assets (HQLAs) under the Basel-III calculations, potentially releasing up to Rs 2 lakh crore. Now, banks can consider as HQLAs to 15 per cent of their total deposits from 13 per cent earlier. Also, Banks have to mandatorily invest 19.5 per cent of their total deposits in government securities. </a:t>
            </a:r>
          </a:p>
        </p:txBody>
      </p:sp>
    </p:spTree>
    <p:extLst>
      <p:ext uri="{BB962C8B-B14F-4D97-AF65-F5344CB8AC3E}">
        <p14:creationId xmlns:p14="http://schemas.microsoft.com/office/powerpoint/2010/main" val="924616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61258"/>
            <a:ext cx="10515600" cy="6150428"/>
          </a:xfrm>
        </p:spPr>
        <p:txBody>
          <a:bodyPr>
            <a:normAutofit fontScale="92500" lnSpcReduction="10000"/>
          </a:bodyPr>
          <a:lstStyle/>
          <a:p>
            <a:pPr marL="0" indent="0" algn="just">
              <a:lnSpc>
                <a:spcPct val="110000"/>
              </a:lnSpc>
              <a:spcBef>
                <a:spcPts val="0"/>
              </a:spcBef>
              <a:buNone/>
            </a:pPr>
            <a:r>
              <a:rPr lang="en-US" dirty="0">
                <a:latin typeface="Times New Roman" panose="02020603050405020304" pitchFamily="18" charset="0"/>
                <a:cs typeface="Times New Roman" panose="02020603050405020304" pitchFamily="18" charset="0"/>
              </a:rPr>
              <a:t>5. </a:t>
            </a:r>
            <a:r>
              <a:rPr lang="en-US" b="1" dirty="0">
                <a:solidFill>
                  <a:srgbClr val="FF0000"/>
                </a:solidFill>
                <a:latin typeface="Times New Roman" panose="02020603050405020304" pitchFamily="18" charset="0"/>
                <a:cs typeface="Times New Roman" panose="02020603050405020304" pitchFamily="18" charset="0"/>
              </a:rPr>
              <a:t>GOVERNMENT TO SET UP INDEPENDENT PAYMENTS REGULATORY BOARD (PRB) IN RBI </a:t>
            </a:r>
            <a:r>
              <a:rPr lang="en-US" dirty="0">
                <a:latin typeface="Times New Roman" panose="02020603050405020304" pitchFamily="18" charset="0"/>
                <a:cs typeface="Times New Roman" panose="02020603050405020304" pitchFamily="18" charset="0"/>
              </a:rPr>
              <a:t>Finance Minister has proposed to create a six-member independent Payments Regulatory Board (PRB) in the RBI, in order to bring about structural reforms in the payment and settlement system.</a:t>
            </a:r>
          </a:p>
          <a:p>
            <a:pPr marL="0" indent="0" algn="just">
              <a:lnSpc>
                <a:spcPct val="110000"/>
              </a:lnSpc>
              <a:spcBef>
                <a:spcPts val="0"/>
              </a:spcBef>
              <a:buNone/>
            </a:pPr>
            <a:r>
              <a:rPr lang="en-US" dirty="0">
                <a:latin typeface="Times New Roman" panose="02020603050405020304" pitchFamily="18" charset="0"/>
                <a:cs typeface="Times New Roman" panose="02020603050405020304" pitchFamily="18" charset="0"/>
              </a:rPr>
              <a:t>6. </a:t>
            </a:r>
            <a:r>
              <a:rPr lang="en-US" b="1" dirty="0">
                <a:solidFill>
                  <a:srgbClr val="FF0000"/>
                </a:solidFill>
                <a:latin typeface="Times New Roman" panose="02020603050405020304" pitchFamily="18" charset="0"/>
                <a:cs typeface="Times New Roman" panose="02020603050405020304" pitchFamily="18" charset="0"/>
              </a:rPr>
              <a:t>20 LAKH PEOPLE JOIN MODIFIED JANDHAN SCHEME, TOTALLING ACCOUNT HOLDERS TO 32.61 CRORES </a:t>
            </a:r>
            <a:r>
              <a:rPr lang="en-US" dirty="0">
                <a:latin typeface="Times New Roman" panose="02020603050405020304" pitchFamily="18" charset="0"/>
                <a:cs typeface="Times New Roman" panose="02020603050405020304" pitchFamily="18" charset="0"/>
              </a:rPr>
              <a:t>As per the latest data released by the Finance Ministry, 20 lakh people have joined the modified Pradhan Mantri Jan Dhan </a:t>
            </a:r>
            <a:r>
              <a:rPr lang="en-US" dirty="0" err="1">
                <a:latin typeface="Times New Roman" panose="02020603050405020304" pitchFamily="18" charset="0"/>
                <a:cs typeface="Times New Roman" panose="02020603050405020304" pitchFamily="18" charset="0"/>
              </a:rPr>
              <a:t>Yojna</a:t>
            </a:r>
            <a:r>
              <a:rPr lang="en-US" dirty="0">
                <a:latin typeface="Times New Roman" panose="02020603050405020304" pitchFamily="18" charset="0"/>
                <a:cs typeface="Times New Roman" panose="02020603050405020304" pitchFamily="18" charset="0"/>
              </a:rPr>
              <a:t> (PMJDY), taking the total number of account holders in this flagship financial inclusion </a:t>
            </a:r>
            <a:r>
              <a:rPr lang="en-US" dirty="0" err="1">
                <a:latin typeface="Times New Roman" panose="02020603050405020304" pitchFamily="18" charset="0"/>
                <a:cs typeface="Times New Roman" panose="02020603050405020304" pitchFamily="18" charset="0"/>
              </a:rPr>
              <a:t>programme</a:t>
            </a:r>
            <a:r>
              <a:rPr lang="en-US" dirty="0">
                <a:latin typeface="Times New Roman" panose="02020603050405020304" pitchFamily="18" charset="0"/>
                <a:cs typeface="Times New Roman" panose="02020603050405020304" pitchFamily="18" charset="0"/>
              </a:rPr>
              <a:t> to 32.61 crore.</a:t>
            </a:r>
          </a:p>
          <a:p>
            <a:pPr marL="0" indent="0" algn="just">
              <a:lnSpc>
                <a:spcPct val="110000"/>
              </a:lnSpc>
              <a:spcBef>
                <a:spcPts val="0"/>
              </a:spcBef>
              <a:buNone/>
            </a:pPr>
            <a:r>
              <a:rPr lang="en-US" dirty="0">
                <a:latin typeface="Times New Roman" panose="02020603050405020304" pitchFamily="18" charset="0"/>
                <a:cs typeface="Times New Roman" panose="02020603050405020304" pitchFamily="18" charset="0"/>
              </a:rPr>
              <a:t>7. </a:t>
            </a:r>
            <a:r>
              <a:rPr lang="en-US" b="1" dirty="0">
                <a:solidFill>
                  <a:srgbClr val="FF0000"/>
                </a:solidFill>
                <a:latin typeface="Times New Roman" panose="02020603050405020304" pitchFamily="18" charset="0"/>
                <a:cs typeface="Times New Roman" panose="02020603050405020304" pitchFamily="18" charset="0"/>
              </a:rPr>
              <a:t>NPCI: ECONOMIC TIMES AWARDS 2018 FOR CHANGE AGENT OF THE YEAR </a:t>
            </a:r>
            <a:r>
              <a:rPr lang="en-US" dirty="0">
                <a:latin typeface="Times New Roman" panose="02020603050405020304" pitchFamily="18" charset="0"/>
                <a:cs typeface="Times New Roman" panose="02020603050405020304" pitchFamily="18" charset="0"/>
              </a:rPr>
              <a:t>National Payment Corporation of India has been honored with Economic Times Awards 2018 for Change agent of the year. </a:t>
            </a:r>
          </a:p>
        </p:txBody>
      </p:sp>
    </p:spTree>
    <p:extLst>
      <p:ext uri="{BB962C8B-B14F-4D97-AF65-F5344CB8AC3E}">
        <p14:creationId xmlns:p14="http://schemas.microsoft.com/office/powerpoint/2010/main" val="3931136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61258"/>
            <a:ext cx="10515600" cy="6150428"/>
          </a:xfrm>
        </p:spPr>
        <p:txBody>
          <a:bodyPr>
            <a:normAutofit lnSpcReduction="10000"/>
          </a:bodyPr>
          <a:lstStyle/>
          <a:p>
            <a:pPr marL="0" indent="0" algn="just">
              <a:lnSpc>
                <a:spcPct val="110000"/>
              </a:lnSpc>
              <a:spcBef>
                <a:spcPts val="0"/>
              </a:spcBef>
              <a:buNone/>
            </a:pPr>
            <a:r>
              <a:rPr lang="en-US" dirty="0">
                <a:latin typeface="Times New Roman" panose="02020603050405020304" pitchFamily="18" charset="0"/>
                <a:cs typeface="Times New Roman" panose="02020603050405020304" pitchFamily="18" charset="0"/>
              </a:rPr>
              <a:t>8. </a:t>
            </a:r>
            <a:r>
              <a:rPr lang="en-US" b="1" dirty="0">
                <a:solidFill>
                  <a:srgbClr val="FF0000"/>
                </a:solidFill>
                <a:latin typeface="Times New Roman" panose="02020603050405020304" pitchFamily="18" charset="0"/>
                <a:cs typeface="Times New Roman" panose="02020603050405020304" pitchFamily="18" charset="0"/>
              </a:rPr>
              <a:t>PM LAUNCHED THE INDIA POST PAYMENTS BANK (IPPB) IN NEW DELHI </a:t>
            </a:r>
            <a:r>
              <a:rPr lang="en-US" dirty="0">
                <a:latin typeface="Times New Roman" panose="02020603050405020304" pitchFamily="18" charset="0"/>
                <a:cs typeface="Times New Roman" panose="02020603050405020304" pitchFamily="18" charset="0"/>
              </a:rPr>
              <a:t>Prime Minister Narendra Modi has launched the long awaited India Post Payments Bank (IPPB) in order to ensure financial inclusion for the masses.</a:t>
            </a:r>
          </a:p>
          <a:p>
            <a:pPr marL="0" indent="0" algn="just">
              <a:lnSpc>
                <a:spcPct val="110000"/>
              </a:lnSpc>
              <a:spcBef>
                <a:spcPts val="0"/>
              </a:spcBef>
              <a:buNone/>
            </a:pPr>
            <a:r>
              <a:rPr lang="en-US" dirty="0">
                <a:latin typeface="Times New Roman" panose="02020603050405020304" pitchFamily="18" charset="0"/>
                <a:cs typeface="Times New Roman" panose="02020603050405020304" pitchFamily="18" charset="0"/>
              </a:rPr>
              <a:t>9. </a:t>
            </a:r>
            <a:r>
              <a:rPr lang="en-US" b="1" dirty="0">
                <a:solidFill>
                  <a:srgbClr val="FF0000"/>
                </a:solidFill>
                <a:latin typeface="Times New Roman" panose="02020603050405020304" pitchFamily="18" charset="0"/>
                <a:cs typeface="Times New Roman" panose="02020603050405020304" pitchFamily="18" charset="0"/>
              </a:rPr>
              <a:t>INDIA TO BECOME ONE OF WORLD'S BLOCKCHAIN LEADERS BY 2023 </a:t>
            </a:r>
            <a:r>
              <a:rPr lang="en-US" dirty="0">
                <a:latin typeface="Times New Roman" panose="02020603050405020304" pitchFamily="18" charset="0"/>
                <a:cs typeface="Times New Roman" panose="02020603050405020304" pitchFamily="18" charset="0"/>
              </a:rPr>
              <a:t>With the right amount of industry and government participation, India could be in leadership ranks in adoption of blockchain technology in the next five years, a survey by global consultancy firm PwC.</a:t>
            </a:r>
          </a:p>
          <a:p>
            <a:pPr marL="0" indent="0" algn="just">
              <a:lnSpc>
                <a:spcPct val="110000"/>
              </a:lnSpc>
              <a:spcBef>
                <a:spcPts val="0"/>
              </a:spcBef>
              <a:buNone/>
            </a:pPr>
            <a:r>
              <a:rPr lang="en-US" dirty="0">
                <a:latin typeface="Times New Roman" panose="02020603050405020304" pitchFamily="18" charset="0"/>
                <a:cs typeface="Times New Roman" panose="02020603050405020304" pitchFamily="18" charset="0"/>
              </a:rPr>
              <a:t>10. </a:t>
            </a:r>
            <a:r>
              <a:rPr lang="en-US" b="1" dirty="0">
                <a:solidFill>
                  <a:srgbClr val="FF0000"/>
                </a:solidFill>
                <a:latin typeface="Times New Roman" panose="02020603050405020304" pitchFamily="18" charset="0"/>
                <a:cs typeface="Times New Roman" panose="02020603050405020304" pitchFamily="18" charset="0"/>
              </a:rPr>
              <a:t>RBI TO CONDUCT OMO TO INFUSE LIQUIDITY </a:t>
            </a:r>
            <a:r>
              <a:rPr lang="en-US" dirty="0">
                <a:latin typeface="Times New Roman" panose="02020603050405020304" pitchFamily="18" charset="0"/>
                <a:cs typeface="Times New Roman" panose="02020603050405020304" pitchFamily="18" charset="0"/>
              </a:rPr>
              <a:t>Based on the assessment of prevailing liquidity conditions in the </a:t>
            </a:r>
            <a:r>
              <a:rPr lang="en-US" dirty="0" err="1">
                <a:latin typeface="Times New Roman" panose="02020603050405020304" pitchFamily="18" charset="0"/>
                <a:cs typeface="Times New Roman" panose="02020603050405020304" pitchFamily="18" charset="0"/>
              </a:rPr>
              <a:t>econony</a:t>
            </a:r>
            <a:r>
              <a:rPr lang="en-US" dirty="0">
                <a:latin typeface="Times New Roman" panose="02020603050405020304" pitchFamily="18" charset="0"/>
                <a:cs typeface="Times New Roman" panose="02020603050405020304" pitchFamily="18" charset="0"/>
              </a:rPr>
              <a:t>, the Reserve Bank has decided to conduct purchase of government securities under Open Market Operations for an aggregate amount of Rs 100 billion (Rs 10,000 crore).</a:t>
            </a:r>
          </a:p>
        </p:txBody>
      </p:sp>
    </p:spTree>
    <p:extLst>
      <p:ext uri="{BB962C8B-B14F-4D97-AF65-F5344CB8AC3E}">
        <p14:creationId xmlns:p14="http://schemas.microsoft.com/office/powerpoint/2010/main" val="3582651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61258"/>
            <a:ext cx="10515600" cy="6150428"/>
          </a:xfrm>
        </p:spPr>
        <p:txBody>
          <a:bodyPr>
            <a:normAutofit/>
          </a:bodyPr>
          <a:lstStyle/>
          <a:p>
            <a:pPr marL="0" indent="0" algn="just">
              <a:lnSpc>
                <a:spcPct val="110000"/>
              </a:lnSpc>
              <a:spcBef>
                <a:spcPts val="0"/>
              </a:spcBef>
              <a:buNone/>
            </a:pPr>
            <a:r>
              <a:rPr lang="en-US" dirty="0">
                <a:latin typeface="Times New Roman" panose="02020603050405020304" pitchFamily="18" charset="0"/>
                <a:cs typeface="Times New Roman" panose="02020603050405020304" pitchFamily="18" charset="0"/>
              </a:rPr>
              <a:t>11. </a:t>
            </a:r>
            <a:r>
              <a:rPr lang="en-US" b="1" dirty="0">
                <a:solidFill>
                  <a:srgbClr val="FF0000"/>
                </a:solidFill>
                <a:latin typeface="Times New Roman" panose="02020603050405020304" pitchFamily="18" charset="0"/>
                <a:cs typeface="Times New Roman" panose="02020603050405020304" pitchFamily="18" charset="0"/>
              </a:rPr>
              <a:t>GOVERNMENT DEVELOPS NATIONAL LOGISTICS PORTAL </a:t>
            </a:r>
            <a:r>
              <a:rPr lang="en-US" dirty="0">
                <a:latin typeface="Times New Roman" panose="02020603050405020304" pitchFamily="18" charset="0"/>
                <a:cs typeface="Times New Roman" panose="02020603050405020304" pitchFamily="18" charset="0"/>
              </a:rPr>
              <a:t>Union Ministry of Commerce and Industry has developed National Logistics Portal to ensure ease of trading in international and domestic markets.</a:t>
            </a:r>
          </a:p>
          <a:p>
            <a:pPr marL="0" indent="0" algn="just">
              <a:lnSpc>
                <a:spcPct val="110000"/>
              </a:lnSpc>
              <a:spcBef>
                <a:spcPts val="0"/>
              </a:spcBef>
              <a:buNone/>
            </a:pPr>
            <a:r>
              <a:rPr lang="en-US" dirty="0">
                <a:latin typeface="Times New Roman" panose="02020603050405020304" pitchFamily="18" charset="0"/>
                <a:cs typeface="Times New Roman" panose="02020603050405020304" pitchFamily="18" charset="0"/>
              </a:rPr>
              <a:t>12. </a:t>
            </a:r>
            <a:r>
              <a:rPr lang="en-US" b="1" dirty="0">
                <a:solidFill>
                  <a:srgbClr val="FF0000"/>
                </a:solidFill>
                <a:latin typeface="Times New Roman" panose="02020603050405020304" pitchFamily="18" charset="0"/>
                <a:cs typeface="Times New Roman" panose="02020603050405020304" pitchFamily="18" charset="0"/>
              </a:rPr>
              <a:t>DBS BANK: BEST BANK IN THE WORLD DBS </a:t>
            </a:r>
            <a:r>
              <a:rPr lang="en-US" dirty="0">
                <a:latin typeface="Times New Roman" panose="02020603050405020304" pitchFamily="18" charset="0"/>
                <a:cs typeface="Times New Roman" panose="02020603050405020304" pitchFamily="18" charset="0"/>
              </a:rPr>
              <a:t>Bank has won the prestigious Best Bank award by Global Finance in its World’s Best Global Banks 2018 Awards. </a:t>
            </a:r>
          </a:p>
          <a:p>
            <a:pPr marL="0" indent="0" algn="just">
              <a:lnSpc>
                <a:spcPct val="110000"/>
              </a:lnSpc>
              <a:spcBef>
                <a:spcPts val="0"/>
              </a:spcBef>
              <a:buNone/>
            </a:pPr>
            <a:r>
              <a:rPr lang="en-US" dirty="0">
                <a:latin typeface="Times New Roman" panose="02020603050405020304" pitchFamily="18" charset="0"/>
                <a:cs typeface="Times New Roman" panose="02020603050405020304" pitchFamily="18" charset="0"/>
              </a:rPr>
              <a:t>13. </a:t>
            </a:r>
            <a:r>
              <a:rPr lang="en-US" b="1" dirty="0">
                <a:solidFill>
                  <a:srgbClr val="FF0000"/>
                </a:solidFill>
                <a:latin typeface="Times New Roman" panose="02020603050405020304" pitchFamily="18" charset="0"/>
                <a:cs typeface="Times New Roman" panose="02020603050405020304" pitchFamily="18" charset="0"/>
              </a:rPr>
              <a:t>RBI LIBERALIZES EXTERNAL COMMERCIAL BORROWINGS ( ECBS) TO CHECK RUPEE DEPRECIATION</a:t>
            </a:r>
            <a:r>
              <a:rPr lang="en-US" dirty="0">
                <a:latin typeface="Times New Roman" panose="02020603050405020304" pitchFamily="18" charset="0"/>
                <a:cs typeface="Times New Roman" panose="02020603050405020304" pitchFamily="18" charset="0"/>
              </a:rPr>
              <a:t> The Reserve Bank of India (RBI) liberalizes some aspects of the external commercial borrowings (ECBs) policy including those related to rupee-denominated bonds to help check rupee depreciation.</a:t>
            </a:r>
          </a:p>
        </p:txBody>
      </p:sp>
    </p:spTree>
    <p:extLst>
      <p:ext uri="{BB962C8B-B14F-4D97-AF65-F5344CB8AC3E}">
        <p14:creationId xmlns:p14="http://schemas.microsoft.com/office/powerpoint/2010/main" val="3518871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61258"/>
            <a:ext cx="10515600" cy="6150428"/>
          </a:xfrm>
        </p:spPr>
        <p:txBody>
          <a:bodyPr>
            <a:normAutofit/>
          </a:bodyPr>
          <a:lstStyle/>
          <a:p>
            <a:pPr marL="0" indent="0" algn="just">
              <a:lnSpc>
                <a:spcPct val="110000"/>
              </a:lnSpc>
              <a:spcBef>
                <a:spcPts val="0"/>
              </a:spcBef>
              <a:buNone/>
            </a:pPr>
            <a:r>
              <a:rPr lang="en-US" dirty="0">
                <a:latin typeface="Times New Roman" panose="02020603050405020304" pitchFamily="18" charset="0"/>
                <a:cs typeface="Times New Roman" panose="02020603050405020304" pitchFamily="18" charset="0"/>
              </a:rPr>
              <a:t>14. </a:t>
            </a:r>
            <a:r>
              <a:rPr lang="en-US" b="1" dirty="0">
                <a:solidFill>
                  <a:srgbClr val="FF0000"/>
                </a:solidFill>
                <a:latin typeface="Times New Roman" panose="02020603050405020304" pitchFamily="18" charset="0"/>
                <a:cs typeface="Times New Roman" panose="02020603050405020304" pitchFamily="18" charset="0"/>
              </a:rPr>
              <a:t>RESERVE BANK APPROVES LICENCE FOR PAY U TO OPEN NBFC ARM </a:t>
            </a:r>
            <a:r>
              <a:rPr lang="en-US" dirty="0" err="1">
                <a:latin typeface="Times New Roman" panose="02020603050405020304" pitchFamily="18" charset="0"/>
                <a:cs typeface="Times New Roman" panose="02020603050405020304" pitchFamily="18" charset="0"/>
              </a:rPr>
              <a:t>PayU</a:t>
            </a:r>
            <a:r>
              <a:rPr lang="en-US" dirty="0">
                <a:latin typeface="Times New Roman" panose="02020603050405020304" pitchFamily="18" charset="0"/>
                <a:cs typeface="Times New Roman" panose="02020603050405020304" pitchFamily="18" charset="0"/>
              </a:rPr>
              <a:t> India has received a </a:t>
            </a:r>
            <a:r>
              <a:rPr lang="en-US" dirty="0" err="1">
                <a:latin typeface="Times New Roman" panose="02020603050405020304" pitchFamily="18" charset="0"/>
                <a:cs typeface="Times New Roman" panose="02020603050405020304" pitchFamily="18" charset="0"/>
              </a:rPr>
              <a:t>licence</a:t>
            </a:r>
            <a:r>
              <a:rPr lang="en-US" dirty="0">
                <a:latin typeface="Times New Roman" panose="02020603050405020304" pitchFamily="18" charset="0"/>
                <a:cs typeface="Times New Roman" panose="02020603050405020304" pitchFamily="18" charset="0"/>
              </a:rPr>
              <a:t> from the Reserve Bank of India to operate its own non-banking financial company, a development that will provide a big boost to the fintech in growing its consumer credit business. </a:t>
            </a:r>
          </a:p>
          <a:p>
            <a:pPr marL="0" indent="0" algn="just">
              <a:lnSpc>
                <a:spcPct val="110000"/>
              </a:lnSpc>
              <a:spcBef>
                <a:spcPts val="0"/>
              </a:spcBef>
              <a:buNone/>
            </a:pPr>
            <a:r>
              <a:rPr lang="en-US" dirty="0">
                <a:latin typeface="Times New Roman" panose="02020603050405020304" pitchFamily="18" charset="0"/>
                <a:cs typeface="Times New Roman" panose="02020603050405020304" pitchFamily="18" charset="0"/>
              </a:rPr>
              <a:t>15. </a:t>
            </a:r>
            <a:r>
              <a:rPr lang="en-US" b="1" dirty="0">
                <a:solidFill>
                  <a:srgbClr val="FF0000"/>
                </a:solidFill>
                <a:latin typeface="Times New Roman" panose="02020603050405020304" pitchFamily="18" charset="0"/>
                <a:cs typeface="Times New Roman" panose="02020603050405020304" pitchFamily="18" charset="0"/>
              </a:rPr>
              <a:t>FINANCE MINISTRY MOVES TO DECLUTTER DRTS TO EASE DEBT RECOVERY </a:t>
            </a:r>
            <a:r>
              <a:rPr lang="en-US" dirty="0">
                <a:latin typeface="Times New Roman" panose="02020603050405020304" pitchFamily="18" charset="0"/>
                <a:cs typeface="Times New Roman" panose="02020603050405020304" pitchFamily="18" charset="0"/>
              </a:rPr>
              <a:t>The government decided to double pecuniary limit to Rs 20 lakh for filing applications with Debt Recovery Tribunal (DRTs), following the amendment to rules of Recovery of Debts due to Banks and Financial Institutions Act, 1993.</a:t>
            </a:r>
          </a:p>
        </p:txBody>
      </p:sp>
    </p:spTree>
    <p:extLst>
      <p:ext uri="{BB962C8B-B14F-4D97-AF65-F5344CB8AC3E}">
        <p14:creationId xmlns:p14="http://schemas.microsoft.com/office/powerpoint/2010/main" val="20444448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337</TotalTime>
  <Words>797</Words>
  <Application>Microsoft Office PowerPoint</Application>
  <PresentationFormat>Widescreen</PresentationFormat>
  <Paragraphs>16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RECENT DEVELOPMENTS IN INDIAN FINANCIAL SYSTEM</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Chandrika Prasad Das</dc:creator>
  <cp:lastModifiedBy>chandrika das</cp:lastModifiedBy>
  <cp:revision>21</cp:revision>
  <dcterms:created xsi:type="dcterms:W3CDTF">2019-09-12T16:20:00Z</dcterms:created>
  <dcterms:modified xsi:type="dcterms:W3CDTF">2022-08-01T04:34:49Z</dcterms:modified>
</cp:coreProperties>
</file>