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75" r:id="rId4"/>
    <p:sldId id="280" r:id="rId5"/>
    <p:sldId id="276" r:id="rId6"/>
    <p:sldId id="281" r:id="rId7"/>
    <p:sldId id="258" r:id="rId8"/>
    <p:sldId id="282" r:id="rId9"/>
    <p:sldId id="260" r:id="rId10"/>
    <p:sldId id="283" r:id="rId11"/>
    <p:sldId id="261" r:id="rId12"/>
    <p:sldId id="284" r:id="rId13"/>
    <p:sldId id="279"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86" r:id="rId27"/>
    <p:sldId id="274" r:id="rId28"/>
    <p:sldId id="285"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523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17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7755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849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452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50345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16099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82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888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011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615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807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938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727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17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475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293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D6E9DEC-419B-4CC5-A080-3B06BD5A8291}" type="datetimeFigureOut">
              <a:rPr lang="en-US" smtClean="0"/>
              <a:t>5/23/2018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07222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190" y="0"/>
            <a:ext cx="11441430" cy="2808557"/>
          </a:xfrm>
        </p:spPr>
        <p:txBody>
          <a:bodyPr>
            <a:noAutofit/>
          </a:bodyPr>
          <a:lstStyle/>
          <a:p>
            <a:r>
              <a:rPr lang="en-PH" b="1" dirty="0" smtClean="0"/>
              <a:t/>
            </a:r>
            <a:br>
              <a:rPr lang="en-PH" b="1" dirty="0" smtClean="0"/>
            </a:br>
            <a:r>
              <a:rPr lang="en-PH" sz="4400" dirty="0" smtClean="0"/>
              <a:t>PHILIPPINE Cartoons: </a:t>
            </a:r>
            <a:r>
              <a:rPr lang="en-PH" sz="4400" dirty="0" smtClean="0">
                <a:effectLst/>
                <a:latin typeface="+mn-lt"/>
              </a:rPr>
              <a:t>Political </a:t>
            </a:r>
            <a:r>
              <a:rPr lang="en-PH" sz="4400" dirty="0">
                <a:effectLst/>
                <a:latin typeface="+mn-lt"/>
              </a:rPr>
              <a:t>Caricature of the American </a:t>
            </a:r>
            <a:r>
              <a:rPr lang="en-PH" sz="4400" dirty="0" smtClean="0">
                <a:effectLst/>
                <a:latin typeface="+mn-lt"/>
              </a:rPr>
              <a:t>Era (1900-1941)</a:t>
            </a:r>
            <a:r>
              <a:rPr lang="en-PH" dirty="0" smtClean="0">
                <a:latin typeface="+mn-lt"/>
              </a:rPr>
              <a:t/>
            </a:r>
            <a:br>
              <a:rPr lang="en-PH" dirty="0" smtClean="0">
                <a:latin typeface="+mn-lt"/>
              </a:rPr>
            </a:br>
            <a:r>
              <a:rPr lang="en-PH" sz="3200" cap="none" dirty="0" smtClean="0"/>
              <a:t>Alfred W. McCoy</a:t>
            </a:r>
            <a:endParaRPr lang="en-PH" sz="3200" b="1" cap="none" dirty="0"/>
          </a:p>
        </p:txBody>
      </p:sp>
      <p:sp>
        <p:nvSpPr>
          <p:cNvPr id="3" name="Subtitle 2"/>
          <p:cNvSpPr>
            <a:spLocks noGrp="1"/>
          </p:cNvSpPr>
          <p:nvPr>
            <p:ph type="subTitle" idx="1"/>
          </p:nvPr>
        </p:nvSpPr>
        <p:spPr>
          <a:xfrm>
            <a:off x="4091940" y="3817620"/>
            <a:ext cx="9135102" cy="3040380"/>
          </a:xfrm>
        </p:spPr>
        <p:txBody>
          <a:bodyPr>
            <a:noAutofit/>
          </a:bodyPr>
          <a:lstStyle/>
          <a:p>
            <a:pPr marL="457200" indent="-457200">
              <a:buFont typeface="Wingdings" panose="05000000000000000000" pitchFamily="2" charset="2"/>
              <a:buChar char="ü"/>
            </a:pPr>
            <a:r>
              <a:rPr lang="en-PH" sz="3200" dirty="0" smtClean="0"/>
              <a:t>Ruby Causing</a:t>
            </a:r>
          </a:p>
          <a:p>
            <a:pPr marL="457200" indent="-457200">
              <a:buFont typeface="Wingdings" panose="05000000000000000000" pitchFamily="2" charset="2"/>
              <a:buChar char="ü"/>
            </a:pPr>
            <a:r>
              <a:rPr lang="en-PH" sz="3200" dirty="0" smtClean="0"/>
              <a:t>Jethro Diaz</a:t>
            </a:r>
          </a:p>
          <a:p>
            <a:pPr marL="457200" indent="-457200">
              <a:buFont typeface="Wingdings" panose="05000000000000000000" pitchFamily="2" charset="2"/>
              <a:buChar char="ü"/>
            </a:pPr>
            <a:r>
              <a:rPr lang="en-PH" sz="3200" dirty="0" err="1" smtClean="0"/>
              <a:t>Edelyn</a:t>
            </a:r>
            <a:r>
              <a:rPr lang="en-PH" sz="3200" dirty="0" smtClean="0"/>
              <a:t> </a:t>
            </a:r>
            <a:r>
              <a:rPr lang="en-PH" sz="3200" dirty="0"/>
              <a:t>G</a:t>
            </a:r>
            <a:r>
              <a:rPr lang="en-PH" sz="3200" dirty="0" smtClean="0"/>
              <a:t>omez</a:t>
            </a:r>
            <a:endParaRPr lang="en-PH" sz="3200" dirty="0"/>
          </a:p>
        </p:txBody>
      </p:sp>
      <p:sp>
        <p:nvSpPr>
          <p:cNvPr id="4" name="TextBox 3"/>
          <p:cNvSpPr txBox="1"/>
          <p:nvPr/>
        </p:nvSpPr>
        <p:spPr>
          <a:xfrm>
            <a:off x="5486400" y="3355955"/>
            <a:ext cx="2411730" cy="461665"/>
          </a:xfrm>
          <a:prstGeom prst="rect">
            <a:avLst/>
          </a:prstGeom>
          <a:noFill/>
        </p:spPr>
        <p:txBody>
          <a:bodyPr wrap="square" rtlCol="0">
            <a:spAutoFit/>
          </a:bodyPr>
          <a:lstStyle/>
          <a:p>
            <a:r>
              <a:rPr lang="en-PH" sz="2400" dirty="0" smtClean="0"/>
              <a:t>Presented by:</a:t>
            </a:r>
            <a:endParaRPr lang="en-PH" sz="2400" dirty="0"/>
          </a:p>
        </p:txBody>
      </p:sp>
    </p:spTree>
    <p:extLst>
      <p:ext uri="{BB962C8B-B14F-4D97-AF65-F5344CB8AC3E}">
        <p14:creationId xmlns:p14="http://schemas.microsoft.com/office/powerpoint/2010/main" val="16415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42" y="381000"/>
            <a:ext cx="10353761" cy="1326321"/>
          </a:xfrm>
        </p:spPr>
        <p:txBody>
          <a:bodyPr>
            <a:normAutofit fontScale="90000"/>
          </a:bodyPr>
          <a:lstStyle/>
          <a:p>
            <a:r>
              <a:rPr lang="en-PH" sz="3600" dirty="0"/>
              <a:t>Historical background </a:t>
            </a:r>
            <a:br>
              <a:rPr lang="en-PH" sz="3600" dirty="0"/>
            </a:br>
            <a:r>
              <a:rPr lang="en-PH" sz="3600" dirty="0"/>
              <a:t>of “political caricature of the American era”</a:t>
            </a:r>
            <a:br>
              <a:rPr lang="en-PH" sz="3600" dirty="0"/>
            </a:br>
            <a:r>
              <a:rPr lang="en-PH" sz="2800" dirty="0"/>
              <a:t>(EDITORIAL CARTOONS)</a:t>
            </a:r>
            <a:endParaRPr lang="en-PH" dirty="0"/>
          </a:p>
        </p:txBody>
      </p:sp>
      <p:sp>
        <p:nvSpPr>
          <p:cNvPr id="3" name="Content Placeholder 2"/>
          <p:cNvSpPr>
            <a:spLocks noGrp="1"/>
          </p:cNvSpPr>
          <p:nvPr>
            <p:ph idx="1"/>
          </p:nvPr>
        </p:nvSpPr>
        <p:spPr>
          <a:xfrm>
            <a:off x="856042" y="2164644"/>
            <a:ext cx="10353762" cy="3695136"/>
          </a:xfrm>
        </p:spPr>
        <p:txBody>
          <a:bodyPr>
            <a:noAutofit/>
          </a:bodyPr>
          <a:lstStyle/>
          <a:p>
            <a:pPr marL="0" indent="0">
              <a:buNone/>
            </a:pPr>
            <a:r>
              <a:rPr lang="en-PH" sz="3600" dirty="0">
                <a:effectLst/>
              </a:rPr>
              <a:t>While the 377 cartoons compiled in this book speak for themselves, historian Alfred McCoy’s extensive research in Philippine and American archives provides a comprehensive background not only to the cartoons but to the turbulent period as well. </a:t>
            </a:r>
            <a:endParaRPr lang="en-PH" sz="3600" dirty="0"/>
          </a:p>
          <a:p>
            <a:pPr marL="0" indent="0">
              <a:buNone/>
            </a:pPr>
            <a:endParaRPr lang="en-PH" sz="3600" dirty="0"/>
          </a:p>
        </p:txBody>
      </p:sp>
    </p:spTree>
    <p:extLst>
      <p:ext uri="{BB962C8B-B14F-4D97-AF65-F5344CB8AC3E}">
        <p14:creationId xmlns:p14="http://schemas.microsoft.com/office/powerpoint/2010/main" val="229351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Content presentation and analysis</a:t>
            </a:r>
            <a:endParaRPr lang="en-PH" dirty="0"/>
          </a:p>
        </p:txBody>
      </p:sp>
      <p:sp>
        <p:nvSpPr>
          <p:cNvPr id="3" name="Content Placeholder 2"/>
          <p:cNvSpPr>
            <a:spLocks noGrp="1"/>
          </p:cNvSpPr>
          <p:nvPr>
            <p:ph idx="1"/>
          </p:nvPr>
        </p:nvSpPr>
        <p:spPr>
          <a:xfrm>
            <a:off x="913794" y="1486464"/>
            <a:ext cx="10353762" cy="4225714"/>
          </a:xfrm>
        </p:spPr>
        <p:txBody>
          <a:bodyPr>
            <a:noAutofit/>
          </a:bodyPr>
          <a:lstStyle/>
          <a:p>
            <a:r>
              <a:rPr lang="en-PH" sz="3200" dirty="0" smtClean="0"/>
              <a:t>The presentation of the cartoons varies from racial to conservative, vivid and wordy to express the cartoonist’s views and languages used are either in English or Spanish. </a:t>
            </a:r>
          </a:p>
          <a:p>
            <a:r>
              <a:rPr lang="en-PH" sz="3200" dirty="0" smtClean="0"/>
              <a:t>The victims are presented in a bad and sorry state to convey sympathy from the readers. </a:t>
            </a:r>
            <a:endParaRPr lang="en-PH" sz="3200" dirty="0"/>
          </a:p>
        </p:txBody>
      </p:sp>
    </p:spTree>
    <p:extLst>
      <p:ext uri="{BB962C8B-B14F-4D97-AF65-F5344CB8AC3E}">
        <p14:creationId xmlns:p14="http://schemas.microsoft.com/office/powerpoint/2010/main" val="1759821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Content presentation and analysis</a:t>
            </a:r>
          </a:p>
        </p:txBody>
      </p:sp>
      <p:sp>
        <p:nvSpPr>
          <p:cNvPr id="3" name="Content Placeholder 2"/>
          <p:cNvSpPr>
            <a:spLocks noGrp="1"/>
          </p:cNvSpPr>
          <p:nvPr>
            <p:ph idx="1"/>
          </p:nvPr>
        </p:nvSpPr>
        <p:spPr>
          <a:xfrm>
            <a:off x="913795" y="2096064"/>
            <a:ext cx="10353762" cy="4225714"/>
          </a:xfrm>
        </p:spPr>
        <p:txBody>
          <a:bodyPr>
            <a:normAutofit fontScale="92500" lnSpcReduction="20000"/>
          </a:bodyPr>
          <a:lstStyle/>
          <a:p>
            <a:r>
              <a:rPr lang="en-PH" sz="3500" dirty="0"/>
              <a:t>The characters to emphasize on the “good side” are shown in normal features while the “bad” emaciated, leering, laughing creatures, more on animal features than human, e.g. Chinese men in the cartoon editorial “Is the Police Force Bribed</a:t>
            </a:r>
            <a:r>
              <a:rPr lang="en-PH" sz="3500" dirty="0" smtClean="0"/>
              <a:t>?”</a:t>
            </a:r>
          </a:p>
          <a:p>
            <a:r>
              <a:rPr lang="en-PH" sz="3500" dirty="0" smtClean="0"/>
              <a:t>The </a:t>
            </a:r>
            <a:r>
              <a:rPr lang="en-PH" sz="3500" dirty="0"/>
              <a:t>artists, using their cartoons, illustrated not just their opinions, but  broad image of the Philippines under the US.</a:t>
            </a:r>
          </a:p>
          <a:p>
            <a:pPr marL="0" indent="0">
              <a:buNone/>
            </a:pPr>
            <a:endParaRPr lang="en-PH" dirty="0"/>
          </a:p>
        </p:txBody>
      </p:sp>
    </p:spTree>
    <p:extLst>
      <p:ext uri="{BB962C8B-B14F-4D97-AF65-F5344CB8AC3E}">
        <p14:creationId xmlns:p14="http://schemas.microsoft.com/office/powerpoint/2010/main" val="351888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Content presentation and analysis</a:t>
            </a:r>
            <a:endParaRPr lang="en-PH" dirty="0"/>
          </a:p>
        </p:txBody>
      </p:sp>
      <p:sp>
        <p:nvSpPr>
          <p:cNvPr id="3" name="Content Placeholder 2"/>
          <p:cNvSpPr>
            <a:spLocks noGrp="1"/>
          </p:cNvSpPr>
          <p:nvPr>
            <p:ph idx="1"/>
          </p:nvPr>
        </p:nvSpPr>
        <p:spPr>
          <a:xfrm>
            <a:off x="901900" y="1700953"/>
            <a:ext cx="10353762" cy="4225714"/>
          </a:xfrm>
        </p:spPr>
        <p:txBody>
          <a:bodyPr>
            <a:noAutofit/>
          </a:bodyPr>
          <a:lstStyle/>
          <a:p>
            <a:r>
              <a:rPr lang="en-PH" sz="2800" dirty="0"/>
              <a:t>The transition from Spanish Colonial period to American Occupation shows different changes </a:t>
            </a:r>
            <a:r>
              <a:rPr lang="en-PH" sz="2800" dirty="0" smtClean="0"/>
              <a:t>as well as </a:t>
            </a:r>
            <a:r>
              <a:rPr lang="en-PH" sz="2800" dirty="0"/>
              <a:t>in culture, society, and politics</a:t>
            </a:r>
            <a:r>
              <a:rPr lang="en-PH" sz="2800" dirty="0" smtClean="0"/>
              <a:t>. The drastic introduction of democracy to a nation not properly oriented about it and its consequences are far from ideal. Thus, it ushered free press. The rich remained affluent and powerful, while the </a:t>
            </a:r>
            <a:r>
              <a:rPr lang="en-PH" sz="2800" dirty="0" smtClean="0"/>
              <a:t>poor </a:t>
            </a:r>
            <a:r>
              <a:rPr lang="en-PH" sz="2800" dirty="0" smtClean="0"/>
              <a:t>people </a:t>
            </a:r>
            <a:r>
              <a:rPr lang="en-PH" sz="2800" dirty="0" smtClean="0"/>
              <a:t>remained poor, desperate, and victims of state repression.</a:t>
            </a:r>
          </a:p>
          <a:p>
            <a:endParaRPr lang="en-PH" sz="2400" dirty="0"/>
          </a:p>
        </p:txBody>
      </p:sp>
    </p:spTree>
    <p:extLst>
      <p:ext uri="{BB962C8B-B14F-4D97-AF65-F5344CB8AC3E}">
        <p14:creationId xmlns:p14="http://schemas.microsoft.com/office/powerpoint/2010/main" val="3735598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Historical information</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709448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Image #1</a:t>
            </a:r>
            <a:endParaRPr lang="en-PH" dirty="0"/>
          </a:p>
        </p:txBody>
      </p:sp>
      <p:sp>
        <p:nvSpPr>
          <p:cNvPr id="5" name="Content Placeholder 4"/>
          <p:cNvSpPr>
            <a:spLocks noGrp="1"/>
          </p:cNvSpPr>
          <p:nvPr>
            <p:ph sz="half" idx="1"/>
          </p:nvPr>
        </p:nvSpPr>
        <p:spPr/>
        <p:txBody>
          <a:bodyPr>
            <a:normAutofit/>
          </a:bodyPr>
          <a:lstStyle/>
          <a:p>
            <a:pPr lvl="8"/>
            <a:endParaRPr lang="en-PH" sz="2400"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79" y="1935920"/>
            <a:ext cx="5663176" cy="4690657"/>
          </a:xfrm>
        </p:spPr>
      </p:pic>
      <p:sp>
        <p:nvSpPr>
          <p:cNvPr id="3" name="TextBox 2"/>
          <p:cNvSpPr txBox="1"/>
          <p:nvPr/>
        </p:nvSpPr>
        <p:spPr>
          <a:xfrm>
            <a:off x="6420554" y="1717723"/>
            <a:ext cx="5421490" cy="5201424"/>
          </a:xfrm>
          <a:prstGeom prst="rect">
            <a:avLst/>
          </a:prstGeom>
          <a:noFill/>
        </p:spPr>
        <p:txBody>
          <a:bodyPr wrap="square" rtlCol="0">
            <a:spAutoFit/>
          </a:bodyPr>
          <a:lstStyle/>
          <a:p>
            <a:pPr marL="457200" indent="-457200">
              <a:buFont typeface="Arial" panose="020B0604020202020204" pitchFamily="34" charset="0"/>
              <a:buChar char="•"/>
            </a:pPr>
            <a:r>
              <a:rPr lang="en-PH" sz="2800" dirty="0"/>
              <a:t>Depicts the first of Manila's periodic police </a:t>
            </a:r>
            <a:r>
              <a:rPr lang="en-PH" sz="2800" dirty="0" smtClean="0"/>
              <a:t>scandals during the American era</a:t>
            </a:r>
          </a:p>
          <a:p>
            <a:endParaRPr lang="en-PH" sz="2800" dirty="0"/>
          </a:p>
          <a:p>
            <a:pPr marL="457200" indent="-457200">
              <a:buFont typeface="Arial" panose="020B0604020202020204" pitchFamily="34" charset="0"/>
              <a:buChar char="•"/>
            </a:pPr>
            <a:r>
              <a:rPr lang="en-PH" sz="2800" dirty="0"/>
              <a:t>The cartoonist, Fernando </a:t>
            </a:r>
            <a:r>
              <a:rPr lang="en-PH" sz="2800" dirty="0" err="1"/>
              <a:t>Amorsolo</a:t>
            </a:r>
            <a:r>
              <a:rPr lang="en-PH" sz="2800" dirty="0"/>
              <a:t>, gives the illustration </a:t>
            </a:r>
            <a:r>
              <a:rPr lang="en-PH" sz="2800" dirty="0" smtClean="0"/>
              <a:t>of his usual </a:t>
            </a:r>
            <a:r>
              <a:rPr lang="en-PH" sz="2800" dirty="0"/>
              <a:t>racist </a:t>
            </a:r>
            <a:r>
              <a:rPr lang="en-PH" sz="2800" dirty="0" smtClean="0"/>
              <a:t>edge, e.g. Chinese men are usually caricatured for they are described as corruptors or opium smugglers.</a:t>
            </a:r>
            <a:endParaRPr lang="en-PH" sz="2800" dirty="0"/>
          </a:p>
          <a:p>
            <a:endParaRPr lang="en-PH" sz="2400" dirty="0"/>
          </a:p>
        </p:txBody>
      </p:sp>
    </p:spTree>
    <p:extLst>
      <p:ext uri="{BB962C8B-B14F-4D97-AF65-F5344CB8AC3E}">
        <p14:creationId xmlns:p14="http://schemas.microsoft.com/office/powerpoint/2010/main" val="336929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image #2</a:t>
            </a:r>
            <a:endParaRPr lang="en-PH" dirty="0"/>
          </a:p>
        </p:txBody>
      </p:sp>
      <p:sp>
        <p:nvSpPr>
          <p:cNvPr id="3" name="Content Placeholder 2"/>
          <p:cNvSpPr>
            <a:spLocks noGrp="1"/>
          </p:cNvSpPr>
          <p:nvPr>
            <p:ph sz="half" idx="1"/>
          </p:nvPr>
        </p:nvSpPr>
        <p:spPr>
          <a:xfrm>
            <a:off x="270933" y="1535163"/>
            <a:ext cx="5714999" cy="4786615"/>
          </a:xfrm>
        </p:spPr>
        <p:txBody>
          <a:bodyPr>
            <a:normAutofit/>
          </a:bodyPr>
          <a:lstStyle/>
          <a:p>
            <a:r>
              <a:rPr lang="en-PH" sz="2400" dirty="0">
                <a:effectLst/>
              </a:rPr>
              <a:t>The cartoon's caption, "New Bird of Prey" is an allusion to the most famous libel case in the history of Philippine Journalism</a:t>
            </a:r>
            <a:r>
              <a:rPr lang="en-PH" sz="2400" dirty="0" smtClean="0">
                <a:effectLst/>
              </a:rPr>
              <a:t>.</a:t>
            </a:r>
          </a:p>
          <a:p>
            <a:r>
              <a:rPr lang="en-PH" sz="2400" dirty="0" smtClean="0">
                <a:effectLst/>
              </a:rPr>
              <a:t>It illustrated the fate of a local newspaper publication after an editorial attacking a high ranking official in the Philippine Commission (Closure of the paper and selling of it</a:t>
            </a:r>
            <a:r>
              <a:rPr lang="en-PH" sz="2400" dirty="0">
                <a:effectLst/>
              </a:rPr>
              <a:t>s</a:t>
            </a:r>
            <a:r>
              <a:rPr lang="en-PH" sz="2400" dirty="0" smtClean="0">
                <a:effectLst/>
              </a:rPr>
              <a:t> assets due to libel case)</a:t>
            </a:r>
            <a:endParaRPr lang="en-PH"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6460" y="2088319"/>
            <a:ext cx="5547851" cy="4094314"/>
          </a:xfrm>
        </p:spPr>
      </p:pic>
    </p:spTree>
    <p:extLst>
      <p:ext uri="{BB962C8B-B14F-4D97-AF65-F5344CB8AC3E}">
        <p14:creationId xmlns:p14="http://schemas.microsoft.com/office/powerpoint/2010/main" val="1884875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Image #3</a:t>
            </a:r>
            <a:endParaRPr lang="en-PH"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7378" y="1584591"/>
            <a:ext cx="5608813" cy="4206610"/>
          </a:xfrm>
        </p:spPr>
      </p:pic>
      <p:sp>
        <p:nvSpPr>
          <p:cNvPr id="4" name="Content Placeholder 3"/>
          <p:cNvSpPr>
            <a:spLocks noGrp="1"/>
          </p:cNvSpPr>
          <p:nvPr>
            <p:ph sz="half" idx="2"/>
          </p:nvPr>
        </p:nvSpPr>
        <p:spPr>
          <a:xfrm>
            <a:off x="6090675" y="1584591"/>
            <a:ext cx="5763298" cy="5008120"/>
          </a:xfrm>
        </p:spPr>
        <p:txBody>
          <a:bodyPr>
            <a:normAutofit/>
          </a:bodyPr>
          <a:lstStyle/>
          <a:p>
            <a:r>
              <a:rPr lang="en-PH" sz="2800" dirty="0" smtClean="0">
                <a:effectLst/>
              </a:rPr>
              <a:t>The editorial below, the cartoon urged the government to confiscate the large priest’s residence attached to Santa Cruz parish church. People are congested at the Plaza </a:t>
            </a:r>
            <a:r>
              <a:rPr lang="en-PH" sz="2800" dirty="0" err="1" smtClean="0">
                <a:effectLst/>
              </a:rPr>
              <a:t>Goiti</a:t>
            </a:r>
            <a:r>
              <a:rPr lang="en-PH" sz="2800" dirty="0" smtClean="0">
                <a:effectLst/>
              </a:rPr>
              <a:t> and Plaza Santa Cruz while the single priest sits in a sprawling residence.</a:t>
            </a:r>
            <a:endParaRPr lang="en-PH" sz="2800" dirty="0"/>
          </a:p>
        </p:txBody>
      </p:sp>
    </p:spTree>
    <p:extLst>
      <p:ext uri="{BB962C8B-B14F-4D97-AF65-F5344CB8AC3E}">
        <p14:creationId xmlns:p14="http://schemas.microsoft.com/office/powerpoint/2010/main" val="414883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Image #4</a:t>
            </a:r>
            <a:endParaRPr lang="en-PH" dirty="0"/>
          </a:p>
        </p:txBody>
      </p:sp>
      <p:sp>
        <p:nvSpPr>
          <p:cNvPr id="3" name="Content Placeholder 2"/>
          <p:cNvSpPr>
            <a:spLocks noGrp="1"/>
          </p:cNvSpPr>
          <p:nvPr>
            <p:ph sz="half" idx="1"/>
          </p:nvPr>
        </p:nvSpPr>
        <p:spPr/>
        <p:txBody>
          <a:bodyPr>
            <a:normAutofit/>
          </a:bodyPr>
          <a:lstStyle/>
          <a:p>
            <a:r>
              <a:rPr lang="en-PH" sz="3200" dirty="0" smtClean="0"/>
              <a:t>Handing control of the </a:t>
            </a:r>
            <a:r>
              <a:rPr lang="en-PH" sz="3200" dirty="0"/>
              <a:t>B</a:t>
            </a:r>
            <a:r>
              <a:rPr lang="en-PH" sz="3200" dirty="0" smtClean="0"/>
              <a:t>oard of Health to Filipinos, a public health risk!</a:t>
            </a:r>
            <a:endParaRPr lang="en-PH"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7973" y="1648178"/>
            <a:ext cx="5409582" cy="4831643"/>
          </a:xfrm>
        </p:spPr>
      </p:pic>
    </p:spTree>
    <p:extLst>
      <p:ext uri="{BB962C8B-B14F-4D97-AF65-F5344CB8AC3E}">
        <p14:creationId xmlns:p14="http://schemas.microsoft.com/office/powerpoint/2010/main" val="305069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IMAGE #5</a:t>
            </a:r>
            <a:endParaRPr lang="en-PH"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111" y="1792050"/>
            <a:ext cx="5469812" cy="4752621"/>
          </a:xfrm>
        </p:spPr>
      </p:pic>
      <p:sp>
        <p:nvSpPr>
          <p:cNvPr id="4" name="Content Placeholder 3"/>
          <p:cNvSpPr>
            <a:spLocks noGrp="1"/>
          </p:cNvSpPr>
          <p:nvPr>
            <p:ph sz="half" idx="2"/>
          </p:nvPr>
        </p:nvSpPr>
        <p:spPr>
          <a:xfrm>
            <a:off x="6173401" y="1648178"/>
            <a:ext cx="5533815" cy="4752621"/>
          </a:xfrm>
        </p:spPr>
        <p:txBody>
          <a:bodyPr>
            <a:normAutofit lnSpcReduction="10000"/>
          </a:bodyPr>
          <a:lstStyle/>
          <a:p>
            <a:r>
              <a:rPr lang="en-PH" sz="3200" dirty="0" smtClean="0"/>
              <a:t>It is a mocking editorial about authorizing active and retired legislators to bear firearms. Sarcastically, the Manila Press went outraged. </a:t>
            </a:r>
            <a:r>
              <a:rPr lang="en-PH" sz="3200" dirty="0"/>
              <a:t>T</a:t>
            </a:r>
            <a:r>
              <a:rPr lang="en-PH" sz="3200" dirty="0" smtClean="0"/>
              <a:t>hey stated that those people in authority must then be respected</a:t>
            </a:r>
            <a:r>
              <a:rPr lang="en-PH" sz="2800" dirty="0" smtClean="0"/>
              <a:t>!</a:t>
            </a:r>
            <a:endParaRPr lang="en-PH" sz="2800" dirty="0"/>
          </a:p>
          <a:p>
            <a:endParaRPr lang="en-PH" dirty="0"/>
          </a:p>
        </p:txBody>
      </p:sp>
    </p:spTree>
    <p:extLst>
      <p:ext uri="{BB962C8B-B14F-4D97-AF65-F5344CB8AC3E}">
        <p14:creationId xmlns:p14="http://schemas.microsoft.com/office/powerpoint/2010/main" val="54644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84" y="-1589"/>
            <a:ext cx="10353761" cy="1326321"/>
          </a:xfrm>
        </p:spPr>
        <p:txBody>
          <a:bodyPr/>
          <a:lstStyle/>
          <a:p>
            <a:r>
              <a:rPr lang="en-PH" dirty="0" smtClean="0"/>
              <a:t>Author’s background</a:t>
            </a:r>
            <a:endParaRPr lang="en-PH" dirty="0"/>
          </a:p>
        </p:txBody>
      </p:sp>
      <p:sp>
        <p:nvSpPr>
          <p:cNvPr id="4" name="Content Placeholder 3"/>
          <p:cNvSpPr>
            <a:spLocks noGrp="1"/>
          </p:cNvSpPr>
          <p:nvPr>
            <p:ph sz="half" idx="1"/>
          </p:nvPr>
        </p:nvSpPr>
        <p:spPr>
          <a:xfrm>
            <a:off x="400758" y="1174045"/>
            <a:ext cx="6884642" cy="4406598"/>
          </a:xfrm>
        </p:spPr>
        <p:txBody>
          <a:bodyPr>
            <a:normAutofit/>
          </a:bodyPr>
          <a:lstStyle/>
          <a:p>
            <a:pPr marL="0" indent="0">
              <a:lnSpc>
                <a:spcPct val="100000"/>
              </a:lnSpc>
              <a:buNone/>
            </a:pPr>
            <a:r>
              <a:rPr lang="en-PH" sz="2800" dirty="0">
                <a:effectLst/>
              </a:rPr>
              <a:t>ALFRED W. </a:t>
            </a:r>
            <a:r>
              <a:rPr lang="en-PH" sz="2800" dirty="0" smtClean="0">
                <a:effectLst/>
              </a:rPr>
              <a:t> MCCOY</a:t>
            </a:r>
            <a:endParaRPr lang="en-PH" sz="2800" dirty="0" smtClean="0">
              <a:effectLst/>
            </a:endParaRPr>
          </a:p>
          <a:p>
            <a:pPr marL="0" indent="0">
              <a:lnSpc>
                <a:spcPct val="100000"/>
              </a:lnSpc>
              <a:buNone/>
            </a:pPr>
            <a:r>
              <a:rPr lang="en-PH" sz="2800" dirty="0"/>
              <a:t/>
            </a:r>
            <a:br>
              <a:rPr lang="en-PH" sz="2800" dirty="0"/>
            </a:br>
            <a:r>
              <a:rPr lang="en-PH" sz="2800" dirty="0">
                <a:effectLst/>
              </a:rPr>
              <a:t>Birth: </a:t>
            </a:r>
            <a:r>
              <a:rPr lang="en-PH" sz="2800" dirty="0" smtClean="0">
                <a:effectLst/>
              </a:rPr>
              <a:t>June 8, 1945</a:t>
            </a:r>
            <a:r>
              <a:rPr lang="en-PH" sz="2800" dirty="0">
                <a:effectLst/>
              </a:rPr>
              <a:t>, Massachusetts, U.S.A</a:t>
            </a:r>
            <a:r>
              <a:rPr lang="en-PH" sz="2800" dirty="0" smtClean="0">
                <a:effectLst/>
              </a:rPr>
              <a:t>.</a:t>
            </a:r>
          </a:p>
          <a:p>
            <a:pPr marL="0" indent="0">
              <a:lnSpc>
                <a:spcPct val="100000"/>
              </a:lnSpc>
              <a:buNone/>
            </a:pPr>
            <a:endParaRPr lang="en-PH" sz="2800" dirty="0">
              <a:effectLst/>
            </a:endParaRPr>
          </a:p>
          <a:p>
            <a:pPr marL="0" indent="0">
              <a:lnSpc>
                <a:spcPct val="100000"/>
              </a:lnSpc>
              <a:buNone/>
            </a:pPr>
            <a:r>
              <a:rPr lang="en-PH" sz="2800" dirty="0" smtClean="0">
                <a:effectLst/>
              </a:rPr>
              <a:t>Age at present: 72 years old</a:t>
            </a:r>
            <a:endParaRPr lang="en-PH" sz="2800" dirty="0" smtClean="0">
              <a:effectLst/>
            </a:endParaRPr>
          </a:p>
          <a:p>
            <a:pPr marL="0" indent="0">
              <a:lnSpc>
                <a:spcPct val="100000"/>
              </a:lnSpc>
              <a:buNone/>
            </a:pPr>
            <a:r>
              <a:rPr lang="en-PH" sz="2800" dirty="0"/>
              <a:t/>
            </a:r>
            <a:br>
              <a:rPr lang="en-PH" sz="2800" dirty="0"/>
            </a:br>
            <a:r>
              <a:rPr lang="en-PH" sz="2800" dirty="0">
                <a:effectLst/>
              </a:rPr>
              <a:t>Citizenship: </a:t>
            </a:r>
            <a:r>
              <a:rPr lang="en-PH" sz="2800" dirty="0" smtClean="0">
                <a:effectLst/>
              </a:rPr>
              <a:t>American</a:t>
            </a:r>
            <a:endParaRPr lang="en-PH" sz="2800" dirty="0" smtClean="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75710" y="1063122"/>
            <a:ext cx="4086578" cy="462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20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08000"/>
            <a:ext cx="10353761" cy="2443921"/>
          </a:xfrm>
        </p:spPr>
        <p:txBody>
          <a:bodyPr/>
          <a:lstStyle/>
          <a:p>
            <a:r>
              <a:rPr lang="en-PH" dirty="0" smtClean="0"/>
              <a:t>image #6</a:t>
            </a:r>
            <a:endParaRPr lang="en-PH" dirty="0"/>
          </a:p>
        </p:txBody>
      </p:sp>
      <p:sp>
        <p:nvSpPr>
          <p:cNvPr id="3" name="Content Placeholder 2"/>
          <p:cNvSpPr>
            <a:spLocks noGrp="1"/>
          </p:cNvSpPr>
          <p:nvPr>
            <p:ph sz="half" idx="1"/>
          </p:nvPr>
        </p:nvSpPr>
        <p:spPr>
          <a:xfrm>
            <a:off x="462238" y="1083734"/>
            <a:ext cx="5379329" cy="5407377"/>
          </a:xfrm>
        </p:spPr>
        <p:txBody>
          <a:bodyPr>
            <a:normAutofit/>
          </a:bodyPr>
          <a:lstStyle/>
          <a:p>
            <a:r>
              <a:rPr lang="en-PH" sz="2400" dirty="0">
                <a:effectLst/>
              </a:rPr>
              <a:t>The Free press denounces the proliferation of illegal taxis called </a:t>
            </a:r>
            <a:r>
              <a:rPr lang="en-PH" sz="2400" dirty="0"/>
              <a:t/>
            </a:r>
            <a:br>
              <a:rPr lang="en-PH" sz="2400" dirty="0"/>
            </a:br>
            <a:r>
              <a:rPr lang="en-PH" sz="2400" dirty="0">
                <a:effectLst/>
              </a:rPr>
              <a:t>COLORUMS.</a:t>
            </a:r>
            <a:r>
              <a:rPr lang="en-PH" sz="2400" dirty="0"/>
              <a:t/>
            </a:r>
            <a:br>
              <a:rPr lang="en-PH" sz="2400" dirty="0"/>
            </a:br>
            <a:r>
              <a:rPr lang="en-PH" sz="2400" dirty="0">
                <a:effectLst/>
              </a:rPr>
              <a:t>With a</a:t>
            </a:r>
            <a:r>
              <a:rPr lang="en-PH" sz="2400" dirty="0" smtClean="0">
                <a:effectLst/>
              </a:rPr>
              <a:t>utomobiles </a:t>
            </a:r>
            <a:r>
              <a:rPr lang="en-PH" sz="2400" dirty="0">
                <a:effectLst/>
              </a:rPr>
              <a:t>crowded into Manila's narrow </a:t>
            </a:r>
            <a:r>
              <a:rPr lang="en-PH" sz="2400" dirty="0" smtClean="0">
                <a:effectLst/>
              </a:rPr>
              <a:t>streets </a:t>
            </a:r>
            <a:r>
              <a:rPr lang="en-PH" sz="2400" dirty="0">
                <a:effectLst/>
              </a:rPr>
              <a:t>and </a:t>
            </a:r>
            <a:r>
              <a:rPr lang="en-PH" sz="2400" dirty="0" smtClean="0">
                <a:effectLst/>
              </a:rPr>
              <a:t>authorities failure to take necessary actions, the </a:t>
            </a:r>
            <a:r>
              <a:rPr lang="en-PH" sz="2400" dirty="0">
                <a:effectLst/>
              </a:rPr>
              <a:t>Free press had some gloomy thoughts</a:t>
            </a:r>
            <a:r>
              <a:rPr lang="en-PH" sz="2400" dirty="0" smtClean="0">
                <a:effectLst/>
              </a:rPr>
              <a:t>. </a:t>
            </a:r>
            <a:r>
              <a:rPr lang="en-PH" sz="2400" dirty="0" smtClean="0"/>
              <a:t>With the proliferation of illegal PUVS and Taxis (</a:t>
            </a:r>
            <a:r>
              <a:rPr lang="en-PH" sz="2400" dirty="0" err="1" smtClean="0"/>
              <a:t>Colorums</a:t>
            </a:r>
            <a:r>
              <a:rPr lang="en-PH" sz="2400" dirty="0" smtClean="0"/>
              <a:t>), fatal accidents were expected to rise on that year.</a:t>
            </a:r>
            <a:endParaRPr lang="en-PH"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41567" y="1083734"/>
            <a:ext cx="5981414" cy="4572000"/>
          </a:xfrm>
        </p:spPr>
      </p:pic>
    </p:spTree>
    <p:extLst>
      <p:ext uri="{BB962C8B-B14F-4D97-AF65-F5344CB8AC3E}">
        <p14:creationId xmlns:p14="http://schemas.microsoft.com/office/powerpoint/2010/main" val="62154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image #7</a:t>
            </a:r>
            <a:endParaRPr lang="en-PH"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9337" y="1715911"/>
            <a:ext cx="5714066" cy="4549422"/>
          </a:xfrm>
        </p:spPr>
      </p:pic>
      <p:sp>
        <p:nvSpPr>
          <p:cNvPr id="4" name="Content Placeholder 3"/>
          <p:cNvSpPr>
            <a:spLocks noGrp="1"/>
          </p:cNvSpPr>
          <p:nvPr>
            <p:ph sz="half" idx="2"/>
          </p:nvPr>
        </p:nvSpPr>
        <p:spPr>
          <a:xfrm>
            <a:off x="6173403" y="1715911"/>
            <a:ext cx="5094154" cy="4549422"/>
          </a:xfrm>
        </p:spPr>
        <p:txBody>
          <a:bodyPr>
            <a:noAutofit/>
          </a:bodyPr>
          <a:lstStyle/>
          <a:p>
            <a:r>
              <a:rPr lang="en-PH" sz="2200" dirty="0"/>
              <a:t>Manila sinks into a miasma of corruption, vice and mismanagement. </a:t>
            </a:r>
          </a:p>
          <a:p>
            <a:r>
              <a:rPr lang="en-PH" sz="2200" dirty="0"/>
              <a:t>Political Thuggery escalates members of the Council running for re-election mobilize the city's gangsters to coerce </a:t>
            </a:r>
            <a:r>
              <a:rPr lang="en-PH" sz="2200" dirty="0" smtClean="0"/>
              <a:t>voters</a:t>
            </a:r>
          </a:p>
          <a:p>
            <a:r>
              <a:rPr lang="en-PH" sz="2200" dirty="0" smtClean="0"/>
              <a:t>The editorial pointed out that the gangster or terrorist carries more political influence than an honest man.</a:t>
            </a:r>
            <a:endParaRPr lang="en-PH" sz="2200" dirty="0"/>
          </a:p>
        </p:txBody>
      </p:sp>
    </p:spTree>
    <p:extLst>
      <p:ext uri="{BB962C8B-B14F-4D97-AF65-F5344CB8AC3E}">
        <p14:creationId xmlns:p14="http://schemas.microsoft.com/office/powerpoint/2010/main" val="3827381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29" y="66852"/>
            <a:ext cx="10353761" cy="1326321"/>
          </a:xfrm>
        </p:spPr>
        <p:txBody>
          <a:bodyPr/>
          <a:lstStyle/>
          <a:p>
            <a:r>
              <a:rPr lang="en-PH" dirty="0" smtClean="0"/>
              <a:t>Image #8</a:t>
            </a:r>
            <a:endParaRPr lang="en-PH" dirty="0"/>
          </a:p>
        </p:txBody>
      </p:sp>
      <p:sp>
        <p:nvSpPr>
          <p:cNvPr id="3" name="Content Placeholder 2"/>
          <p:cNvSpPr>
            <a:spLocks noGrp="1"/>
          </p:cNvSpPr>
          <p:nvPr>
            <p:ph sz="half" idx="1"/>
          </p:nvPr>
        </p:nvSpPr>
        <p:spPr>
          <a:xfrm>
            <a:off x="913795" y="1393173"/>
            <a:ext cx="5106004" cy="4398027"/>
          </a:xfrm>
        </p:spPr>
        <p:txBody>
          <a:bodyPr>
            <a:normAutofit/>
          </a:bodyPr>
          <a:lstStyle/>
          <a:p>
            <a:r>
              <a:rPr lang="en-PH" sz="3200" dirty="0" smtClean="0"/>
              <a:t>Agrarian Issues in the Philippines got worsen</a:t>
            </a:r>
            <a:endParaRPr lang="en-PH" sz="32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1891" y="1393173"/>
            <a:ext cx="4985665" cy="3703637"/>
          </a:xfrm>
        </p:spPr>
      </p:pic>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17" y="2719494"/>
            <a:ext cx="4938182" cy="3951111"/>
          </a:xfrm>
          <a:prstGeom prst="rect">
            <a:avLst/>
          </a:prstGeom>
        </p:spPr>
      </p:pic>
    </p:spTree>
    <p:extLst>
      <p:ext uri="{BB962C8B-B14F-4D97-AF65-F5344CB8AC3E}">
        <p14:creationId xmlns:p14="http://schemas.microsoft.com/office/powerpoint/2010/main" val="3200507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8356"/>
            <a:ext cx="10353761" cy="1326321"/>
          </a:xfrm>
        </p:spPr>
        <p:txBody>
          <a:bodyPr/>
          <a:lstStyle/>
          <a:p>
            <a:r>
              <a:rPr lang="en-PH" dirty="0" smtClean="0"/>
              <a:t>IMAGE #9</a:t>
            </a:r>
            <a:endParaRPr lang="en-PH" dirty="0"/>
          </a:p>
        </p:txBody>
      </p:sp>
      <p:sp>
        <p:nvSpPr>
          <p:cNvPr id="4" name="Content Placeholder 3"/>
          <p:cNvSpPr>
            <a:spLocks noGrp="1"/>
          </p:cNvSpPr>
          <p:nvPr>
            <p:ph sz="half" idx="2"/>
          </p:nvPr>
        </p:nvSpPr>
        <p:spPr>
          <a:xfrm>
            <a:off x="5586381" y="1415651"/>
            <a:ext cx="6165352" cy="4691638"/>
          </a:xfrm>
        </p:spPr>
        <p:txBody>
          <a:bodyPr>
            <a:normAutofit lnSpcReduction="10000"/>
          </a:bodyPr>
          <a:lstStyle/>
          <a:p>
            <a:r>
              <a:rPr lang="en-PH" sz="3200" dirty="0" smtClean="0"/>
              <a:t>When PNB (Philippine National Bank) began to collapse, it was forced to tighten its credit operations. Then, the sugar planters Negros protested. Banks, due to the financial stringency, turn a deaf to all the appeals.</a:t>
            </a:r>
            <a:endParaRPr lang="en-PH" sz="3200" dirty="0"/>
          </a:p>
          <a:p>
            <a:endParaRPr lang="en-PH"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889" y="1804142"/>
            <a:ext cx="5364018" cy="4303147"/>
          </a:xfrm>
        </p:spPr>
      </p:pic>
    </p:spTree>
    <p:extLst>
      <p:ext uri="{BB962C8B-B14F-4D97-AF65-F5344CB8AC3E}">
        <p14:creationId xmlns:p14="http://schemas.microsoft.com/office/powerpoint/2010/main" val="3870406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image #10</a:t>
            </a:r>
            <a:endParaRPr lang="en-PH" dirty="0"/>
          </a:p>
        </p:txBody>
      </p:sp>
      <p:sp>
        <p:nvSpPr>
          <p:cNvPr id="3" name="Content Placeholder 2"/>
          <p:cNvSpPr>
            <a:spLocks noGrp="1"/>
          </p:cNvSpPr>
          <p:nvPr>
            <p:ph sz="half" idx="1"/>
          </p:nvPr>
        </p:nvSpPr>
        <p:spPr>
          <a:xfrm>
            <a:off x="124177" y="1492894"/>
            <a:ext cx="6276623" cy="5260623"/>
          </a:xfrm>
        </p:spPr>
        <p:txBody>
          <a:bodyPr>
            <a:normAutofit fontScale="70000" lnSpcReduction="20000"/>
          </a:bodyPr>
          <a:lstStyle/>
          <a:p>
            <a:r>
              <a:rPr lang="en-PH" sz="2900" b="1" u="sng" dirty="0">
                <a:solidFill>
                  <a:schemeClr val="tx1">
                    <a:lumMod val="95000"/>
                  </a:schemeClr>
                </a:solidFill>
              </a:rPr>
              <a:t>Brother's under the </a:t>
            </a:r>
            <a:r>
              <a:rPr lang="en-PH" sz="2900" b="1" u="sng" dirty="0" smtClean="0">
                <a:solidFill>
                  <a:schemeClr val="tx1">
                    <a:lumMod val="95000"/>
                  </a:schemeClr>
                </a:solidFill>
              </a:rPr>
              <a:t>skin- </a:t>
            </a:r>
            <a:r>
              <a:rPr lang="en-PH" sz="2400" dirty="0"/>
              <a:t>urges Filipinos to end social conflict and deal with each other fairly.</a:t>
            </a:r>
          </a:p>
          <a:p>
            <a:r>
              <a:rPr lang="en-PH" sz="2900" b="1" u="sng" dirty="0"/>
              <a:t>The Devil's </a:t>
            </a:r>
            <a:r>
              <a:rPr lang="en-PH" sz="2900" b="1" u="sng" dirty="0" smtClean="0"/>
              <a:t>brood </a:t>
            </a:r>
            <a:r>
              <a:rPr lang="en-PH" sz="2400" dirty="0" smtClean="0"/>
              <a:t>- </a:t>
            </a:r>
            <a:r>
              <a:rPr lang="en-PH" sz="2400" dirty="0"/>
              <a:t>the tenant farmers in </a:t>
            </a:r>
            <a:r>
              <a:rPr lang="en-PH" sz="2400" dirty="0" err="1"/>
              <a:t>Pangasinan</a:t>
            </a:r>
            <a:r>
              <a:rPr lang="en-PH" sz="2400" dirty="0"/>
              <a:t> have protested their treatment and dock and sugar mill workers in Western </a:t>
            </a:r>
            <a:r>
              <a:rPr lang="en-PH" sz="2400" dirty="0" err="1"/>
              <a:t>Visayas</a:t>
            </a:r>
            <a:r>
              <a:rPr lang="en-PH" sz="2400" dirty="0"/>
              <a:t> have mounted a general strike, the largest in Philippine History.</a:t>
            </a:r>
          </a:p>
          <a:p>
            <a:r>
              <a:rPr lang="en-PH" sz="2900" b="1" u="sng" dirty="0"/>
              <a:t>A Sovietized </a:t>
            </a:r>
            <a:r>
              <a:rPr lang="en-PH" sz="2900" b="1" u="sng" dirty="0" smtClean="0"/>
              <a:t>Philippines- </a:t>
            </a:r>
            <a:r>
              <a:rPr lang="en-PH" sz="2400" dirty="0"/>
              <a:t>the Socialist Party leader </a:t>
            </a:r>
            <a:r>
              <a:rPr lang="en-PH" sz="2400" dirty="0" err="1"/>
              <a:t>Perdo</a:t>
            </a:r>
            <a:r>
              <a:rPr lang="en-PH" sz="2400" dirty="0"/>
              <a:t> Abad Santos stated " If it were possible for the Soviet Union to intervene in the Philippines, such intervention, I am sure, would be welcomed by the working class" </a:t>
            </a:r>
          </a:p>
          <a:p>
            <a:r>
              <a:rPr lang="en-PH" sz="2900" b="1" dirty="0"/>
              <a:t>L</a:t>
            </a:r>
            <a:r>
              <a:rPr lang="en-PH" sz="2900" b="1" u="sng" dirty="0"/>
              <a:t>aw and Order Democracy's Greatest </a:t>
            </a:r>
            <a:r>
              <a:rPr lang="en-PH" sz="2900" b="1" u="sng" dirty="0" smtClean="0"/>
              <a:t>Bulwark- </a:t>
            </a:r>
            <a:r>
              <a:rPr lang="en-PH" sz="2400" dirty="0"/>
              <a:t>supports a recent speech on the floor of the Assemble by representative Fausto F. Gonzales-</a:t>
            </a:r>
            <a:r>
              <a:rPr lang="en-PH" sz="2400" dirty="0" err="1"/>
              <a:t>Sioco</a:t>
            </a:r>
            <a:r>
              <a:rPr lang="en-PH" sz="2400" dirty="0"/>
              <a:t> attacking the rampant crime, political assassination and communist class agitation in his home province.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800" y="1599472"/>
            <a:ext cx="5656374" cy="4451372"/>
          </a:xfrm>
        </p:spPr>
      </p:pic>
    </p:spTree>
    <p:extLst>
      <p:ext uri="{BB962C8B-B14F-4D97-AF65-F5344CB8AC3E}">
        <p14:creationId xmlns:p14="http://schemas.microsoft.com/office/powerpoint/2010/main" val="1686479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Contribution/relevance</a:t>
            </a:r>
            <a:endParaRPr lang="en-PH" dirty="0"/>
          </a:p>
        </p:txBody>
      </p:sp>
      <p:sp>
        <p:nvSpPr>
          <p:cNvPr id="3" name="Content Placeholder 2"/>
          <p:cNvSpPr>
            <a:spLocks noGrp="1"/>
          </p:cNvSpPr>
          <p:nvPr>
            <p:ph idx="1"/>
          </p:nvPr>
        </p:nvSpPr>
        <p:spPr>
          <a:xfrm>
            <a:off x="913189" y="1689664"/>
            <a:ext cx="10353762" cy="4790158"/>
          </a:xfrm>
        </p:spPr>
        <p:txBody>
          <a:bodyPr>
            <a:noAutofit/>
          </a:bodyPr>
          <a:lstStyle/>
          <a:p>
            <a:pPr marL="0" indent="0">
              <a:buNone/>
            </a:pPr>
            <a:r>
              <a:rPr lang="en-PH" sz="2800" dirty="0" smtClean="0"/>
              <a:t>Editorial Cartoons  play an important role </a:t>
            </a:r>
            <a:r>
              <a:rPr lang="en-PH" sz="2800" dirty="0"/>
              <a:t>in understanding the Filipinos' sentiments concerning the transition of governance </a:t>
            </a:r>
            <a:r>
              <a:rPr lang="en-PH" sz="2800" dirty="0" smtClean="0"/>
              <a:t>from </a:t>
            </a:r>
            <a:r>
              <a:rPr lang="en-PH" sz="2800" dirty="0"/>
              <a:t>Spain to the Americans. </a:t>
            </a:r>
            <a:r>
              <a:rPr lang="en-PH" sz="2800" dirty="0" smtClean="0"/>
              <a:t>Pressing issues are clearly illustrated </a:t>
            </a:r>
            <a:r>
              <a:rPr lang="en-PH" sz="2800" dirty="0"/>
              <a:t>in the caricature of </a:t>
            </a:r>
            <a:r>
              <a:rPr lang="en-PH" sz="2800" dirty="0" smtClean="0"/>
              <a:t>characters and satirized situations </a:t>
            </a:r>
            <a:r>
              <a:rPr lang="en-PH" sz="2800" dirty="0"/>
              <a:t>in the Philippine Society </a:t>
            </a:r>
            <a:r>
              <a:rPr lang="en-PH" sz="2800" dirty="0" smtClean="0"/>
              <a:t>during </a:t>
            </a:r>
            <a:r>
              <a:rPr lang="en-PH" sz="2800" dirty="0"/>
              <a:t>the American era. </a:t>
            </a:r>
            <a:r>
              <a:rPr lang="en-PH" sz="2800" dirty="0" smtClean="0"/>
              <a:t>Indeed, artists’ works are relevant in the study of Philippine History. Artists’ free expression of thoughts through their cartoons or caricatures somehow  influenced the Filipinos at that particular period. </a:t>
            </a:r>
            <a:endParaRPr lang="en-PH" sz="2800" dirty="0"/>
          </a:p>
        </p:txBody>
      </p:sp>
    </p:spTree>
    <p:extLst>
      <p:ext uri="{BB962C8B-B14F-4D97-AF65-F5344CB8AC3E}">
        <p14:creationId xmlns:p14="http://schemas.microsoft.com/office/powerpoint/2010/main" val="1611649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Learning experience</a:t>
            </a:r>
            <a:endParaRPr lang="en-PH" dirty="0"/>
          </a:p>
        </p:txBody>
      </p:sp>
      <p:sp>
        <p:nvSpPr>
          <p:cNvPr id="3" name="Content Placeholder 2"/>
          <p:cNvSpPr>
            <a:spLocks noGrp="1"/>
          </p:cNvSpPr>
          <p:nvPr>
            <p:ph idx="1"/>
          </p:nvPr>
        </p:nvSpPr>
        <p:spPr>
          <a:xfrm>
            <a:off x="913794" y="1520330"/>
            <a:ext cx="10353762" cy="4733714"/>
          </a:xfrm>
        </p:spPr>
        <p:txBody>
          <a:bodyPr>
            <a:normAutofit fontScale="85000" lnSpcReduction="10000"/>
          </a:bodyPr>
          <a:lstStyle/>
          <a:p>
            <a:r>
              <a:rPr lang="en-PH" sz="3200" dirty="0" smtClean="0"/>
              <a:t>Media influence can be an </a:t>
            </a:r>
            <a:r>
              <a:rPr lang="en-PH" sz="3200" dirty="0"/>
              <a:t>actual force </a:t>
            </a:r>
            <a:r>
              <a:rPr lang="en-PH" sz="3200" dirty="0" smtClean="0"/>
              <a:t> </a:t>
            </a:r>
            <a:r>
              <a:rPr lang="en-PH" sz="3200" dirty="0"/>
              <a:t>resulting </a:t>
            </a:r>
            <a:r>
              <a:rPr lang="en-PH" sz="3200" dirty="0" smtClean="0"/>
              <a:t> change </a:t>
            </a:r>
            <a:r>
              <a:rPr lang="en-PH" sz="3200" dirty="0"/>
              <a:t>in audience or individual </a:t>
            </a:r>
            <a:r>
              <a:rPr lang="en-PH" sz="3200" dirty="0" smtClean="0"/>
              <a:t>beliefs. These </a:t>
            </a:r>
            <a:r>
              <a:rPr lang="en-PH" sz="3200" dirty="0"/>
              <a:t>effects can be positive or negative, abrupt or gradual, short-term or long-lasting.</a:t>
            </a:r>
          </a:p>
          <a:p>
            <a:r>
              <a:rPr lang="en-PH" sz="3200" dirty="0" smtClean="0"/>
              <a:t>However, not </a:t>
            </a:r>
            <a:r>
              <a:rPr lang="en-PH" sz="3200" dirty="0"/>
              <a:t>all effects result in change: some media messages reinforce an existing </a:t>
            </a:r>
            <a:r>
              <a:rPr lang="en-PH" sz="3200" dirty="0" smtClean="0"/>
              <a:t>belief, </a:t>
            </a:r>
            <a:r>
              <a:rPr lang="en-PH" sz="3200" dirty="0"/>
              <a:t>attitudes, as well as </a:t>
            </a:r>
            <a:r>
              <a:rPr lang="en-PH" sz="3200" dirty="0" smtClean="0"/>
              <a:t>behavior of the populace.</a:t>
            </a:r>
          </a:p>
          <a:p>
            <a:r>
              <a:rPr lang="en-PH" sz="3200" dirty="0"/>
              <a:t>C</a:t>
            </a:r>
            <a:r>
              <a:rPr lang="en-PH" sz="3200" dirty="0" smtClean="0"/>
              <a:t>artoon editorials compiled by McCoy as a </a:t>
            </a:r>
            <a:r>
              <a:rPr lang="en-PH" sz="3200" dirty="0" smtClean="0"/>
              <a:t>print </a:t>
            </a:r>
            <a:r>
              <a:rPr lang="en-PH" sz="3200" dirty="0" smtClean="0"/>
              <a:t>media, surely have made an impact among the Filipino readers during the American period until today. </a:t>
            </a:r>
            <a:endParaRPr lang="en-PH" sz="3200" dirty="0" smtClean="0"/>
          </a:p>
        </p:txBody>
      </p:sp>
    </p:spTree>
    <p:extLst>
      <p:ext uri="{BB962C8B-B14F-4D97-AF65-F5344CB8AC3E}">
        <p14:creationId xmlns:p14="http://schemas.microsoft.com/office/powerpoint/2010/main" val="250419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Learning experience</a:t>
            </a:r>
            <a:endParaRPr lang="en-PH" dirty="0"/>
          </a:p>
        </p:txBody>
      </p:sp>
      <p:sp>
        <p:nvSpPr>
          <p:cNvPr id="3" name="Content Placeholder 2"/>
          <p:cNvSpPr>
            <a:spLocks noGrp="1"/>
          </p:cNvSpPr>
          <p:nvPr>
            <p:ph idx="1"/>
          </p:nvPr>
        </p:nvSpPr>
        <p:spPr>
          <a:xfrm>
            <a:off x="913794" y="1520330"/>
            <a:ext cx="10353762" cy="4733714"/>
          </a:xfrm>
        </p:spPr>
        <p:txBody>
          <a:bodyPr>
            <a:normAutofit/>
          </a:bodyPr>
          <a:lstStyle/>
          <a:p>
            <a:r>
              <a:rPr lang="en-PH" sz="3200" dirty="0"/>
              <a:t>I</a:t>
            </a:r>
            <a:r>
              <a:rPr lang="en-PH" sz="3200" dirty="0" smtClean="0"/>
              <a:t>ncluding </a:t>
            </a:r>
            <a:r>
              <a:rPr lang="en-PH" sz="3200" dirty="0" smtClean="0"/>
              <a:t>works of art and editorials in the study of history is a good strategy to make students more engaged in learning the course. People’s opinions, sentiments, and aspirations </a:t>
            </a:r>
            <a:r>
              <a:rPr lang="en-PH" sz="3200" dirty="0" smtClean="0"/>
              <a:t>of the time they were published can be reflected and analyzed </a:t>
            </a:r>
            <a:r>
              <a:rPr lang="en-PH" sz="3200" dirty="0" smtClean="0"/>
              <a:t>in </a:t>
            </a:r>
            <a:r>
              <a:rPr lang="en-PH" sz="3200" dirty="0" smtClean="0"/>
              <a:t>the works </a:t>
            </a:r>
            <a:r>
              <a:rPr lang="en-PH" sz="3200" dirty="0" smtClean="0"/>
              <a:t>of art</a:t>
            </a:r>
            <a:r>
              <a:rPr lang="en-PH" sz="3200" dirty="0" smtClean="0"/>
              <a:t>.</a:t>
            </a:r>
          </a:p>
          <a:p>
            <a:pPr marL="0" indent="0">
              <a:buNone/>
            </a:pPr>
            <a:endParaRPr lang="en-PH" sz="3200" dirty="0" smtClean="0"/>
          </a:p>
        </p:txBody>
      </p:sp>
    </p:spTree>
    <p:extLst>
      <p:ext uri="{BB962C8B-B14F-4D97-AF65-F5344CB8AC3E}">
        <p14:creationId xmlns:p14="http://schemas.microsoft.com/office/powerpoint/2010/main" val="3783543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1245"/>
            <a:ext cx="10353761" cy="1326321"/>
          </a:xfrm>
        </p:spPr>
        <p:txBody>
          <a:bodyPr/>
          <a:lstStyle/>
          <a:p>
            <a:r>
              <a:rPr lang="en-PH" dirty="0" smtClean="0"/>
              <a:t>LEARNING EXPERIENCES</a:t>
            </a:r>
            <a:endParaRPr lang="en-PH" dirty="0"/>
          </a:p>
        </p:txBody>
      </p:sp>
      <p:sp>
        <p:nvSpPr>
          <p:cNvPr id="3" name="Content Placeholder 2"/>
          <p:cNvSpPr>
            <a:spLocks noGrp="1"/>
          </p:cNvSpPr>
          <p:nvPr>
            <p:ph idx="1"/>
          </p:nvPr>
        </p:nvSpPr>
        <p:spPr>
          <a:xfrm>
            <a:off x="913795" y="1024405"/>
            <a:ext cx="10353762" cy="4061902"/>
          </a:xfrm>
        </p:spPr>
        <p:txBody>
          <a:bodyPr>
            <a:normAutofit fontScale="92500" lnSpcReduction="20000"/>
          </a:bodyPr>
          <a:lstStyle/>
          <a:p>
            <a:pPr marL="0" indent="0">
              <a:buNone/>
            </a:pPr>
            <a:endParaRPr lang="en-PH" sz="3200" dirty="0" smtClean="0"/>
          </a:p>
          <a:p>
            <a:r>
              <a:rPr lang="en-PH" sz="3200" dirty="0" smtClean="0"/>
              <a:t>In </a:t>
            </a:r>
            <a:r>
              <a:rPr lang="en-PH" sz="3200" dirty="0"/>
              <a:t>appreciation </a:t>
            </a:r>
            <a:r>
              <a:rPr lang="en-PH" sz="3200" dirty="0" smtClean="0"/>
              <a:t>of cartoon editorials, </a:t>
            </a:r>
            <a:r>
              <a:rPr lang="en-PH" sz="3200" dirty="0" smtClean="0"/>
              <a:t>they may </a:t>
            </a:r>
            <a:r>
              <a:rPr lang="en-PH" sz="3200" dirty="0"/>
              <a:t>be </a:t>
            </a:r>
            <a:r>
              <a:rPr lang="en-PH" sz="3200" dirty="0" smtClean="0"/>
              <a:t>included as suggested materials </a:t>
            </a:r>
            <a:r>
              <a:rPr lang="en-PH" sz="3200" dirty="0"/>
              <a:t>in the pedagogy </a:t>
            </a:r>
            <a:r>
              <a:rPr lang="en-PH" sz="3200" dirty="0" smtClean="0"/>
              <a:t>of</a:t>
            </a:r>
            <a:r>
              <a:rPr lang="en-PH" sz="3200" dirty="0" smtClean="0"/>
              <a:t> </a:t>
            </a:r>
            <a:r>
              <a:rPr lang="en-PH" sz="3200" dirty="0"/>
              <a:t>teaching Readings in Philippine History since editorial and political cartoons are going beyond their purpose.</a:t>
            </a:r>
          </a:p>
          <a:p>
            <a:r>
              <a:rPr lang="en-PH" sz="3200" dirty="0"/>
              <a:t>Its role and importance must be reevaluated since it is a powerful medium in the context of different events in the </a:t>
            </a:r>
            <a:r>
              <a:rPr lang="en-PH" sz="3200" dirty="0" smtClean="0"/>
              <a:t>Philippine </a:t>
            </a:r>
            <a:r>
              <a:rPr lang="en-PH" sz="3200" dirty="0"/>
              <a:t>History.</a:t>
            </a:r>
          </a:p>
          <a:p>
            <a:pPr marL="0" indent="0">
              <a:buNone/>
            </a:pPr>
            <a:endParaRPr lang="en-PH" dirty="0"/>
          </a:p>
        </p:txBody>
      </p:sp>
    </p:spTree>
    <p:extLst>
      <p:ext uri="{BB962C8B-B14F-4D97-AF65-F5344CB8AC3E}">
        <p14:creationId xmlns:p14="http://schemas.microsoft.com/office/powerpoint/2010/main" val="2323462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for liste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8176" y="745068"/>
            <a:ext cx="8123114" cy="500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69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84" y="-1589"/>
            <a:ext cx="10353761" cy="1326321"/>
          </a:xfrm>
        </p:spPr>
        <p:txBody>
          <a:bodyPr/>
          <a:lstStyle/>
          <a:p>
            <a:r>
              <a:rPr lang="en-PH" dirty="0" smtClean="0"/>
              <a:t>Author’s background</a:t>
            </a:r>
            <a:endParaRPr lang="en-PH" dirty="0"/>
          </a:p>
        </p:txBody>
      </p:sp>
      <p:sp>
        <p:nvSpPr>
          <p:cNvPr id="4" name="Content Placeholder 3"/>
          <p:cNvSpPr>
            <a:spLocks noGrp="1"/>
          </p:cNvSpPr>
          <p:nvPr>
            <p:ph sz="half" idx="1"/>
          </p:nvPr>
        </p:nvSpPr>
        <p:spPr>
          <a:xfrm>
            <a:off x="400757" y="1174044"/>
            <a:ext cx="7563889" cy="5350933"/>
          </a:xfrm>
        </p:spPr>
        <p:txBody>
          <a:bodyPr>
            <a:noAutofit/>
          </a:bodyPr>
          <a:lstStyle/>
          <a:p>
            <a:r>
              <a:rPr lang="en-PH" sz="3600" dirty="0" smtClean="0"/>
              <a:t>Alfred W. McCoy is a professor of History at the University of Wisconsin where he also served as Director  of Center for Southeast Asian Studies</a:t>
            </a:r>
          </a:p>
          <a:p>
            <a:pPr marL="0" indent="0">
              <a:buNone/>
            </a:pPr>
            <a:r>
              <a:rPr lang="en-PH" sz="3600" dirty="0" smtClean="0"/>
              <a:t>	</a:t>
            </a:r>
            <a:r>
              <a:rPr lang="en-PH" sz="4000" dirty="0" smtClean="0"/>
              <a:t>-</a:t>
            </a:r>
            <a:r>
              <a:rPr lang="en-PH" sz="3600" dirty="0" smtClean="0"/>
              <a:t>specialized in Philippine Political 	History  and Global Opium Trafficking</a:t>
            </a:r>
            <a:endParaRPr lang="en-PH" sz="3200" dirty="0"/>
          </a:p>
          <a:p>
            <a:pPr marL="0" indent="0">
              <a:buNone/>
            </a:pPr>
            <a:endParaRPr lang="en-PH" sz="3600" dirty="0" smtClean="0"/>
          </a:p>
        </p:txBody>
      </p:sp>
      <p:pic>
        <p:nvPicPr>
          <p:cNvPr id="2052" name="Picture 4"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01359" y="1324731"/>
            <a:ext cx="3718108" cy="486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4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Author’s background</a:t>
            </a:r>
          </a:p>
        </p:txBody>
      </p:sp>
      <p:sp>
        <p:nvSpPr>
          <p:cNvPr id="3" name="Content Placeholder 2"/>
          <p:cNvSpPr>
            <a:spLocks noGrp="1"/>
          </p:cNvSpPr>
          <p:nvPr>
            <p:ph sz="half" idx="1"/>
          </p:nvPr>
        </p:nvSpPr>
        <p:spPr>
          <a:xfrm>
            <a:off x="913795" y="2088319"/>
            <a:ext cx="6311094" cy="3702881"/>
          </a:xfrm>
        </p:spPr>
        <p:txBody>
          <a:bodyPr>
            <a:normAutofit/>
          </a:bodyPr>
          <a:lstStyle/>
          <a:p>
            <a:r>
              <a:rPr lang="en-PH" sz="4000" dirty="0"/>
              <a:t>He spent the past quarter of his life writing  about the politics and history of the Opium Trade</a:t>
            </a:r>
          </a:p>
          <a:p>
            <a:pPr marL="0" indent="0">
              <a:buNone/>
            </a:pPr>
            <a:endParaRPr lang="en-PH" sz="4000" dirty="0"/>
          </a:p>
        </p:txBody>
      </p:sp>
      <p:pic>
        <p:nvPicPr>
          <p:cNvPr id="5" name="Content Placeholder 4"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20000" y="2440142"/>
            <a:ext cx="3299103" cy="359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31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3600" dirty="0">
                <a:effectLst/>
              </a:rPr>
              <a:t>Political Caricature of the American Era, 1900-41</a:t>
            </a:r>
            <a:r>
              <a:rPr lang="en-PH" sz="3600" dirty="0"/>
              <a:t/>
            </a:r>
            <a:br>
              <a:rPr lang="en-PH" sz="3600" dirty="0"/>
            </a:br>
            <a:endParaRPr lang="en-PH" sz="3600" dirty="0"/>
          </a:p>
        </p:txBody>
      </p:sp>
      <p:sp>
        <p:nvSpPr>
          <p:cNvPr id="3" name="Content Placeholder 2"/>
          <p:cNvSpPr>
            <a:spLocks noGrp="1"/>
          </p:cNvSpPr>
          <p:nvPr>
            <p:ph sz="half" idx="1"/>
          </p:nvPr>
        </p:nvSpPr>
        <p:spPr>
          <a:xfrm>
            <a:off x="913795" y="1657351"/>
            <a:ext cx="5106004" cy="4133850"/>
          </a:xfrm>
        </p:spPr>
        <p:txBody>
          <a:bodyPr>
            <a:noAutofit/>
          </a:bodyPr>
          <a:lstStyle/>
          <a:p>
            <a:pPr marL="0" indent="0">
              <a:buNone/>
            </a:pPr>
            <a:r>
              <a:rPr lang="en-PH" sz="3200" dirty="0" smtClean="0"/>
              <a:t>Awards Earned:</a:t>
            </a:r>
          </a:p>
          <a:p>
            <a:r>
              <a:rPr lang="en-PH" sz="3200" dirty="0" smtClean="0"/>
              <a:t>Philippine </a:t>
            </a:r>
            <a:r>
              <a:rPr lang="en-PH" sz="3200" dirty="0"/>
              <a:t>Catholic Mass Media Award, Best Book of the Year for 1985.</a:t>
            </a:r>
          </a:p>
          <a:p>
            <a:r>
              <a:rPr lang="en-PH" sz="3200" dirty="0"/>
              <a:t>Philippine National Book Award for History, 1986</a:t>
            </a:r>
            <a:r>
              <a:rPr lang="en-PH" sz="3200" dirty="0" smtClean="0"/>
              <a:t>.</a:t>
            </a:r>
            <a:endParaRPr lang="en-PH" sz="3200" dirty="0"/>
          </a:p>
        </p:txBody>
      </p:sp>
      <p:pic>
        <p:nvPicPr>
          <p:cNvPr id="1026" name="Picture 2"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3358" y="1657351"/>
            <a:ext cx="2306197"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ilippine National Book A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732" y="3724276"/>
            <a:ext cx="2644068"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187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half" idx="1"/>
          </p:nvPr>
        </p:nvSpPr>
        <p:spPr>
          <a:xfrm>
            <a:off x="913795" y="2088319"/>
            <a:ext cx="6028872" cy="3702881"/>
          </a:xfrm>
        </p:spPr>
        <p:txBody>
          <a:bodyPr>
            <a:normAutofit/>
          </a:bodyPr>
          <a:lstStyle/>
          <a:p>
            <a:pPr marL="0" indent="0">
              <a:buNone/>
            </a:pPr>
            <a:r>
              <a:rPr lang="en-PH" sz="3600" dirty="0" err="1" smtClean="0"/>
              <a:t>Gintong</a:t>
            </a:r>
            <a:r>
              <a:rPr lang="en-PH" sz="3600" dirty="0" smtClean="0"/>
              <a:t> </a:t>
            </a:r>
            <a:r>
              <a:rPr lang="en-PH" sz="3600" dirty="0" err="1" smtClean="0"/>
              <a:t>Aklat</a:t>
            </a:r>
            <a:r>
              <a:rPr lang="en-PH" sz="3600" dirty="0" smtClean="0"/>
              <a:t> Award (Manila) Special Citation for History, 1897</a:t>
            </a:r>
            <a:endParaRPr lang="en-PH" sz="3600" dirty="0"/>
          </a:p>
        </p:txBody>
      </p:sp>
      <p:pic>
        <p:nvPicPr>
          <p:cNvPr id="5" name="Picture 6"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84622" y="2088319"/>
            <a:ext cx="4199467" cy="409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34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623" y="36688"/>
            <a:ext cx="10131425" cy="1456267"/>
          </a:xfrm>
        </p:spPr>
        <p:txBody>
          <a:bodyPr/>
          <a:lstStyle/>
          <a:p>
            <a:r>
              <a:rPr lang="en-PH" dirty="0" smtClean="0"/>
              <a:t>OTHER Popular Works </a:t>
            </a:r>
            <a:endParaRPr lang="en-PH" dirty="0"/>
          </a:p>
        </p:txBody>
      </p:sp>
      <p:sp>
        <p:nvSpPr>
          <p:cNvPr id="3" name="Content Placeholder 2"/>
          <p:cNvSpPr>
            <a:spLocks noGrp="1"/>
          </p:cNvSpPr>
          <p:nvPr>
            <p:ph idx="1"/>
          </p:nvPr>
        </p:nvSpPr>
        <p:spPr>
          <a:xfrm>
            <a:off x="349781" y="1492955"/>
            <a:ext cx="5723641" cy="4851401"/>
          </a:xfrm>
        </p:spPr>
        <p:txBody>
          <a:bodyPr>
            <a:normAutofit lnSpcReduction="10000"/>
          </a:bodyPr>
          <a:lstStyle/>
          <a:p>
            <a:r>
              <a:rPr lang="en-PH" sz="3200" dirty="0" smtClean="0"/>
              <a:t>Shadows of the American Century: The Rise and Decline of U.S. Global Power, 2017</a:t>
            </a:r>
          </a:p>
          <a:p>
            <a:r>
              <a:rPr lang="en-PH" sz="3200" dirty="0" smtClean="0"/>
              <a:t>Policing America’s Empire: The United States, the Philippines, and the Rise of the Surveillance State (2009)</a:t>
            </a:r>
          </a:p>
          <a:p>
            <a:endParaRPr lang="en-PH" dirty="0" smtClean="0"/>
          </a:p>
          <a:p>
            <a:endParaRPr lang="en-PH"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309" y="1332090"/>
            <a:ext cx="5524149" cy="513719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228" y="1332090"/>
            <a:ext cx="2978652" cy="5012266"/>
          </a:xfrm>
          <a:prstGeom prst="rect">
            <a:avLst/>
          </a:prstGeom>
        </p:spPr>
      </p:pic>
    </p:spTree>
    <p:extLst>
      <p:ext uri="{BB962C8B-B14F-4D97-AF65-F5344CB8AC3E}">
        <p14:creationId xmlns:p14="http://schemas.microsoft.com/office/powerpoint/2010/main" val="257471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OTHER Popular Works </a:t>
            </a:r>
          </a:p>
        </p:txBody>
      </p:sp>
      <p:pic>
        <p:nvPicPr>
          <p:cNvPr id="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605131" y="1935921"/>
            <a:ext cx="3435402" cy="42729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4712" y="2222268"/>
            <a:ext cx="6096000" cy="3046988"/>
          </a:xfrm>
          <a:prstGeom prst="rect">
            <a:avLst/>
          </a:prstGeom>
        </p:spPr>
        <p:txBody>
          <a:bodyPr>
            <a:spAutoFit/>
          </a:bodyPr>
          <a:lstStyle/>
          <a:p>
            <a:r>
              <a:rPr lang="en-PH" sz="3200" dirty="0"/>
              <a:t>Politics of Heroin in Southeast Asia- a classic work on drug trafficking (blocked by C.I.A. but remained in print for more than 50 years and translated to 9 languages)</a:t>
            </a:r>
          </a:p>
        </p:txBody>
      </p:sp>
    </p:spTree>
    <p:extLst>
      <p:ext uri="{BB962C8B-B14F-4D97-AF65-F5344CB8AC3E}">
        <p14:creationId xmlns:p14="http://schemas.microsoft.com/office/powerpoint/2010/main" val="3374024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7067" y="609600"/>
            <a:ext cx="11504623" cy="1326321"/>
          </a:xfrm>
        </p:spPr>
        <p:txBody>
          <a:bodyPr>
            <a:normAutofit fontScale="90000"/>
          </a:bodyPr>
          <a:lstStyle/>
          <a:p>
            <a:r>
              <a:rPr lang="en-PH" sz="3100" dirty="0"/>
              <a:t>Historical background </a:t>
            </a:r>
            <a:br>
              <a:rPr lang="en-PH" sz="3100" dirty="0"/>
            </a:br>
            <a:r>
              <a:rPr lang="en-PH" sz="3100" dirty="0"/>
              <a:t>of “political caricature of the American era</a:t>
            </a:r>
            <a:r>
              <a:rPr lang="en-PH" sz="3100" dirty="0" smtClean="0"/>
              <a:t>”</a:t>
            </a:r>
            <a:br>
              <a:rPr lang="en-PH" sz="3100" dirty="0" smtClean="0"/>
            </a:br>
            <a:r>
              <a:rPr lang="en-PH" sz="2200" dirty="0"/>
              <a:t>(EDITORIAL CARTOONS)</a:t>
            </a:r>
            <a:r>
              <a:rPr lang="en-PH" dirty="0"/>
              <a:t/>
            </a:r>
            <a:br>
              <a:rPr lang="en-PH" dirty="0"/>
            </a:br>
            <a:endParaRPr lang="en-PH" b="0" dirty="0"/>
          </a:p>
        </p:txBody>
      </p:sp>
      <p:sp>
        <p:nvSpPr>
          <p:cNvPr id="5" name="Content Placeholder 4"/>
          <p:cNvSpPr>
            <a:spLocks noGrp="1"/>
          </p:cNvSpPr>
          <p:nvPr>
            <p:ph idx="1"/>
          </p:nvPr>
        </p:nvSpPr>
        <p:spPr>
          <a:xfrm>
            <a:off x="913795" y="1623060"/>
            <a:ext cx="10353762" cy="4168140"/>
          </a:xfrm>
        </p:spPr>
        <p:txBody>
          <a:bodyPr>
            <a:normAutofit/>
          </a:bodyPr>
          <a:lstStyle/>
          <a:p>
            <a:endParaRPr lang="en-PH" dirty="0" smtClean="0"/>
          </a:p>
          <a:p>
            <a:pPr marL="0" indent="0">
              <a:buNone/>
            </a:pPr>
            <a:r>
              <a:rPr lang="en-PH" sz="3600" dirty="0" smtClean="0">
                <a:effectLst/>
              </a:rPr>
              <a:t>During the American era, Philippine </a:t>
            </a:r>
            <a:r>
              <a:rPr lang="en-PH" sz="3600" dirty="0">
                <a:effectLst/>
              </a:rPr>
              <a:t>political cartoons gained full expression during the American era. Filipino artists recorded national attitudes toward the coming of the Americans as well as the changing mores and times. </a:t>
            </a:r>
            <a:endParaRPr lang="en-PH" sz="2800" dirty="0"/>
          </a:p>
        </p:txBody>
      </p:sp>
    </p:spTree>
    <p:extLst>
      <p:ext uri="{BB962C8B-B14F-4D97-AF65-F5344CB8AC3E}">
        <p14:creationId xmlns:p14="http://schemas.microsoft.com/office/powerpoint/2010/main" val="3038020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912</TotalTime>
  <Words>1212</Words>
  <Application>Microsoft Office PowerPoint</Application>
  <PresentationFormat>Widescreen</PresentationFormat>
  <Paragraphs>80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Bookman Old Style</vt:lpstr>
      <vt:lpstr>Rockwell</vt:lpstr>
      <vt:lpstr>Wingdings</vt:lpstr>
      <vt:lpstr>Damask</vt:lpstr>
      <vt:lpstr> PHILIPPINE Cartoons: Political Caricature of the American Era (1900-1941) Alfred W. McCoy</vt:lpstr>
      <vt:lpstr>Author’s background</vt:lpstr>
      <vt:lpstr>Author’s background</vt:lpstr>
      <vt:lpstr>Author’s background</vt:lpstr>
      <vt:lpstr>Political Caricature of the American Era, 1900-41 </vt:lpstr>
      <vt:lpstr>PowerPoint Presentation</vt:lpstr>
      <vt:lpstr>OTHER Popular Works </vt:lpstr>
      <vt:lpstr>OTHER Popular Works </vt:lpstr>
      <vt:lpstr>Historical background  of “political caricature of the American era” (EDITORIAL CARTOONS) </vt:lpstr>
      <vt:lpstr>Historical background  of “political caricature of the American era” (EDITORIAL CARTOONS)</vt:lpstr>
      <vt:lpstr>Content presentation and analysis</vt:lpstr>
      <vt:lpstr>Content presentation and analysis</vt:lpstr>
      <vt:lpstr>Content presentation and analysis</vt:lpstr>
      <vt:lpstr>Historical information</vt:lpstr>
      <vt:lpstr>Image #1</vt:lpstr>
      <vt:lpstr>image #2</vt:lpstr>
      <vt:lpstr>Image #3</vt:lpstr>
      <vt:lpstr>Image #4</vt:lpstr>
      <vt:lpstr>IMAGE #5</vt:lpstr>
      <vt:lpstr>image #6</vt:lpstr>
      <vt:lpstr>image #7</vt:lpstr>
      <vt:lpstr>Image #8</vt:lpstr>
      <vt:lpstr>IMAGE #9</vt:lpstr>
      <vt:lpstr>image #10</vt:lpstr>
      <vt:lpstr>Contribution/relevance</vt:lpstr>
      <vt:lpstr>Learning experience</vt:lpstr>
      <vt:lpstr>Learning experience</vt:lpstr>
      <vt:lpstr>LEARNING EXPERIENCES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Alfred Maccoy’s Political Caricatures of the American Era (Editorial CARTOONS)</dc:title>
  <dc:creator>CAS</dc:creator>
  <cp:lastModifiedBy>CAS</cp:lastModifiedBy>
  <cp:revision>71</cp:revision>
  <dcterms:created xsi:type="dcterms:W3CDTF">2018-05-22T03:29:41Z</dcterms:created>
  <dcterms:modified xsi:type="dcterms:W3CDTF">2018-05-23T08:10:10Z</dcterms:modified>
</cp:coreProperties>
</file>