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314" r:id="rId6"/>
    <p:sldId id="364" r:id="rId7"/>
    <p:sldId id="363" r:id="rId8"/>
    <p:sldId id="358" r:id="rId9"/>
    <p:sldId id="361" r:id="rId10"/>
    <p:sldId id="370" r:id="rId11"/>
    <p:sldId id="354" r:id="rId12"/>
    <p:sldId id="367" r:id="rId13"/>
    <p:sldId id="335" r:id="rId14"/>
    <p:sldId id="371" r:id="rId15"/>
    <p:sldId id="372" r:id="rId16"/>
    <p:sldId id="382" r:id="rId17"/>
    <p:sldId id="373" r:id="rId18"/>
    <p:sldId id="375" r:id="rId19"/>
    <p:sldId id="376" r:id="rId20"/>
    <p:sldId id="377" r:id="rId21"/>
    <p:sldId id="378" r:id="rId22"/>
    <p:sldId id="379" r:id="rId23"/>
    <p:sldId id="384" r:id="rId24"/>
    <p:sldId id="380" r:id="rId25"/>
    <p:sldId id="383" r:id="rId26"/>
    <p:sldId id="381" r:id="rId27"/>
    <p:sldId id="282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AB8952-F049-A0F5-DFCE-6614084B5806}" name="Flämig Benjamin" initials="FB" userId="S::benjamin.flaemig@zhbluzern.ch::55e04ded-570a-461d-a1b0-205594bd43d4" providerId="AD"/>
  <p188:author id="{5E3C256C-EB6D-AF51-D982-C85BAAF276CE}" name="Beat Mattmann" initials="BM" userId="Beat Mattman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2"/>
    <a:srgbClr val="406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2" autoAdjust="0"/>
    <p:restoredTop sz="86864" autoAdjust="0"/>
  </p:normalViewPr>
  <p:slideViewPr>
    <p:cSldViewPr snapToGrid="0">
      <p:cViewPr varScale="1">
        <p:scale>
          <a:sx n="99" d="100"/>
          <a:sy n="99" d="100"/>
        </p:scale>
        <p:origin x="11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7ABEF-4495-485C-919E-55D5BBB886DF}" type="datetimeFigureOut">
              <a:rPr lang="de-CH" smtClean="0"/>
              <a:t>05.06.2024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985A0-739E-4F65-A114-243B325A297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977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3184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6945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de-DE" baseline="0" dirty="0"/>
            </a:b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C24636-9C0C-4DE6-91D6-8A8C129C564B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83869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792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943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259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9623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5851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2155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84875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985A0-739E-4F65-A114-243B325A2972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746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52" b="33877"/>
          <a:stretch/>
        </p:blipFill>
        <p:spPr>
          <a:xfrm>
            <a:off x="5696623" y="404562"/>
            <a:ext cx="6495376" cy="3330040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>
          <a:xfrm>
            <a:off x="8590280" y="-1"/>
            <a:ext cx="3601720" cy="1696279"/>
          </a:xfrm>
          <a:prstGeom prst="rect">
            <a:avLst/>
          </a:prstGeom>
        </p:spPr>
      </p:pic>
      <p:grpSp>
        <p:nvGrpSpPr>
          <p:cNvPr id="3" name="Gruppieren 2"/>
          <p:cNvGrpSpPr/>
          <p:nvPr userDrawn="1"/>
        </p:nvGrpSpPr>
        <p:grpSpPr>
          <a:xfrm>
            <a:off x="0" y="1"/>
            <a:ext cx="10226564" cy="1690687"/>
            <a:chOff x="0" y="1"/>
            <a:chExt cx="10226564" cy="1690687"/>
          </a:xfrm>
        </p:grpSpPr>
        <p:sp>
          <p:nvSpPr>
            <p:cNvPr id="10" name="Rechtwinkliges Dreieck 9"/>
            <p:cNvSpPr/>
            <p:nvPr userDrawn="1"/>
          </p:nvSpPr>
          <p:spPr>
            <a:xfrm rot="5400000">
              <a:off x="8824171" y="288295"/>
              <a:ext cx="1690687" cy="1114099"/>
            </a:xfrm>
            <a:prstGeom prst="rtTriangle">
              <a:avLst/>
            </a:prstGeom>
            <a:solidFill>
              <a:srgbClr val="00B2A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" name="Rechteck 6"/>
            <p:cNvSpPr/>
            <p:nvPr userDrawn="1"/>
          </p:nvSpPr>
          <p:spPr>
            <a:xfrm>
              <a:off x="0" y="1"/>
              <a:ext cx="9112469" cy="1690687"/>
            </a:xfrm>
            <a:prstGeom prst="rect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45B8366-735E-46BE-BEAF-706C1D9E8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/>
          <a:stretch/>
        </p:blipFill>
        <p:spPr>
          <a:xfrm>
            <a:off x="838200" y="6311899"/>
            <a:ext cx="1885748" cy="423965"/>
          </a:xfrm>
          <a:prstGeom prst="rect">
            <a:avLst/>
          </a:prstGeom>
        </p:spPr>
      </p:pic>
      <p:pic>
        <p:nvPicPr>
          <p:cNvPr id="14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48D26ACD-39CE-49CF-BA10-BD11E361A6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61" y="6311899"/>
            <a:ext cx="969818" cy="4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4213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>
          <a:xfrm>
            <a:off x="8590280" y="-1"/>
            <a:ext cx="3601720" cy="169627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0" y="1"/>
            <a:ext cx="10226564" cy="1690687"/>
            <a:chOff x="0" y="1"/>
            <a:chExt cx="10226564" cy="1690687"/>
          </a:xfrm>
        </p:grpSpPr>
        <p:sp>
          <p:nvSpPr>
            <p:cNvPr id="16" name="Rechtwinkliges Dreieck 15"/>
            <p:cNvSpPr/>
            <p:nvPr userDrawn="1"/>
          </p:nvSpPr>
          <p:spPr>
            <a:xfrm rot="5400000">
              <a:off x="8824171" y="288295"/>
              <a:ext cx="1690687" cy="1114099"/>
            </a:xfrm>
            <a:prstGeom prst="rtTriangle">
              <a:avLst/>
            </a:prstGeom>
            <a:solidFill>
              <a:srgbClr val="00B2A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" name="Rechteck 13"/>
            <p:cNvSpPr/>
            <p:nvPr userDrawn="1"/>
          </p:nvSpPr>
          <p:spPr>
            <a:xfrm>
              <a:off x="0" y="1"/>
              <a:ext cx="9112469" cy="1690687"/>
            </a:xfrm>
            <a:prstGeom prst="rect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770E27-6544-42A2-9B71-591CAF104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/>
          <a:stretch/>
        </p:blipFill>
        <p:spPr>
          <a:xfrm>
            <a:off x="838200" y="6311899"/>
            <a:ext cx="1885748" cy="423965"/>
          </a:xfrm>
          <a:prstGeom prst="rect">
            <a:avLst/>
          </a:prstGeom>
        </p:spPr>
      </p:pic>
      <p:pic>
        <p:nvPicPr>
          <p:cNvPr id="18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E0B19350-3483-4F14-B525-1C858DDAC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61" y="6311899"/>
            <a:ext cx="969818" cy="4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055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lnSpc>
                <a:spcPct val="100000"/>
              </a:lnSpc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sz="2800" b="1" dirty="0">
                <a:solidFill>
                  <a:srgbClr val="00A9A2"/>
                </a:solidFill>
              </a:rPr>
              <a:t>Vorname </a:t>
            </a:r>
            <a:r>
              <a:rPr lang="de-CH" sz="2800" b="1" dirty="0" err="1">
                <a:solidFill>
                  <a:srgbClr val="00A9A2"/>
                </a:solidFill>
              </a:rPr>
              <a:t>Nachmane</a:t>
            </a:r>
            <a:br>
              <a:rPr lang="de-CH" dirty="0"/>
            </a:b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i="1" dirty="0"/>
              <a:t>Position</a:t>
            </a:r>
            <a:br>
              <a:rPr lang="de-CH" i="1" dirty="0"/>
            </a:br>
            <a:br>
              <a:rPr lang="de-CH" i="1" dirty="0"/>
            </a:br>
            <a:r>
              <a:rPr lang="de-CH" b="1" dirty="0">
                <a:solidFill>
                  <a:srgbClr val="00A9A2"/>
                </a:solidFill>
                <a:sym typeface="Wingdings" panose="05000000000000000000" pitchFamily="2" charset="2"/>
              </a:rPr>
              <a:t></a:t>
            </a:r>
            <a:r>
              <a:rPr lang="de-CH" dirty="0"/>
              <a:t>  +41 41 349 XX </a:t>
            </a:r>
            <a:r>
              <a:rPr lang="de-CH" dirty="0" err="1"/>
              <a:t>XX</a:t>
            </a:r>
            <a:br>
              <a:rPr lang="de-CH" dirty="0"/>
            </a:br>
            <a:r>
              <a:rPr lang="de-CH" b="1" dirty="0">
                <a:solidFill>
                  <a:srgbClr val="00A9A2"/>
                </a:solidFill>
                <a:sym typeface="Wingdings" panose="05000000000000000000" pitchFamily="2" charset="2"/>
              </a:rPr>
              <a:t>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/>
              <a:t>vorname.nachname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de-CH" dirty="0"/>
              <a:t>zhbluzern.ch</a:t>
            </a:r>
            <a:br>
              <a:rPr lang="de-CH" dirty="0"/>
            </a:br>
            <a:r>
              <a:rPr lang="de-CH" dirty="0"/>
              <a:t>     @Twitter handle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feld 2"/>
          <p:cNvSpPr txBox="1"/>
          <p:nvPr userDrawn="1"/>
        </p:nvSpPr>
        <p:spPr>
          <a:xfrm>
            <a:off x="0" y="6503113"/>
            <a:ext cx="11974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/>
            <a:r>
              <a:rPr lang="de-DE" sz="1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© 	Ingo </a:t>
            </a:r>
            <a:r>
              <a:rPr lang="de-DE" sz="11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Hoehn</a:t>
            </a:r>
            <a:r>
              <a:rPr lang="de-DE" sz="1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2019</a:t>
            </a:r>
            <a:r>
              <a:rPr lang="de-DE" sz="11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(</a:t>
            </a:r>
            <a:r>
              <a:rPr lang="de-DE" sz="1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dphoto.ch) |</a:t>
            </a:r>
            <a:r>
              <a:rPr lang="de-DE" sz="11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100" baseline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Lenonardo</a:t>
            </a:r>
            <a:r>
              <a:rPr lang="de-DE" sz="11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100" baseline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Finotti</a:t>
            </a:r>
            <a:r>
              <a:rPr lang="de-DE" sz="11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2019 (leonardofinotti.com) |</a:t>
            </a:r>
            <a:r>
              <a:rPr lang="de-DE" sz="11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Piero</a:t>
            </a:r>
            <a:r>
              <a:rPr lang="de-DE" sz="11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DE" sz="1100" baseline="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Modolfino</a:t>
            </a:r>
            <a:r>
              <a:rPr lang="de-DE" sz="11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2019 (Hochschule Luzern – Technik &amp; Architektur) | Priska Ketterer, 2015 (ZHB Luzern)</a:t>
            </a:r>
            <a:endParaRPr lang="de-CH" sz="11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10" y="4727924"/>
            <a:ext cx="230789" cy="23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9618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52" b="33877"/>
          <a:stretch/>
        </p:blipFill>
        <p:spPr>
          <a:xfrm>
            <a:off x="8894246" y="0"/>
            <a:ext cx="3297754" cy="169068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15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BCE80655-D9B5-4038-A7D6-D5BB5B1D5E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4" y="6311899"/>
            <a:ext cx="969818" cy="4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52" b="33877"/>
          <a:stretch/>
        </p:blipFill>
        <p:spPr>
          <a:xfrm>
            <a:off x="8894246" y="0"/>
            <a:ext cx="3297754" cy="1690688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16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74A6F8CD-3764-424A-87DC-9645946B4D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4" y="6311899"/>
            <a:ext cx="969818" cy="4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7452" b="33877"/>
          <a:stretch/>
        </p:blipFill>
        <p:spPr>
          <a:xfrm>
            <a:off x="8894246" y="0"/>
            <a:ext cx="3297754" cy="1690688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13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9D3639B4-756B-42CD-9B1B-5ADD9260B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4" y="6311899"/>
            <a:ext cx="969818" cy="4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96" y="410265"/>
            <a:ext cx="6698703" cy="3349351"/>
          </a:xfrm>
          <a:prstGeom prst="rect">
            <a:avLst/>
          </a:prstGeom>
        </p:spPr>
      </p:pic>
      <p:grpSp>
        <p:nvGrpSpPr>
          <p:cNvPr id="9" name="Gruppieren 8"/>
          <p:cNvGrpSpPr/>
          <p:nvPr userDrawn="1"/>
        </p:nvGrpSpPr>
        <p:grpSpPr>
          <a:xfrm>
            <a:off x="0" y="404565"/>
            <a:ext cx="8639778" cy="3342357"/>
            <a:chOff x="0" y="404565"/>
            <a:chExt cx="8639778" cy="3342357"/>
          </a:xfrm>
        </p:grpSpPr>
        <p:sp>
          <p:nvSpPr>
            <p:cNvPr id="3" name="Rechtwinkliges Dreieck 2"/>
            <p:cNvSpPr/>
            <p:nvPr userDrawn="1"/>
          </p:nvSpPr>
          <p:spPr>
            <a:xfrm rot="5400000">
              <a:off x="5797416" y="904560"/>
              <a:ext cx="3342357" cy="2342367"/>
            </a:xfrm>
            <a:prstGeom prst="rtTriangle">
              <a:avLst/>
            </a:prstGeom>
            <a:solidFill>
              <a:srgbClr val="00B2A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" name="Rechteck 1"/>
            <p:cNvSpPr/>
            <p:nvPr userDrawn="1"/>
          </p:nvSpPr>
          <p:spPr>
            <a:xfrm>
              <a:off x="0" y="404565"/>
              <a:ext cx="6297410" cy="3342355"/>
            </a:xfrm>
            <a:prstGeom prst="rect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pic>
        <p:nvPicPr>
          <p:cNvPr id="16" name="Grafik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"/>
          <a:stretch/>
        </p:blipFill>
        <p:spPr>
          <a:xfrm>
            <a:off x="526927" y="1181639"/>
            <a:ext cx="5825556" cy="1307842"/>
          </a:xfrm>
          <a:prstGeom prst="rect">
            <a:avLst/>
          </a:prstGeom>
        </p:spPr>
      </p:pic>
      <p:grpSp>
        <p:nvGrpSpPr>
          <p:cNvPr id="10" name="Gruppieren 9"/>
          <p:cNvGrpSpPr/>
          <p:nvPr userDrawn="1"/>
        </p:nvGrpSpPr>
        <p:grpSpPr>
          <a:xfrm>
            <a:off x="8639253" y="0"/>
            <a:ext cx="3552744" cy="411694"/>
            <a:chOff x="8639253" y="0"/>
            <a:chExt cx="3552744" cy="411694"/>
          </a:xfrm>
        </p:grpSpPr>
        <p:sp>
          <p:nvSpPr>
            <p:cNvPr id="17" name="Rechteck 16"/>
            <p:cNvSpPr/>
            <p:nvPr userDrawn="1"/>
          </p:nvSpPr>
          <p:spPr>
            <a:xfrm>
              <a:off x="8924898" y="0"/>
              <a:ext cx="3267099" cy="40964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579404" y="66194"/>
              <a:ext cx="405349" cy="285652"/>
            </a:xfrm>
            <a:custGeom>
              <a:avLst/>
              <a:gdLst>
                <a:gd name="connsiteX0" fmla="*/ 0 w 409641"/>
                <a:gd name="connsiteY0" fmla="*/ 240667 h 240667"/>
                <a:gd name="connsiteX1" fmla="*/ 0 w 409641"/>
                <a:gd name="connsiteY1" fmla="*/ 0 h 240667"/>
                <a:gd name="connsiteX2" fmla="*/ 409641 w 409641"/>
                <a:gd name="connsiteY2" fmla="*/ 240667 h 240667"/>
                <a:gd name="connsiteX3" fmla="*/ 0 w 409641"/>
                <a:gd name="connsiteY3" fmla="*/ 240667 h 240667"/>
                <a:gd name="connsiteX0" fmla="*/ 0 w 409641"/>
                <a:gd name="connsiteY0" fmla="*/ 291467 h 291467"/>
                <a:gd name="connsiteX1" fmla="*/ 0 w 409641"/>
                <a:gd name="connsiteY1" fmla="*/ 0 h 291467"/>
                <a:gd name="connsiteX2" fmla="*/ 409641 w 409641"/>
                <a:gd name="connsiteY2" fmla="*/ 291467 h 291467"/>
                <a:gd name="connsiteX3" fmla="*/ 0 w 409641"/>
                <a:gd name="connsiteY3" fmla="*/ 291467 h 291467"/>
                <a:gd name="connsiteX0" fmla="*/ 0 w 409641"/>
                <a:gd name="connsiteY0" fmla="*/ 283000 h 283000"/>
                <a:gd name="connsiteX1" fmla="*/ 0 w 409641"/>
                <a:gd name="connsiteY1" fmla="*/ 0 h 283000"/>
                <a:gd name="connsiteX2" fmla="*/ 409641 w 409641"/>
                <a:gd name="connsiteY2" fmla="*/ 283000 h 283000"/>
                <a:gd name="connsiteX3" fmla="*/ 0 w 409641"/>
                <a:gd name="connsiteY3" fmla="*/ 283000 h 283000"/>
                <a:gd name="connsiteX0" fmla="*/ 4234 w 413875"/>
                <a:gd name="connsiteY0" fmla="*/ 270297 h 270297"/>
                <a:gd name="connsiteX1" fmla="*/ 0 w 413875"/>
                <a:gd name="connsiteY1" fmla="*/ 0 h 270297"/>
                <a:gd name="connsiteX2" fmla="*/ 413875 w 413875"/>
                <a:gd name="connsiteY2" fmla="*/ 270297 h 270297"/>
                <a:gd name="connsiteX3" fmla="*/ 4234 w 413875"/>
                <a:gd name="connsiteY3" fmla="*/ 270297 h 270297"/>
                <a:gd name="connsiteX0" fmla="*/ 1059 w 410700"/>
                <a:gd name="connsiteY0" fmla="*/ 268709 h 268709"/>
                <a:gd name="connsiteX1" fmla="*/ 0 w 410700"/>
                <a:gd name="connsiteY1" fmla="*/ 0 h 268709"/>
                <a:gd name="connsiteX2" fmla="*/ 410700 w 410700"/>
                <a:gd name="connsiteY2" fmla="*/ 268709 h 268709"/>
                <a:gd name="connsiteX3" fmla="*/ 1059 w 410700"/>
                <a:gd name="connsiteY3" fmla="*/ 268709 h 268709"/>
                <a:gd name="connsiteX0" fmla="*/ 1059 w 408605"/>
                <a:gd name="connsiteY0" fmla="*/ 268709 h 289875"/>
                <a:gd name="connsiteX1" fmla="*/ 0 w 408605"/>
                <a:gd name="connsiteY1" fmla="*/ 0 h 289875"/>
                <a:gd name="connsiteX2" fmla="*/ 408605 w 408605"/>
                <a:gd name="connsiteY2" fmla="*/ 289875 h 289875"/>
                <a:gd name="connsiteX3" fmla="*/ 1059 w 408605"/>
                <a:gd name="connsiteY3" fmla="*/ 268709 h 289875"/>
                <a:gd name="connsiteX0" fmla="*/ 5250 w 408605"/>
                <a:gd name="connsiteY0" fmla="*/ 294109 h 294109"/>
                <a:gd name="connsiteX1" fmla="*/ 0 w 408605"/>
                <a:gd name="connsiteY1" fmla="*/ 0 h 294109"/>
                <a:gd name="connsiteX2" fmla="*/ 408605 w 408605"/>
                <a:gd name="connsiteY2" fmla="*/ 289875 h 294109"/>
                <a:gd name="connsiteX3" fmla="*/ 5250 w 408605"/>
                <a:gd name="connsiteY3" fmla="*/ 294109 h 294109"/>
                <a:gd name="connsiteX0" fmla="*/ 5250 w 408605"/>
                <a:gd name="connsiteY0" fmla="*/ 291992 h 291992"/>
                <a:gd name="connsiteX1" fmla="*/ 0 w 408605"/>
                <a:gd name="connsiteY1" fmla="*/ 0 h 291992"/>
                <a:gd name="connsiteX2" fmla="*/ 408605 w 408605"/>
                <a:gd name="connsiteY2" fmla="*/ 289875 h 291992"/>
                <a:gd name="connsiteX3" fmla="*/ 5250 w 408605"/>
                <a:gd name="connsiteY3" fmla="*/ 291992 h 291992"/>
                <a:gd name="connsiteX0" fmla="*/ 5252 w 408605"/>
                <a:gd name="connsiteY0" fmla="*/ 289878 h 289878"/>
                <a:gd name="connsiteX1" fmla="*/ 0 w 408605"/>
                <a:gd name="connsiteY1" fmla="*/ 0 h 289878"/>
                <a:gd name="connsiteX2" fmla="*/ 408605 w 408605"/>
                <a:gd name="connsiteY2" fmla="*/ 289875 h 289878"/>
                <a:gd name="connsiteX3" fmla="*/ 5252 w 408605"/>
                <a:gd name="connsiteY3" fmla="*/ 289878 h 289878"/>
                <a:gd name="connsiteX0" fmla="*/ 3159 w 408605"/>
                <a:gd name="connsiteY0" fmla="*/ 289881 h 289881"/>
                <a:gd name="connsiteX1" fmla="*/ 0 w 408605"/>
                <a:gd name="connsiteY1" fmla="*/ 0 h 289881"/>
                <a:gd name="connsiteX2" fmla="*/ 408605 w 408605"/>
                <a:gd name="connsiteY2" fmla="*/ 289875 h 289881"/>
                <a:gd name="connsiteX3" fmla="*/ 3159 w 408605"/>
                <a:gd name="connsiteY3" fmla="*/ 289881 h 289881"/>
                <a:gd name="connsiteX0" fmla="*/ 1064 w 406510"/>
                <a:gd name="connsiteY0" fmla="*/ 289881 h 289881"/>
                <a:gd name="connsiteX1" fmla="*/ 0 w 406510"/>
                <a:gd name="connsiteY1" fmla="*/ 0 h 289881"/>
                <a:gd name="connsiteX2" fmla="*/ 406510 w 406510"/>
                <a:gd name="connsiteY2" fmla="*/ 289875 h 289881"/>
                <a:gd name="connsiteX3" fmla="*/ 1064 w 406510"/>
                <a:gd name="connsiteY3" fmla="*/ 289881 h 289881"/>
                <a:gd name="connsiteX0" fmla="*/ 317 w 405763"/>
                <a:gd name="connsiteY0" fmla="*/ 287765 h 287765"/>
                <a:gd name="connsiteX1" fmla="*/ 1349 w 405763"/>
                <a:gd name="connsiteY1" fmla="*/ 0 h 287765"/>
                <a:gd name="connsiteX2" fmla="*/ 405763 w 405763"/>
                <a:gd name="connsiteY2" fmla="*/ 287759 h 287765"/>
                <a:gd name="connsiteX3" fmla="*/ 317 w 405763"/>
                <a:gd name="connsiteY3" fmla="*/ 287765 h 287765"/>
                <a:gd name="connsiteX0" fmla="*/ 317 w 407897"/>
                <a:gd name="connsiteY0" fmla="*/ 287765 h 287765"/>
                <a:gd name="connsiteX1" fmla="*/ 1349 w 407897"/>
                <a:gd name="connsiteY1" fmla="*/ 0 h 287765"/>
                <a:gd name="connsiteX2" fmla="*/ 407897 w 407897"/>
                <a:gd name="connsiteY2" fmla="*/ 285642 h 287765"/>
                <a:gd name="connsiteX3" fmla="*/ 317 w 407897"/>
                <a:gd name="connsiteY3" fmla="*/ 287765 h 287765"/>
                <a:gd name="connsiteX0" fmla="*/ 317 w 407895"/>
                <a:gd name="connsiteY0" fmla="*/ 285652 h 285652"/>
                <a:gd name="connsiteX1" fmla="*/ 1347 w 407895"/>
                <a:gd name="connsiteY1" fmla="*/ 0 h 285652"/>
                <a:gd name="connsiteX2" fmla="*/ 407895 w 407895"/>
                <a:gd name="connsiteY2" fmla="*/ 285642 h 285652"/>
                <a:gd name="connsiteX3" fmla="*/ 317 w 407895"/>
                <a:gd name="connsiteY3" fmla="*/ 285652 h 285652"/>
                <a:gd name="connsiteX0" fmla="*/ 1104 w 408682"/>
                <a:gd name="connsiteY0" fmla="*/ 283535 h 283535"/>
                <a:gd name="connsiteX1" fmla="*/ 0 w 408682"/>
                <a:gd name="connsiteY1" fmla="*/ 0 h 283535"/>
                <a:gd name="connsiteX2" fmla="*/ 408682 w 408682"/>
                <a:gd name="connsiteY2" fmla="*/ 283525 h 283535"/>
                <a:gd name="connsiteX3" fmla="*/ 1104 w 408682"/>
                <a:gd name="connsiteY3" fmla="*/ 283535 h 283535"/>
                <a:gd name="connsiteX0" fmla="*/ 1104 w 408682"/>
                <a:gd name="connsiteY0" fmla="*/ 283535 h 285641"/>
                <a:gd name="connsiteX1" fmla="*/ 0 w 408682"/>
                <a:gd name="connsiteY1" fmla="*/ 0 h 285641"/>
                <a:gd name="connsiteX2" fmla="*/ 408682 w 408682"/>
                <a:gd name="connsiteY2" fmla="*/ 285641 h 285641"/>
                <a:gd name="connsiteX3" fmla="*/ 1104 w 408682"/>
                <a:gd name="connsiteY3" fmla="*/ 283535 h 285641"/>
                <a:gd name="connsiteX0" fmla="*/ 1104 w 408682"/>
                <a:gd name="connsiteY0" fmla="*/ 285652 h 285652"/>
                <a:gd name="connsiteX1" fmla="*/ 0 w 408682"/>
                <a:gd name="connsiteY1" fmla="*/ 0 h 285652"/>
                <a:gd name="connsiteX2" fmla="*/ 408682 w 408682"/>
                <a:gd name="connsiteY2" fmla="*/ 285641 h 285652"/>
                <a:gd name="connsiteX3" fmla="*/ 1104 w 408682"/>
                <a:gd name="connsiteY3" fmla="*/ 285652 h 285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8682" h="285652">
                  <a:moveTo>
                    <a:pt x="1104" y="285652"/>
                  </a:moveTo>
                  <a:cubicBezTo>
                    <a:pt x="-307" y="195553"/>
                    <a:pt x="1411" y="90099"/>
                    <a:pt x="0" y="0"/>
                  </a:cubicBezTo>
                  <a:lnTo>
                    <a:pt x="408682" y="285641"/>
                  </a:lnTo>
                  <a:lnTo>
                    <a:pt x="1104" y="28565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  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B2A9"/>
                </a:solidFill>
              </a:defRPr>
            </a:lvl1pPr>
          </a:lstStyle>
          <a:p>
            <a:pPr lvl="0"/>
            <a:r>
              <a:rPr lang="de-CH" dirty="0"/>
              <a:t>23. September 2021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06386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185"/>
          <a:stretch/>
        </p:blipFill>
        <p:spPr>
          <a:xfrm>
            <a:off x="8590280" y="-1"/>
            <a:ext cx="3601720" cy="1696279"/>
          </a:xfrm>
          <a:prstGeom prst="rect">
            <a:avLst/>
          </a:prstGeom>
        </p:spPr>
      </p:pic>
      <p:grpSp>
        <p:nvGrpSpPr>
          <p:cNvPr id="4" name="Gruppieren 3"/>
          <p:cNvGrpSpPr/>
          <p:nvPr userDrawn="1"/>
        </p:nvGrpSpPr>
        <p:grpSpPr>
          <a:xfrm>
            <a:off x="0" y="1"/>
            <a:ext cx="10226564" cy="1690687"/>
            <a:chOff x="0" y="1"/>
            <a:chExt cx="10226564" cy="1690687"/>
          </a:xfrm>
        </p:grpSpPr>
        <p:sp>
          <p:nvSpPr>
            <p:cNvPr id="10" name="Rechtwinkliges Dreieck 9"/>
            <p:cNvSpPr/>
            <p:nvPr userDrawn="1"/>
          </p:nvSpPr>
          <p:spPr>
            <a:xfrm rot="5400000">
              <a:off x="8824171" y="288295"/>
              <a:ext cx="1690687" cy="1114099"/>
            </a:xfrm>
            <a:prstGeom prst="rtTriangle">
              <a:avLst/>
            </a:prstGeom>
            <a:solidFill>
              <a:srgbClr val="00B2A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" name="Rechteck 6"/>
            <p:cNvSpPr/>
            <p:nvPr userDrawn="1"/>
          </p:nvSpPr>
          <p:spPr>
            <a:xfrm>
              <a:off x="0" y="1"/>
              <a:ext cx="9112469" cy="1690687"/>
            </a:xfrm>
            <a:prstGeom prst="rect">
              <a:avLst/>
            </a:prstGeom>
            <a:solidFill>
              <a:srgbClr val="00B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/>
          <a:stretch/>
        </p:blipFill>
        <p:spPr>
          <a:xfrm>
            <a:off x="838200" y="6311899"/>
            <a:ext cx="1885748" cy="423965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  <p:pic>
        <p:nvPicPr>
          <p:cNvPr id="1026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68BEB0D3-8D06-4E55-8DAF-4D4D720DC8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61" y="6311899"/>
            <a:ext cx="969818" cy="46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78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7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21" Type="http://schemas.openxmlformats.org/officeDocument/2006/relationships/image" Target="../media/image41.png"/><Relationship Id="rId34" Type="http://schemas.openxmlformats.org/officeDocument/2006/relationships/image" Target="../media/image54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3.png"/><Relationship Id="rId38" Type="http://schemas.openxmlformats.org/officeDocument/2006/relationships/image" Target="../media/image5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32" Type="http://schemas.openxmlformats.org/officeDocument/2006/relationships/image" Target="../media/image52.svg"/><Relationship Id="rId37" Type="http://schemas.openxmlformats.org/officeDocument/2006/relationships/image" Target="../media/image57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svg"/><Relationship Id="rId36" Type="http://schemas.openxmlformats.org/officeDocument/2006/relationships/image" Target="../media/image56.svg"/><Relationship Id="rId10" Type="http://schemas.openxmlformats.org/officeDocument/2006/relationships/image" Target="../media/image30.sv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svg"/><Relationship Id="rId22" Type="http://schemas.openxmlformats.org/officeDocument/2006/relationships/image" Target="../media/image42.svg"/><Relationship Id="rId27" Type="http://schemas.openxmlformats.org/officeDocument/2006/relationships/image" Target="../media/image47.png"/><Relationship Id="rId30" Type="http://schemas.openxmlformats.org/officeDocument/2006/relationships/image" Target="../media/image50.svg"/><Relationship Id="rId35" Type="http://schemas.openxmlformats.org/officeDocument/2006/relationships/image" Target="../media/image55.png"/><Relationship Id="rId8" Type="http://schemas.openxmlformats.org/officeDocument/2006/relationships/image" Target="../media/image28.sv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openxmlformats.org/officeDocument/2006/relationships/image" Target="../media/image52.svg"/><Relationship Id="rId39" Type="http://schemas.openxmlformats.org/officeDocument/2006/relationships/image" Target="../media/image28.svg"/><Relationship Id="rId21" Type="http://schemas.openxmlformats.org/officeDocument/2006/relationships/image" Target="../media/image47.png"/><Relationship Id="rId34" Type="http://schemas.openxmlformats.org/officeDocument/2006/relationships/image" Target="../media/image23.png"/><Relationship Id="rId42" Type="http://schemas.openxmlformats.org/officeDocument/2006/relationships/image" Target="../media/image57.png"/><Relationship Id="rId47" Type="http://schemas.openxmlformats.org/officeDocument/2006/relationships/image" Target="../media/image6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sv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24" Type="http://schemas.openxmlformats.org/officeDocument/2006/relationships/image" Target="../media/image50.svg"/><Relationship Id="rId32" Type="http://schemas.openxmlformats.org/officeDocument/2006/relationships/image" Target="../media/image62.png"/><Relationship Id="rId37" Type="http://schemas.openxmlformats.org/officeDocument/2006/relationships/image" Target="../media/image26.svg"/><Relationship Id="rId40" Type="http://schemas.openxmlformats.org/officeDocument/2006/relationships/image" Target="../media/image55.png"/><Relationship Id="rId45" Type="http://schemas.openxmlformats.org/officeDocument/2006/relationships/image" Target="../media/image65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28" Type="http://schemas.openxmlformats.org/officeDocument/2006/relationships/image" Target="../media/image54.svg"/><Relationship Id="rId36" Type="http://schemas.openxmlformats.org/officeDocument/2006/relationships/image" Target="../media/image25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31" Type="http://schemas.openxmlformats.org/officeDocument/2006/relationships/image" Target="../media/image61.png"/><Relationship Id="rId44" Type="http://schemas.openxmlformats.org/officeDocument/2006/relationships/image" Target="../media/image64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Relationship Id="rId22" Type="http://schemas.openxmlformats.org/officeDocument/2006/relationships/image" Target="../media/image48.svg"/><Relationship Id="rId27" Type="http://schemas.openxmlformats.org/officeDocument/2006/relationships/image" Target="../media/image53.png"/><Relationship Id="rId30" Type="http://schemas.openxmlformats.org/officeDocument/2006/relationships/image" Target="../media/image60.png"/><Relationship Id="rId35" Type="http://schemas.openxmlformats.org/officeDocument/2006/relationships/image" Target="../media/image24.svg"/><Relationship Id="rId43" Type="http://schemas.openxmlformats.org/officeDocument/2006/relationships/image" Target="../media/image58.svg"/><Relationship Id="rId48" Type="http://schemas.openxmlformats.org/officeDocument/2006/relationships/image" Target="../media/image68.png"/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33" Type="http://schemas.openxmlformats.org/officeDocument/2006/relationships/image" Target="../media/image63.png"/><Relationship Id="rId38" Type="http://schemas.openxmlformats.org/officeDocument/2006/relationships/image" Target="../media/image27.png"/><Relationship Id="rId46" Type="http://schemas.openxmlformats.org/officeDocument/2006/relationships/image" Target="../media/image66.png"/><Relationship Id="rId20" Type="http://schemas.openxmlformats.org/officeDocument/2006/relationships/image" Target="../media/image46.svg"/><Relationship Id="rId41" Type="http://schemas.openxmlformats.org/officeDocument/2006/relationships/image" Target="../media/image56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hyperlink" Target="https://gitlab.com/zhbluzern/oai-2-opendata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zentralgut.ch/StAOW_Urkunden/" TargetMode="External"/><Relationship Id="rId3" Type="http://schemas.openxmlformats.org/officeDocument/2006/relationships/hyperlink" Target="https://zentralgut.ch/ZHB_Alte_Drucke/" TargetMode="External"/><Relationship Id="rId7" Type="http://schemas.openxmlformats.org/officeDocument/2006/relationships/hyperlink" Target="https://zentralgut.ch/search/-/-/1/-/DC%3Azentralundhochschulbibliothekluzern.luzernerzeitungen/" TargetMode="External"/><Relationship Id="rId12" Type="http://schemas.openxmlformats.org/officeDocument/2006/relationships/hyperlink" Target="https://zentralgut.ch/HMLU_Konvolut_Sigris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zentralgut.ch/ZHB_Quartierzeitungen/" TargetMode="External"/><Relationship Id="rId11" Type="http://schemas.openxmlformats.org/officeDocument/2006/relationships/hyperlink" Target="https://zentralgut.ch/fernsehen_zug/" TargetMode="External"/><Relationship Id="rId5" Type="http://schemas.openxmlformats.org/officeDocument/2006/relationships/hyperlink" Target="https://zentralgut.ch/KBOW/" TargetMode="External"/><Relationship Id="rId10" Type="http://schemas.openxmlformats.org/officeDocument/2006/relationships/hyperlink" Target="https://zentralgut.ch/glasplatten_zug/" TargetMode="External"/><Relationship Id="rId4" Type="http://schemas.openxmlformats.org/officeDocument/2006/relationships/hyperlink" Target="https://zentralgut.ch/ZHB_Handschriften/" TargetMode="External"/><Relationship Id="rId9" Type="http://schemas.openxmlformats.org/officeDocument/2006/relationships/hyperlink" Target="https://zentralgut.ch/ZHB_Grafik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526927" y="6345297"/>
            <a:ext cx="3192463" cy="360000"/>
          </a:xfrm>
        </p:spPr>
        <p:txBody>
          <a:bodyPr/>
          <a:lstStyle/>
          <a:p>
            <a:r>
              <a:rPr lang="de-CH" dirty="0"/>
              <a:t>112. </a:t>
            </a:r>
            <a:r>
              <a:rPr lang="de-CH" dirty="0" err="1"/>
              <a:t>BiblioCon</a:t>
            </a:r>
            <a:r>
              <a:rPr lang="de-CH" dirty="0"/>
              <a:t>, 05. Juni 2024</a:t>
            </a:r>
          </a:p>
        </p:txBody>
      </p:sp>
      <p:sp>
        <p:nvSpPr>
          <p:cNvPr id="3" name="AutoShape 4" descr="Twitter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pic>
        <p:nvPicPr>
          <p:cNvPr id="9218" name="Picture 2" descr="https://upload.wikimedia.org/wikipedia/commons/thumb/2/25/ZentralGut.CH_logo_image_green.jpg/640px-ZentralGut.CH_logo_image_green.jpg">
            <a:extLst>
              <a:ext uri="{FF2B5EF4-FFF2-40B4-BE49-F238E27FC236}">
                <a16:creationId xmlns:a16="http://schemas.microsoft.com/office/drawing/2014/main" id="{48076367-5CCC-4524-BB66-33F866D3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020" y="3931791"/>
            <a:ext cx="4520532" cy="215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7D8F90B-20BC-DDBB-540B-89BC94F3D5E3}"/>
              </a:ext>
            </a:extLst>
          </p:cNvPr>
          <p:cNvSpPr txBox="1"/>
          <p:nvPr/>
        </p:nvSpPr>
        <p:spPr>
          <a:xfrm>
            <a:off x="526927" y="4089678"/>
            <a:ext cx="46039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600" b="1" dirty="0">
                <a:solidFill>
                  <a:srgbClr val="406C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Ökosystem</a:t>
            </a:r>
          </a:p>
        </p:txBody>
      </p:sp>
      <p:sp>
        <p:nvSpPr>
          <p:cNvPr id="4" name="Textplatzhalter 12">
            <a:extLst>
              <a:ext uri="{FF2B5EF4-FFF2-40B4-BE49-F238E27FC236}">
                <a16:creationId xmlns:a16="http://schemas.microsoft.com/office/drawing/2014/main" id="{E401D7BD-B28F-DEB2-C77C-17E64938A470}"/>
              </a:ext>
            </a:extLst>
          </p:cNvPr>
          <p:cNvSpPr txBox="1">
            <a:spLocks/>
          </p:cNvSpPr>
          <p:nvPr/>
        </p:nvSpPr>
        <p:spPr>
          <a:xfrm>
            <a:off x="4799445" y="6341903"/>
            <a:ext cx="6901683" cy="366788"/>
          </a:xfrm>
          <a:prstGeom prst="rect">
            <a:avLst/>
          </a:prstGeom>
        </p:spPr>
        <p:txBody>
          <a:bodyPr vert="horz" lIns="91440" tIns="45720" rIns="0" bIns="45720" rtlCol="0" anchor="ctr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None/>
              <a:defRPr sz="1200" b="1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Christian Erlinger 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|  </a:t>
            </a:r>
            <a:r>
              <a:rPr lang="de-CH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@LibrErli 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| </a:t>
            </a:r>
            <a:r>
              <a:rPr lang="de-CH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christian.erlinger@zhbluzern.ch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3742FC08-C9BE-B25B-4789-7AFE752DF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9445" y="6086107"/>
            <a:ext cx="6901683" cy="366788"/>
          </a:xfrm>
        </p:spPr>
        <p:txBody>
          <a:bodyPr/>
          <a:lstStyle/>
          <a:p>
            <a:r>
              <a:rPr lang="de-CH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Benjamin Flämig </a:t>
            </a:r>
            <a:r>
              <a:rPr lang="de-CH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| </a:t>
            </a:r>
            <a:r>
              <a:rPr lang="de-CH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@bflaemig</a:t>
            </a:r>
            <a:r>
              <a:rPr lang="de-CH" dirty="0">
                <a:solidFill>
                  <a:schemeClr val="accent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de-CH" dirty="0">
                <a:latin typeface="Helvetica" panose="020B0604020202020204" pitchFamily="34" charset="0"/>
                <a:cs typeface="Helvetica" panose="020B0604020202020204" pitchFamily="34" charset="0"/>
              </a:rPr>
              <a:t>|  </a:t>
            </a:r>
            <a:r>
              <a:rPr lang="de-CH" dirty="0">
                <a:solidFill>
                  <a:schemeClr val="accent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benjamin.flaemig@zhbluzern.ch</a:t>
            </a:r>
          </a:p>
        </p:txBody>
      </p:sp>
    </p:spTree>
    <p:extLst>
      <p:ext uri="{BB962C8B-B14F-4D97-AF65-F5344CB8AC3E}">
        <p14:creationId xmlns:p14="http://schemas.microsoft.com/office/powerpoint/2010/main" val="322858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Das «Ökosystem ZentralGut»</a:t>
            </a:r>
            <a:br>
              <a:rPr lang="de-CH" dirty="0"/>
            </a:br>
            <a:r>
              <a:rPr lang="de-CH" dirty="0"/>
              <a:t>im grösseren Massstab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0226564" y="6311899"/>
            <a:ext cx="1127236" cy="454025"/>
          </a:xfrm>
        </p:spPr>
        <p:txBody>
          <a:bodyPr/>
          <a:lstStyle/>
          <a:p>
            <a:fld id="{1798D63A-681F-4773-A47C-E28FA259231E}" type="slidenum">
              <a:rPr lang="de-CH" smtClean="0"/>
              <a:t>10</a:t>
            </a:fld>
            <a:endParaRPr lang="de-CH" dirty="0"/>
          </a:p>
        </p:txBody>
      </p:sp>
      <p:grpSp>
        <p:nvGrpSpPr>
          <p:cNvPr id="167" name="Gruppieren 166">
            <a:extLst>
              <a:ext uri="{FF2B5EF4-FFF2-40B4-BE49-F238E27FC236}">
                <a16:creationId xmlns:a16="http://schemas.microsoft.com/office/drawing/2014/main" id="{9B565D21-3684-483D-9BFE-1A9FAC6D65AE}"/>
              </a:ext>
            </a:extLst>
          </p:cNvPr>
          <p:cNvGrpSpPr/>
          <p:nvPr/>
        </p:nvGrpSpPr>
        <p:grpSpPr>
          <a:xfrm>
            <a:off x="-775060" y="2123201"/>
            <a:ext cx="4145603" cy="2897702"/>
            <a:chOff x="313793" y="1714611"/>
            <a:chExt cx="3129370" cy="1999035"/>
          </a:xfrm>
        </p:grpSpPr>
        <p:pic>
          <p:nvPicPr>
            <p:cNvPr id="92" name="Grafik 91" descr="Computer">
              <a:extLst>
                <a:ext uri="{FF2B5EF4-FFF2-40B4-BE49-F238E27FC236}">
                  <a16:creationId xmlns:a16="http://schemas.microsoft.com/office/drawing/2014/main" id="{11D9B1D4-75AC-4DFF-A47E-25E3E18C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67174" y="2433526"/>
              <a:ext cx="914400" cy="914400"/>
            </a:xfrm>
            <a:prstGeom prst="rect">
              <a:avLst/>
            </a:prstGeom>
          </p:spPr>
        </p:pic>
        <p:pic>
          <p:nvPicPr>
            <p:cNvPr id="93" name="Grafik 92" descr="Wiedergabe">
              <a:extLst>
                <a:ext uri="{FF2B5EF4-FFF2-40B4-BE49-F238E27FC236}">
                  <a16:creationId xmlns:a16="http://schemas.microsoft.com/office/drawing/2014/main" id="{5DBA6888-A638-4190-8843-B26968946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91628" y="1864968"/>
              <a:ext cx="914400" cy="914400"/>
            </a:xfrm>
            <a:prstGeom prst="rect">
              <a:avLst/>
            </a:prstGeom>
          </p:spPr>
        </p:pic>
        <p:pic>
          <p:nvPicPr>
            <p:cNvPr id="94" name="Grafik 93" descr="Datenbank">
              <a:extLst>
                <a:ext uri="{FF2B5EF4-FFF2-40B4-BE49-F238E27FC236}">
                  <a16:creationId xmlns:a16="http://schemas.microsoft.com/office/drawing/2014/main" id="{AF5F180A-2F42-414F-8B4D-7513FBC06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37481" y="1714611"/>
              <a:ext cx="914400" cy="914400"/>
            </a:xfrm>
            <a:prstGeom prst="rect">
              <a:avLst/>
            </a:prstGeom>
          </p:spPr>
        </p:pic>
        <p:sp>
          <p:nvSpPr>
            <p:cNvPr id="95" name="Textfeld 94">
              <a:extLst>
                <a:ext uri="{FF2B5EF4-FFF2-40B4-BE49-F238E27FC236}">
                  <a16:creationId xmlns:a16="http://schemas.microsoft.com/office/drawing/2014/main" id="{E8A97BF6-4D31-41B1-A4AC-CC674BAC0A21}"/>
                </a:ext>
              </a:extLst>
            </p:cNvPr>
            <p:cNvSpPr txBox="1"/>
            <p:nvPr/>
          </p:nvSpPr>
          <p:spPr>
            <a:xfrm>
              <a:off x="313793" y="3128871"/>
              <a:ext cx="31293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CH" sz="1600" dirty="0"/>
                <a:t>GLAM-</a:t>
              </a:r>
              <a:br>
                <a:rPr lang="de-CH" sz="1600" dirty="0"/>
              </a:br>
              <a:r>
                <a:rPr lang="de-CH" sz="1600" dirty="0"/>
                <a:t>Infosysteme</a:t>
              </a:r>
            </a:p>
          </p:txBody>
        </p:sp>
      </p:grpSp>
      <p:cxnSp>
        <p:nvCxnSpPr>
          <p:cNvPr id="102" name="Gerader Verbinder 101">
            <a:extLst>
              <a:ext uri="{FF2B5EF4-FFF2-40B4-BE49-F238E27FC236}">
                <a16:creationId xmlns:a16="http://schemas.microsoft.com/office/drawing/2014/main" id="{66B938D0-8D30-47D1-97EC-5E6AAC4C2712}"/>
              </a:ext>
            </a:extLst>
          </p:cNvPr>
          <p:cNvCxnSpPr>
            <a:cxnSpLocks/>
          </p:cNvCxnSpPr>
          <p:nvPr/>
        </p:nvCxnSpPr>
        <p:spPr>
          <a:xfrm flipH="1">
            <a:off x="2140299" y="3569473"/>
            <a:ext cx="115795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70E7080-6B9F-47E2-99B3-D06300F95381}"/>
              </a:ext>
            </a:extLst>
          </p:cNvPr>
          <p:cNvGrpSpPr/>
          <p:nvPr/>
        </p:nvGrpSpPr>
        <p:grpSpPr>
          <a:xfrm>
            <a:off x="8869471" y="2012302"/>
            <a:ext cx="3213100" cy="4056056"/>
            <a:chOff x="8946464" y="880850"/>
            <a:chExt cx="2728022" cy="3473792"/>
          </a:xfrm>
        </p:grpSpPr>
        <p:pic>
          <p:nvPicPr>
            <p:cNvPr id="107" name="Grafik 106" descr="Weibliches Profil">
              <a:extLst>
                <a:ext uri="{FF2B5EF4-FFF2-40B4-BE49-F238E27FC236}">
                  <a16:creationId xmlns:a16="http://schemas.microsoft.com/office/drawing/2014/main" id="{08732849-D52E-4770-85D1-146D346A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6464" y="1499755"/>
              <a:ext cx="914400" cy="914400"/>
            </a:xfrm>
            <a:prstGeom prst="rect">
              <a:avLst/>
            </a:prstGeom>
          </p:spPr>
        </p:pic>
        <p:pic>
          <p:nvPicPr>
            <p:cNvPr id="108" name="Grafik 107" descr="Männliches Profil">
              <a:extLst>
                <a:ext uri="{FF2B5EF4-FFF2-40B4-BE49-F238E27FC236}">
                  <a16:creationId xmlns:a16="http://schemas.microsoft.com/office/drawing/2014/main" id="{EBE85FB8-D5C9-4243-BDFC-3583F2CB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132641" y="2922493"/>
              <a:ext cx="914400" cy="914400"/>
            </a:xfrm>
            <a:prstGeom prst="rect">
              <a:avLst/>
            </a:prstGeom>
          </p:spPr>
        </p:pic>
        <p:pic>
          <p:nvPicPr>
            <p:cNvPr id="109" name="Grafik 108" descr="Schuljunge">
              <a:extLst>
                <a:ext uri="{FF2B5EF4-FFF2-40B4-BE49-F238E27FC236}">
                  <a16:creationId xmlns:a16="http://schemas.microsoft.com/office/drawing/2014/main" id="{6EC9D76F-8325-413E-90E1-6E33AF458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36498" y="2467116"/>
              <a:ext cx="914400" cy="914400"/>
            </a:xfrm>
            <a:prstGeom prst="rect">
              <a:avLst/>
            </a:prstGeom>
          </p:spPr>
        </p:pic>
        <p:pic>
          <p:nvPicPr>
            <p:cNvPr id="110" name="Grafik 109" descr="Frau mit Stock">
              <a:extLst>
                <a:ext uri="{FF2B5EF4-FFF2-40B4-BE49-F238E27FC236}">
                  <a16:creationId xmlns:a16="http://schemas.microsoft.com/office/drawing/2014/main" id="{ABF33C6B-AEEC-4AED-AB8D-45D70B42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708380" y="3146538"/>
              <a:ext cx="914400" cy="914400"/>
            </a:xfrm>
            <a:prstGeom prst="rect">
              <a:avLst/>
            </a:prstGeom>
          </p:spPr>
        </p:pic>
        <p:pic>
          <p:nvPicPr>
            <p:cNvPr id="111" name="Grafik 110" descr="Person im Rollstuhl">
              <a:extLst>
                <a:ext uri="{FF2B5EF4-FFF2-40B4-BE49-F238E27FC236}">
                  <a16:creationId xmlns:a16="http://schemas.microsoft.com/office/drawing/2014/main" id="{B2663AB8-AEB2-4D9C-A4A4-39300E28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322797" y="1768322"/>
              <a:ext cx="914400" cy="914400"/>
            </a:xfrm>
            <a:prstGeom prst="rect">
              <a:avLst/>
            </a:prstGeom>
          </p:spPr>
        </p:pic>
        <p:pic>
          <p:nvPicPr>
            <p:cNvPr id="112" name="Grafik 111" descr="Baseball">
              <a:extLst>
                <a:ext uri="{FF2B5EF4-FFF2-40B4-BE49-F238E27FC236}">
                  <a16:creationId xmlns:a16="http://schemas.microsoft.com/office/drawing/2014/main" id="{1E8880BA-CBD2-4588-871F-E4D20F028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8971234" y="2147699"/>
              <a:ext cx="914400" cy="914400"/>
            </a:xfrm>
            <a:prstGeom prst="rect">
              <a:avLst/>
            </a:prstGeom>
          </p:spPr>
        </p:pic>
        <p:pic>
          <p:nvPicPr>
            <p:cNvPr id="113" name="Grafik 112" descr="Mann mit Stock">
              <a:extLst>
                <a:ext uri="{FF2B5EF4-FFF2-40B4-BE49-F238E27FC236}">
                  <a16:creationId xmlns:a16="http://schemas.microsoft.com/office/drawing/2014/main" id="{798BBDCC-85E7-4250-B84E-CE0E4669C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547760" y="2464574"/>
              <a:ext cx="769111" cy="769111"/>
            </a:xfrm>
            <a:prstGeom prst="rect">
              <a:avLst/>
            </a:prstGeom>
          </p:spPr>
        </p:pic>
        <p:pic>
          <p:nvPicPr>
            <p:cNvPr id="114" name="Grafik 113" descr="Kopf mit Zahnrädern">
              <a:extLst>
                <a:ext uri="{FF2B5EF4-FFF2-40B4-BE49-F238E27FC236}">
                  <a16:creationId xmlns:a16="http://schemas.microsoft.com/office/drawing/2014/main" id="{7C19BD65-9346-4832-998C-BB0A6406D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538745" y="2481171"/>
              <a:ext cx="914400" cy="914400"/>
            </a:xfrm>
            <a:prstGeom prst="rect">
              <a:avLst/>
            </a:prstGeom>
          </p:spPr>
        </p:pic>
        <p:pic>
          <p:nvPicPr>
            <p:cNvPr id="115" name="Grafik 114" descr="Klassenzimmer">
              <a:extLst>
                <a:ext uri="{FF2B5EF4-FFF2-40B4-BE49-F238E27FC236}">
                  <a16:creationId xmlns:a16="http://schemas.microsoft.com/office/drawing/2014/main" id="{9087EDBB-5FA3-4C48-A7A7-7381F53A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520691" y="880850"/>
              <a:ext cx="914400" cy="914400"/>
            </a:xfrm>
            <a:prstGeom prst="rect">
              <a:avLst/>
            </a:prstGeom>
          </p:spPr>
        </p:pic>
        <p:pic>
          <p:nvPicPr>
            <p:cNvPr id="116" name="Grafik 115" descr="Kundenbewertung">
              <a:extLst>
                <a:ext uri="{FF2B5EF4-FFF2-40B4-BE49-F238E27FC236}">
                  <a16:creationId xmlns:a16="http://schemas.microsoft.com/office/drawing/2014/main" id="{2F09A580-5827-44A1-AEE8-242351D66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9650775" y="1707922"/>
              <a:ext cx="914400" cy="914400"/>
            </a:xfrm>
            <a:prstGeom prst="rect">
              <a:avLst/>
            </a:prstGeom>
          </p:spPr>
        </p:pic>
        <p:pic>
          <p:nvPicPr>
            <p:cNvPr id="117" name="Grafik 116" descr="Idee">
              <a:extLst>
                <a:ext uri="{FF2B5EF4-FFF2-40B4-BE49-F238E27FC236}">
                  <a16:creationId xmlns:a16="http://schemas.microsoft.com/office/drawing/2014/main" id="{D5EA96FE-07F1-4B21-AFE3-98A8B998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218610" y="966781"/>
              <a:ext cx="914400" cy="914400"/>
            </a:xfrm>
            <a:prstGeom prst="rect">
              <a:avLst/>
            </a:prstGeom>
          </p:spPr>
        </p:pic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6DBF8B5B-8872-40BC-B04F-C952F434B703}"/>
                </a:ext>
              </a:extLst>
            </p:cNvPr>
            <p:cNvSpPr txBox="1"/>
            <p:nvPr/>
          </p:nvSpPr>
          <p:spPr>
            <a:xfrm>
              <a:off x="9455864" y="4016088"/>
              <a:ext cx="221862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</a:lstStyle>
            <a:p>
              <a:r>
                <a:rPr lang="de-CH" sz="1600" dirty="0"/>
                <a:t>Endbenutzer/innen</a:t>
              </a:r>
            </a:p>
          </p:txBody>
        </p:sp>
        <p:pic>
          <p:nvPicPr>
            <p:cNvPr id="128" name="Grafik 127" descr="Kind mit Ballon Silhouette">
              <a:extLst>
                <a:ext uri="{FF2B5EF4-FFF2-40B4-BE49-F238E27FC236}">
                  <a16:creationId xmlns:a16="http://schemas.microsoft.com/office/drawing/2014/main" id="{A9ED7CEA-8608-4BF5-8F93-77DB20943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0558783" y="1303031"/>
              <a:ext cx="851120" cy="851120"/>
            </a:xfrm>
            <a:prstGeom prst="rect">
              <a:avLst/>
            </a:prstGeom>
          </p:spPr>
        </p:pic>
        <p:pic>
          <p:nvPicPr>
            <p:cNvPr id="129" name="Grafik 128" descr="Held weiblich Silhouette">
              <a:extLst>
                <a:ext uri="{FF2B5EF4-FFF2-40B4-BE49-F238E27FC236}">
                  <a16:creationId xmlns:a16="http://schemas.microsoft.com/office/drawing/2014/main" id="{86F905C9-58CE-42A5-BCD6-2E1D1A59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0307341" y="3130098"/>
              <a:ext cx="826825" cy="826825"/>
            </a:xfrm>
            <a:prstGeom prst="rect">
              <a:avLst/>
            </a:prstGeom>
          </p:spPr>
        </p:pic>
      </p:grpSp>
      <p:sp>
        <p:nvSpPr>
          <p:cNvPr id="138" name="Rechteck 137">
            <a:extLst>
              <a:ext uri="{FF2B5EF4-FFF2-40B4-BE49-F238E27FC236}">
                <a16:creationId xmlns:a16="http://schemas.microsoft.com/office/drawing/2014/main" id="{C01E54B8-ABED-4387-A9FE-A2164C60FB2B}"/>
              </a:ext>
            </a:extLst>
          </p:cNvPr>
          <p:cNvSpPr/>
          <p:nvPr/>
        </p:nvSpPr>
        <p:spPr>
          <a:xfrm>
            <a:off x="1564752" y="5033582"/>
            <a:ext cx="79541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b="1" dirty="0"/>
              <a:t>Import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XML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CSV</a:t>
            </a:r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24DEE6E0-945C-4C7B-8DFF-AF6859AE19FE}"/>
              </a:ext>
            </a:extLst>
          </p:cNvPr>
          <p:cNvSpPr/>
          <p:nvPr/>
        </p:nvSpPr>
        <p:spPr>
          <a:xfrm>
            <a:off x="2581548" y="5033582"/>
            <a:ext cx="159691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b="1" dirty="0"/>
              <a:t>Service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Validierung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Normalisierung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Strukturierung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Anreicherung</a:t>
            </a:r>
          </a:p>
        </p:txBody>
      </p:sp>
      <p:sp>
        <p:nvSpPr>
          <p:cNvPr id="140" name="Rechteck 139">
            <a:extLst>
              <a:ext uri="{FF2B5EF4-FFF2-40B4-BE49-F238E27FC236}">
                <a16:creationId xmlns:a16="http://schemas.microsoft.com/office/drawing/2014/main" id="{11881444-FDA3-450D-ACC9-0D9862A69401}"/>
              </a:ext>
            </a:extLst>
          </p:cNvPr>
          <p:cNvSpPr/>
          <p:nvPr/>
        </p:nvSpPr>
        <p:spPr>
          <a:xfrm>
            <a:off x="4764683" y="5081707"/>
            <a:ext cx="1794787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b="1" dirty="0"/>
              <a:t>Daten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S3 Media Storage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METS/MODS-XML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ALTO-TXT-XML</a:t>
            </a:r>
          </a:p>
          <a:p>
            <a:pPr marL="285750" indent="-285750">
              <a:buFontTx/>
              <a:buChar char="-"/>
            </a:pPr>
            <a:r>
              <a:rPr lang="de-CH" sz="1400" dirty="0" err="1"/>
              <a:t>Solr</a:t>
            </a:r>
            <a:endParaRPr lang="de-CH" sz="1400" dirty="0"/>
          </a:p>
        </p:txBody>
      </p:sp>
      <p:sp>
        <p:nvSpPr>
          <p:cNvPr id="141" name="Rechteck 140">
            <a:extLst>
              <a:ext uri="{FF2B5EF4-FFF2-40B4-BE49-F238E27FC236}">
                <a16:creationId xmlns:a16="http://schemas.microsoft.com/office/drawing/2014/main" id="{127FA5A5-062A-4D71-805D-D2584DC17E64}"/>
              </a:ext>
            </a:extLst>
          </p:cNvPr>
          <p:cNvSpPr/>
          <p:nvPr/>
        </p:nvSpPr>
        <p:spPr>
          <a:xfrm>
            <a:off x="7092571" y="5081707"/>
            <a:ext cx="145918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b="1" dirty="0"/>
              <a:t>Export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OAI-PMH</a:t>
            </a:r>
          </a:p>
          <a:p>
            <a:pPr marL="285750" indent="-285750">
              <a:buFontTx/>
              <a:buChar char="-"/>
            </a:pPr>
            <a:r>
              <a:rPr lang="de-CH" sz="1400" dirty="0"/>
              <a:t>IIIF Image API</a:t>
            </a:r>
          </a:p>
        </p:txBody>
      </p: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276B76FF-C5B9-4F2E-9788-CD7DFA6EE217}"/>
              </a:ext>
            </a:extLst>
          </p:cNvPr>
          <p:cNvGrpSpPr/>
          <p:nvPr/>
        </p:nvGrpSpPr>
        <p:grpSpPr>
          <a:xfrm flipH="1">
            <a:off x="7029955" y="2490106"/>
            <a:ext cx="1676614" cy="1934157"/>
            <a:chOff x="6984332" y="3403829"/>
            <a:chExt cx="759658" cy="922745"/>
          </a:xfrm>
        </p:grpSpPr>
        <p:cxnSp>
          <p:nvCxnSpPr>
            <p:cNvPr id="155" name="Gerader Verbinder 154">
              <a:extLst>
                <a:ext uri="{FF2B5EF4-FFF2-40B4-BE49-F238E27FC236}">
                  <a16:creationId xmlns:a16="http://schemas.microsoft.com/office/drawing/2014/main" id="{A9984412-0141-433C-B867-61AA3C1507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14869" y="3403829"/>
              <a:ext cx="429120" cy="2765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Gerader Verbinder 155">
              <a:extLst>
                <a:ext uri="{FF2B5EF4-FFF2-40B4-BE49-F238E27FC236}">
                  <a16:creationId xmlns:a16="http://schemas.microsoft.com/office/drawing/2014/main" id="{B351BF06-3385-4EAF-85E9-8C2AF24A85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98699" y="3479107"/>
              <a:ext cx="545290" cy="2417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Gerader Verbinder 156">
              <a:extLst>
                <a:ext uri="{FF2B5EF4-FFF2-40B4-BE49-F238E27FC236}">
                  <a16:creationId xmlns:a16="http://schemas.microsoft.com/office/drawing/2014/main" id="{C2BE8738-41EF-409C-B19C-77387D598CE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2581" y="3570912"/>
              <a:ext cx="641409" cy="2069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Gerader Verbinder 157">
              <a:extLst>
                <a:ext uri="{FF2B5EF4-FFF2-40B4-BE49-F238E27FC236}">
                  <a16:creationId xmlns:a16="http://schemas.microsoft.com/office/drawing/2014/main" id="{9B2B2495-A1A3-4A01-AB2B-53452DE4E9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25880" y="3686619"/>
              <a:ext cx="718110" cy="1605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Gerader Verbinder 158">
              <a:extLst>
                <a:ext uri="{FF2B5EF4-FFF2-40B4-BE49-F238E27FC236}">
                  <a16:creationId xmlns:a16="http://schemas.microsoft.com/office/drawing/2014/main" id="{6C32BF88-7CAD-4CC8-BA1B-A5317A8678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99535" y="3809214"/>
              <a:ext cx="744454" cy="1047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Gerader Verbinder 159">
              <a:extLst>
                <a:ext uri="{FF2B5EF4-FFF2-40B4-BE49-F238E27FC236}">
                  <a16:creationId xmlns:a16="http://schemas.microsoft.com/office/drawing/2014/main" id="{40199353-4AC2-4C03-BE94-6704F6A47F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84332" y="3947036"/>
              <a:ext cx="759657" cy="271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Gerader Verbinder 160">
              <a:extLst>
                <a:ext uri="{FF2B5EF4-FFF2-40B4-BE49-F238E27FC236}">
                  <a16:creationId xmlns:a16="http://schemas.microsoft.com/office/drawing/2014/main" id="{7652DDC3-D346-4938-9DC1-FB906DB5E0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9535" y="4035034"/>
              <a:ext cx="744454" cy="245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Gerader Verbinder 161">
              <a:extLst>
                <a:ext uri="{FF2B5EF4-FFF2-40B4-BE49-F238E27FC236}">
                  <a16:creationId xmlns:a16="http://schemas.microsoft.com/office/drawing/2014/main" id="{BC345A7E-3AAF-4FE1-96ED-06860CC7AE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8341" y="4092562"/>
              <a:ext cx="655647" cy="1196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3" name="Gerader Verbinder 162">
              <a:extLst>
                <a:ext uri="{FF2B5EF4-FFF2-40B4-BE49-F238E27FC236}">
                  <a16:creationId xmlns:a16="http://schemas.microsoft.com/office/drawing/2014/main" id="{CDC6CF92-1F6E-400C-A10B-58B0E00536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3207" y="4158189"/>
              <a:ext cx="540783" cy="1683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172EE7A-49F8-ADCE-B8BC-301510C9EEC5}"/>
              </a:ext>
            </a:extLst>
          </p:cNvPr>
          <p:cNvGrpSpPr/>
          <p:nvPr/>
        </p:nvGrpSpPr>
        <p:grpSpPr>
          <a:xfrm>
            <a:off x="1495885" y="2831216"/>
            <a:ext cx="7436984" cy="3420042"/>
            <a:chOff x="1495885" y="3012080"/>
            <a:chExt cx="7436984" cy="3249489"/>
          </a:xfrm>
        </p:grpSpPr>
        <p:sp>
          <p:nvSpPr>
            <p:cNvPr id="134" name="Rechteck 133">
              <a:extLst>
                <a:ext uri="{FF2B5EF4-FFF2-40B4-BE49-F238E27FC236}">
                  <a16:creationId xmlns:a16="http://schemas.microsoft.com/office/drawing/2014/main" id="{ACBCE24A-445C-4E48-B207-C8AA01D673CC}"/>
                </a:ext>
              </a:extLst>
            </p:cNvPr>
            <p:cNvSpPr/>
            <p:nvPr/>
          </p:nvSpPr>
          <p:spPr>
            <a:xfrm>
              <a:off x="1495885" y="4949245"/>
              <a:ext cx="7436984" cy="1312324"/>
            </a:xfrm>
            <a:prstGeom prst="rect">
              <a:avLst/>
            </a:prstGeom>
            <a:solidFill>
              <a:srgbClr val="C00000">
                <a:alpha val="10000"/>
              </a:srgbClr>
            </a:solidFill>
            <a:ln>
              <a:solidFill>
                <a:srgbClr val="E4CA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endParaRPr lang="de-CH" sz="2400" dirty="0">
                <a:solidFill>
                  <a:schemeClr val="tx1"/>
                </a:solidFill>
              </a:endParaRPr>
            </a:p>
          </p:txBody>
        </p:sp>
        <p:cxnSp>
          <p:nvCxnSpPr>
            <p:cNvPr id="135" name="Gerader Verbinder 134">
              <a:extLst>
                <a:ext uri="{FF2B5EF4-FFF2-40B4-BE49-F238E27FC236}">
                  <a16:creationId xmlns:a16="http://schemas.microsoft.com/office/drawing/2014/main" id="{9BA2A697-CCE6-4106-BBB7-45592E528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5885" y="4429296"/>
              <a:ext cx="1811407" cy="519949"/>
            </a:xfrm>
            <a:prstGeom prst="line">
              <a:avLst/>
            </a:prstGeom>
            <a:ln w="12700">
              <a:solidFill>
                <a:srgbClr val="E4CA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Gerader Verbinder 135">
              <a:extLst>
                <a:ext uri="{FF2B5EF4-FFF2-40B4-BE49-F238E27FC236}">
                  <a16:creationId xmlns:a16="http://schemas.microsoft.com/office/drawing/2014/main" id="{F4083218-BFD5-49E2-9CD2-F8EF68D7C77E}"/>
                </a:ext>
              </a:extLst>
            </p:cNvPr>
            <p:cNvCxnSpPr>
              <a:cxnSpLocks/>
            </p:cNvCxnSpPr>
            <p:nvPr/>
          </p:nvCxnSpPr>
          <p:spPr>
            <a:xfrm>
              <a:off x="7016453" y="4424930"/>
              <a:ext cx="1916416" cy="530783"/>
            </a:xfrm>
            <a:prstGeom prst="line">
              <a:avLst/>
            </a:prstGeom>
            <a:ln w="12700">
              <a:solidFill>
                <a:srgbClr val="E4CAC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uppieren 168">
              <a:extLst>
                <a:ext uri="{FF2B5EF4-FFF2-40B4-BE49-F238E27FC236}">
                  <a16:creationId xmlns:a16="http://schemas.microsoft.com/office/drawing/2014/main" id="{33EE1956-EE17-4FC5-BBAA-DDA52B125CE3}"/>
                </a:ext>
              </a:extLst>
            </p:cNvPr>
            <p:cNvGrpSpPr/>
            <p:nvPr/>
          </p:nvGrpSpPr>
          <p:grpSpPr>
            <a:xfrm>
              <a:off x="3315630" y="3012080"/>
              <a:ext cx="3711582" cy="1418829"/>
              <a:chOff x="2998257" y="1970514"/>
              <a:chExt cx="3711582" cy="1418829"/>
            </a:xfrm>
          </p:grpSpPr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8BB8281F-9351-40D5-ACF2-3BAD18752A99}"/>
                  </a:ext>
                </a:extLst>
              </p:cNvPr>
              <p:cNvSpPr/>
              <p:nvPr/>
            </p:nvSpPr>
            <p:spPr>
              <a:xfrm>
                <a:off x="2998257" y="1970514"/>
                <a:ext cx="3711582" cy="1418829"/>
              </a:xfrm>
              <a:prstGeom prst="rect">
                <a:avLst/>
              </a:prstGeom>
              <a:solidFill>
                <a:srgbClr val="C00000">
                  <a:alpha val="10000"/>
                </a:srgbClr>
              </a:solidFill>
              <a:ln>
                <a:solidFill>
                  <a:srgbClr val="E4C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CH" sz="500" b="1" dirty="0">
                  <a:solidFill>
                    <a:schemeClr val="tx1"/>
                  </a:solidFill>
                </a:endParaRPr>
              </a:p>
              <a:p>
                <a:r>
                  <a:rPr lang="de-CH" sz="2000" b="1" dirty="0">
                    <a:solidFill>
                      <a:schemeClr val="tx1"/>
                    </a:solidFill>
                  </a:rPr>
                  <a:t>Data Hub</a:t>
                </a:r>
              </a:p>
            </p:txBody>
          </p:sp>
          <p:grpSp>
            <p:nvGrpSpPr>
              <p:cNvPr id="168" name="Gruppieren 167">
                <a:extLst>
                  <a:ext uri="{FF2B5EF4-FFF2-40B4-BE49-F238E27FC236}">
                    <a16:creationId xmlns:a16="http://schemas.microsoft.com/office/drawing/2014/main" id="{1D583CB4-840A-4008-8628-CFBA709AF93D}"/>
                  </a:ext>
                </a:extLst>
              </p:cNvPr>
              <p:cNvGrpSpPr/>
              <p:nvPr/>
            </p:nvGrpSpPr>
            <p:grpSpPr>
              <a:xfrm>
                <a:off x="3214654" y="2287337"/>
                <a:ext cx="3235052" cy="1025782"/>
                <a:chOff x="3057938" y="2118342"/>
                <a:chExt cx="3531306" cy="1341622"/>
              </a:xfrm>
            </p:grpSpPr>
            <p:pic>
              <p:nvPicPr>
                <p:cNvPr id="96" name="Grafik 95" descr="Datenbank">
                  <a:extLst>
                    <a:ext uri="{FF2B5EF4-FFF2-40B4-BE49-F238E27FC236}">
                      <a16:creationId xmlns:a16="http://schemas.microsoft.com/office/drawing/2014/main" id="{E8B724C2-F345-47D7-9A77-D41A2C2BC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0566" y="2125229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97" name="Textfeld 96">
                  <a:extLst>
                    <a:ext uri="{FF2B5EF4-FFF2-40B4-BE49-F238E27FC236}">
                      <a16:creationId xmlns:a16="http://schemas.microsoft.com/office/drawing/2014/main" id="{CB0F6700-8662-4F07-85FC-FA688E38FF92}"/>
                    </a:ext>
                  </a:extLst>
                </p:cNvPr>
                <p:cNvSpPr txBox="1"/>
                <p:nvPr/>
              </p:nvSpPr>
              <p:spPr>
                <a:xfrm>
                  <a:off x="4561847" y="2905966"/>
                  <a:ext cx="876977" cy="483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CH" dirty="0"/>
                    <a:t>Daten</a:t>
                  </a:r>
                </a:p>
              </p:txBody>
            </p:sp>
            <p:pic>
              <p:nvPicPr>
                <p:cNvPr id="99" name="Grafik 98" descr="Cmd (Terminal)">
                  <a:extLst>
                    <a:ext uri="{FF2B5EF4-FFF2-40B4-BE49-F238E27FC236}">
                      <a16:creationId xmlns:a16="http://schemas.microsoft.com/office/drawing/2014/main" id="{1D788846-6298-45B8-8A48-55546439F6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8996" y="2134831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00" name="Textfeld 99">
                  <a:extLst>
                    <a:ext uri="{FF2B5EF4-FFF2-40B4-BE49-F238E27FC236}">
                      <a16:creationId xmlns:a16="http://schemas.microsoft.com/office/drawing/2014/main" id="{42CF567B-F005-4F67-9868-0D547366FC3B}"/>
                    </a:ext>
                  </a:extLst>
                </p:cNvPr>
                <p:cNvSpPr txBox="1"/>
                <p:nvPr/>
              </p:nvSpPr>
              <p:spPr>
                <a:xfrm>
                  <a:off x="5721046" y="2905966"/>
                  <a:ext cx="8681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dirty="0"/>
                    <a:t>Export</a:t>
                  </a:r>
                </a:p>
              </p:txBody>
            </p:sp>
            <p:sp>
              <p:nvSpPr>
                <p:cNvPr id="101" name="Textfeld 100">
                  <a:extLst>
                    <a:ext uri="{FF2B5EF4-FFF2-40B4-BE49-F238E27FC236}">
                      <a16:creationId xmlns:a16="http://schemas.microsoft.com/office/drawing/2014/main" id="{2E9179C0-19EC-4640-96AB-4CB299CCB7DA}"/>
                    </a:ext>
                  </a:extLst>
                </p:cNvPr>
                <p:cNvSpPr txBox="1"/>
                <p:nvPr/>
              </p:nvSpPr>
              <p:spPr>
                <a:xfrm>
                  <a:off x="3057938" y="2884561"/>
                  <a:ext cx="914400" cy="4830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CH" dirty="0"/>
                    <a:t>Import</a:t>
                  </a:r>
                </a:p>
              </p:txBody>
            </p:sp>
            <p:pic>
              <p:nvPicPr>
                <p:cNvPr id="121" name="Grafik 120" descr="Cmd (Terminal)">
                  <a:extLst>
                    <a:ext uri="{FF2B5EF4-FFF2-40B4-BE49-F238E27FC236}">
                      <a16:creationId xmlns:a16="http://schemas.microsoft.com/office/drawing/2014/main" id="{D37E238D-0D57-4EBB-9DDA-F42E391BA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056" y="213441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25" name="Grafik 124" descr="Datenbank">
                  <a:extLst>
                    <a:ext uri="{FF2B5EF4-FFF2-40B4-BE49-F238E27FC236}">
                      <a16:creationId xmlns:a16="http://schemas.microsoft.com/office/drawing/2014/main" id="{6EA0C969-6D5D-4059-BBDF-D602660547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0833" y="2118342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26" name="Textfeld 125">
                  <a:extLst>
                    <a:ext uri="{FF2B5EF4-FFF2-40B4-BE49-F238E27FC236}">
                      <a16:creationId xmlns:a16="http://schemas.microsoft.com/office/drawing/2014/main" id="{82E686B0-870B-4B36-B8D5-3886C1FFA5F3}"/>
                    </a:ext>
                  </a:extLst>
                </p:cNvPr>
                <p:cNvSpPr txBox="1"/>
                <p:nvPr/>
              </p:nvSpPr>
              <p:spPr>
                <a:xfrm>
                  <a:off x="3594290" y="3090632"/>
                  <a:ext cx="100105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dirty="0"/>
                    <a:t>Service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7580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8274262" cy="1325563"/>
          </a:xfrm>
        </p:spPr>
        <p:txBody>
          <a:bodyPr/>
          <a:lstStyle/>
          <a:p>
            <a:r>
              <a:rPr lang="de-CH" dirty="0"/>
              <a:t>Das «Ökosystem ZentralGut»</a:t>
            </a:r>
            <a:br>
              <a:rPr lang="de-CH" dirty="0"/>
            </a:br>
            <a:r>
              <a:rPr lang="de-CH" dirty="0"/>
              <a:t>im kleineren Massstab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1798D63A-681F-4773-A47C-E28FA259231E}" type="slidenum">
              <a:rPr lang="de-CH" smtClean="0"/>
              <a:t>11</a:t>
            </a:fld>
            <a:endParaRPr lang="de-CH" dirty="0"/>
          </a:p>
        </p:txBody>
      </p:sp>
      <p:cxnSp>
        <p:nvCxnSpPr>
          <p:cNvPr id="124" name="Gerader Verbinder 123">
            <a:extLst>
              <a:ext uri="{FF2B5EF4-FFF2-40B4-BE49-F238E27FC236}">
                <a16:creationId xmlns:a16="http://schemas.microsoft.com/office/drawing/2014/main" id="{031A4711-9919-4856-94FF-D7BFBE31B857}"/>
              </a:ext>
            </a:extLst>
          </p:cNvPr>
          <p:cNvCxnSpPr>
            <a:cxnSpLocks/>
            <a:stCxn id="142" idx="0"/>
            <a:endCxn id="86" idx="3"/>
          </p:cNvCxnSpPr>
          <p:nvPr/>
        </p:nvCxnSpPr>
        <p:spPr>
          <a:xfrm flipH="1" flipV="1">
            <a:off x="7576742" y="4180698"/>
            <a:ext cx="954057" cy="1213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70E7080-6B9F-47E2-99B3-D06300F95381}"/>
              </a:ext>
            </a:extLst>
          </p:cNvPr>
          <p:cNvGrpSpPr/>
          <p:nvPr/>
        </p:nvGrpSpPr>
        <p:grpSpPr>
          <a:xfrm>
            <a:off x="10286087" y="2757828"/>
            <a:ext cx="1722285" cy="2427357"/>
            <a:chOff x="8946464" y="880850"/>
            <a:chExt cx="2728022" cy="3643399"/>
          </a:xfrm>
        </p:grpSpPr>
        <p:pic>
          <p:nvPicPr>
            <p:cNvPr id="107" name="Grafik 106" descr="Weibliches Profil">
              <a:extLst>
                <a:ext uri="{FF2B5EF4-FFF2-40B4-BE49-F238E27FC236}">
                  <a16:creationId xmlns:a16="http://schemas.microsoft.com/office/drawing/2014/main" id="{08732849-D52E-4770-85D1-146D346A7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946464" y="1499755"/>
              <a:ext cx="914400" cy="914400"/>
            </a:xfrm>
            <a:prstGeom prst="rect">
              <a:avLst/>
            </a:prstGeom>
          </p:spPr>
        </p:pic>
        <p:pic>
          <p:nvPicPr>
            <p:cNvPr id="108" name="Grafik 107" descr="Männliches Profil">
              <a:extLst>
                <a:ext uri="{FF2B5EF4-FFF2-40B4-BE49-F238E27FC236}">
                  <a16:creationId xmlns:a16="http://schemas.microsoft.com/office/drawing/2014/main" id="{EBE85FB8-D5C9-4243-BDFC-3583F2CB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132641" y="2922493"/>
              <a:ext cx="914400" cy="914400"/>
            </a:xfrm>
            <a:prstGeom prst="rect">
              <a:avLst/>
            </a:prstGeom>
          </p:spPr>
        </p:pic>
        <p:pic>
          <p:nvPicPr>
            <p:cNvPr id="109" name="Grafik 108" descr="Schuljunge">
              <a:extLst>
                <a:ext uri="{FF2B5EF4-FFF2-40B4-BE49-F238E27FC236}">
                  <a16:creationId xmlns:a16="http://schemas.microsoft.com/office/drawing/2014/main" id="{6EC9D76F-8325-413E-90E1-6E33AF458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036498" y="2467116"/>
              <a:ext cx="914400" cy="914400"/>
            </a:xfrm>
            <a:prstGeom prst="rect">
              <a:avLst/>
            </a:prstGeom>
          </p:spPr>
        </p:pic>
        <p:pic>
          <p:nvPicPr>
            <p:cNvPr id="110" name="Grafik 109" descr="Frau mit Stock">
              <a:extLst>
                <a:ext uri="{FF2B5EF4-FFF2-40B4-BE49-F238E27FC236}">
                  <a16:creationId xmlns:a16="http://schemas.microsoft.com/office/drawing/2014/main" id="{ABF33C6B-AEEC-4AED-AB8D-45D70B42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08380" y="3146538"/>
              <a:ext cx="914400" cy="914400"/>
            </a:xfrm>
            <a:prstGeom prst="rect">
              <a:avLst/>
            </a:prstGeom>
          </p:spPr>
        </p:pic>
        <p:pic>
          <p:nvPicPr>
            <p:cNvPr id="111" name="Grafik 110" descr="Person im Rollstuhl">
              <a:extLst>
                <a:ext uri="{FF2B5EF4-FFF2-40B4-BE49-F238E27FC236}">
                  <a16:creationId xmlns:a16="http://schemas.microsoft.com/office/drawing/2014/main" id="{B2663AB8-AEB2-4D9C-A4A4-39300E28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322797" y="1768322"/>
              <a:ext cx="914400" cy="914400"/>
            </a:xfrm>
            <a:prstGeom prst="rect">
              <a:avLst/>
            </a:prstGeom>
          </p:spPr>
        </p:pic>
        <p:pic>
          <p:nvPicPr>
            <p:cNvPr id="112" name="Grafik 111" descr="Baseball">
              <a:extLst>
                <a:ext uri="{FF2B5EF4-FFF2-40B4-BE49-F238E27FC236}">
                  <a16:creationId xmlns:a16="http://schemas.microsoft.com/office/drawing/2014/main" id="{1E8880BA-CBD2-4588-871F-E4D20F028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971234" y="2147699"/>
              <a:ext cx="914400" cy="914400"/>
            </a:xfrm>
            <a:prstGeom prst="rect">
              <a:avLst/>
            </a:prstGeom>
          </p:spPr>
        </p:pic>
        <p:pic>
          <p:nvPicPr>
            <p:cNvPr id="113" name="Grafik 112" descr="Mann mit Stock">
              <a:extLst>
                <a:ext uri="{FF2B5EF4-FFF2-40B4-BE49-F238E27FC236}">
                  <a16:creationId xmlns:a16="http://schemas.microsoft.com/office/drawing/2014/main" id="{798BBDCC-85E7-4250-B84E-CE0E4669C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547760" y="2464574"/>
              <a:ext cx="769111" cy="769111"/>
            </a:xfrm>
            <a:prstGeom prst="rect">
              <a:avLst/>
            </a:prstGeom>
          </p:spPr>
        </p:pic>
        <p:pic>
          <p:nvPicPr>
            <p:cNvPr id="114" name="Grafik 113" descr="Kopf mit Zahnrädern">
              <a:extLst>
                <a:ext uri="{FF2B5EF4-FFF2-40B4-BE49-F238E27FC236}">
                  <a16:creationId xmlns:a16="http://schemas.microsoft.com/office/drawing/2014/main" id="{7C19BD65-9346-4832-998C-BB0A6406D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538745" y="2481171"/>
              <a:ext cx="914400" cy="914400"/>
            </a:xfrm>
            <a:prstGeom prst="rect">
              <a:avLst/>
            </a:prstGeom>
          </p:spPr>
        </p:pic>
        <p:pic>
          <p:nvPicPr>
            <p:cNvPr id="115" name="Grafik 114" descr="Klassenzimmer">
              <a:extLst>
                <a:ext uri="{FF2B5EF4-FFF2-40B4-BE49-F238E27FC236}">
                  <a16:creationId xmlns:a16="http://schemas.microsoft.com/office/drawing/2014/main" id="{9087EDBB-5FA3-4C48-A7A7-7381F53AB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520691" y="880850"/>
              <a:ext cx="914400" cy="914400"/>
            </a:xfrm>
            <a:prstGeom prst="rect">
              <a:avLst/>
            </a:prstGeom>
          </p:spPr>
        </p:pic>
        <p:pic>
          <p:nvPicPr>
            <p:cNvPr id="116" name="Grafik 115" descr="Kundenbewertung">
              <a:extLst>
                <a:ext uri="{FF2B5EF4-FFF2-40B4-BE49-F238E27FC236}">
                  <a16:creationId xmlns:a16="http://schemas.microsoft.com/office/drawing/2014/main" id="{2F09A580-5827-44A1-AEE8-242351D66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650775" y="1707922"/>
              <a:ext cx="914400" cy="914400"/>
            </a:xfrm>
            <a:prstGeom prst="rect">
              <a:avLst/>
            </a:prstGeom>
          </p:spPr>
        </p:pic>
        <p:pic>
          <p:nvPicPr>
            <p:cNvPr id="117" name="Grafik 116" descr="Idee">
              <a:extLst>
                <a:ext uri="{FF2B5EF4-FFF2-40B4-BE49-F238E27FC236}">
                  <a16:creationId xmlns:a16="http://schemas.microsoft.com/office/drawing/2014/main" id="{D5EA96FE-07F1-4B21-AFE3-98A8B998A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218610" y="966781"/>
              <a:ext cx="914400" cy="914400"/>
            </a:xfrm>
            <a:prstGeom prst="rect">
              <a:avLst/>
            </a:prstGeom>
          </p:spPr>
        </p:pic>
        <p:sp>
          <p:nvSpPr>
            <p:cNvPr id="118" name="Textfeld 117">
              <a:extLst>
                <a:ext uri="{FF2B5EF4-FFF2-40B4-BE49-F238E27FC236}">
                  <a16:creationId xmlns:a16="http://schemas.microsoft.com/office/drawing/2014/main" id="{6DBF8B5B-8872-40BC-B04F-C952F434B703}"/>
                </a:ext>
              </a:extLst>
            </p:cNvPr>
            <p:cNvSpPr txBox="1"/>
            <p:nvPr/>
          </p:nvSpPr>
          <p:spPr>
            <a:xfrm>
              <a:off x="9455864" y="4016088"/>
              <a:ext cx="2218622" cy="508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</a:lstStyle>
            <a:p>
              <a:r>
                <a:rPr lang="de-CH" sz="1600" dirty="0"/>
                <a:t>BenutzerInnen</a:t>
              </a:r>
            </a:p>
          </p:txBody>
        </p:sp>
        <p:pic>
          <p:nvPicPr>
            <p:cNvPr id="128" name="Grafik 127" descr="Kind mit Ballon Silhouette">
              <a:extLst>
                <a:ext uri="{FF2B5EF4-FFF2-40B4-BE49-F238E27FC236}">
                  <a16:creationId xmlns:a16="http://schemas.microsoft.com/office/drawing/2014/main" id="{A9ED7CEA-8608-4BF5-8F93-77DB20943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558783" y="1303031"/>
              <a:ext cx="851120" cy="851120"/>
            </a:xfrm>
            <a:prstGeom prst="rect">
              <a:avLst/>
            </a:prstGeom>
          </p:spPr>
        </p:pic>
        <p:pic>
          <p:nvPicPr>
            <p:cNvPr id="129" name="Grafik 128" descr="Held weiblich Silhouette">
              <a:extLst>
                <a:ext uri="{FF2B5EF4-FFF2-40B4-BE49-F238E27FC236}">
                  <a16:creationId xmlns:a16="http://schemas.microsoft.com/office/drawing/2014/main" id="{86F905C9-58CE-42A5-BCD6-2E1D1A59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0307341" y="3130098"/>
              <a:ext cx="826825" cy="826825"/>
            </a:xfrm>
            <a:prstGeom prst="rect">
              <a:avLst/>
            </a:prstGeom>
          </p:spPr>
        </p:pic>
      </p:grpSp>
      <p:grpSp>
        <p:nvGrpSpPr>
          <p:cNvPr id="173" name="Gruppieren 172">
            <a:extLst>
              <a:ext uri="{FF2B5EF4-FFF2-40B4-BE49-F238E27FC236}">
                <a16:creationId xmlns:a16="http://schemas.microsoft.com/office/drawing/2014/main" id="{9E3D100E-7AF8-4F10-9569-0FBDCB7304D9}"/>
              </a:ext>
            </a:extLst>
          </p:cNvPr>
          <p:cNvGrpSpPr/>
          <p:nvPr/>
        </p:nvGrpSpPr>
        <p:grpSpPr>
          <a:xfrm>
            <a:off x="8324215" y="1972047"/>
            <a:ext cx="1621824" cy="850317"/>
            <a:chOff x="7449297" y="1642442"/>
            <a:chExt cx="1621824" cy="850317"/>
          </a:xfrm>
        </p:grpSpPr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024D4755-AEED-4362-A9BA-12C9DF192439}"/>
                </a:ext>
              </a:extLst>
            </p:cNvPr>
            <p:cNvSpPr txBox="1"/>
            <p:nvPr/>
          </p:nvSpPr>
          <p:spPr>
            <a:xfrm>
              <a:off x="7449297" y="2215760"/>
              <a:ext cx="16218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/>
                <a:t>ZentralGut.ch</a:t>
              </a:r>
              <a:endParaRPr lang="de-CH" sz="1600" dirty="0"/>
            </a:p>
          </p:txBody>
        </p:sp>
        <p:pic>
          <p:nvPicPr>
            <p:cNvPr id="137" name="Grafik 136">
              <a:extLst>
                <a:ext uri="{FF2B5EF4-FFF2-40B4-BE49-F238E27FC236}">
                  <a16:creationId xmlns:a16="http://schemas.microsoft.com/office/drawing/2014/main" id="{C1C2E87F-EA93-4E96-A26D-F2ACBA68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7495277" y="1642442"/>
              <a:ext cx="1044405" cy="584776"/>
            </a:xfrm>
            <a:prstGeom prst="rect">
              <a:avLst/>
            </a:prstGeom>
          </p:spPr>
        </p:pic>
      </p:grpSp>
      <p:grpSp>
        <p:nvGrpSpPr>
          <p:cNvPr id="171" name="Gruppieren 170">
            <a:extLst>
              <a:ext uri="{FF2B5EF4-FFF2-40B4-BE49-F238E27FC236}">
                <a16:creationId xmlns:a16="http://schemas.microsoft.com/office/drawing/2014/main" id="{7524516F-3258-4880-8532-47CA6CD7DFED}"/>
              </a:ext>
            </a:extLst>
          </p:cNvPr>
          <p:cNvGrpSpPr/>
          <p:nvPr/>
        </p:nvGrpSpPr>
        <p:grpSpPr>
          <a:xfrm>
            <a:off x="8010079" y="5185185"/>
            <a:ext cx="3297951" cy="1346125"/>
            <a:chOff x="7401100" y="2729946"/>
            <a:chExt cx="3279223" cy="1308938"/>
          </a:xfrm>
        </p:grpSpPr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EA9648AA-309A-4CC7-B2DF-264F3CFB3AF4}"/>
                </a:ext>
              </a:extLst>
            </p:cNvPr>
            <p:cNvSpPr txBox="1"/>
            <p:nvPr/>
          </p:nvSpPr>
          <p:spPr>
            <a:xfrm>
              <a:off x="7401100" y="3672223"/>
              <a:ext cx="1621825" cy="36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/>
                <a:t>Wiki*</a:t>
              </a:r>
              <a:r>
                <a:rPr lang="de-CH" sz="1200" dirty="0" err="1"/>
                <a:t>Versum</a:t>
              </a:r>
              <a:endParaRPr lang="de-CH" sz="1200" dirty="0"/>
            </a:p>
          </p:txBody>
        </p:sp>
        <p:cxnSp>
          <p:nvCxnSpPr>
            <p:cNvPr id="164" name="Gerader Verbinder 163">
              <a:extLst>
                <a:ext uri="{FF2B5EF4-FFF2-40B4-BE49-F238E27FC236}">
                  <a16:creationId xmlns:a16="http://schemas.microsoft.com/office/drawing/2014/main" id="{FD92C72B-5E4B-4226-908F-791A929F4182}"/>
                </a:ext>
              </a:extLst>
            </p:cNvPr>
            <p:cNvCxnSpPr>
              <a:cxnSpLocks/>
              <a:stCxn id="142" idx="1"/>
              <a:endCxn id="118" idx="2"/>
            </p:cNvCxnSpPr>
            <p:nvPr/>
          </p:nvCxnSpPr>
          <p:spPr>
            <a:xfrm flipV="1">
              <a:off x="8301462" y="2729946"/>
              <a:ext cx="2378861" cy="58595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42" name="Grafik 141">
              <a:extLst>
                <a:ext uri="{FF2B5EF4-FFF2-40B4-BE49-F238E27FC236}">
                  <a16:creationId xmlns:a16="http://schemas.microsoft.com/office/drawing/2014/main" id="{0D6FB269-4CCD-45FF-B3C4-89DA772F8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7536264" y="2933306"/>
              <a:ext cx="765198" cy="765198"/>
            </a:xfrm>
            <a:prstGeom prst="rect">
              <a:avLst/>
            </a:prstGeom>
          </p:spPr>
        </p:pic>
      </p:grpSp>
      <p:pic>
        <p:nvPicPr>
          <p:cNvPr id="91" name="Picture 6" descr="https://rzs.swisscovery.slsp.ch/discovery/custom/41SLSP_RZS-VU15/img/swisscovery_rzs_vu15_neu_front_small.png">
            <a:extLst>
              <a:ext uri="{FF2B5EF4-FFF2-40B4-BE49-F238E27FC236}">
                <a16:creationId xmlns:a16="http://schemas.microsoft.com/office/drawing/2014/main" id="{98BD0018-C375-4F16-B61D-B93EB8A8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4" y="1785746"/>
            <a:ext cx="2187265" cy="47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Grafik 97">
            <a:extLst>
              <a:ext uri="{FF2B5EF4-FFF2-40B4-BE49-F238E27FC236}">
                <a16:creationId xmlns:a16="http://schemas.microsoft.com/office/drawing/2014/main" id="{EC5EFB61-8C12-4C75-921A-D3DBFBEF826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9602" y="4290343"/>
            <a:ext cx="2337357" cy="200792"/>
          </a:xfrm>
          <a:prstGeom prst="rect">
            <a:avLst/>
          </a:prstGeom>
        </p:spPr>
      </p:pic>
      <p:pic>
        <p:nvPicPr>
          <p:cNvPr id="5" name="Grafik 4" descr="Ein Bild, das Schwarz, Dunkelheit enthält.&#10;&#10;Beschreibung automatisch generiert.">
            <a:extLst>
              <a:ext uri="{FF2B5EF4-FFF2-40B4-BE49-F238E27FC236}">
                <a16:creationId xmlns:a16="http://schemas.microsoft.com/office/drawing/2014/main" id="{B1DCA34C-51FF-6A1A-47C1-5EDBF46462D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168" y="3581400"/>
            <a:ext cx="1210408" cy="435220"/>
          </a:xfrm>
          <a:prstGeom prst="rect">
            <a:avLst/>
          </a:prstGeom>
        </p:spPr>
      </p:pic>
      <p:pic>
        <p:nvPicPr>
          <p:cNvPr id="6" name="Grafik 5" descr="Ein Bild, das Schwarz, Dunkelheit enthält.&#10;&#10;Beschreibung automatisch generiert.">
            <a:extLst>
              <a:ext uri="{FF2B5EF4-FFF2-40B4-BE49-F238E27FC236}">
                <a16:creationId xmlns:a16="http://schemas.microsoft.com/office/drawing/2014/main" id="{4453A0B9-5848-849E-5929-3F41A77EA7E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406384" y="3000827"/>
            <a:ext cx="1210408" cy="435220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4F1C092C-8817-242C-67F3-0E012C198499}"/>
              </a:ext>
            </a:extLst>
          </p:cNvPr>
          <p:cNvGrpSpPr/>
          <p:nvPr/>
        </p:nvGrpSpPr>
        <p:grpSpPr>
          <a:xfrm>
            <a:off x="1133680" y="2264435"/>
            <a:ext cx="7272704" cy="2625677"/>
            <a:chOff x="353042" y="1805232"/>
            <a:chExt cx="7272704" cy="2625677"/>
          </a:xfrm>
        </p:grpSpPr>
        <p:grpSp>
          <p:nvGrpSpPr>
            <p:cNvPr id="167" name="Gruppieren 166">
              <a:extLst>
                <a:ext uri="{FF2B5EF4-FFF2-40B4-BE49-F238E27FC236}">
                  <a16:creationId xmlns:a16="http://schemas.microsoft.com/office/drawing/2014/main" id="{9B565D21-3684-483D-9BFE-1A9FAC6D65AE}"/>
                </a:ext>
              </a:extLst>
            </p:cNvPr>
            <p:cNvGrpSpPr/>
            <p:nvPr/>
          </p:nvGrpSpPr>
          <p:grpSpPr>
            <a:xfrm>
              <a:off x="353042" y="2380422"/>
              <a:ext cx="3129370" cy="1999035"/>
              <a:chOff x="313793" y="1714611"/>
              <a:chExt cx="3129370" cy="1999035"/>
            </a:xfrm>
          </p:grpSpPr>
          <p:pic>
            <p:nvPicPr>
              <p:cNvPr id="92" name="Grafik 91" descr="Computer">
                <a:extLst>
                  <a:ext uri="{FF2B5EF4-FFF2-40B4-BE49-F238E27FC236}">
                    <a16:creationId xmlns:a16="http://schemas.microsoft.com/office/drawing/2014/main" id="{11D9B1D4-75AC-4DFF-A47E-25E3E18C9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1467174" y="2433526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3" name="Grafik 92" descr="Wiedergabe">
                <a:extLst>
                  <a:ext uri="{FF2B5EF4-FFF2-40B4-BE49-F238E27FC236}">
                    <a16:creationId xmlns:a16="http://schemas.microsoft.com/office/drawing/2014/main" id="{5DBA6888-A638-4190-8843-B269689467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1091628" y="1864968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94" name="Grafik 93" descr="Datenbank">
                <a:extLst>
                  <a:ext uri="{FF2B5EF4-FFF2-40B4-BE49-F238E27FC236}">
                    <a16:creationId xmlns:a16="http://schemas.microsoft.com/office/drawing/2014/main" id="{AF5F180A-2F42-414F-8B4D-7513FBC06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1737481" y="1714611"/>
                <a:ext cx="914400" cy="914400"/>
              </a:xfrm>
              <a:prstGeom prst="rect">
                <a:avLst/>
              </a:prstGeom>
            </p:spPr>
          </p:pic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E8A97BF6-4D31-41B1-A4AC-CC674BAC0A21}"/>
                  </a:ext>
                </a:extLst>
              </p:cNvPr>
              <p:cNvSpPr txBox="1"/>
              <p:nvPr/>
            </p:nvSpPr>
            <p:spPr>
              <a:xfrm>
                <a:off x="313793" y="3128871"/>
                <a:ext cx="31293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CH" sz="1600" dirty="0"/>
                  <a:t>GLAM-</a:t>
                </a:r>
                <a:br>
                  <a:rPr lang="de-CH" sz="1600" dirty="0"/>
                </a:br>
                <a:r>
                  <a:rPr lang="de-CH" sz="1600" dirty="0"/>
                  <a:t>Infosysteme</a:t>
                </a:r>
              </a:p>
            </p:txBody>
          </p:sp>
        </p:grpSp>
        <p:cxnSp>
          <p:nvCxnSpPr>
            <p:cNvPr id="102" name="Gerader Verbinder 101">
              <a:extLst>
                <a:ext uri="{FF2B5EF4-FFF2-40B4-BE49-F238E27FC236}">
                  <a16:creationId xmlns:a16="http://schemas.microsoft.com/office/drawing/2014/main" id="{66B938D0-8D30-47D1-97EC-5E6AAC4C27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9114" y="3569473"/>
              <a:ext cx="6080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40F6D263-3C72-BDC5-A0D5-AE8B7C0B47FD}"/>
                </a:ext>
              </a:extLst>
            </p:cNvPr>
            <p:cNvGrpSpPr/>
            <p:nvPr/>
          </p:nvGrpSpPr>
          <p:grpSpPr>
            <a:xfrm>
              <a:off x="3084522" y="1805232"/>
              <a:ext cx="4541224" cy="2625677"/>
              <a:chOff x="3084522" y="1805232"/>
              <a:chExt cx="4541224" cy="2625677"/>
            </a:xfrm>
          </p:grpSpPr>
          <p:cxnSp>
            <p:nvCxnSpPr>
              <p:cNvPr id="122" name="Gerader Verbinder 121">
                <a:extLst>
                  <a:ext uri="{FF2B5EF4-FFF2-40B4-BE49-F238E27FC236}">
                    <a16:creationId xmlns:a16="http://schemas.microsoft.com/office/drawing/2014/main" id="{E9F762F6-BBAB-47DE-B704-C80AD7CBB89B}"/>
                  </a:ext>
                </a:extLst>
              </p:cNvPr>
              <p:cNvCxnSpPr>
                <a:cxnSpLocks/>
                <a:stCxn id="137" idx="1"/>
                <a:endCxn id="86" idx="3"/>
              </p:cNvCxnSpPr>
              <p:nvPr/>
            </p:nvCxnSpPr>
            <p:spPr>
              <a:xfrm flipH="1">
                <a:off x="6796104" y="1805232"/>
                <a:ext cx="793453" cy="1916263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8BB8281F-9351-40D5-ACF2-3BAD18752A99}"/>
                  </a:ext>
                </a:extLst>
              </p:cNvPr>
              <p:cNvSpPr/>
              <p:nvPr/>
            </p:nvSpPr>
            <p:spPr>
              <a:xfrm>
                <a:off x="3084522" y="3012080"/>
                <a:ext cx="3711582" cy="1418829"/>
              </a:xfrm>
              <a:prstGeom prst="rect">
                <a:avLst/>
              </a:prstGeom>
              <a:solidFill>
                <a:srgbClr val="C00000">
                  <a:alpha val="10000"/>
                </a:srgbClr>
              </a:solidFill>
              <a:ln>
                <a:solidFill>
                  <a:srgbClr val="E4C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de-CH" sz="500" b="1" dirty="0">
                  <a:solidFill>
                    <a:schemeClr val="tx1"/>
                  </a:solidFill>
                </a:endParaRPr>
              </a:p>
              <a:p>
                <a:r>
                  <a:rPr lang="de-CH" sz="2000" b="1" dirty="0">
                    <a:solidFill>
                      <a:schemeClr val="tx1"/>
                    </a:solidFill>
                  </a:rPr>
                  <a:t>Data &amp; Processing Hub</a:t>
                </a:r>
              </a:p>
            </p:txBody>
          </p:sp>
          <p:grpSp>
            <p:nvGrpSpPr>
              <p:cNvPr id="168" name="Gruppieren 167">
                <a:extLst>
                  <a:ext uri="{FF2B5EF4-FFF2-40B4-BE49-F238E27FC236}">
                    <a16:creationId xmlns:a16="http://schemas.microsoft.com/office/drawing/2014/main" id="{1D583CB4-840A-4008-8628-CFBA709AF93D}"/>
                  </a:ext>
                </a:extLst>
              </p:cNvPr>
              <p:cNvGrpSpPr/>
              <p:nvPr/>
            </p:nvGrpSpPr>
            <p:grpSpPr>
              <a:xfrm>
                <a:off x="3428878" y="3460551"/>
                <a:ext cx="1967377" cy="502535"/>
                <a:chOff x="3386056" y="2118342"/>
                <a:chExt cx="3187340" cy="930889"/>
              </a:xfrm>
            </p:grpSpPr>
            <p:pic>
              <p:nvPicPr>
                <p:cNvPr id="96" name="Grafik 95" descr="Datenbank">
                  <a:extLst>
                    <a:ext uri="{FF2B5EF4-FFF2-40B4-BE49-F238E27FC236}">
                      <a16:creationId xmlns:a16="http://schemas.microsoft.com/office/drawing/2014/main" id="{E8B724C2-F345-47D7-9A77-D41A2C2BCD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0566" y="212522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99" name="Grafik 98" descr="Cmd (Terminal)">
                  <a:extLst>
                    <a:ext uri="{FF2B5EF4-FFF2-40B4-BE49-F238E27FC236}">
                      <a16:creationId xmlns:a16="http://schemas.microsoft.com/office/drawing/2014/main" id="{1D788846-6298-45B8-8A48-55546439F6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8996" y="2134831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21" name="Grafik 120" descr="Cmd (Terminal)">
                  <a:extLst>
                    <a:ext uri="{FF2B5EF4-FFF2-40B4-BE49-F238E27FC236}">
                      <a16:creationId xmlns:a16="http://schemas.microsoft.com/office/drawing/2014/main" id="{D37E238D-0D57-4EBB-9DDA-F42E391BA2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86056" y="2134419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25" name="Grafik 124" descr="Datenbank">
                  <a:extLst>
                    <a:ext uri="{FF2B5EF4-FFF2-40B4-BE49-F238E27FC236}">
                      <a16:creationId xmlns:a16="http://schemas.microsoft.com/office/drawing/2014/main" id="{6EA0C969-6D5D-4059-BBDF-D602660547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30833" y="2118342"/>
                  <a:ext cx="914400" cy="914400"/>
                </a:xfrm>
                <a:prstGeom prst="rect">
                  <a:avLst/>
                </a:prstGeom>
              </p:spPr>
            </p:pic>
          </p:grpSp>
          <p:cxnSp>
            <p:nvCxnSpPr>
              <p:cNvPr id="192" name="Gerader Verbinder 191">
                <a:extLst>
                  <a:ext uri="{FF2B5EF4-FFF2-40B4-BE49-F238E27FC236}">
                    <a16:creationId xmlns:a16="http://schemas.microsoft.com/office/drawing/2014/main" id="{E86F0247-ED66-46AD-A0EA-A4CE29EF3EC6}"/>
                  </a:ext>
                </a:extLst>
              </p:cNvPr>
              <p:cNvCxnSpPr>
                <a:cxnSpLocks/>
                <a:stCxn id="6" idx="1"/>
                <a:endCxn id="86" idx="3"/>
              </p:cNvCxnSpPr>
              <p:nvPr/>
            </p:nvCxnSpPr>
            <p:spPr>
              <a:xfrm flipH="1">
                <a:off x="6796104" y="2759234"/>
                <a:ext cx="829642" cy="96226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9" name="Grafik 8" descr="Ein Bild, das Kunst enthält.&#10;&#10;Automatisch generierte Beschreibung">
                <a:extLst>
                  <a:ext uri="{FF2B5EF4-FFF2-40B4-BE49-F238E27FC236}">
                    <a16:creationId xmlns:a16="http://schemas.microsoft.com/office/drawing/2014/main" id="{E3BACBE9-73C2-6057-55A8-075B55AEC7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1947" y="3561018"/>
                <a:ext cx="1625034" cy="775026"/>
              </a:xfrm>
              <a:prstGeom prst="rect">
                <a:avLst/>
              </a:prstGeom>
            </p:spPr>
          </p:pic>
        </p:grpSp>
      </p:grpSp>
      <p:sp>
        <p:nvSpPr>
          <p:cNvPr id="22" name="AutoShape 2" descr="Zenodo home">
            <a:extLst>
              <a:ext uri="{FF2B5EF4-FFF2-40B4-BE49-F238E27FC236}">
                <a16:creationId xmlns:a16="http://schemas.microsoft.com/office/drawing/2014/main" id="{29381908-3708-BF60-8FE2-897C90B88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3" name="AutoShape 4" descr="Zenodo home">
            <a:extLst>
              <a:ext uri="{FF2B5EF4-FFF2-40B4-BE49-F238E27FC236}">
                <a16:creationId xmlns:a16="http://schemas.microsoft.com/office/drawing/2014/main" id="{C83A0A67-9DCA-B329-9CFF-0852A530E8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F06B069-4775-40C4-056E-93EBB9849535}"/>
              </a:ext>
            </a:extLst>
          </p:cNvPr>
          <p:cNvCxnSpPr>
            <a:cxnSpLocks/>
            <a:stCxn id="1032" idx="1"/>
            <a:endCxn id="86" idx="3"/>
          </p:cNvCxnSpPr>
          <p:nvPr/>
        </p:nvCxnSpPr>
        <p:spPr>
          <a:xfrm flipH="1">
            <a:off x="7576742" y="3853000"/>
            <a:ext cx="1028945" cy="3276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407B1EAB-B921-AE7A-87B4-49D7FC71F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1" r="14483"/>
          <a:stretch/>
        </p:blipFill>
        <p:spPr bwMode="auto">
          <a:xfrm>
            <a:off x="8605687" y="3551693"/>
            <a:ext cx="1058880" cy="60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3AF0548-13BD-79B3-13FF-209C6702D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8" y="4128619"/>
            <a:ext cx="910494" cy="91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4C66DE2A-995E-4FAD-6499-0ABED521262E}"/>
              </a:ext>
            </a:extLst>
          </p:cNvPr>
          <p:cNvCxnSpPr>
            <a:cxnSpLocks/>
            <a:stCxn id="1034" idx="1"/>
            <a:endCxn id="86" idx="3"/>
          </p:cNvCxnSpPr>
          <p:nvPr/>
        </p:nvCxnSpPr>
        <p:spPr>
          <a:xfrm flipH="1" flipV="1">
            <a:off x="7576742" y="4180698"/>
            <a:ext cx="1236096" cy="4031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95AE5D0C-EA2C-13C9-6D7B-3F2FA080F728}"/>
              </a:ext>
            </a:extLst>
          </p:cNvPr>
          <p:cNvCxnSpPr>
            <a:cxnSpLocks/>
            <a:stCxn id="115" idx="0"/>
            <a:endCxn id="137" idx="3"/>
          </p:cNvCxnSpPr>
          <p:nvPr/>
        </p:nvCxnSpPr>
        <p:spPr>
          <a:xfrm flipH="1" flipV="1">
            <a:off x="9414600" y="2264435"/>
            <a:ext cx="1522659" cy="4933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DAAD7AF8-4ED5-E0BB-1C40-30B0C6522BFA}"/>
              </a:ext>
            </a:extLst>
          </p:cNvPr>
          <p:cNvCxnSpPr>
            <a:cxnSpLocks/>
            <a:stCxn id="6" idx="3"/>
            <a:endCxn id="115" idx="1"/>
          </p:cNvCxnSpPr>
          <p:nvPr/>
        </p:nvCxnSpPr>
        <p:spPr>
          <a:xfrm flipV="1">
            <a:off x="9616792" y="3062431"/>
            <a:ext cx="1031822" cy="1560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6CDAD9D3-95C2-4DAB-B863-31BABB8F64C9}"/>
              </a:ext>
            </a:extLst>
          </p:cNvPr>
          <p:cNvCxnSpPr>
            <a:cxnSpLocks/>
            <a:stCxn id="1034" idx="3"/>
            <a:endCxn id="118" idx="1"/>
          </p:cNvCxnSpPr>
          <p:nvPr/>
        </p:nvCxnSpPr>
        <p:spPr>
          <a:xfrm>
            <a:off x="9723332" y="4583866"/>
            <a:ext cx="884355" cy="4320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2D39421B-A3C5-9558-E876-F1A9364CAF23}"/>
              </a:ext>
            </a:extLst>
          </p:cNvPr>
          <p:cNvCxnSpPr>
            <a:cxnSpLocks/>
            <a:stCxn id="1032" idx="3"/>
          </p:cNvCxnSpPr>
          <p:nvPr/>
        </p:nvCxnSpPr>
        <p:spPr>
          <a:xfrm flipV="1">
            <a:off x="9664567" y="3848045"/>
            <a:ext cx="879742" cy="49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4" name="Picture 10">
            <a:extLst>
              <a:ext uri="{FF2B5EF4-FFF2-40B4-BE49-F238E27FC236}">
                <a16:creationId xmlns:a16="http://schemas.microsoft.com/office/drawing/2014/main" id="{BAF1140B-5761-779F-6AD3-70C17BD8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3" y="2349195"/>
            <a:ext cx="1102486" cy="110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1D483FBD-43EE-D318-02C2-73C8D768A36E}"/>
              </a:ext>
            </a:extLst>
          </p:cNvPr>
          <p:cNvCxnSpPr>
            <a:cxnSpLocks/>
            <a:stCxn id="91" idx="3"/>
            <a:endCxn id="94" idx="0"/>
          </p:cNvCxnSpPr>
          <p:nvPr/>
        </p:nvCxnSpPr>
        <p:spPr>
          <a:xfrm>
            <a:off x="2496959" y="2020877"/>
            <a:ext cx="517609" cy="8187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EDF1884B-2C57-15FC-01F9-E09D0B7AD2A8}"/>
              </a:ext>
            </a:extLst>
          </p:cNvPr>
          <p:cNvCxnSpPr>
            <a:cxnSpLocks/>
            <a:stCxn id="84" idx="3"/>
            <a:endCxn id="94" idx="0"/>
          </p:cNvCxnSpPr>
          <p:nvPr/>
        </p:nvCxnSpPr>
        <p:spPr>
          <a:xfrm flipV="1">
            <a:off x="1685659" y="2839625"/>
            <a:ext cx="1328909" cy="60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0014C945-0DED-EFED-8024-13B552B20178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338576" y="3799010"/>
            <a:ext cx="71940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3" name="Grafik 142">
            <a:extLst>
              <a:ext uri="{FF2B5EF4-FFF2-40B4-BE49-F238E27FC236}">
                <a16:creationId xmlns:a16="http://schemas.microsoft.com/office/drawing/2014/main" id="{B9AB9E79-5D13-4FE4-0552-144162DB656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9694" y="4875118"/>
            <a:ext cx="1136631" cy="1136633"/>
          </a:xfrm>
          <a:prstGeom prst="rect">
            <a:avLst/>
          </a:prstGeom>
        </p:spPr>
      </p:pic>
      <p:cxnSp>
        <p:nvCxnSpPr>
          <p:cNvPr id="165" name="Gerader Verbinder 164">
            <a:extLst>
              <a:ext uri="{FF2B5EF4-FFF2-40B4-BE49-F238E27FC236}">
                <a16:creationId xmlns:a16="http://schemas.microsoft.com/office/drawing/2014/main" id="{1AF9A7A4-E9FB-5665-07E3-43979A90D003}"/>
              </a:ext>
            </a:extLst>
          </p:cNvPr>
          <p:cNvCxnSpPr>
            <a:cxnSpLocks/>
            <a:stCxn id="143" idx="1"/>
            <a:endCxn id="95" idx="2"/>
          </p:cNvCxnSpPr>
          <p:nvPr/>
        </p:nvCxnSpPr>
        <p:spPr>
          <a:xfrm flipV="1">
            <a:off x="1446325" y="4838660"/>
            <a:ext cx="1252040" cy="6047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6" name="Picture 12" descr="opendata.swiss">
            <a:extLst>
              <a:ext uri="{FF2B5EF4-FFF2-40B4-BE49-F238E27FC236}">
                <a16:creationId xmlns:a16="http://schemas.microsoft.com/office/drawing/2014/main" id="{53A178DE-D9C5-BEEA-DEFD-19BA3726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62" y="5878075"/>
            <a:ext cx="1953640" cy="2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1" name="Gerader Verbinder 180">
            <a:extLst>
              <a:ext uri="{FF2B5EF4-FFF2-40B4-BE49-F238E27FC236}">
                <a16:creationId xmlns:a16="http://schemas.microsoft.com/office/drawing/2014/main" id="{40B81710-C746-BA09-05FB-2D87963BE5F8}"/>
              </a:ext>
            </a:extLst>
          </p:cNvPr>
          <p:cNvCxnSpPr>
            <a:cxnSpLocks/>
            <a:stCxn id="1036" idx="0"/>
            <a:endCxn id="86" idx="3"/>
          </p:cNvCxnSpPr>
          <p:nvPr/>
        </p:nvCxnSpPr>
        <p:spPr>
          <a:xfrm flipH="1" flipV="1">
            <a:off x="7576742" y="4180698"/>
            <a:ext cx="2836240" cy="16973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4" name="Gerader Verbinder 183">
            <a:extLst>
              <a:ext uri="{FF2B5EF4-FFF2-40B4-BE49-F238E27FC236}">
                <a16:creationId xmlns:a16="http://schemas.microsoft.com/office/drawing/2014/main" id="{DE6B2161-EA1D-A294-7C3C-46F93F4FE3CF}"/>
              </a:ext>
            </a:extLst>
          </p:cNvPr>
          <p:cNvCxnSpPr>
            <a:cxnSpLocks/>
            <a:stCxn id="1032" idx="3"/>
            <a:endCxn id="1036" idx="0"/>
          </p:cNvCxnSpPr>
          <p:nvPr/>
        </p:nvCxnSpPr>
        <p:spPr>
          <a:xfrm>
            <a:off x="9664567" y="3853000"/>
            <a:ext cx="748415" cy="20250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3" name="Gerader Verbinder 1032">
            <a:extLst>
              <a:ext uri="{FF2B5EF4-FFF2-40B4-BE49-F238E27FC236}">
                <a16:creationId xmlns:a16="http://schemas.microsoft.com/office/drawing/2014/main" id="{5CAD8136-3185-970C-FFB5-CEAE2F28D74D}"/>
              </a:ext>
            </a:extLst>
          </p:cNvPr>
          <p:cNvCxnSpPr>
            <a:cxnSpLocks/>
            <a:stCxn id="1036" idx="0"/>
            <a:endCxn id="118" idx="2"/>
          </p:cNvCxnSpPr>
          <p:nvPr/>
        </p:nvCxnSpPr>
        <p:spPr>
          <a:xfrm flipV="1">
            <a:off x="10412982" y="5185185"/>
            <a:ext cx="895048" cy="6928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4F9680A-B9D6-A20D-F20D-FF49CCE62613}"/>
              </a:ext>
            </a:extLst>
          </p:cNvPr>
          <p:cNvGrpSpPr/>
          <p:nvPr/>
        </p:nvGrpSpPr>
        <p:grpSpPr>
          <a:xfrm>
            <a:off x="4086782" y="2239626"/>
            <a:ext cx="2967758" cy="731171"/>
            <a:chOff x="4317326" y="2384054"/>
            <a:chExt cx="2562330" cy="731171"/>
          </a:xfrm>
          <a:solidFill>
            <a:schemeClr val="bg1"/>
          </a:solidFill>
        </p:grpSpPr>
        <p:sp>
          <p:nvSpPr>
            <p:cNvPr id="7" name="Flussdiagramm: Alternativer Prozess 6">
              <a:extLst>
                <a:ext uri="{FF2B5EF4-FFF2-40B4-BE49-F238E27FC236}">
                  <a16:creationId xmlns:a16="http://schemas.microsoft.com/office/drawing/2014/main" id="{7A601C36-36C4-973B-3FCB-094D824C4521}"/>
                </a:ext>
              </a:extLst>
            </p:cNvPr>
            <p:cNvSpPr/>
            <p:nvPr/>
          </p:nvSpPr>
          <p:spPr>
            <a:xfrm>
              <a:off x="4317326" y="2384054"/>
              <a:ext cx="2562330" cy="731171"/>
            </a:xfrm>
            <a:prstGeom prst="flowChartAlternateProcess">
              <a:avLst/>
            </a:prstGeom>
            <a:grpFill/>
            <a:ln>
              <a:solidFill>
                <a:srgbClr val="00A9A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Transformationsskripte</a:t>
              </a:r>
              <a:br>
                <a:rPr lang="de-CH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</a:br>
              <a:r>
                <a:rPr lang="de-CH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öffentlich auf </a:t>
              </a:r>
              <a:r>
                <a:rPr lang="de-CH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GitLab</a:t>
              </a:r>
              <a:endParaRPr lang="de-CH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84CE88D-3207-8475-E203-06E5DA5184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67003" b="-14662"/>
            <a:stretch/>
          </p:blipFill>
          <p:spPr bwMode="auto">
            <a:xfrm>
              <a:off x="6273686" y="2524711"/>
              <a:ext cx="527849" cy="56174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27C4F872-D2AF-D8A8-AF76-CFE6F1DF5D45}"/>
              </a:ext>
            </a:extLst>
          </p:cNvPr>
          <p:cNvCxnSpPr>
            <a:cxnSpLocks/>
            <a:stCxn id="7" idx="2"/>
            <a:endCxn id="86" idx="0"/>
          </p:cNvCxnSpPr>
          <p:nvPr/>
        </p:nvCxnSpPr>
        <p:spPr>
          <a:xfrm>
            <a:off x="5570661" y="2970797"/>
            <a:ext cx="150290" cy="5004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534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Helvetica"/>
                <a:cs typeface="Helvetica"/>
              </a:rPr>
              <a:t>Ausserordentliche</a:t>
            </a:r>
            <a:r>
              <a:rPr lang="de-DE" dirty="0">
                <a:latin typeface="Helvetica"/>
                <a:cs typeface="Helvetica"/>
              </a:rPr>
              <a:t> Quellen - Wiki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05995"/>
            <a:ext cx="7073766" cy="4014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2400" b="1" dirty="0">
                <a:latin typeface="Helvetica"/>
                <a:cs typeface="Helvetica"/>
              </a:rPr>
              <a:t>Wikimedia Commons</a:t>
            </a:r>
            <a:endParaRPr lang="de-DE" sz="2400" b="1" dirty="0"/>
          </a:p>
          <a:p>
            <a:r>
              <a:rPr lang="de-DE" sz="2400" dirty="0">
                <a:latin typeface="Helvetica"/>
                <a:cs typeface="Helvetica"/>
              </a:rPr>
              <a:t>Schweizer „GLAM-Tradition“ der „Datenspende“ für Wikimedia Commons</a:t>
            </a:r>
          </a:p>
          <a:p>
            <a:r>
              <a:rPr lang="de-DE" sz="2400" dirty="0">
                <a:latin typeface="Helvetica"/>
                <a:cs typeface="Helvetica"/>
              </a:rPr>
              <a:t>Institutionsabhängig: Bezug über Commons einzige oder „leichter“ erreichbare Quelle:</a:t>
            </a:r>
          </a:p>
          <a:p>
            <a:pPr lvl="1"/>
            <a:r>
              <a:rPr lang="de-DE" sz="2000" dirty="0">
                <a:latin typeface="Helvetica"/>
                <a:cs typeface="Helvetica"/>
              </a:rPr>
              <a:t>Wikimedia-API (und REST-API im Bereich File-Download verfügbar) leicht zu handhaben</a:t>
            </a:r>
          </a:p>
          <a:p>
            <a:pPr lvl="1"/>
            <a:r>
              <a:rPr lang="de-DE" sz="2000" dirty="0">
                <a:latin typeface="Helvetica"/>
                <a:cs typeface="Helvetica"/>
              </a:rPr>
              <a:t>Kategorien-System zur inhaltlichen Identifizierung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8595DD0-8D61-5303-298D-1E2553755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19"/>
          <a:stretch/>
        </p:blipFill>
        <p:spPr>
          <a:xfrm>
            <a:off x="7834962" y="2206442"/>
            <a:ext cx="4241533" cy="3813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247FB65D-826C-0DC5-86A6-14B9F8BE1659}"/>
              </a:ext>
            </a:extLst>
          </p:cNvPr>
          <p:cNvSpPr/>
          <p:nvPr/>
        </p:nvSpPr>
        <p:spPr>
          <a:xfrm>
            <a:off x="422474" y="5426110"/>
            <a:ext cx="8274261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Geplantes Vorhaben: Import der Graphiksammlung der Schweizer Nationalbibliothek</a:t>
            </a:r>
          </a:p>
        </p:txBody>
      </p:sp>
    </p:spTree>
    <p:extLst>
      <p:ext uri="{BB962C8B-B14F-4D97-AF65-F5344CB8AC3E}">
        <p14:creationId xmlns:p14="http://schemas.microsoft.com/office/powerpoint/2010/main" val="3337864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Helvetica"/>
                <a:cs typeface="Helvetica"/>
              </a:rPr>
              <a:t>Ausserordentliche</a:t>
            </a:r>
            <a:r>
              <a:rPr lang="de-DE" dirty="0">
                <a:latin typeface="Helvetica"/>
                <a:cs typeface="Helvetica"/>
              </a:rPr>
              <a:t> Quellen - IA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005995"/>
            <a:ext cx="10515600" cy="4014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2400" b="1" dirty="0">
                <a:latin typeface="Helvetica"/>
                <a:cs typeface="Helvetica"/>
              </a:rPr>
              <a:t>Internet Archive (IA)</a:t>
            </a:r>
            <a:endParaRPr lang="de-DE" sz="2400" b="1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 err="1">
                <a:latin typeface="Helvetica"/>
                <a:cs typeface="Helvetica"/>
              </a:rPr>
              <a:t>Wayback-Machine</a:t>
            </a:r>
            <a:r>
              <a:rPr lang="de-DE" sz="2400" dirty="0">
                <a:latin typeface="Helvetica"/>
                <a:cs typeface="Helvetica"/>
              </a:rPr>
              <a:t> als pragmatisch eingesetztes </a:t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Helvetica"/>
                <a:cs typeface="Helvetica"/>
              </a:rPr>
              <a:t>Schweizer-Messer der Webarchivierung nutzen – </a:t>
            </a:r>
            <a:r>
              <a:rPr lang="de-DE" sz="2400" dirty="0" err="1">
                <a:latin typeface="Helvetica"/>
                <a:cs typeface="Helvetica"/>
              </a:rPr>
              <a:t>semper</a:t>
            </a:r>
            <a:r>
              <a:rPr lang="de-DE" sz="2400" dirty="0">
                <a:latin typeface="Helvetica"/>
                <a:cs typeface="Helvetica"/>
              </a:rPr>
              <a:t> et </a:t>
            </a:r>
            <a:r>
              <a:rPr lang="de-DE" sz="2400" dirty="0" err="1">
                <a:latin typeface="Helvetica"/>
                <a:cs typeface="Helvetica"/>
              </a:rPr>
              <a:t>ubique</a:t>
            </a:r>
            <a:r>
              <a:rPr lang="de-DE" sz="2400" dirty="0">
                <a:latin typeface="Helvetica"/>
                <a:cs typeface="Helvetica"/>
              </a:rPr>
              <a:t>.</a:t>
            </a:r>
          </a:p>
          <a:p>
            <a:pPr marL="728663" lvl="1" indent="-457200"/>
            <a:r>
              <a:rPr lang="de-DE" sz="1800" i="1" dirty="0">
                <a:latin typeface="Helvetica"/>
                <a:cs typeface="Helvetica"/>
              </a:rPr>
              <a:t>Exkurs: Archivierung der ZHB Luzern Website (DOI:10.5281/zenodo.10957012)</a:t>
            </a:r>
            <a:endParaRPr lang="de-DE" sz="1800" i="1" dirty="0"/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latin typeface="Helvetica"/>
                <a:cs typeface="Helvetica"/>
              </a:rPr>
              <a:t>Die „elektronische Bibliothek von Alexandria“</a:t>
            </a:r>
          </a:p>
          <a:p>
            <a:pPr marL="728663" lvl="1" indent="-457200">
              <a:buFont typeface="+mj-lt"/>
              <a:buAutoNum type="alphaLcPeriod"/>
            </a:pPr>
            <a:r>
              <a:rPr lang="de-DE" sz="2000" dirty="0" err="1">
                <a:latin typeface="Helvetica"/>
                <a:cs typeface="Helvetica"/>
              </a:rPr>
              <a:t>Grosse</a:t>
            </a:r>
            <a:r>
              <a:rPr lang="de-DE" sz="2000" dirty="0">
                <a:latin typeface="Helvetica"/>
                <a:cs typeface="Helvetica"/>
              </a:rPr>
              <a:t> Bestände gescannter historischer Literatur </a:t>
            </a:r>
          </a:p>
          <a:p>
            <a:pPr marL="728663" lvl="1" indent="-457200">
              <a:buFont typeface="+mj-lt"/>
              <a:buAutoNum type="alphaLcPeriod"/>
            </a:pPr>
            <a:r>
              <a:rPr lang="de-DE" dirty="0">
                <a:latin typeface="Helvetica"/>
                <a:cs typeface="Helvetica"/>
              </a:rPr>
              <a:t>Nachnutzung</a:t>
            </a:r>
            <a:r>
              <a:rPr lang="de-DE" sz="2000" dirty="0">
                <a:latin typeface="Helvetica"/>
                <a:cs typeface="Helvetica"/>
              </a:rPr>
              <a:t> über IA-API einfach möglich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400" dirty="0">
                <a:latin typeface="Helvetica"/>
                <a:cs typeface="Helvetica"/>
              </a:rPr>
              <a:t>Müssen wir alles neu scannen? Ode nehmen wir vorhandenes und „verbessern“ es:</a:t>
            </a:r>
          </a:p>
          <a:p>
            <a:pPr marL="728663" lvl="1" indent="-457200">
              <a:buFont typeface="+mj-lt"/>
              <a:buAutoNum type="alphaLcPeriod"/>
            </a:pPr>
            <a:endParaRPr lang="de-DE" sz="2000" dirty="0">
              <a:latin typeface="Helvetica"/>
              <a:cs typeface="Helvetica"/>
            </a:endParaRPr>
          </a:p>
          <a:p>
            <a:pPr marL="728663" lvl="1" indent="-457200">
              <a:buFont typeface="+mj-lt"/>
              <a:buAutoNum type="alphaLcPeriod"/>
            </a:pPr>
            <a:endParaRPr lang="de-DE" sz="2000" dirty="0">
              <a:latin typeface="Helvetica"/>
              <a:cs typeface="Helvetica"/>
            </a:endParaRPr>
          </a:p>
          <a:p>
            <a:pPr marL="728663" lvl="1" indent="-457200">
              <a:buFont typeface="+mj-lt"/>
              <a:buAutoNum type="alphaLcPeriod"/>
            </a:pPr>
            <a:endParaRPr lang="de-DE" sz="20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1A862A8E-3C08-DC21-A30C-6302A699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814" y="1919368"/>
            <a:ext cx="1333971" cy="133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82F2145-F2C6-A1AC-2B0C-048FF7F5EE32}"/>
              </a:ext>
            </a:extLst>
          </p:cNvPr>
          <p:cNvSpPr/>
          <p:nvPr/>
        </p:nvSpPr>
        <p:spPr>
          <a:xfrm>
            <a:off x="3717890" y="5718014"/>
            <a:ext cx="8302895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Geplantes Vorhaben: Import der Zeitschrift «Helvetia» von Joseph A. Balthasar und Tiefenerschliessung</a:t>
            </a:r>
          </a:p>
        </p:txBody>
      </p:sp>
    </p:spTree>
    <p:extLst>
      <p:ext uri="{BB962C8B-B14F-4D97-AF65-F5344CB8AC3E}">
        <p14:creationId xmlns:p14="http://schemas.microsoft.com/office/powerpoint/2010/main" val="219855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- Zenodo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b="1" dirty="0">
                <a:latin typeface="Helvetica"/>
                <a:cs typeface="Helvetica"/>
              </a:rPr>
              <a:t>Zenodo – „Public Archive“</a:t>
            </a:r>
            <a:endParaRPr lang="de-DE" b="1" dirty="0"/>
          </a:p>
          <a:p>
            <a:r>
              <a:rPr lang="de-DE" dirty="0"/>
              <a:t>Vor „ZentralGut“ legte die ZHB in Zenodo Luzerner „Kulturgut“ u.a. in einer Zenodo-Community („LARA“) ab: „Quo vadis LARA?“</a:t>
            </a:r>
          </a:p>
          <a:p>
            <a:pPr lvl="1"/>
            <a:r>
              <a:rPr lang="de-DE" dirty="0"/>
              <a:t>Ausgewählte Elemente automatisiert nach Zenodo laden.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cxnSp>
        <p:nvCxnSpPr>
          <p:cNvPr id="10" name="Verbinder: gewinkelt 9">
            <a:extLst>
              <a:ext uri="{FF2B5EF4-FFF2-40B4-BE49-F238E27FC236}">
                <a16:creationId xmlns:a16="http://schemas.microsoft.com/office/drawing/2014/main" id="{F98BCD0D-74A1-2D13-9F15-0E701064D715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3400530" y="5212533"/>
            <a:ext cx="759488" cy="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52EE9C10-6636-87CF-38B2-9BE38F65CA45}"/>
              </a:ext>
            </a:extLst>
          </p:cNvPr>
          <p:cNvGrpSpPr/>
          <p:nvPr/>
        </p:nvGrpSpPr>
        <p:grpSpPr>
          <a:xfrm>
            <a:off x="838200" y="3949611"/>
            <a:ext cx="11116588" cy="1810406"/>
            <a:chOff x="838200" y="3648156"/>
            <a:chExt cx="11116588" cy="1810406"/>
          </a:xfrm>
        </p:grpSpPr>
        <p:sp>
          <p:nvSpPr>
            <p:cNvPr id="6" name="Flussdiagramm: Alternativer Prozess 5">
              <a:extLst>
                <a:ext uri="{FF2B5EF4-FFF2-40B4-BE49-F238E27FC236}">
                  <a16:creationId xmlns:a16="http://schemas.microsoft.com/office/drawing/2014/main" id="{40731393-C3A0-9ABA-009E-CF138880EB88}"/>
                </a:ext>
              </a:extLst>
            </p:cNvPr>
            <p:cNvSpPr/>
            <p:nvPr/>
          </p:nvSpPr>
          <p:spPr>
            <a:xfrm>
              <a:off x="838200" y="4363594"/>
              <a:ext cx="2562330" cy="1094968"/>
            </a:xfrm>
            <a:prstGeom prst="flowChartAlternate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ZentralGut:</a:t>
              </a:r>
              <a:br>
                <a:rPr lang="de-CH" dirty="0"/>
              </a:br>
              <a:r>
                <a:rPr lang="de-CH" dirty="0"/>
                <a:t>Primärer Speicher- und Präsentationsort</a:t>
              </a:r>
            </a:p>
          </p:txBody>
        </p:sp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9EEFB491-672E-A7BE-6EE6-034AA8E911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1" t="17396" r="14483" b="23902"/>
            <a:stretch/>
          </p:blipFill>
          <p:spPr bwMode="auto">
            <a:xfrm>
              <a:off x="9625576" y="3648156"/>
              <a:ext cx="2329212" cy="778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lussdiagramm: Prozess 7">
              <a:extLst>
                <a:ext uri="{FF2B5EF4-FFF2-40B4-BE49-F238E27FC236}">
                  <a16:creationId xmlns:a16="http://schemas.microsoft.com/office/drawing/2014/main" id="{2B336B91-F97B-4B00-FF3C-11D33AEC97AC}"/>
                </a:ext>
              </a:extLst>
            </p:cNvPr>
            <p:cNvSpPr/>
            <p:nvPr/>
          </p:nvSpPr>
          <p:spPr>
            <a:xfrm>
              <a:off x="4160018" y="4418860"/>
              <a:ext cx="2331218" cy="984437"/>
            </a:xfrm>
            <a:prstGeom prst="flowChart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Tiefen-/</a:t>
              </a:r>
              <a:br>
                <a:rPr lang="de-CH" dirty="0"/>
              </a:br>
              <a:r>
                <a:rPr lang="de-CH" dirty="0"/>
                <a:t>Strukturerschliessung</a:t>
              </a:r>
            </a:p>
          </p:txBody>
        </p:sp>
        <p:sp>
          <p:nvSpPr>
            <p:cNvPr id="11" name="Flussdiagramm: Verzweigung 10">
              <a:extLst>
                <a:ext uri="{FF2B5EF4-FFF2-40B4-BE49-F238E27FC236}">
                  <a16:creationId xmlns:a16="http://schemas.microsoft.com/office/drawing/2014/main" id="{7E987FE8-36E7-CEB3-E2E7-84D677F8C116}"/>
                </a:ext>
              </a:extLst>
            </p:cNvPr>
            <p:cNvSpPr/>
            <p:nvPr/>
          </p:nvSpPr>
          <p:spPr>
            <a:xfrm>
              <a:off x="7071382" y="4363594"/>
              <a:ext cx="2806148" cy="1094968"/>
            </a:xfrm>
            <a:prstGeom prst="flowChartDecisi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dirty="0"/>
                <a:t>Selbständige</a:t>
              </a:r>
              <a:br>
                <a:rPr lang="de-CH" dirty="0"/>
              </a:br>
              <a:r>
                <a:rPr lang="de-CH" dirty="0"/>
                <a:t>Einheit?</a:t>
              </a:r>
            </a:p>
          </p:txBody>
        </p:sp>
      </p:grp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0D709725-9CBA-3CC7-CDAE-B0088E143139}"/>
              </a:ext>
            </a:extLst>
          </p:cNvPr>
          <p:cNvCxnSpPr>
            <a:stCxn id="8" idx="3"/>
            <a:endCxn id="11" idx="1"/>
          </p:cNvCxnSpPr>
          <p:nvPr/>
        </p:nvCxnSpPr>
        <p:spPr>
          <a:xfrm flipV="1">
            <a:off x="6491236" y="5212533"/>
            <a:ext cx="58014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winkelt 18">
            <a:extLst>
              <a:ext uri="{FF2B5EF4-FFF2-40B4-BE49-F238E27FC236}">
                <a16:creationId xmlns:a16="http://schemas.microsoft.com/office/drawing/2014/main" id="{6D1B18A0-B719-CD5C-3511-98C74E0FC39E}"/>
              </a:ext>
            </a:extLst>
          </p:cNvPr>
          <p:cNvCxnSpPr>
            <a:cxnSpLocks/>
            <a:stCxn id="11" idx="3"/>
            <a:endCxn id="7" idx="2"/>
          </p:cNvCxnSpPr>
          <p:nvPr/>
        </p:nvCxnSpPr>
        <p:spPr>
          <a:xfrm flipV="1">
            <a:off x="9877530" y="4727749"/>
            <a:ext cx="912652" cy="48478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90F8F73-CE57-6894-3B1C-797E3598800C}"/>
              </a:ext>
            </a:extLst>
          </p:cNvPr>
          <p:cNvSpPr/>
          <p:nvPr/>
        </p:nvSpPr>
        <p:spPr>
          <a:xfrm>
            <a:off x="4160018" y="5842651"/>
            <a:ext cx="7475973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Laufendes Vorhaben: Duplikation Luzerner «wissenschaftlicher» Zeitschriftenartikel ZentralGut -&gt; Zenodo.</a:t>
            </a:r>
          </a:p>
        </p:txBody>
      </p:sp>
    </p:spTree>
    <p:extLst>
      <p:ext uri="{BB962C8B-B14F-4D97-AF65-F5344CB8AC3E}">
        <p14:creationId xmlns:p14="http://schemas.microsoft.com/office/powerpoint/2010/main" val="269693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– Wiki #1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2400" b="1" dirty="0">
                <a:latin typeface="Helvetica"/>
                <a:cs typeface="Helvetica"/>
              </a:rPr>
              <a:t>Wikimedia Commons</a:t>
            </a:r>
            <a:endParaRPr lang="de-DE" sz="2400" b="1" dirty="0"/>
          </a:p>
          <a:p>
            <a:r>
              <a:rPr lang="de-DE" sz="2400" dirty="0">
                <a:latin typeface="Helvetica"/>
                <a:cs typeface="Helvetica"/>
              </a:rPr>
              <a:t>Der „Schweizer Tradition“ nicht nachstehen wollend:</a:t>
            </a:r>
          </a:p>
          <a:p>
            <a:endParaRPr lang="de-DE" sz="2400" dirty="0">
              <a:latin typeface="Helvetica"/>
              <a:cs typeface="Helvetica"/>
            </a:endParaRPr>
          </a:p>
          <a:p>
            <a:endParaRPr lang="de-DE" sz="2400" dirty="0">
              <a:latin typeface="Helvetica"/>
              <a:cs typeface="Helvetica"/>
            </a:endParaRPr>
          </a:p>
          <a:p>
            <a:endParaRPr lang="de-DE" sz="2400" dirty="0">
              <a:latin typeface="Helvetica"/>
              <a:cs typeface="Helvetica"/>
            </a:endParaRPr>
          </a:p>
          <a:p>
            <a:r>
              <a:rPr lang="de-DE" sz="2400" dirty="0">
                <a:latin typeface="Helvetica"/>
                <a:cs typeface="Helvetica"/>
              </a:rPr>
              <a:t>Upload aus ZentralGut nach Wikimedia Commons – damit im </a:t>
            </a:r>
            <a:r>
              <a:rPr lang="de-DE" sz="2400" dirty="0" err="1">
                <a:latin typeface="Helvetica"/>
                <a:cs typeface="Helvetica"/>
              </a:rPr>
              <a:t>Wikiversum</a:t>
            </a:r>
            <a:r>
              <a:rPr lang="de-DE" sz="2400" dirty="0">
                <a:latin typeface="Helvetica"/>
                <a:cs typeface="Helvetica"/>
              </a:rPr>
              <a:t> voll nutzbar: Illustration, Transkriptionen!</a:t>
            </a:r>
          </a:p>
          <a:p>
            <a:endParaRPr lang="de-DE" sz="2400" dirty="0"/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E833821-C67F-7626-03EA-70BB0AB2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409" y="3087854"/>
            <a:ext cx="6549726" cy="1390806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8E93DBEE-81FC-6BF2-8D1D-00B708C79B62}"/>
              </a:ext>
            </a:extLst>
          </p:cNvPr>
          <p:cNvSpPr/>
          <p:nvPr/>
        </p:nvSpPr>
        <p:spPr>
          <a:xfrm>
            <a:off x="4160018" y="5505766"/>
            <a:ext cx="7475973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Laufendes Vorhaben: Upload aller graphischen </a:t>
            </a:r>
            <a:r>
              <a:rPr lang="de-CH" dirty="0" err="1"/>
              <a:t>Materalien</a:t>
            </a:r>
            <a:r>
              <a:rPr lang="de-CH" dirty="0"/>
              <a:t>; Schriftgut wenn für Transkriptionsprojekte in Wikisource notwendig.</a:t>
            </a:r>
          </a:p>
        </p:txBody>
      </p:sp>
    </p:spTree>
    <p:extLst>
      <p:ext uri="{BB962C8B-B14F-4D97-AF65-F5344CB8AC3E}">
        <p14:creationId xmlns:p14="http://schemas.microsoft.com/office/powerpoint/2010/main" val="3665397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– Wiki #2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2600" b="1" dirty="0" err="1">
                <a:latin typeface="Helvetica"/>
                <a:cs typeface="Helvetica"/>
              </a:rPr>
              <a:t>Wikidata</a:t>
            </a:r>
            <a:endParaRPr lang="de-DE" sz="2600" b="1" dirty="0"/>
          </a:p>
          <a:p>
            <a:r>
              <a:rPr lang="de-DE" sz="2600" dirty="0">
                <a:latin typeface="Helvetica"/>
                <a:cs typeface="Helvetica"/>
              </a:rPr>
              <a:t>Items für Grafiken, Periodika, </a:t>
            </a:r>
            <a:r>
              <a:rPr lang="de-DE" sz="2600" dirty="0" err="1">
                <a:latin typeface="Helvetica"/>
                <a:cs typeface="Helvetica"/>
              </a:rPr>
              <a:t>Aritkel</a:t>
            </a:r>
            <a:r>
              <a:rPr lang="de-DE" sz="2600" dirty="0">
                <a:latin typeface="Helvetica"/>
                <a:cs typeface="Helvetica"/>
              </a:rPr>
              <a:t>, Personen, Begriffe, Veranstaltungen – alles was sinnvoll scheint! (also eh alles!)</a:t>
            </a:r>
          </a:p>
          <a:p>
            <a:r>
              <a:rPr lang="de-DE" sz="2600" dirty="0">
                <a:latin typeface="Helvetica"/>
                <a:cs typeface="Helvetica"/>
              </a:rPr>
              <a:t>Beispiele:</a:t>
            </a:r>
          </a:p>
          <a:p>
            <a:pPr lvl="1"/>
            <a:r>
              <a:rPr lang="de-DE" sz="2200" dirty="0">
                <a:latin typeface="Helvetica"/>
                <a:cs typeface="Helvetica"/>
              </a:rPr>
              <a:t>Alle Personen der Porträtgalerie „bemerkenswerter Luzerner“ mit Beruf, </a:t>
            </a:r>
            <a:r>
              <a:rPr lang="de-DE" sz="2200" dirty="0" err="1">
                <a:latin typeface="Helvetica"/>
                <a:cs typeface="Helvetica"/>
              </a:rPr>
              <a:t>Verwandschaftsverhältnissen</a:t>
            </a:r>
            <a:r>
              <a:rPr lang="de-DE" sz="2200" dirty="0">
                <a:latin typeface="Helvetica"/>
                <a:cs typeface="Helvetica"/>
              </a:rPr>
              <a:t> etc. angelegt. </a:t>
            </a:r>
          </a:p>
          <a:p>
            <a:pPr lvl="1"/>
            <a:r>
              <a:rPr lang="de-DE" sz="2200" dirty="0">
                <a:latin typeface="Helvetica"/>
                <a:cs typeface="Helvetica"/>
              </a:rPr>
              <a:t>Volksinitiativen zur </a:t>
            </a:r>
            <a:r>
              <a:rPr lang="de-DE" sz="2200" dirty="0" err="1">
                <a:latin typeface="Helvetica"/>
                <a:cs typeface="Helvetica"/>
              </a:rPr>
              <a:t>Drogenlegistik</a:t>
            </a:r>
            <a:r>
              <a:rPr lang="de-DE" sz="2200" dirty="0">
                <a:latin typeface="Helvetica"/>
                <a:cs typeface="Helvetica"/>
              </a:rPr>
              <a:t> angelegt, wenn sie Thema in der Luzerner „</a:t>
            </a:r>
            <a:r>
              <a:rPr lang="de-DE" sz="2200" dirty="0" err="1">
                <a:latin typeface="Helvetica"/>
                <a:cs typeface="Helvetica"/>
              </a:rPr>
              <a:t>GasseZiitig</a:t>
            </a:r>
            <a:r>
              <a:rPr lang="de-DE" sz="2200" dirty="0">
                <a:latin typeface="Helvetica"/>
                <a:cs typeface="Helvetica"/>
              </a:rPr>
              <a:t>“ waren.</a:t>
            </a:r>
            <a:endParaRPr lang="de-DE" sz="2200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7D3A30C1-B802-3B09-C130-4F2462C4EFA6}"/>
              </a:ext>
            </a:extLst>
          </p:cNvPr>
          <p:cNvSpPr/>
          <p:nvPr/>
        </p:nvSpPr>
        <p:spPr>
          <a:xfrm>
            <a:off x="4160018" y="5659770"/>
            <a:ext cx="7475973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Laufend: Alle Periodika und Schriftenreihen, Graphiken und Schriftgut auf Commons hochgeladen, Personen und Geographika ohne GND-Satz.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3142FD-DB97-7C0D-19AC-C508189F2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829" y="1877368"/>
            <a:ext cx="2435897" cy="172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308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– Wiki #3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160000"/>
            <a:ext cx="9833149" cy="4014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b="1" dirty="0">
                <a:latin typeface="Helvetica"/>
                <a:cs typeface="Helvetica"/>
              </a:rPr>
              <a:t>Wikisource</a:t>
            </a:r>
            <a:endParaRPr lang="de-DE" b="1" dirty="0"/>
          </a:p>
          <a:p>
            <a:r>
              <a:rPr lang="de-DE" dirty="0">
                <a:latin typeface="Helvetica"/>
                <a:cs typeface="Helvetica"/>
              </a:rPr>
              <a:t>„…der gefällige Volltext“ – eine leicht zu nutzende Plattform zur gemeinschaftlichen Transkription gemeinfreier Texte.</a:t>
            </a:r>
          </a:p>
          <a:p>
            <a:r>
              <a:rPr lang="de-DE" dirty="0">
                <a:latin typeface="Helvetica"/>
                <a:cs typeface="Helvetica"/>
              </a:rPr>
              <a:t>Projekte:</a:t>
            </a:r>
          </a:p>
          <a:p>
            <a:pPr lvl="1"/>
            <a:r>
              <a:rPr lang="de-DE" dirty="0">
                <a:latin typeface="Helvetica"/>
                <a:cs typeface="Helvetica"/>
              </a:rPr>
              <a:t>„Kurze Lebens-Notizen zur Portrait-</a:t>
            </a:r>
            <a:r>
              <a:rPr lang="de-DE" dirty="0" err="1">
                <a:latin typeface="Helvetica"/>
                <a:cs typeface="Helvetica"/>
              </a:rPr>
              <a:t>Gallerie</a:t>
            </a:r>
            <a:r>
              <a:rPr lang="de-DE" dirty="0">
                <a:latin typeface="Helvetica"/>
                <a:cs typeface="Helvetica"/>
              </a:rPr>
              <a:t>…“ (Transkripte rückgeführt in ZentralGut-Metadaten)</a:t>
            </a:r>
          </a:p>
          <a:p>
            <a:pPr lvl="1"/>
            <a:r>
              <a:rPr lang="de-DE" dirty="0">
                <a:latin typeface="Helvetica"/>
                <a:cs typeface="Helvetica"/>
              </a:rPr>
              <a:t>Laufend: Bildunterschriften der Hofbrücke zu Luzern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342C042-E701-390C-49E0-90DF9511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612" y="3529447"/>
            <a:ext cx="1724862" cy="180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C5E11B6D-069E-6B6E-2489-5699D60A1FF0}"/>
              </a:ext>
            </a:extLst>
          </p:cNvPr>
          <p:cNvSpPr/>
          <p:nvPr/>
        </p:nvSpPr>
        <p:spPr>
          <a:xfrm>
            <a:off x="4485501" y="5700948"/>
            <a:ext cx="7475973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Laufende Vorhaben: Kollaborative Transkription gemeinfreier Textdokumente, die für die Metadaten in ZentralGut wertvoll sein können</a:t>
            </a:r>
          </a:p>
        </p:txBody>
      </p:sp>
    </p:spTree>
    <p:extLst>
      <p:ext uri="{BB962C8B-B14F-4D97-AF65-F5344CB8AC3E}">
        <p14:creationId xmlns:p14="http://schemas.microsoft.com/office/powerpoint/2010/main" val="364262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– Wiki #4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2400" b="1" dirty="0">
                <a:latin typeface="Helvetica"/>
                <a:cs typeface="Helvetica"/>
              </a:rPr>
              <a:t>Wikipedia – „#1Lib1Ref“ und überhaupt!</a:t>
            </a:r>
            <a:endParaRPr lang="de-DE" sz="2400" b="1" dirty="0"/>
          </a:p>
          <a:p>
            <a:r>
              <a:rPr lang="de-DE" sz="2400" dirty="0"/>
              <a:t>Ergänzen bestehender Referenzen mit Links zu den Ressourcen auf ZentralGut</a:t>
            </a:r>
          </a:p>
          <a:p>
            <a:r>
              <a:rPr lang="de-DE" sz="2400" dirty="0"/>
              <a:t>Anlegen neuer bibliographischer Artikel, wenn WP:RK erfüllt ;-)</a:t>
            </a:r>
          </a:p>
          <a:p>
            <a:r>
              <a:rPr lang="de-DE" sz="2400" dirty="0"/>
              <a:t>Illustrieren von Artikeln</a:t>
            </a:r>
          </a:p>
          <a:p>
            <a:pPr lvl="1"/>
            <a:r>
              <a:rPr lang="de-DE" sz="2000" dirty="0"/>
              <a:t>Ergänzung von knapp 100 Porträts aus der Porträtgalerie</a:t>
            </a:r>
          </a:p>
          <a:p>
            <a:r>
              <a:rPr lang="de-DE" sz="2400" dirty="0"/>
              <a:t>Die meisten Klicks „provozierte“ allerdings eine einfache Verlinkung von ZentralGut als Quelle historischer Zeitungen in der englischsprachigen </a:t>
            </a:r>
            <a:r>
              <a:rPr lang="de-DE" sz="2400" dirty="0" err="1"/>
              <a:t>Wikipeda</a:t>
            </a:r>
            <a:r>
              <a:rPr lang="de-DE" sz="2400" dirty="0"/>
              <a:t>.</a:t>
            </a:r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B53E1089-8078-DA2A-A273-92D3CF97F994}"/>
              </a:ext>
            </a:extLst>
          </p:cNvPr>
          <p:cNvSpPr/>
          <p:nvPr/>
        </p:nvSpPr>
        <p:spPr>
          <a:xfrm>
            <a:off x="4160018" y="5842651"/>
            <a:ext cx="7475973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Laufende Vorhaben: Quellen und Illustrationen ergänzen, neue Artikel bibliographischer Art erzeugen.</a:t>
            </a:r>
          </a:p>
        </p:txBody>
      </p:sp>
    </p:spTree>
    <p:extLst>
      <p:ext uri="{BB962C8B-B14F-4D97-AF65-F5344CB8AC3E}">
        <p14:creationId xmlns:p14="http://schemas.microsoft.com/office/powerpoint/2010/main" val="182644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– IA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b="1" dirty="0">
                <a:latin typeface="Helvetica"/>
                <a:cs typeface="Helvetica"/>
              </a:rPr>
              <a:t>Internet Archive (IA)</a:t>
            </a:r>
            <a:endParaRPr lang="de-DE" b="1" dirty="0"/>
          </a:p>
          <a:p>
            <a:r>
              <a:rPr lang="de-DE" dirty="0">
                <a:latin typeface="Helvetica"/>
                <a:cs typeface="Helvetica"/>
              </a:rPr>
              <a:t>Schriftgut und AV-Medien als Bestandbildner ergänzen.</a:t>
            </a:r>
          </a:p>
          <a:p>
            <a:r>
              <a:rPr lang="de-DE" dirty="0">
                <a:latin typeface="Helvetica"/>
                <a:cs typeface="Helvetica"/>
              </a:rPr>
              <a:t>IA institutionell auch monetär unterstützen? </a:t>
            </a:r>
          </a:p>
          <a:p>
            <a:pPr lvl="1"/>
            <a:r>
              <a:rPr lang="de-DE" dirty="0">
                <a:latin typeface="Helvetica"/>
                <a:cs typeface="Helvetica"/>
              </a:rPr>
              <a:t>Kleine Beiträge im Verhältnis zu anderen Kostenträgern im Bibliotheksbudget gemessen an der Nachhaltigkeit des Investments wohl ohne Diskussion, oder?</a:t>
            </a:r>
          </a:p>
          <a:p>
            <a:endParaRPr lang="de-DE" dirty="0">
              <a:latin typeface="Helvetica"/>
              <a:cs typeface="Helvetica"/>
            </a:endParaRPr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9F2ACA6-CB54-AA66-1632-91B90DF7F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137" y="2022101"/>
            <a:ext cx="1333971" cy="133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BC2B765-5E10-FD6F-DC87-D511DA6E6670}"/>
              </a:ext>
            </a:extLst>
          </p:cNvPr>
          <p:cNvSpPr/>
          <p:nvPr/>
        </p:nvSpPr>
        <p:spPr>
          <a:xfrm>
            <a:off x="4404135" y="5450765"/>
            <a:ext cx="7475973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Geplantes Vorhaben: Upload von Büchern, Zeitschriften und AV-Materialien ins Internat Archive</a:t>
            </a:r>
          </a:p>
        </p:txBody>
      </p:sp>
    </p:spTree>
    <p:extLst>
      <p:ext uri="{BB962C8B-B14F-4D97-AF65-F5344CB8AC3E}">
        <p14:creationId xmlns:p14="http://schemas.microsoft.com/office/powerpoint/2010/main" val="326702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Übersicht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sz="2400" dirty="0"/>
              <a:t>Die (Zentral-)Schweizer </a:t>
            </a:r>
            <a:r>
              <a:rPr lang="de-CH" sz="2400" dirty="0" err="1"/>
              <a:t>Portrallandschaft</a:t>
            </a:r>
            <a:r>
              <a:rPr lang="de-CH" sz="2400" dirty="0"/>
              <a:t>(en)</a:t>
            </a:r>
          </a:p>
          <a:p>
            <a:pPr lvl="1"/>
            <a:r>
              <a:rPr lang="de-CH" sz="2000" dirty="0"/>
              <a:t>Im Vergleich</a:t>
            </a:r>
          </a:p>
          <a:p>
            <a:pPr lvl="1"/>
            <a:r>
              <a:rPr lang="de-CH" sz="2000" dirty="0"/>
              <a:t>ZentralGut und der «Kulturgut»-Begriff</a:t>
            </a:r>
          </a:p>
          <a:p>
            <a:pPr>
              <a:spcAft>
                <a:spcPts val="600"/>
              </a:spcAft>
            </a:pPr>
            <a:r>
              <a:rPr lang="de-CH" sz="2400" dirty="0"/>
              <a:t>Das Ökosystem ZentralGut</a:t>
            </a:r>
          </a:p>
          <a:p>
            <a:pPr lvl="1">
              <a:spcAft>
                <a:spcPts val="600"/>
              </a:spcAft>
            </a:pPr>
            <a:r>
              <a:rPr lang="de-CH" sz="2000" dirty="0"/>
              <a:t>Vernetzung</a:t>
            </a:r>
          </a:p>
          <a:p>
            <a:pPr lvl="1">
              <a:spcAft>
                <a:spcPts val="600"/>
              </a:spcAft>
            </a:pPr>
            <a:r>
              <a:rPr lang="de-CH" sz="2000" dirty="0"/>
              <a:t>Ausserordentliche Quellen</a:t>
            </a:r>
          </a:p>
          <a:p>
            <a:pPr lvl="1">
              <a:spcAft>
                <a:spcPts val="600"/>
              </a:spcAft>
            </a:pPr>
            <a:r>
              <a:rPr lang="de-CH" sz="2000" dirty="0"/>
              <a:t>Redundanz nach aussen</a:t>
            </a:r>
          </a:p>
          <a:p>
            <a:pPr lvl="1">
              <a:spcAft>
                <a:spcPts val="600"/>
              </a:spcAft>
            </a:pPr>
            <a:endParaRPr lang="de-CH" sz="1600" dirty="0"/>
          </a:p>
          <a:p>
            <a:pPr lvl="1">
              <a:spcAft>
                <a:spcPts val="600"/>
              </a:spcAft>
            </a:pPr>
            <a:endParaRPr lang="de-CH" sz="1600" dirty="0"/>
          </a:p>
          <a:p>
            <a:pPr marL="539750" lvl="1" indent="0">
              <a:spcAft>
                <a:spcPts val="600"/>
              </a:spcAft>
              <a:buNone/>
            </a:pPr>
            <a:endParaRPr lang="de-CH" sz="2000" dirty="0"/>
          </a:p>
          <a:p>
            <a:endParaRPr lang="de-CH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1ADC1A3B-3CDF-4A02-876E-1400E53DE09E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9786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Redundanz nach </a:t>
            </a:r>
            <a:r>
              <a:rPr lang="de-DE" dirty="0" err="1">
                <a:latin typeface="Helvetica"/>
                <a:cs typeface="Helvetica"/>
              </a:rPr>
              <a:t>aussen</a:t>
            </a:r>
            <a:r>
              <a:rPr lang="de-DE" dirty="0">
                <a:latin typeface="Helvetica"/>
                <a:cs typeface="Helvetica"/>
              </a:rPr>
              <a:t> – OD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sz="2000" b="1" dirty="0">
                <a:latin typeface="Helvetica"/>
                <a:cs typeface="Helvetica"/>
              </a:rPr>
              <a:t>Open Data</a:t>
            </a:r>
            <a:endParaRPr lang="de-DE" sz="2000" b="1" dirty="0"/>
          </a:p>
          <a:p>
            <a:r>
              <a:rPr lang="de-DE" sz="2000" dirty="0">
                <a:latin typeface="Helvetica"/>
                <a:cs typeface="Helvetica"/>
              </a:rPr>
              <a:t>Streben nach Simplizität (oder Vielfalt der Formate) bei Beibehaltung der umfassenden Datenbeschreibungen.</a:t>
            </a:r>
          </a:p>
          <a:p>
            <a:pPr lvl="1"/>
            <a:r>
              <a:rPr lang="de-DE" sz="1800" dirty="0">
                <a:latin typeface="Helvetica"/>
                <a:cs typeface="Helvetica"/>
              </a:rPr>
              <a:t>Nicht jeder Entwickler kann ad hoc mit </a:t>
            </a:r>
            <a:r>
              <a:rPr lang="de-DE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Namespace </a:t>
            </a:r>
            <a:r>
              <a:rPr lang="de-DE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mets</a:t>
            </a:r>
            <a:r>
              <a:rPr lang="de-DE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de-DE" sz="1800" dirty="0">
                <a:latin typeface="Helvetica"/>
                <a:cs typeface="Helvetica"/>
              </a:rPr>
              <a:t>und </a:t>
            </a:r>
            <a:r>
              <a:rPr lang="de-DE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resumptionToken</a:t>
            </a:r>
            <a:r>
              <a:rPr lang="de-DE" sz="1800" dirty="0">
                <a:latin typeface="Helvetica"/>
                <a:cs typeface="Helvetica"/>
              </a:rPr>
              <a:t> korrekt verhandeln!</a:t>
            </a:r>
          </a:p>
          <a:p>
            <a:endParaRPr lang="de-DE" sz="2000" dirty="0">
              <a:latin typeface="Helvetica"/>
              <a:cs typeface="Helvetica"/>
            </a:endParaRPr>
          </a:p>
          <a:p>
            <a:endParaRPr lang="de-DE" sz="2000" dirty="0"/>
          </a:p>
          <a:p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BBC2B765-5E10-FD6F-DC87-D511DA6E6670}"/>
              </a:ext>
            </a:extLst>
          </p:cNvPr>
          <p:cNvSpPr/>
          <p:nvPr/>
        </p:nvSpPr>
        <p:spPr>
          <a:xfrm>
            <a:off x="3908058" y="5609070"/>
            <a:ext cx="7965145" cy="59388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dirty="0"/>
              <a:t>Laufendes Vorhaben: </a:t>
            </a:r>
            <a:r>
              <a:rPr lang="de-CH" b="1" dirty="0"/>
              <a:t>Regelmässige</a:t>
            </a:r>
            <a:r>
              <a:rPr lang="de-CH" dirty="0"/>
              <a:t> Konvertierung der OAI-PMH Daten in «einfache» Formate («ein» XML, JSON, CSV) und Veröffentlichung auf Zenodo</a:t>
            </a:r>
          </a:p>
        </p:txBody>
      </p:sp>
      <p:pic>
        <p:nvPicPr>
          <p:cNvPr id="7" name="Picture 12" descr="opendata.swiss">
            <a:extLst>
              <a:ext uri="{FF2B5EF4-FFF2-40B4-BE49-F238E27FC236}">
                <a16:creationId xmlns:a16="http://schemas.microsoft.com/office/drawing/2014/main" id="{F052DD7B-69B0-2775-8050-CC1586EB0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475" y="1931885"/>
            <a:ext cx="3710657" cy="4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ussdiagramm: Alternativer Prozess 9">
            <a:extLst>
              <a:ext uri="{FF2B5EF4-FFF2-40B4-BE49-F238E27FC236}">
                <a16:creationId xmlns:a16="http://schemas.microsoft.com/office/drawing/2014/main" id="{9E796DC9-77E0-1BE2-F8EB-47953C55D703}"/>
              </a:ext>
            </a:extLst>
          </p:cNvPr>
          <p:cNvSpPr/>
          <p:nvPr/>
        </p:nvSpPr>
        <p:spPr>
          <a:xfrm>
            <a:off x="1075412" y="4088548"/>
            <a:ext cx="2562330" cy="1094968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ZentralGut:</a:t>
            </a:r>
            <a:br>
              <a:rPr lang="de-CH" dirty="0"/>
            </a:br>
            <a:r>
              <a:rPr lang="de-CH" dirty="0"/>
              <a:t>OAI-PMH-Daten in METS/MODS-Format</a:t>
            </a:r>
          </a:p>
        </p:txBody>
      </p:sp>
      <p:sp>
        <p:nvSpPr>
          <p:cNvPr id="12" name="Flussdiagramm: Prozess 11">
            <a:extLst>
              <a:ext uri="{FF2B5EF4-FFF2-40B4-BE49-F238E27FC236}">
                <a16:creationId xmlns:a16="http://schemas.microsoft.com/office/drawing/2014/main" id="{499AA7EF-3302-ABB7-6B3B-FB85B2552DA6}"/>
              </a:ext>
            </a:extLst>
          </p:cNvPr>
          <p:cNvSpPr/>
          <p:nvPr/>
        </p:nvSpPr>
        <p:spPr>
          <a:xfrm>
            <a:off x="3908058" y="4143814"/>
            <a:ext cx="2331218" cy="98443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1400" b="1" i="1" dirty="0"/>
              <a:t>Transformation: 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ein kompaktes XML-File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JSON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1400" dirty="0"/>
              <a:t>CSV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DC61C3-37C8-A4DC-2447-71C7D5B7674B}"/>
              </a:ext>
            </a:extLst>
          </p:cNvPr>
          <p:cNvSpPr txBox="1"/>
          <p:nvPr/>
        </p:nvSpPr>
        <p:spPr>
          <a:xfrm>
            <a:off x="3874954" y="5178610"/>
            <a:ext cx="37659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200" dirty="0"/>
              <a:t>[1] </a:t>
            </a:r>
            <a:r>
              <a:rPr lang="de-CH" sz="1200" dirty="0">
                <a:hlinkClick r:id="rId4"/>
              </a:rPr>
              <a:t>https://gitlab.com/zhbluzern/oai-2-opendata</a:t>
            </a:r>
            <a:r>
              <a:rPr lang="de-CH" sz="1200" dirty="0"/>
              <a:t> 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AADC479-ED30-9832-2555-CC32E62764BA}"/>
              </a:ext>
            </a:extLst>
          </p:cNvPr>
          <p:cNvGrpSpPr/>
          <p:nvPr/>
        </p:nvGrpSpPr>
        <p:grpSpPr>
          <a:xfrm>
            <a:off x="6509592" y="4143814"/>
            <a:ext cx="2331218" cy="984437"/>
            <a:chOff x="6942729" y="3673407"/>
            <a:chExt cx="2331218" cy="984437"/>
          </a:xfrm>
        </p:grpSpPr>
        <p:sp>
          <p:nvSpPr>
            <p:cNvPr id="16" name="Flussdiagramm: Prozess 15">
              <a:extLst>
                <a:ext uri="{FF2B5EF4-FFF2-40B4-BE49-F238E27FC236}">
                  <a16:creationId xmlns:a16="http://schemas.microsoft.com/office/drawing/2014/main" id="{E0DDEACE-1A61-AA85-8A4D-574B5CAF74EC}"/>
                </a:ext>
              </a:extLst>
            </p:cNvPr>
            <p:cNvSpPr/>
            <p:nvPr/>
          </p:nvSpPr>
          <p:spPr>
            <a:xfrm>
              <a:off x="6942729" y="3673407"/>
              <a:ext cx="2331218" cy="984437"/>
            </a:xfrm>
            <a:prstGeom prst="flowChartProcess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CH" b="1" i="1" dirty="0"/>
                <a:t>Datenset auf Zenodo laden</a:t>
              </a:r>
              <a:endParaRPr lang="de-CH" dirty="0"/>
            </a:p>
          </p:txBody>
        </p:sp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3EC54AE3-1909-53A7-2575-0384040AB6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31" t="17396" r="14483" b="23902"/>
            <a:stretch/>
          </p:blipFill>
          <p:spPr bwMode="auto">
            <a:xfrm>
              <a:off x="8330017" y="4281084"/>
              <a:ext cx="943930" cy="315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Flussdiagramm: Prozess 18">
            <a:extLst>
              <a:ext uri="{FF2B5EF4-FFF2-40B4-BE49-F238E27FC236}">
                <a16:creationId xmlns:a16="http://schemas.microsoft.com/office/drawing/2014/main" id="{EAA77E86-F2B2-6858-1A6E-99D61ACA9482}"/>
              </a:ext>
            </a:extLst>
          </p:cNvPr>
          <p:cNvSpPr/>
          <p:nvPr/>
        </p:nvSpPr>
        <p:spPr>
          <a:xfrm>
            <a:off x="9111126" y="4143814"/>
            <a:ext cx="2331218" cy="984437"/>
          </a:xfrm>
          <a:prstGeom prst="flowChart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b="1" i="1" dirty="0"/>
              <a:t>Nachweis auf </a:t>
            </a:r>
            <a:br>
              <a:rPr lang="de-CH" b="1" i="1" dirty="0"/>
            </a:br>
            <a:r>
              <a:rPr lang="de-CH" b="1" i="1" dirty="0"/>
              <a:t>Open Data Portal</a:t>
            </a:r>
            <a:endParaRPr lang="de-CH" dirty="0"/>
          </a:p>
        </p:txBody>
      </p:sp>
      <p:pic>
        <p:nvPicPr>
          <p:cNvPr id="22" name="Picture 12" descr="opendata.swiss">
            <a:extLst>
              <a:ext uri="{FF2B5EF4-FFF2-40B4-BE49-F238E27FC236}">
                <a16:creationId xmlns:a16="http://schemas.microsoft.com/office/drawing/2014/main" id="{4ADC0C28-4772-4B15-1845-3B95F6A56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3"/>
          <a:stretch/>
        </p:blipFill>
        <p:spPr bwMode="auto">
          <a:xfrm>
            <a:off x="10945046" y="4650607"/>
            <a:ext cx="432934" cy="45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043C1748-92E7-B166-04F6-F8D0AF5557C0}"/>
              </a:ext>
            </a:extLst>
          </p:cNvPr>
          <p:cNvCxnSpPr>
            <a:endCxn id="16" idx="1"/>
          </p:cNvCxnSpPr>
          <p:nvPr/>
        </p:nvCxnSpPr>
        <p:spPr>
          <a:xfrm flipV="1">
            <a:off x="6239276" y="4636033"/>
            <a:ext cx="270316" cy="14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D59B3605-4454-DF75-FCA6-559CFE19F368}"/>
              </a:ext>
            </a:extLst>
          </p:cNvPr>
          <p:cNvCxnSpPr>
            <a:stCxn id="16" idx="3"/>
          </p:cNvCxnSpPr>
          <p:nvPr/>
        </p:nvCxnSpPr>
        <p:spPr>
          <a:xfrm flipV="1">
            <a:off x="8840810" y="4636032"/>
            <a:ext cx="2703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9A51EA90-7FA2-CC1E-E6B9-A40CFD9422CF}"/>
              </a:ext>
            </a:extLst>
          </p:cNvPr>
          <p:cNvCxnSpPr>
            <a:stCxn id="10" idx="3"/>
          </p:cNvCxnSpPr>
          <p:nvPr/>
        </p:nvCxnSpPr>
        <p:spPr>
          <a:xfrm flipV="1">
            <a:off x="3637742" y="4630333"/>
            <a:ext cx="213032" cy="5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feil: nach rechts gekrümmt 34">
            <a:extLst>
              <a:ext uri="{FF2B5EF4-FFF2-40B4-BE49-F238E27FC236}">
                <a16:creationId xmlns:a16="http://schemas.microsoft.com/office/drawing/2014/main" id="{7CB78CC8-02FD-34F3-9909-0F55CCB17BF8}"/>
              </a:ext>
            </a:extLst>
          </p:cNvPr>
          <p:cNvSpPr/>
          <p:nvPr/>
        </p:nvSpPr>
        <p:spPr>
          <a:xfrm>
            <a:off x="162032" y="4271915"/>
            <a:ext cx="889200" cy="179200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497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E139230-9830-4A04-9233-EF94D30B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Schluss</a:t>
            </a:r>
          </a:p>
        </p:txBody>
      </p:sp>
    </p:spTree>
    <p:extLst>
      <p:ext uri="{BB962C8B-B14F-4D97-AF65-F5344CB8AC3E}">
        <p14:creationId xmlns:p14="http://schemas.microsoft.com/office/powerpoint/2010/main" val="23430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Helvetica"/>
                <a:cs typeface="Helvetica"/>
              </a:rPr>
              <a:t>…ein Repositorium ist nie für sich allein!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18840"/>
            <a:ext cx="6185598" cy="4014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„</a:t>
            </a:r>
            <a:r>
              <a:rPr lang="de-DE" sz="2400" dirty="0" err="1">
                <a:latin typeface="Helvetica"/>
                <a:cs typeface="Helvetica"/>
              </a:rPr>
              <a:t>Metadata-Roundtripping</a:t>
            </a:r>
            <a:r>
              <a:rPr lang="de-DE" sz="2400" dirty="0">
                <a:latin typeface="Helvetica"/>
                <a:cs typeface="Helvetica"/>
              </a:rPr>
              <a:t>“</a:t>
            </a:r>
          </a:p>
          <a:p>
            <a:pPr marL="555625" lvl="2" indent="-269875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Das „Kopieren“ der Daten von einer Plattform zur nächsten ist nicht genug!</a:t>
            </a:r>
          </a:p>
          <a:p>
            <a:pPr marL="555625" lvl="2" indent="-269875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Mindestens die jeweils erzeugten Identifier müssen kreuzweise eingetragen sein.</a:t>
            </a:r>
          </a:p>
          <a:p>
            <a:pPr marL="555625" lvl="2" indent="-269875">
              <a:buFont typeface="Arial" panose="020B0604020202020204" pitchFamily="34" charset="0"/>
              <a:buChar char="•"/>
            </a:pPr>
            <a:r>
              <a:rPr lang="de-DE" dirty="0">
                <a:latin typeface="Helvetica"/>
                <a:cs typeface="Helvetica"/>
              </a:rPr>
              <a:t>Werden ergänzende formale und inhaltliche Daten erstellt, so bedarf es Mechanismen zur Abgleichung: Mindestens eine ungeprüfte Übernahme mit </a:t>
            </a:r>
            <a:r>
              <a:rPr lang="de-DE" dirty="0" err="1">
                <a:latin typeface="Helvetica"/>
                <a:cs typeface="Helvetica"/>
              </a:rPr>
              <a:t>Provenienzangabe</a:t>
            </a:r>
            <a:r>
              <a:rPr lang="de-DE" dirty="0">
                <a:latin typeface="Helvetica"/>
                <a:cs typeface="Helvetica"/>
              </a:rPr>
              <a:t>.  </a:t>
            </a:r>
          </a:p>
          <a:p>
            <a:pPr lvl="1"/>
            <a:endParaRPr lang="de-DE" sz="20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8D12EB3-DB87-CA1D-BCA1-7A411C2B7A8A}"/>
              </a:ext>
            </a:extLst>
          </p:cNvPr>
          <p:cNvGrpSpPr/>
          <p:nvPr/>
        </p:nvGrpSpPr>
        <p:grpSpPr>
          <a:xfrm>
            <a:off x="7184572" y="1927968"/>
            <a:ext cx="4712674" cy="4237337"/>
            <a:chOff x="7184572" y="1927968"/>
            <a:chExt cx="4712674" cy="4237337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47CD82EE-0D70-CA0B-C3C4-5A3C574674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6" t="916" r="21195" b="-916"/>
            <a:stretch/>
          </p:blipFill>
          <p:spPr bwMode="auto">
            <a:xfrm>
              <a:off x="7264955" y="1927968"/>
              <a:ext cx="4632291" cy="423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lussdiagramm: Prozess 4">
              <a:extLst>
                <a:ext uri="{FF2B5EF4-FFF2-40B4-BE49-F238E27FC236}">
                  <a16:creationId xmlns:a16="http://schemas.microsoft.com/office/drawing/2014/main" id="{CF398684-D493-9D78-C3CF-0023D931BBD2}"/>
                </a:ext>
              </a:extLst>
            </p:cNvPr>
            <p:cNvSpPr/>
            <p:nvPr/>
          </p:nvSpPr>
          <p:spPr>
            <a:xfrm>
              <a:off x="7184572" y="3865765"/>
              <a:ext cx="321547" cy="361741"/>
            </a:xfrm>
            <a:prstGeom prst="flowChartProcess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769408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>
                <a:latin typeface="Helvetica"/>
                <a:cs typeface="Helvetica"/>
              </a:rPr>
              <a:t>…ein Repositorium ist nie für sich allein!</a:t>
            </a:r>
            <a:endParaRPr lang="de-DE" sz="32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18840"/>
            <a:ext cx="10515600" cy="4014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2400" dirty="0">
                <a:latin typeface="Helvetica"/>
                <a:cs typeface="Helvetica"/>
              </a:rPr>
              <a:t>ein Kulturgutportal soll aus bibliothekarischer Sicht kein </a:t>
            </a:r>
            <a:br>
              <a:rPr lang="de-DE" sz="2400" dirty="0">
                <a:latin typeface="Helvetica"/>
                <a:cs typeface="Helvetica"/>
              </a:rPr>
            </a:br>
            <a:r>
              <a:rPr lang="de-DE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„Write </a:t>
            </a:r>
            <a:r>
              <a:rPr lang="de-DE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Only</a:t>
            </a:r>
            <a:r>
              <a:rPr lang="de-DE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Memory“</a:t>
            </a:r>
            <a:r>
              <a:rPr lang="de-DE" sz="2400" dirty="0">
                <a:latin typeface="Helvetica"/>
                <a:cs typeface="Helvetica"/>
              </a:rPr>
              <a:t> sein.</a:t>
            </a:r>
          </a:p>
          <a:p>
            <a:pPr lvl="1"/>
            <a:r>
              <a:rPr lang="de-DE" sz="2000" dirty="0">
                <a:latin typeface="Helvetica"/>
                <a:cs typeface="Helvetica"/>
              </a:rPr>
              <a:t>Aktiv streben, das Material publik zu machen, zu vernetzen und zu präsentieren.</a:t>
            </a:r>
          </a:p>
          <a:p>
            <a:r>
              <a:rPr lang="de-DE" sz="2400" dirty="0">
                <a:latin typeface="Helvetica"/>
                <a:cs typeface="Helvetica"/>
              </a:rPr>
              <a:t>die einfachen „alten“ Grundregeln des Webs funktionieren noch immer: „Links, Links, Links“. </a:t>
            </a:r>
          </a:p>
          <a:p>
            <a:pPr lvl="1"/>
            <a:r>
              <a:rPr lang="de-DE" sz="2000" dirty="0">
                <a:latin typeface="Helvetica"/>
                <a:cs typeface="Helvetica"/>
              </a:rPr>
              <a:t>Hochladen nach Zenodo -&gt; Link zurück ins Repositorium!</a:t>
            </a:r>
          </a:p>
          <a:p>
            <a:pPr lvl="1"/>
            <a:r>
              <a:rPr lang="de-DE" sz="2000" dirty="0">
                <a:latin typeface="Helvetica"/>
                <a:cs typeface="Helvetica"/>
              </a:rPr>
              <a:t>Verlinken im </a:t>
            </a:r>
            <a:r>
              <a:rPr lang="de-DE" sz="2000" dirty="0" err="1">
                <a:latin typeface="Helvetica"/>
                <a:cs typeface="Helvetica"/>
              </a:rPr>
              <a:t>Wikiversum</a:t>
            </a:r>
            <a:r>
              <a:rPr lang="de-DE" sz="2000" dirty="0">
                <a:latin typeface="Helvetica"/>
                <a:cs typeface="Helvetica"/>
              </a:rPr>
              <a:t>: Reference, „Weblink“, Hilfeseiten!</a:t>
            </a:r>
          </a:p>
          <a:p>
            <a:pPr lvl="1"/>
            <a:r>
              <a:rPr lang="de-DE" sz="2000" dirty="0">
                <a:latin typeface="Helvetica"/>
                <a:cs typeface="Helvetica"/>
              </a:rPr>
              <a:t>„Sichern“ der eigenen Quellen im Internet Archive</a:t>
            </a:r>
          </a:p>
          <a:p>
            <a:pPr lvl="1"/>
            <a:endParaRPr lang="de-DE" sz="2000" dirty="0"/>
          </a:p>
          <a:p>
            <a:pPr marL="0" indent="0">
              <a:buNone/>
            </a:pPr>
            <a:endParaRPr lang="de-DE" sz="24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8DCDF74-0B7B-B75F-C789-715250E8A756}"/>
              </a:ext>
            </a:extLst>
          </p:cNvPr>
          <p:cNvSpPr/>
          <p:nvPr/>
        </p:nvSpPr>
        <p:spPr>
          <a:xfrm>
            <a:off x="838200" y="5364739"/>
            <a:ext cx="10848033" cy="88578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800" dirty="0"/>
              <a:t>Wen sollen Bibliotheken unterstützen: Institutionen für freies Wissen wie </a:t>
            </a:r>
            <a:r>
              <a:rPr lang="de-CH" sz="2800" dirty="0" err="1"/>
              <a:t>Wikiversum</a:t>
            </a:r>
            <a:r>
              <a:rPr lang="de-CH" sz="2800" dirty="0"/>
              <a:t>, Internet Archive, Zenodo etc. oder […]?</a:t>
            </a:r>
          </a:p>
        </p:txBody>
      </p:sp>
    </p:spTree>
    <p:extLst>
      <p:ext uri="{BB962C8B-B14F-4D97-AF65-F5344CB8AC3E}">
        <p14:creationId xmlns:p14="http://schemas.microsoft.com/office/powerpoint/2010/main" val="3963327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5E5EA4EF-BC0A-614E-E684-A5B98BB8B376}"/>
              </a:ext>
            </a:extLst>
          </p:cNvPr>
          <p:cNvSpPr txBox="1">
            <a:spLocks/>
          </p:cNvSpPr>
          <p:nvPr/>
        </p:nvSpPr>
        <p:spPr>
          <a:xfrm>
            <a:off x="2405597" y="2607555"/>
            <a:ext cx="3395975" cy="113495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0000" tIns="72000" rIns="360000" bIns="14400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br>
              <a:rPr lang="de-CH" sz="2700" b="1" dirty="0">
                <a:solidFill>
                  <a:srgbClr val="00A9A2"/>
                </a:solidFill>
              </a:rPr>
            </a:br>
            <a:r>
              <a:rPr lang="de-CH" sz="6200" b="1" dirty="0">
                <a:solidFill>
                  <a:srgbClr val="00A9A2"/>
                </a:solidFill>
              </a:rPr>
              <a:t>Benjamin Flämig</a:t>
            </a:r>
            <a:br>
              <a:rPr lang="de-CH" sz="4800" i="1" dirty="0"/>
            </a:br>
            <a:br>
              <a:rPr lang="de-CH" sz="3700" dirty="0"/>
            </a:br>
            <a:r>
              <a:rPr lang="de-CH" sz="3700" b="1" dirty="0">
                <a:solidFill>
                  <a:srgbClr val="00A9A2"/>
                </a:solidFill>
                <a:sym typeface="Wingdings" panose="05000000000000000000" pitchFamily="2" charset="2"/>
              </a:rPr>
              <a:t></a:t>
            </a:r>
            <a:r>
              <a:rPr lang="de-CH" sz="3700" dirty="0">
                <a:sym typeface="Wingdings" panose="05000000000000000000" pitchFamily="2" charset="2"/>
              </a:rPr>
              <a:t> </a:t>
            </a:r>
            <a:r>
              <a:rPr lang="de-CH" sz="3700" dirty="0"/>
              <a:t>benjamin.flaemig</a:t>
            </a:r>
            <a:r>
              <a:rPr lang="de-CH" sz="37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de-CH" sz="3700" dirty="0"/>
              <a:t>zhbluzern.ch</a:t>
            </a:r>
            <a:br>
              <a:rPr lang="de-CH" dirty="0"/>
            </a:br>
            <a:endParaRPr lang="de-CH" dirty="0"/>
          </a:p>
        </p:txBody>
      </p:sp>
      <p:pic>
        <p:nvPicPr>
          <p:cNvPr id="4" name="Bildplatzhalter 2">
            <a:extLst>
              <a:ext uri="{FF2B5EF4-FFF2-40B4-BE49-F238E27FC236}">
                <a16:creationId xmlns:a16="http://schemas.microsoft.com/office/drawing/2014/main" id="{670B641C-5BA9-5F3D-A5FA-88B601433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85" y="2609763"/>
            <a:ext cx="1133028" cy="1132461"/>
          </a:xfrm>
          <a:prstGeom prst="rect">
            <a:avLst/>
          </a:prstGeom>
          <a:effectLst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CA1F1D4E-7BBC-C5C8-6989-840F20255256}"/>
              </a:ext>
            </a:extLst>
          </p:cNvPr>
          <p:cNvSpPr txBox="1">
            <a:spLocks/>
          </p:cNvSpPr>
          <p:nvPr/>
        </p:nvSpPr>
        <p:spPr>
          <a:xfrm>
            <a:off x="7347094" y="2608629"/>
            <a:ext cx="3397859" cy="113495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0000" tIns="72000" rIns="360000" bIns="144000" rtlCol="0" anchor="ctr">
            <a:normAutofit fontScale="3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0" i="0" kern="1200" baseline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br>
              <a:rPr lang="de-CH" sz="2700" b="1" dirty="0"/>
            </a:br>
            <a:r>
              <a:rPr lang="de-CH" sz="6200" b="1" dirty="0">
                <a:solidFill>
                  <a:srgbClr val="00A9A2"/>
                </a:solidFill>
                <a:latin typeface="Helvetica"/>
                <a:cs typeface="Helvetica"/>
              </a:rPr>
              <a:t>Christian Erlinger</a:t>
            </a:r>
            <a:br>
              <a:rPr lang="de-CH" sz="4800" i="1" dirty="0">
                <a:latin typeface="Helvetica"/>
                <a:cs typeface="Helvetica"/>
              </a:rPr>
            </a:br>
            <a:br>
              <a:rPr lang="de-CH" sz="3700" dirty="0"/>
            </a:br>
            <a:r>
              <a:rPr lang="de-CH" sz="3700" b="1" dirty="0">
                <a:solidFill>
                  <a:srgbClr val="00A9A2"/>
                </a:solidFill>
                <a:latin typeface="Helvetica"/>
                <a:cs typeface="Helvetica"/>
                <a:sym typeface="Wingdings" panose="05000000000000000000" pitchFamily="2" charset="2"/>
              </a:rPr>
              <a:t></a:t>
            </a:r>
            <a:r>
              <a:rPr lang="de-CH" sz="3700" dirty="0">
                <a:latin typeface="Helvetica"/>
                <a:cs typeface="Helvetica"/>
                <a:sym typeface="Wingdings" panose="05000000000000000000" pitchFamily="2" charset="2"/>
              </a:rPr>
              <a:t> christian.erlinger</a:t>
            </a:r>
            <a:r>
              <a:rPr lang="de-CH" sz="3700" dirty="0">
                <a:latin typeface="Arial"/>
                <a:cs typeface="Arial"/>
              </a:rPr>
              <a:t>@</a:t>
            </a:r>
            <a:r>
              <a:rPr lang="de-CH" sz="3700" dirty="0">
                <a:latin typeface="Helvetica"/>
                <a:cs typeface="Helvetica"/>
              </a:rPr>
              <a:t>zhbluzern.ch</a:t>
            </a:r>
            <a:br>
              <a:rPr lang="de-CH" dirty="0"/>
            </a:br>
            <a:endParaRPr lang="de-CH" dirty="0"/>
          </a:p>
        </p:txBody>
      </p:sp>
      <p:pic>
        <p:nvPicPr>
          <p:cNvPr id="7" name="Grafik 6" descr="Ein Bild, das Menschliches Gesicht, Person, Kinn, Porträt enthält.&#10;&#10;Beschreibung automatisch generiert.">
            <a:extLst>
              <a:ext uri="{FF2B5EF4-FFF2-40B4-BE49-F238E27FC236}">
                <a16:creationId xmlns:a16="http://schemas.microsoft.com/office/drawing/2014/main" id="{78535E9D-DBB7-82F1-2977-755DA6011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93" b="26692"/>
          <a:stretch/>
        </p:blipFill>
        <p:spPr>
          <a:xfrm>
            <a:off x="6163248" y="2608989"/>
            <a:ext cx="1178364" cy="1133520"/>
          </a:xfrm>
          <a:prstGeom prst="rect">
            <a:avLst/>
          </a:prstGeom>
        </p:spPr>
      </p:pic>
      <p:pic>
        <p:nvPicPr>
          <p:cNvPr id="9" name="Picture 2" descr="Bild">
            <a:extLst>
              <a:ext uri="{FF2B5EF4-FFF2-40B4-BE49-F238E27FC236}">
                <a16:creationId xmlns:a16="http://schemas.microsoft.com/office/drawing/2014/main" id="{2552A14B-8C36-4D2F-82E9-F89719D59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5" t="21518" r="1844" b="51224"/>
          <a:stretch/>
        </p:blipFill>
        <p:spPr bwMode="auto">
          <a:xfrm>
            <a:off x="6163248" y="2617956"/>
            <a:ext cx="1178364" cy="113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40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F2FE340-F0B9-45F7-879C-F4BE0BD65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(Zentral)</a:t>
            </a:r>
            <a:r>
              <a:rPr lang="de-CH"/>
              <a:t>Schweizer Portallandschaft(en)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763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78BE90-BCD7-4F49-9B40-CEE5EE63D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160000"/>
            <a:ext cx="6119981" cy="4014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CH" sz="2400" dirty="0">
                <a:latin typeface="Helvetica"/>
                <a:cs typeface="Helvetica"/>
              </a:rPr>
              <a:t>Kantonsübergreifendes Kulturgutportal</a:t>
            </a:r>
          </a:p>
          <a:p>
            <a:pPr marL="541020" lvl="1" indent="-271145"/>
            <a:r>
              <a:rPr lang="de-CH" sz="2000" dirty="0"/>
              <a:t>Gemeinsame Geschichte erzählen &amp; präsentieren</a:t>
            </a:r>
            <a:endParaRPr lang="de-CH" sz="2000"/>
          </a:p>
          <a:p>
            <a:pPr marL="541020" lvl="1" indent="-271145"/>
            <a:r>
              <a:rPr lang="de-CH" sz="2000" dirty="0"/>
              <a:t>Synergien nutzen und zusammenarbeiten</a:t>
            </a:r>
            <a:endParaRPr lang="de-CH" sz="2000"/>
          </a:p>
          <a:p>
            <a:r>
              <a:rPr lang="de-CH" dirty="0"/>
              <a:t>ZHB Luzern</a:t>
            </a:r>
            <a:endParaRPr lang="de-CH"/>
          </a:p>
          <a:p>
            <a:pPr marL="541020" lvl="1" indent="-271145"/>
            <a:r>
              <a:rPr lang="de-CH" sz="2000" dirty="0"/>
              <a:t>grösste Bibliothek der Zentralschweiz</a:t>
            </a:r>
          </a:p>
          <a:p>
            <a:pPr marL="541020" lvl="1" indent="-271145"/>
            <a:r>
              <a:rPr lang="de-CH" sz="2000" dirty="0"/>
              <a:t>koordiniert in SLSP die Region Zentralschweiz</a:t>
            </a:r>
          </a:p>
          <a:p>
            <a:pPr marL="541020" lvl="1" indent="-271145"/>
            <a:r>
              <a:rPr lang="de-CH" sz="2000" dirty="0"/>
              <a:t>stellt Portalinfrastruktur frei zur Verfügung</a:t>
            </a:r>
          </a:p>
          <a:p>
            <a:pPr marL="541020" lvl="1" indent="-271145"/>
            <a:endParaRPr lang="de-CH" sz="2000" dirty="0"/>
          </a:p>
          <a:p>
            <a:endParaRPr lang="de-CH" sz="2400" dirty="0"/>
          </a:p>
          <a:p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F386C79-486B-4F0A-9908-C978D2DC94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58180" y="2160000"/>
            <a:ext cx="4474717" cy="30509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D3937D50-3279-40A4-BB5F-04BD62BF4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3900" dirty="0"/>
              <a:t>Fokus Zentralschweiz &amp; ZHB Luzern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936591-B830-4D89-B723-4A3321C37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fld id="{20B7F82C-8467-4FAA-8CAD-8F4061169251}" type="slidenum">
              <a:rPr lang="de-CH" smtClean="0"/>
              <a:t>4</a:t>
            </a:fld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DF2767-6958-468C-B732-56F1037DA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640" y="3831592"/>
            <a:ext cx="2948038" cy="2707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3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DC43EC0-8FC8-4486-9AFC-3425CEFCC884}"/>
              </a:ext>
            </a:extLst>
          </p:cNvPr>
          <p:cNvSpPr/>
          <p:nvPr/>
        </p:nvSpPr>
        <p:spPr>
          <a:xfrm>
            <a:off x="495300" y="1857376"/>
            <a:ext cx="3552825" cy="4038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1236882-02BB-4AE2-8D3A-F16EC6C4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71312" cy="1338478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Helvetica"/>
                <a:cs typeface="Helvetica"/>
              </a:rPr>
              <a:t>Objektsammlungen, Anmoderation &amp; lokale Kataloge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338C1-05CD-4385-B0D1-E4D1BB373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7E4D4BC-4FDF-46DE-AE0B-8B7AD6E90067}"/>
              </a:ext>
            </a:extLst>
          </p:cNvPr>
          <p:cNvSpPr txBox="1">
            <a:spLocks/>
          </p:cNvSpPr>
          <p:nvPr/>
        </p:nvSpPr>
        <p:spPr>
          <a:xfrm>
            <a:off x="10217039" y="6299694"/>
            <a:ext cx="1127236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None/>
              <a:defRPr sz="1200" b="1" kern="1200">
                <a:solidFill>
                  <a:srgbClr val="00A9A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DC1A3B-3CDF-4A02-876E-1400E53DE09E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56EDD7-4880-4E03-82CF-1B36B52730A5}"/>
              </a:ext>
            </a:extLst>
          </p:cNvPr>
          <p:cNvSpPr txBox="1"/>
          <p:nvPr/>
        </p:nvSpPr>
        <p:spPr>
          <a:xfrm>
            <a:off x="962679" y="2023132"/>
            <a:ext cx="249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Schweizweite Portale</a:t>
            </a:r>
          </a:p>
          <a:p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(«Objektsammlung»)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F7AD1B30-E2CB-4439-854B-C85045B23790}"/>
              </a:ext>
            </a:extLst>
          </p:cNvPr>
          <p:cNvSpPr/>
          <p:nvPr/>
        </p:nvSpPr>
        <p:spPr>
          <a:xfrm>
            <a:off x="4562477" y="1857376"/>
            <a:ext cx="3416691" cy="4038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A065FEA-35FB-4385-812B-4767A193ABC5}"/>
              </a:ext>
            </a:extLst>
          </p:cNvPr>
          <p:cNvSpPr/>
          <p:nvPr/>
        </p:nvSpPr>
        <p:spPr>
          <a:xfrm>
            <a:off x="8435713" y="1850538"/>
            <a:ext cx="3416691" cy="40153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https://uniluch-my.sharepoint.com/:p:/g/personal/benjamin_flaemig_zhbluzern_ch/ERYWldgn1f9MjJ5RKOMJHagBGV_b7NybBYpaODG2Cfy8nw?e=WYuzuT</a:t>
            </a:r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0BED9E8-F925-4455-A7C7-AF88DAEA14F1}"/>
              </a:ext>
            </a:extLst>
          </p:cNvPr>
          <p:cNvSpPr txBox="1"/>
          <p:nvPr/>
        </p:nvSpPr>
        <p:spPr>
          <a:xfrm>
            <a:off x="5019022" y="2023132"/>
            <a:ext cx="249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Regionale Portale</a:t>
            </a:r>
          </a:p>
          <a:p>
            <a:pPr algn="ctr"/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(«Anmoderation»)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EA4319-67CE-409D-A0FC-8E956C5D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79" y="2729511"/>
            <a:ext cx="2495551" cy="2918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FE856E6-0709-46DE-B969-6360CB770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5811" b="6493"/>
          <a:stretch/>
        </p:blipFill>
        <p:spPr>
          <a:xfrm>
            <a:off x="4729543" y="2619439"/>
            <a:ext cx="2966669" cy="3028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7B2E5F6-BE8C-43F3-9A28-D4110BD5B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629" y="2845712"/>
            <a:ext cx="2663147" cy="2801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376083F-3952-4D66-A4CC-D1136777F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354" y="3393838"/>
            <a:ext cx="1495261" cy="2363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B3D78FC-5CBD-4FED-9697-55BB346A1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397" y="3806822"/>
            <a:ext cx="2254324" cy="1950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20E4F47-B984-4C13-B01F-B1CC1889D1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226" y="3716471"/>
            <a:ext cx="2158861" cy="19644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57CF08D1-6A88-C919-2BEC-980C644D8CA3}"/>
              </a:ext>
            </a:extLst>
          </p:cNvPr>
          <p:cNvSpPr txBox="1"/>
          <p:nvPr/>
        </p:nvSpPr>
        <p:spPr>
          <a:xfrm>
            <a:off x="8661904" y="2023131"/>
            <a:ext cx="30379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b="1" dirty="0">
                <a:latin typeface="Helvetica"/>
                <a:cs typeface="Helvetica"/>
              </a:rPr>
              <a:t>Lokale Kataloge</a:t>
            </a:r>
            <a:b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CH" b="1" dirty="0">
                <a:latin typeface="Helvetica"/>
                <a:cs typeface="Helvetica"/>
              </a:rPr>
              <a:t>(Metadaten / Nachweis)</a:t>
            </a:r>
            <a:endParaRPr lang="de-CH" b="1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519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FDC43EC0-8FC8-4486-9AFC-3425CEFCC884}"/>
              </a:ext>
            </a:extLst>
          </p:cNvPr>
          <p:cNvSpPr/>
          <p:nvPr/>
        </p:nvSpPr>
        <p:spPr>
          <a:xfrm>
            <a:off x="495300" y="1857376"/>
            <a:ext cx="3552825" cy="4038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1236882-02BB-4AE2-8D3A-F16EC6C4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49274" cy="1345355"/>
          </a:xfrm>
        </p:spPr>
        <p:txBody>
          <a:bodyPr>
            <a:normAutofit/>
          </a:bodyPr>
          <a:lstStyle/>
          <a:p>
            <a:r>
              <a:rPr lang="de-CH" sz="2800" dirty="0">
                <a:latin typeface="Helvetica"/>
                <a:cs typeface="Helvetica"/>
              </a:rPr>
              <a:t>Objektsammlungen, Anmoderation &amp; lokale Kataloge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1338C1-05CD-4385-B0D1-E4D1BB373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E7E4D4BC-4FDF-46DE-AE0B-8B7AD6E90067}"/>
              </a:ext>
            </a:extLst>
          </p:cNvPr>
          <p:cNvSpPr txBox="1">
            <a:spLocks/>
          </p:cNvSpPr>
          <p:nvPr/>
        </p:nvSpPr>
        <p:spPr>
          <a:xfrm>
            <a:off x="10217039" y="6299694"/>
            <a:ext cx="1127236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None/>
              <a:defRPr sz="1200" b="1" kern="1200">
                <a:solidFill>
                  <a:srgbClr val="00A9A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DC1A3B-3CDF-4A02-876E-1400E53DE09E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E56EDD7-4880-4E03-82CF-1B36B52730A5}"/>
              </a:ext>
            </a:extLst>
          </p:cNvPr>
          <p:cNvSpPr txBox="1"/>
          <p:nvPr/>
        </p:nvSpPr>
        <p:spPr>
          <a:xfrm>
            <a:off x="926801" y="2023131"/>
            <a:ext cx="288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Zentralschweizer Portal</a:t>
            </a:r>
          </a:p>
          <a:p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(«Objektsammlung»)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F7AD1B30-E2CB-4439-854B-C85045B23790}"/>
              </a:ext>
            </a:extLst>
          </p:cNvPr>
          <p:cNvSpPr/>
          <p:nvPr/>
        </p:nvSpPr>
        <p:spPr>
          <a:xfrm>
            <a:off x="4562477" y="1857376"/>
            <a:ext cx="3416691" cy="40388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EA065FEA-35FB-4385-812B-4767A193ABC5}"/>
              </a:ext>
            </a:extLst>
          </p:cNvPr>
          <p:cNvSpPr/>
          <p:nvPr/>
        </p:nvSpPr>
        <p:spPr>
          <a:xfrm>
            <a:off x="8435713" y="1850538"/>
            <a:ext cx="3416691" cy="40153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0BED9E8-F925-4455-A7C7-AF88DAEA14F1}"/>
              </a:ext>
            </a:extLst>
          </p:cNvPr>
          <p:cNvSpPr txBox="1"/>
          <p:nvPr/>
        </p:nvSpPr>
        <p:spPr>
          <a:xfrm>
            <a:off x="5019022" y="2023132"/>
            <a:ext cx="2495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Regionale Portale</a:t>
            </a:r>
          </a:p>
          <a:p>
            <a:pPr algn="ctr"/>
            <a: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  <a:t>(«Anmoderation»)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7B2E5F6-BE8C-43F3-9A28-D4110BD5B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629" y="2845712"/>
            <a:ext cx="2663147" cy="28018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F20E4F47-B984-4C13-B01F-B1CC1889D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6" y="3716471"/>
            <a:ext cx="2173232" cy="1977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47CD048-51E7-4A5A-81AB-7C90106DE5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605" y="2616108"/>
            <a:ext cx="1904013" cy="31415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532E40B-FF83-4544-AD0D-EF0B51C9D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2466" y="3251154"/>
            <a:ext cx="1574666" cy="24409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DD74ECC-632C-4455-9FB7-982D20EC4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662" y="2755637"/>
            <a:ext cx="2023208" cy="3075276"/>
          </a:xfrm>
          <a:prstGeom prst="rect">
            <a:avLst/>
          </a:prstGeom>
        </p:spPr>
      </p:pic>
      <p:sp>
        <p:nvSpPr>
          <p:cNvPr id="9" name="Pfeil: nach links 8">
            <a:extLst>
              <a:ext uri="{FF2B5EF4-FFF2-40B4-BE49-F238E27FC236}">
                <a16:creationId xmlns:a16="http://schemas.microsoft.com/office/drawing/2014/main" id="{F2184967-0E62-498D-9E34-0542AC8DEC03}"/>
              </a:ext>
            </a:extLst>
          </p:cNvPr>
          <p:cNvSpPr/>
          <p:nvPr/>
        </p:nvSpPr>
        <p:spPr>
          <a:xfrm>
            <a:off x="3474372" y="3737401"/>
            <a:ext cx="5227811" cy="13255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dirty="0"/>
              <a:t>Metadaten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2A9CD3A-659C-886D-7674-B839CD3B53CD}"/>
              </a:ext>
            </a:extLst>
          </p:cNvPr>
          <p:cNvSpPr txBox="1"/>
          <p:nvPr/>
        </p:nvSpPr>
        <p:spPr>
          <a:xfrm>
            <a:off x="8661904" y="2023131"/>
            <a:ext cx="303799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b="1" dirty="0">
                <a:latin typeface="Helvetica"/>
                <a:cs typeface="Helvetica"/>
              </a:rPr>
              <a:t>Lokale Kataloge</a:t>
            </a:r>
            <a:br>
              <a:rPr lang="de-CH" b="1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de-CH" b="1" dirty="0">
                <a:latin typeface="Helvetica"/>
                <a:cs typeface="Helvetica"/>
              </a:rPr>
              <a:t>(Metadaten / Nachweis)</a:t>
            </a:r>
            <a:endParaRPr lang="de-CH" b="1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295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7" grpId="0" animBg="1"/>
      <p:bldP spid="19" grpId="0" animBg="1"/>
      <p:bldP spid="20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7D6BC2-187E-207B-85A5-DADB1BDA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latin typeface="Helvetica"/>
                <a:cs typeface="Helvetica"/>
              </a:rPr>
              <a:t>ZentralGut</a:t>
            </a:r>
            <a:r>
              <a:rPr lang="de-DE" dirty="0">
                <a:latin typeface="Helvetica"/>
                <a:cs typeface="Helvetica"/>
              </a:rPr>
              <a:t> im Portalvergleich</a:t>
            </a:r>
            <a:endParaRPr lang="de-DE" dirty="0" err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5A481D-3A99-4F8E-FA14-D8CB5E980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de-DE" b="1" dirty="0" err="1">
                <a:latin typeface="Helvetica"/>
                <a:cs typeface="Helvetica"/>
              </a:rPr>
              <a:t>ZentralGut</a:t>
            </a:r>
            <a:r>
              <a:rPr lang="de-DE" b="1" dirty="0">
                <a:latin typeface="Helvetica"/>
                <a:cs typeface="Helvetica"/>
              </a:rPr>
              <a:t> kombiniert alle Portalformen </a:t>
            </a:r>
            <a:endParaRPr lang="de-DE" b="1"/>
          </a:p>
          <a:p>
            <a:r>
              <a:rPr lang="de-DE" dirty="0">
                <a:latin typeface="Helvetica"/>
                <a:cs typeface="Helvetica"/>
              </a:rPr>
              <a:t>nutzt Metadaten/Nachweise aus bestehenden Katalogen nach</a:t>
            </a:r>
            <a:endParaRPr lang="de-DE" dirty="0"/>
          </a:p>
          <a:p>
            <a:r>
              <a:rPr lang="de-DE" dirty="0">
                <a:latin typeface="Helvetica"/>
                <a:cs typeface="Helvetica"/>
              </a:rPr>
              <a:t>ermöglicht (Volltext-)Recherche in den digitalen Objekten selbst</a:t>
            </a:r>
            <a:endParaRPr lang="de-DE" dirty="0"/>
          </a:p>
          <a:p>
            <a:r>
              <a:rPr lang="de-DE" dirty="0">
                <a:latin typeface="Helvetica"/>
                <a:cs typeface="Helvetica"/>
              </a:rPr>
              <a:t>kombiniert alle Arten von Objekttypen mit Fokus Zentralschweiz</a:t>
            </a:r>
            <a:endParaRPr lang="de-DE" dirty="0"/>
          </a:p>
          <a:p>
            <a:r>
              <a:rPr lang="de-DE" dirty="0">
                <a:latin typeface="Helvetica"/>
                <a:cs typeface="Helvetica"/>
              </a:rPr>
              <a:t>erlaubt Anmoderation von Sammlungen, (virtuellen) Ausstellungen oder einzelnen Objekten im Blog-Format</a:t>
            </a:r>
            <a:endParaRPr lang="de-DE" dirty="0"/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A256D1-3E28-26D3-4D31-8C749752DB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latin typeface="Helvetica"/>
                <a:cs typeface="Helvetica"/>
              </a:rPr>
              <a:t>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366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 «weiter» Kulturgut-Begriff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838200" y="1979212"/>
            <a:ext cx="10515600" cy="3204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CH" sz="2000" dirty="0">
                <a:latin typeface="Helvetica"/>
                <a:cs typeface="Helvetica"/>
                <a:hlinkClick r:id="rId3"/>
              </a:rPr>
              <a:t>Alte Drucke</a:t>
            </a:r>
            <a:r>
              <a:rPr lang="de-CH" sz="2000" dirty="0">
                <a:latin typeface="Helvetica"/>
                <a:cs typeface="Helvetica"/>
              </a:rPr>
              <a:t>, </a:t>
            </a:r>
            <a:r>
              <a:rPr lang="de-CH" sz="2000" dirty="0">
                <a:latin typeface="Helvetica"/>
                <a:cs typeface="Helvetica"/>
                <a:hlinkClick r:id="rId4"/>
              </a:rPr>
              <a:t>alte Handschriften</a:t>
            </a:r>
            <a:endParaRPr lang="de-CH" sz="2000" dirty="0">
              <a:latin typeface="Helvetica"/>
              <a:cs typeface="Helvetica"/>
            </a:endParaRPr>
          </a:p>
          <a:p>
            <a:r>
              <a:rPr lang="de-CH" sz="2000" dirty="0">
                <a:latin typeface="Helvetica"/>
                <a:cs typeface="Helvetica"/>
              </a:rPr>
              <a:t>Zeitungen &amp; Zeitschriften</a:t>
            </a:r>
            <a:endParaRPr lang="de-CH" dirty="0"/>
          </a:p>
          <a:p>
            <a:pPr marL="541020" lvl="1" indent="-271145"/>
            <a:r>
              <a:rPr lang="de-CH" sz="1600" dirty="0">
                <a:latin typeface="Helvetica"/>
                <a:cs typeface="Helvetica"/>
              </a:rPr>
              <a:t>Obwaldner Volksfreund (</a:t>
            </a:r>
            <a:r>
              <a:rPr lang="de-CH" sz="1600" dirty="0">
                <a:latin typeface="Helvetica"/>
                <a:cs typeface="Helvetica"/>
                <a:hlinkClick r:id="rId5"/>
              </a:rPr>
              <a:t>Kantonsbibliothek Obwalden)</a:t>
            </a:r>
            <a:endParaRPr lang="de-CH" sz="1600" dirty="0"/>
          </a:p>
          <a:p>
            <a:pPr marL="541020" lvl="1" indent="-271145"/>
            <a:r>
              <a:rPr lang="de-CH" sz="1600" dirty="0">
                <a:latin typeface="Helvetica"/>
                <a:cs typeface="Helvetica"/>
                <a:hlinkClick r:id="rId6"/>
              </a:rPr>
              <a:t>Stadt- und Quartierzeitungen, Gasseziitig</a:t>
            </a:r>
            <a:r>
              <a:rPr lang="de-CH" sz="1600" dirty="0">
                <a:latin typeface="Helvetica"/>
                <a:cs typeface="Helvetica"/>
              </a:rPr>
              <a:t>, </a:t>
            </a:r>
            <a:r>
              <a:rPr lang="de-CH" sz="1600" dirty="0">
                <a:latin typeface="Helvetica"/>
                <a:cs typeface="Helvetica"/>
                <a:hlinkClick r:id="rId7"/>
              </a:rPr>
              <a:t>Luzerner Tageszeitungen</a:t>
            </a:r>
            <a:endParaRPr lang="de-CH" sz="1600" dirty="0">
              <a:latin typeface="Helvetica"/>
              <a:cs typeface="Helvetica"/>
            </a:endParaRPr>
          </a:p>
          <a:p>
            <a:r>
              <a:rPr lang="de-CH" sz="2000" dirty="0">
                <a:latin typeface="Helvetica"/>
                <a:cs typeface="Helvetica"/>
              </a:rPr>
              <a:t>Urkunden und Protokolle aus den Staatsarchiven (z.B. </a:t>
            </a:r>
            <a:r>
              <a:rPr lang="de-CH" sz="2000" dirty="0">
                <a:latin typeface="Helvetica"/>
                <a:cs typeface="Helvetica"/>
                <a:hlinkClick r:id="rId8"/>
              </a:rPr>
              <a:t>Staatsarchiv Obwalden</a:t>
            </a:r>
            <a:r>
              <a:rPr lang="de-CH" sz="2000" dirty="0">
                <a:latin typeface="Helvetica"/>
                <a:cs typeface="Helvetica"/>
              </a:rPr>
              <a:t>)</a:t>
            </a:r>
            <a:endParaRPr lang="de-CH" sz="2000" dirty="0"/>
          </a:p>
          <a:p>
            <a:r>
              <a:rPr lang="de-CH" sz="2000" dirty="0">
                <a:latin typeface="Helvetica"/>
                <a:cs typeface="Helvetica"/>
              </a:rPr>
              <a:t>AV-Material</a:t>
            </a:r>
            <a:endParaRPr lang="de-CH" sz="2000" dirty="0"/>
          </a:p>
          <a:p>
            <a:pPr marL="541020" lvl="1" indent="-271145"/>
            <a:r>
              <a:rPr lang="de-CH" sz="1600" dirty="0">
                <a:latin typeface="Helvetica"/>
                <a:cs typeface="Helvetica"/>
                <a:hlinkClick r:id="rId9"/>
              </a:rPr>
              <a:t>Graphiksammlung der ZHB Luzern Sondersammlung</a:t>
            </a:r>
            <a:endParaRPr lang="de-CH" sz="1600" dirty="0"/>
          </a:p>
          <a:p>
            <a:pPr marL="541020" lvl="1" indent="-271145"/>
            <a:r>
              <a:rPr lang="de-CH" sz="1600" dirty="0">
                <a:latin typeface="Helvetica"/>
                <a:cs typeface="Helvetica"/>
                <a:hlinkClick r:id="rId10"/>
              </a:rPr>
              <a:t>Glasplatten und Postkarten der Zuger Sammlung</a:t>
            </a:r>
            <a:endParaRPr lang="de-CH" sz="1600" dirty="0">
              <a:latin typeface="Helvetica"/>
              <a:cs typeface="Helvetica"/>
              <a:hlinkClick r:id="" action="ppaction://noaction"/>
            </a:endParaRPr>
          </a:p>
          <a:p>
            <a:pPr marL="541020" lvl="1" indent="-271145"/>
            <a:r>
              <a:rPr lang="de-CH" sz="1600" dirty="0">
                <a:latin typeface="Helvetica"/>
                <a:cs typeface="Helvetica"/>
                <a:hlinkClick r:id="rId11"/>
              </a:rPr>
              <a:t>Zuger Kabelfernsehen aus den 1980er Jahren</a:t>
            </a:r>
            <a:endParaRPr lang="de-CH" sz="1600" dirty="0"/>
          </a:p>
          <a:p>
            <a:r>
              <a:rPr lang="de-CH" sz="2000" dirty="0">
                <a:latin typeface="Helvetica"/>
                <a:cs typeface="Helvetica"/>
              </a:rPr>
              <a:t>Museale Objekte (z.B. </a:t>
            </a:r>
            <a:r>
              <a:rPr lang="de-CH" sz="2000" dirty="0">
                <a:latin typeface="Helvetica"/>
                <a:cs typeface="Helvetica"/>
                <a:hlinkClick r:id="rId12"/>
              </a:rPr>
              <a:t>Konvolut Liselotte Kaufmann-Sigrist</a:t>
            </a:r>
            <a:r>
              <a:rPr lang="de-CH" sz="2000" dirty="0">
                <a:latin typeface="Helvetica"/>
                <a:cs typeface="Helvetica"/>
              </a:rPr>
              <a:t>)</a:t>
            </a:r>
            <a:endParaRPr lang="de-CH" sz="2000" dirty="0"/>
          </a:p>
          <a:p>
            <a:endParaRPr lang="de-CH" sz="1600" dirty="0"/>
          </a:p>
        </p:txBody>
      </p:sp>
      <p:sp>
        <p:nvSpPr>
          <p:cNvPr id="17" name="Textplatzhalter 12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D6AD3A0-A69D-4714-B5C7-B1DFB6FD2C2D}" type="slidenum">
              <a:rPr lang="de-CH" smtClean="0"/>
              <a:t>8</a:t>
            </a:fld>
            <a:endParaRPr lang="de-CH" dirty="0"/>
          </a:p>
        </p:txBody>
      </p:sp>
      <p:sp>
        <p:nvSpPr>
          <p:cNvPr id="2" name="AutoShape 6" descr="https://zentralgut.ch/api/v1/cms/media/files/OW_LogoKanton_WappenText_positiv_farbig_rgb.svg">
            <a:extLst>
              <a:ext uri="{FF2B5EF4-FFF2-40B4-BE49-F238E27FC236}">
                <a16:creationId xmlns:a16="http://schemas.microsoft.com/office/drawing/2014/main" id="{3C65CC25-6027-4C8D-A88D-6B0B5808B0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2" name="AutoShape 14" descr="https://zentralgut.ch/api/v1/cms/media/files/Stadt+Zug_Logozusatz_Bibliothek_schwarz_transparent.svg">
            <a:extLst>
              <a:ext uri="{FF2B5EF4-FFF2-40B4-BE49-F238E27FC236}">
                <a16:creationId xmlns:a16="http://schemas.microsoft.com/office/drawing/2014/main" id="{973E056B-50BF-496D-8034-5D2949BA74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525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E139230-9830-4A04-9233-EF94D30B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Ökosystem «</a:t>
            </a:r>
            <a:r>
              <a:rPr lang="de-CH" dirty="0" err="1"/>
              <a:t>ZentralGut</a:t>
            </a:r>
            <a:r>
              <a:rPr lang="de-CH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253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5D018D4FE78BE46928017A90CE69622" ma:contentTypeVersion="0" ma:contentTypeDescription="Ein neues Dokument erstellen." ma:contentTypeScope="" ma:versionID="b09b51cbf677649c454febf590891b5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c000f3a762ca02f92b2b3d5aef110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87DB4A-3BDB-40E5-A99E-A86275527A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A57F104-89F4-42DB-8064-566130A39458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98E48D1-E0A6-4F5E-8C5D-A57F9060BA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1263</Words>
  <Application>Microsoft Office PowerPoint</Application>
  <PresentationFormat>Breitbild</PresentationFormat>
  <Paragraphs>216</Paragraphs>
  <Slides>24</Slides>
  <Notes>11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2" baseType="lpstr">
      <vt:lpstr>Arial</vt:lpstr>
      <vt:lpstr>Calibri</vt:lpstr>
      <vt:lpstr>Courier New</vt:lpstr>
      <vt:lpstr>Helvetica</vt:lpstr>
      <vt:lpstr>Roboto</vt:lpstr>
      <vt:lpstr>Symbol</vt:lpstr>
      <vt:lpstr>Wingdings</vt:lpstr>
      <vt:lpstr>Office</vt:lpstr>
      <vt:lpstr>PowerPoint-Präsentation</vt:lpstr>
      <vt:lpstr>Übersicht</vt:lpstr>
      <vt:lpstr>Die (Zentral)Schweizer Portallandschaft(en)</vt:lpstr>
      <vt:lpstr>Fokus Zentralschweiz &amp; ZHB Luzern</vt:lpstr>
      <vt:lpstr>Objektsammlungen, Anmoderation &amp; lokale Kataloge</vt:lpstr>
      <vt:lpstr>Objektsammlungen, Anmoderation &amp; lokale Kataloge</vt:lpstr>
      <vt:lpstr>ZentralGut im Portalvergleich</vt:lpstr>
      <vt:lpstr>Ein «weiter» Kulturgut-Begriff</vt:lpstr>
      <vt:lpstr>Das Ökosystem «ZentralGut»</vt:lpstr>
      <vt:lpstr>Das «Ökosystem ZentralGut» im grösseren Massstab</vt:lpstr>
      <vt:lpstr>Das «Ökosystem ZentralGut» im kleineren Massstab</vt:lpstr>
      <vt:lpstr>Ausserordentliche Quellen - Wiki</vt:lpstr>
      <vt:lpstr>Ausserordentliche Quellen - IA</vt:lpstr>
      <vt:lpstr>Redundanz nach aussen - Zenodo</vt:lpstr>
      <vt:lpstr>Redundanz nach aussen – Wiki #1</vt:lpstr>
      <vt:lpstr>Redundanz nach aussen – Wiki #2</vt:lpstr>
      <vt:lpstr>Redundanz nach aussen – Wiki #3</vt:lpstr>
      <vt:lpstr>Redundanz nach aussen – Wiki #4</vt:lpstr>
      <vt:lpstr>Redundanz nach aussen – IA</vt:lpstr>
      <vt:lpstr>Redundanz nach aussen – OD</vt:lpstr>
      <vt:lpstr>Schluss</vt:lpstr>
      <vt:lpstr>…ein Repositorium ist nie für sich allein!</vt:lpstr>
      <vt:lpstr>…ein Repositorium ist nie für sich allein!</vt:lpstr>
      <vt:lpstr>PowerPoint-Präsentation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Erlinger Christian</cp:lastModifiedBy>
  <cp:revision>615</cp:revision>
  <dcterms:created xsi:type="dcterms:W3CDTF">2018-02-08T11:59:11Z</dcterms:created>
  <dcterms:modified xsi:type="dcterms:W3CDTF">2024-06-05T09:53:34Z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0x01010015D018D4FE78BE46928017A90CE69622</vt:lpwstr>
  </property>
</Properties>
</file>