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9144000" cy="6858000"/>
  <p:embeddedFontLst>
    <p:embeddedFont>
      <p:font typeface="Lato"/>
      <p:regular r:id="rId7"/>
      <p:bold r:id="rId8"/>
      <p:italic r:id="rId9"/>
      <p:boldItalic r:id="rId10"/>
    </p:embeddedFont>
    <p:embeddedFont>
      <p:font typeface="Tahom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45">
          <p15:clr>
            <a:srgbClr val="000000"/>
          </p15:clr>
        </p15:guide>
        <p15:guide id="2" pos="181">
          <p15:clr>
            <a:srgbClr val="000000"/>
          </p15:clr>
        </p15:guide>
        <p15:guide id="3" pos="5125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hjvMNzFVN0POjiTseqCyhdhlIJ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45" orient="horz"/>
        <p:guide pos="181"/>
        <p:guide pos="51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font" Target="fonts/Lato-boldItalic.fntdata"/><Relationship Id="rId13" Type="http://customschemas.google.com/relationships/presentationmetadata" Target="meta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990600" y="1828800"/>
            <a:ext cx="77724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3886200"/>
            <a:ext cx="6400800" cy="1752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135981" y="-686594"/>
            <a:ext cx="4791075" cy="8847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934744" y="1923257"/>
            <a:ext cx="6132513" cy="2286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286544" y="-286544"/>
            <a:ext cx="6132513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107949" y="1341438"/>
            <a:ext cx="8847138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107949" y="1341438"/>
            <a:ext cx="4346575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12419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Char char="■"/>
              <a:defRPr sz="2400"/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3pPr>
            <a:lvl4pPr indent="-29146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 sz="1800"/>
            </a:lvl4pPr>
            <a:lvl5pPr indent="-2857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5pPr>
            <a:lvl6pPr indent="-2857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8pPr>
            <a:lvl9pPr indent="-2857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06925" y="1341438"/>
            <a:ext cx="4348163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12419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Char char="■"/>
              <a:defRPr sz="2400"/>
            </a:lvl2pPr>
            <a:lvl3pPr indent="-2921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3pPr>
            <a:lvl4pPr indent="-29146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Char char="■"/>
              <a:defRPr sz="1800"/>
            </a:lvl4pPr>
            <a:lvl5pPr indent="-2857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5pPr>
            <a:lvl6pPr indent="-2857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8pPr>
            <a:lvl9pPr indent="-2857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2984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2000"/>
            </a:lvl2pPr>
            <a:lvl3pPr indent="-2857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448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Char char="■"/>
              <a:defRPr sz="1600"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2984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2000"/>
            </a:lvl2pPr>
            <a:lvl3pPr indent="-2857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448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"/>
              <a:buChar char="■"/>
              <a:defRPr sz="1600"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■"/>
              <a:defRPr sz="3200"/>
            </a:lvl1pPr>
            <a:lvl2pPr indent="-32639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Char char="■"/>
              <a:defRPr sz="28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2000"/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5pPr>
            <a:lvl6pPr indent="-2921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7pPr>
            <a:lvl8pPr indent="-2921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8pPr>
            <a:lvl9pPr indent="-2921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07949" y="1341438"/>
            <a:ext cx="8847138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241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2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mmons.wikimedia.org/wiki/File:Map_of_science_derived_from_clickstream_data_as_of_2009_-_pone.0004803.g005.png" TargetMode="External"/><Relationship Id="rId4" Type="http://schemas.openxmlformats.org/officeDocument/2006/relationships/image" Target="../media/image2.png"/><Relationship Id="rId10" Type="http://schemas.openxmlformats.org/officeDocument/2006/relationships/image" Target="../media/image1.png"/><Relationship Id="rId9" Type="http://schemas.openxmlformats.org/officeDocument/2006/relationships/hyperlink" Target="https://commons.wikimedia.org/wiki/File:Autocompletion_in_the_Wikidata_Query_Service_user_interface_while_building_a_query_involving_Wikidata_property_P2175_(medical_condition_treated)_in_Hindi_-_2022-03-31_23-20-51.png" TargetMode="External"/><Relationship Id="rId5" Type="http://schemas.openxmlformats.org/officeDocument/2006/relationships/hyperlink" Target="https://orcid.org/0000-0001-9488-1870" TargetMode="External"/><Relationship Id="rId6" Type="http://schemas.openxmlformats.org/officeDocument/2006/relationships/hyperlink" Target="https://doi.org/10.5281/zenodo.10798239" TargetMode="External"/><Relationship Id="rId7" Type="http://schemas.openxmlformats.org/officeDocument/2006/relationships/hyperlink" Target="https://commons.wikimedia.org/wiki/File:Wikidata-logo-en_with_square_background_(needed_for_interfaces).svg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46150"/>
            <a:ext cx="4714074" cy="44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0" y="-30601"/>
            <a:ext cx="9144000" cy="1563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Wikidata as a FAIR and multilingual </a:t>
            </a:r>
            <a:endParaRPr b="1"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interface to the research ecosystem</a:t>
            </a:r>
            <a:endParaRPr b="1"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r>
              <a:rPr lang="en-US" sz="1200">
                <a:solidFill>
                  <a:srgbClr val="FFFFFF"/>
                </a:solidFill>
              </a:rPr>
              <a:t>; DOI: </a:t>
            </a:r>
            <a:r>
              <a:rPr lang="en-US" sz="12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10.5281/zenodo.10798239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descr="Bildergebnis für wikidata" id="86" name="Google Shape;86;p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64175" y="5083500"/>
            <a:ext cx="2303625" cy="17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5003047"/>
            <a:ext cx="6625715" cy="18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768050" y="1545475"/>
            <a:ext cx="48081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sister project of Wikipedia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“database that anyone can edit”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“edit button of the semantic web”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&gt; 100 million items</a:t>
            </a: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&gt; 15 billion triples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&gt; 300 languages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multidisciplinary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mapped to 1000s of databases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FAIR from the start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nucleus of federated ecosystem of Wikibase instances 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multiple APIs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CC0</a:t>
            </a:r>
            <a:endParaRPr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J">
  <a:themeElements>
    <a:clrScheme name="JJ 10">
      <a:dk1>
        <a:srgbClr val="000000"/>
      </a:dk1>
      <a:lt1>
        <a:srgbClr val="FFFFFF"/>
      </a:lt1>
      <a:dk2>
        <a:srgbClr val="FFFFFF"/>
      </a:dk2>
      <a:lt2>
        <a:srgbClr val="1C1C1C"/>
      </a:lt2>
      <a:accent1>
        <a:srgbClr val="CC0000"/>
      </a:accent1>
      <a:accent2>
        <a:srgbClr val="FFCF01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B01"/>
      </a:accent6>
      <a:hlink>
        <a:srgbClr val="000099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2001-04-22T11:34:14Z</dcterms:created>
  <dc:creator>Jonathan Jeschke</dc:creator>
</cp:coreProperties>
</file>