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60" r:id="rId4"/>
    <p:sldId id="261" r:id="rId5"/>
    <p:sldId id="262" r:id="rId6"/>
    <p:sldId id="263" r:id="rId7"/>
    <p:sldId id="264" r:id="rId8"/>
    <p:sldId id="265" r:id="rId9"/>
    <p:sldId id="266" r:id="rId10"/>
    <p:sldId id="267" r:id="rId11"/>
    <p:sldId id="271" r:id="rId12"/>
    <p:sldId id="272" r:id="rId13"/>
    <p:sldId id="268" r:id="rId14"/>
    <p:sldId id="259" r:id="rId15"/>
    <p:sldId id="269" r:id="rId16"/>
    <p:sldId id="270"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8" autoAdjust="0"/>
    <p:restoredTop sz="69048" autoAdjust="0"/>
  </p:normalViewPr>
  <p:slideViewPr>
    <p:cSldViewPr>
      <p:cViewPr varScale="1">
        <p:scale>
          <a:sx n="27" d="100"/>
          <a:sy n="27" d="100"/>
        </p:scale>
        <p:origin x="169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70FB9B-7F18-445D-9E22-6D58E8766DD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5A892E0-56EB-4944-9722-E9110079C0A7}">
      <dgm:prSet phldrT="[Text]" custT="1"/>
      <dgm:spPr/>
      <dgm:t>
        <a:bodyPr/>
        <a:lstStyle/>
        <a:p>
          <a:r>
            <a:rPr lang="en-US" sz="3200" dirty="0"/>
            <a:t>part</a:t>
          </a:r>
        </a:p>
      </dgm:t>
    </dgm:pt>
    <dgm:pt modelId="{41E356CF-996F-4382-82D2-42378923A10C}" type="parTrans" cxnId="{619F37A8-BFA5-44F6-8830-6F92F218A311}">
      <dgm:prSet/>
      <dgm:spPr/>
      <dgm:t>
        <a:bodyPr/>
        <a:lstStyle/>
        <a:p>
          <a:endParaRPr lang="en-US"/>
        </a:p>
      </dgm:t>
    </dgm:pt>
    <dgm:pt modelId="{85E031B7-1D04-40DC-AD8F-9D83CB2BDCFF}" type="sibTrans" cxnId="{619F37A8-BFA5-44F6-8830-6F92F218A311}">
      <dgm:prSet/>
      <dgm:spPr/>
      <dgm:t>
        <a:bodyPr/>
        <a:lstStyle/>
        <a:p>
          <a:endParaRPr lang="en-US"/>
        </a:p>
      </dgm:t>
    </dgm:pt>
    <dgm:pt modelId="{FB7860CB-4D5A-4862-B48E-E4C16799A695}">
      <dgm:prSet phldrT="[Text]" custT="1"/>
      <dgm:spPr/>
      <dgm:t>
        <a:bodyPr/>
        <a:lstStyle/>
        <a:p>
          <a:pPr algn="ctr">
            <a:buNone/>
          </a:pPr>
          <a:r>
            <a:rPr lang="en-US" sz="4000" dirty="0"/>
            <a:t>9,862</a:t>
          </a:r>
        </a:p>
      </dgm:t>
    </dgm:pt>
    <dgm:pt modelId="{5355641A-9950-4378-B549-774498D218FC}" type="parTrans" cxnId="{CA00009D-3D3B-4CAB-9655-323BC1AED329}">
      <dgm:prSet/>
      <dgm:spPr/>
      <dgm:t>
        <a:bodyPr/>
        <a:lstStyle/>
        <a:p>
          <a:endParaRPr lang="en-US"/>
        </a:p>
      </dgm:t>
    </dgm:pt>
    <dgm:pt modelId="{77A8AB5A-675D-4E57-9093-33B1A4C19C24}" type="sibTrans" cxnId="{CA00009D-3D3B-4CAB-9655-323BC1AED329}">
      <dgm:prSet/>
      <dgm:spPr/>
      <dgm:t>
        <a:bodyPr/>
        <a:lstStyle/>
        <a:p>
          <a:endParaRPr lang="en-US"/>
        </a:p>
      </dgm:t>
    </dgm:pt>
    <dgm:pt modelId="{046913A1-A52D-4853-A630-25AD6D01199B}">
      <dgm:prSet phldrT="[Text]" custT="1"/>
      <dgm:spPr/>
      <dgm:t>
        <a:bodyPr/>
        <a:lstStyle/>
        <a:p>
          <a:r>
            <a:rPr lang="en-US" sz="3200" dirty="0"/>
            <a:t>life stage</a:t>
          </a:r>
        </a:p>
      </dgm:t>
    </dgm:pt>
    <dgm:pt modelId="{12383AA0-70AB-4A21-B8D8-6576867299CB}" type="parTrans" cxnId="{ECB84873-5062-49F3-AAD5-08B4F216C177}">
      <dgm:prSet/>
      <dgm:spPr/>
      <dgm:t>
        <a:bodyPr/>
        <a:lstStyle/>
        <a:p>
          <a:endParaRPr lang="en-US"/>
        </a:p>
      </dgm:t>
    </dgm:pt>
    <dgm:pt modelId="{A758324F-1671-450F-866B-F3452D3527AC}" type="sibTrans" cxnId="{ECB84873-5062-49F3-AAD5-08B4F216C177}">
      <dgm:prSet/>
      <dgm:spPr/>
      <dgm:t>
        <a:bodyPr/>
        <a:lstStyle/>
        <a:p>
          <a:endParaRPr lang="en-US"/>
        </a:p>
      </dgm:t>
    </dgm:pt>
    <dgm:pt modelId="{E973B87A-A12C-4A92-B785-8C92EC09337C}">
      <dgm:prSet phldrT="[Text]" custT="1"/>
      <dgm:spPr/>
      <dgm:t>
        <a:bodyPr/>
        <a:lstStyle/>
        <a:p>
          <a:pPr algn="ctr">
            <a:buNone/>
          </a:pPr>
          <a:r>
            <a:rPr lang="en-US" sz="4000" dirty="0"/>
            <a:t>4,667</a:t>
          </a:r>
        </a:p>
      </dgm:t>
    </dgm:pt>
    <dgm:pt modelId="{8242F620-0F05-44FB-A4BA-70FAD5ED1A95}" type="parTrans" cxnId="{B9F7ABDE-172E-490D-AE75-ECB81E07B35D}">
      <dgm:prSet/>
      <dgm:spPr/>
      <dgm:t>
        <a:bodyPr/>
        <a:lstStyle/>
        <a:p>
          <a:endParaRPr lang="en-US"/>
        </a:p>
      </dgm:t>
    </dgm:pt>
    <dgm:pt modelId="{A8B407C9-3159-4609-9A02-E26DBB85DC77}" type="sibTrans" cxnId="{B9F7ABDE-172E-490D-AE75-ECB81E07B35D}">
      <dgm:prSet/>
      <dgm:spPr/>
      <dgm:t>
        <a:bodyPr/>
        <a:lstStyle/>
        <a:p>
          <a:endParaRPr lang="en-US"/>
        </a:p>
      </dgm:t>
    </dgm:pt>
    <dgm:pt modelId="{EB0909AE-2FF7-4E8B-9DFB-D405101A7B44}">
      <dgm:prSet phldrT="[Text]" custT="1"/>
      <dgm:spPr/>
      <dgm:t>
        <a:bodyPr/>
        <a:lstStyle/>
        <a:p>
          <a:r>
            <a:rPr lang="en-US" sz="3200" dirty="0"/>
            <a:t>both</a:t>
          </a:r>
        </a:p>
      </dgm:t>
    </dgm:pt>
    <dgm:pt modelId="{E07B98E4-D175-4E03-965D-AE185DC61390}" type="parTrans" cxnId="{516A63EB-9226-4691-99FB-2AC245D4D053}">
      <dgm:prSet/>
      <dgm:spPr/>
      <dgm:t>
        <a:bodyPr/>
        <a:lstStyle/>
        <a:p>
          <a:endParaRPr lang="en-US"/>
        </a:p>
      </dgm:t>
    </dgm:pt>
    <dgm:pt modelId="{DEDE5EF7-F3D2-4D78-A3F9-A64D5F91A00C}" type="sibTrans" cxnId="{516A63EB-9226-4691-99FB-2AC245D4D053}">
      <dgm:prSet/>
      <dgm:spPr/>
      <dgm:t>
        <a:bodyPr/>
        <a:lstStyle/>
        <a:p>
          <a:endParaRPr lang="en-US"/>
        </a:p>
      </dgm:t>
    </dgm:pt>
    <dgm:pt modelId="{FEE5C738-A672-48F9-B335-D283737FD0BD}">
      <dgm:prSet phldrT="[Text]" custT="1"/>
      <dgm:spPr/>
      <dgm:t>
        <a:bodyPr/>
        <a:lstStyle/>
        <a:p>
          <a:pPr algn="ctr">
            <a:buNone/>
          </a:pPr>
          <a:r>
            <a:rPr lang="en-US" sz="4000" dirty="0"/>
            <a:t>3,111</a:t>
          </a:r>
        </a:p>
      </dgm:t>
    </dgm:pt>
    <dgm:pt modelId="{89808ED8-2D5B-4A54-A013-48F1BA7A32C8}" type="parTrans" cxnId="{C7870485-EFE1-4417-BA3C-7A613E633EA9}">
      <dgm:prSet/>
      <dgm:spPr/>
      <dgm:t>
        <a:bodyPr/>
        <a:lstStyle/>
        <a:p>
          <a:endParaRPr lang="en-US"/>
        </a:p>
      </dgm:t>
    </dgm:pt>
    <dgm:pt modelId="{849B2737-9EBF-415D-BBB7-F64941AE9A55}" type="sibTrans" cxnId="{C7870485-EFE1-4417-BA3C-7A613E633EA9}">
      <dgm:prSet/>
      <dgm:spPr/>
      <dgm:t>
        <a:bodyPr/>
        <a:lstStyle/>
        <a:p>
          <a:endParaRPr lang="en-US"/>
        </a:p>
      </dgm:t>
    </dgm:pt>
    <dgm:pt modelId="{A7CD4F97-8428-4234-92E9-B3AA6962F783}" type="pres">
      <dgm:prSet presAssocID="{D770FB9B-7F18-445D-9E22-6D58E8766DDA}" presName="Name0" presStyleCnt="0">
        <dgm:presLayoutVars>
          <dgm:dir/>
          <dgm:animLvl val="lvl"/>
          <dgm:resizeHandles val="exact"/>
        </dgm:presLayoutVars>
      </dgm:prSet>
      <dgm:spPr/>
    </dgm:pt>
    <dgm:pt modelId="{B0EEAE5F-67CB-49E9-B1C0-B209C8C56AC9}" type="pres">
      <dgm:prSet presAssocID="{45A892E0-56EB-4944-9722-E9110079C0A7}" presName="composite" presStyleCnt="0"/>
      <dgm:spPr/>
    </dgm:pt>
    <dgm:pt modelId="{06D7970A-9E23-450F-80C3-D3F0CAD04DE3}" type="pres">
      <dgm:prSet presAssocID="{45A892E0-56EB-4944-9722-E9110079C0A7}" presName="parTx" presStyleLbl="alignNode1" presStyleIdx="0" presStyleCnt="3">
        <dgm:presLayoutVars>
          <dgm:chMax val="0"/>
          <dgm:chPref val="0"/>
          <dgm:bulletEnabled val="1"/>
        </dgm:presLayoutVars>
      </dgm:prSet>
      <dgm:spPr/>
    </dgm:pt>
    <dgm:pt modelId="{27BC7742-AACE-438F-8096-C53F87EB89C3}" type="pres">
      <dgm:prSet presAssocID="{45A892E0-56EB-4944-9722-E9110079C0A7}" presName="desTx" presStyleLbl="alignAccFollowNode1" presStyleIdx="0" presStyleCnt="3">
        <dgm:presLayoutVars>
          <dgm:bulletEnabled val="1"/>
        </dgm:presLayoutVars>
      </dgm:prSet>
      <dgm:spPr/>
    </dgm:pt>
    <dgm:pt modelId="{7CADF21B-86BB-4AC3-BFE6-8843A52E7A17}" type="pres">
      <dgm:prSet presAssocID="{85E031B7-1D04-40DC-AD8F-9D83CB2BDCFF}" presName="space" presStyleCnt="0"/>
      <dgm:spPr/>
    </dgm:pt>
    <dgm:pt modelId="{C86BC393-58F3-4B5F-AC6B-C35A783B572E}" type="pres">
      <dgm:prSet presAssocID="{046913A1-A52D-4853-A630-25AD6D01199B}" presName="composite" presStyleCnt="0"/>
      <dgm:spPr/>
    </dgm:pt>
    <dgm:pt modelId="{433AB598-C008-478F-AD59-7B036882C103}" type="pres">
      <dgm:prSet presAssocID="{046913A1-A52D-4853-A630-25AD6D01199B}" presName="parTx" presStyleLbl="alignNode1" presStyleIdx="1" presStyleCnt="3">
        <dgm:presLayoutVars>
          <dgm:chMax val="0"/>
          <dgm:chPref val="0"/>
          <dgm:bulletEnabled val="1"/>
        </dgm:presLayoutVars>
      </dgm:prSet>
      <dgm:spPr/>
    </dgm:pt>
    <dgm:pt modelId="{D0C383CE-F721-4338-A5B3-396C62C617B5}" type="pres">
      <dgm:prSet presAssocID="{046913A1-A52D-4853-A630-25AD6D01199B}" presName="desTx" presStyleLbl="alignAccFollowNode1" presStyleIdx="1" presStyleCnt="3" custLinFactNeighborY="-309">
        <dgm:presLayoutVars>
          <dgm:bulletEnabled val="1"/>
        </dgm:presLayoutVars>
      </dgm:prSet>
      <dgm:spPr/>
    </dgm:pt>
    <dgm:pt modelId="{B16A39F3-90C3-4992-B788-3135396A8769}" type="pres">
      <dgm:prSet presAssocID="{A758324F-1671-450F-866B-F3452D3527AC}" presName="space" presStyleCnt="0"/>
      <dgm:spPr/>
    </dgm:pt>
    <dgm:pt modelId="{2E2C5335-FBE3-4B1B-87E8-E3DA56EC7CE5}" type="pres">
      <dgm:prSet presAssocID="{EB0909AE-2FF7-4E8B-9DFB-D405101A7B44}" presName="composite" presStyleCnt="0"/>
      <dgm:spPr/>
    </dgm:pt>
    <dgm:pt modelId="{8E92EF63-C0D8-4699-9204-7CB2F2864AC4}" type="pres">
      <dgm:prSet presAssocID="{EB0909AE-2FF7-4E8B-9DFB-D405101A7B44}" presName="parTx" presStyleLbl="alignNode1" presStyleIdx="2" presStyleCnt="3">
        <dgm:presLayoutVars>
          <dgm:chMax val="0"/>
          <dgm:chPref val="0"/>
          <dgm:bulletEnabled val="1"/>
        </dgm:presLayoutVars>
      </dgm:prSet>
      <dgm:spPr/>
    </dgm:pt>
    <dgm:pt modelId="{7A1865F4-439C-4544-8B4E-00F2EC37A1AB}" type="pres">
      <dgm:prSet presAssocID="{EB0909AE-2FF7-4E8B-9DFB-D405101A7B44}" presName="desTx" presStyleLbl="alignAccFollowNode1" presStyleIdx="2" presStyleCnt="3">
        <dgm:presLayoutVars>
          <dgm:bulletEnabled val="1"/>
        </dgm:presLayoutVars>
      </dgm:prSet>
      <dgm:spPr/>
    </dgm:pt>
  </dgm:ptLst>
  <dgm:cxnLst>
    <dgm:cxn modelId="{D67B6701-8F74-48E6-B657-D74EEF01A6C4}" type="presOf" srcId="{45A892E0-56EB-4944-9722-E9110079C0A7}" destId="{06D7970A-9E23-450F-80C3-D3F0CAD04DE3}" srcOrd="0" destOrd="0" presId="urn:microsoft.com/office/officeart/2005/8/layout/hList1"/>
    <dgm:cxn modelId="{9FAD0813-35F7-41FA-A1FF-9DB5605CDE0A}" type="presOf" srcId="{046913A1-A52D-4853-A630-25AD6D01199B}" destId="{433AB598-C008-478F-AD59-7B036882C103}" srcOrd="0" destOrd="0" presId="urn:microsoft.com/office/officeart/2005/8/layout/hList1"/>
    <dgm:cxn modelId="{42A82715-8E20-499A-844C-221A4BFB1B77}" type="presOf" srcId="{FEE5C738-A672-48F9-B335-D283737FD0BD}" destId="{7A1865F4-439C-4544-8B4E-00F2EC37A1AB}" srcOrd="0" destOrd="0" presId="urn:microsoft.com/office/officeart/2005/8/layout/hList1"/>
    <dgm:cxn modelId="{BDDECB4D-3F2F-4C8D-AE4F-70A1B375A4EE}" type="presOf" srcId="{E973B87A-A12C-4A92-B785-8C92EC09337C}" destId="{D0C383CE-F721-4338-A5B3-396C62C617B5}" srcOrd="0" destOrd="0" presId="urn:microsoft.com/office/officeart/2005/8/layout/hList1"/>
    <dgm:cxn modelId="{ECB84873-5062-49F3-AAD5-08B4F216C177}" srcId="{D770FB9B-7F18-445D-9E22-6D58E8766DDA}" destId="{046913A1-A52D-4853-A630-25AD6D01199B}" srcOrd="1" destOrd="0" parTransId="{12383AA0-70AB-4A21-B8D8-6576867299CB}" sibTransId="{A758324F-1671-450F-866B-F3452D3527AC}"/>
    <dgm:cxn modelId="{C7870485-EFE1-4417-BA3C-7A613E633EA9}" srcId="{EB0909AE-2FF7-4E8B-9DFB-D405101A7B44}" destId="{FEE5C738-A672-48F9-B335-D283737FD0BD}" srcOrd="0" destOrd="0" parTransId="{89808ED8-2D5B-4A54-A013-48F1BA7A32C8}" sibTransId="{849B2737-9EBF-415D-BBB7-F64941AE9A55}"/>
    <dgm:cxn modelId="{CA00009D-3D3B-4CAB-9655-323BC1AED329}" srcId="{45A892E0-56EB-4944-9722-E9110079C0A7}" destId="{FB7860CB-4D5A-4862-B48E-E4C16799A695}" srcOrd="0" destOrd="0" parTransId="{5355641A-9950-4378-B549-774498D218FC}" sibTransId="{77A8AB5A-675D-4E57-9093-33B1A4C19C24}"/>
    <dgm:cxn modelId="{BCBBD9A4-6D64-4D18-961F-D1DA0188FEBA}" type="presOf" srcId="{FB7860CB-4D5A-4862-B48E-E4C16799A695}" destId="{27BC7742-AACE-438F-8096-C53F87EB89C3}" srcOrd="0" destOrd="0" presId="urn:microsoft.com/office/officeart/2005/8/layout/hList1"/>
    <dgm:cxn modelId="{619F37A8-BFA5-44F6-8830-6F92F218A311}" srcId="{D770FB9B-7F18-445D-9E22-6D58E8766DDA}" destId="{45A892E0-56EB-4944-9722-E9110079C0A7}" srcOrd="0" destOrd="0" parTransId="{41E356CF-996F-4382-82D2-42378923A10C}" sibTransId="{85E031B7-1D04-40DC-AD8F-9D83CB2BDCFF}"/>
    <dgm:cxn modelId="{ABBECEBE-1C74-4606-B47C-69A65B0F7A04}" type="presOf" srcId="{D770FB9B-7F18-445D-9E22-6D58E8766DDA}" destId="{A7CD4F97-8428-4234-92E9-B3AA6962F783}" srcOrd="0" destOrd="0" presId="urn:microsoft.com/office/officeart/2005/8/layout/hList1"/>
    <dgm:cxn modelId="{B9F7ABDE-172E-490D-AE75-ECB81E07B35D}" srcId="{046913A1-A52D-4853-A630-25AD6D01199B}" destId="{E973B87A-A12C-4A92-B785-8C92EC09337C}" srcOrd="0" destOrd="0" parTransId="{8242F620-0F05-44FB-A4BA-70FAD5ED1A95}" sibTransId="{A8B407C9-3159-4609-9A02-E26DBB85DC77}"/>
    <dgm:cxn modelId="{A7661EEA-378C-434C-8597-780CF87786E5}" type="presOf" srcId="{EB0909AE-2FF7-4E8B-9DFB-D405101A7B44}" destId="{8E92EF63-C0D8-4699-9204-7CB2F2864AC4}" srcOrd="0" destOrd="0" presId="urn:microsoft.com/office/officeart/2005/8/layout/hList1"/>
    <dgm:cxn modelId="{516A63EB-9226-4691-99FB-2AC245D4D053}" srcId="{D770FB9B-7F18-445D-9E22-6D58E8766DDA}" destId="{EB0909AE-2FF7-4E8B-9DFB-D405101A7B44}" srcOrd="2" destOrd="0" parTransId="{E07B98E4-D175-4E03-965D-AE185DC61390}" sibTransId="{DEDE5EF7-F3D2-4D78-A3F9-A64D5F91A00C}"/>
    <dgm:cxn modelId="{D9762E23-B9B9-4370-910C-AC2A7A2E062E}" type="presParOf" srcId="{A7CD4F97-8428-4234-92E9-B3AA6962F783}" destId="{B0EEAE5F-67CB-49E9-B1C0-B209C8C56AC9}" srcOrd="0" destOrd="0" presId="urn:microsoft.com/office/officeart/2005/8/layout/hList1"/>
    <dgm:cxn modelId="{D1EECC1D-1587-4970-8CCD-44865549EDCB}" type="presParOf" srcId="{B0EEAE5F-67CB-49E9-B1C0-B209C8C56AC9}" destId="{06D7970A-9E23-450F-80C3-D3F0CAD04DE3}" srcOrd="0" destOrd="0" presId="urn:microsoft.com/office/officeart/2005/8/layout/hList1"/>
    <dgm:cxn modelId="{8BA78D44-A260-467E-B286-6EF66C0226B4}" type="presParOf" srcId="{B0EEAE5F-67CB-49E9-B1C0-B209C8C56AC9}" destId="{27BC7742-AACE-438F-8096-C53F87EB89C3}" srcOrd="1" destOrd="0" presId="urn:microsoft.com/office/officeart/2005/8/layout/hList1"/>
    <dgm:cxn modelId="{E6FEEA9C-221A-4ADE-A911-F2218AAE97FF}" type="presParOf" srcId="{A7CD4F97-8428-4234-92E9-B3AA6962F783}" destId="{7CADF21B-86BB-4AC3-BFE6-8843A52E7A17}" srcOrd="1" destOrd="0" presId="urn:microsoft.com/office/officeart/2005/8/layout/hList1"/>
    <dgm:cxn modelId="{67AEAAFC-1FB1-4AB9-AC13-558990563876}" type="presParOf" srcId="{A7CD4F97-8428-4234-92E9-B3AA6962F783}" destId="{C86BC393-58F3-4B5F-AC6B-C35A783B572E}" srcOrd="2" destOrd="0" presId="urn:microsoft.com/office/officeart/2005/8/layout/hList1"/>
    <dgm:cxn modelId="{F7C68E89-936E-45CB-B843-56C23A0D9B99}" type="presParOf" srcId="{C86BC393-58F3-4B5F-AC6B-C35A783B572E}" destId="{433AB598-C008-478F-AD59-7B036882C103}" srcOrd="0" destOrd="0" presId="urn:microsoft.com/office/officeart/2005/8/layout/hList1"/>
    <dgm:cxn modelId="{33401171-D473-42DE-AE66-331139E29547}" type="presParOf" srcId="{C86BC393-58F3-4B5F-AC6B-C35A783B572E}" destId="{D0C383CE-F721-4338-A5B3-396C62C617B5}" srcOrd="1" destOrd="0" presId="urn:microsoft.com/office/officeart/2005/8/layout/hList1"/>
    <dgm:cxn modelId="{B8859756-E178-4B20-80FE-F27FCC2C1469}" type="presParOf" srcId="{A7CD4F97-8428-4234-92E9-B3AA6962F783}" destId="{B16A39F3-90C3-4992-B788-3135396A8769}" srcOrd="3" destOrd="0" presId="urn:microsoft.com/office/officeart/2005/8/layout/hList1"/>
    <dgm:cxn modelId="{A92D48FD-65DD-43E0-AE73-A11E947466A5}" type="presParOf" srcId="{A7CD4F97-8428-4234-92E9-B3AA6962F783}" destId="{2E2C5335-FBE3-4B1B-87E8-E3DA56EC7CE5}" srcOrd="4" destOrd="0" presId="urn:microsoft.com/office/officeart/2005/8/layout/hList1"/>
    <dgm:cxn modelId="{62049DFA-B75A-41F4-B1B9-6A5932D1EC86}" type="presParOf" srcId="{2E2C5335-FBE3-4B1B-87E8-E3DA56EC7CE5}" destId="{8E92EF63-C0D8-4699-9204-7CB2F2864AC4}" srcOrd="0" destOrd="0" presId="urn:microsoft.com/office/officeart/2005/8/layout/hList1"/>
    <dgm:cxn modelId="{CC12FE0A-3DB2-4AF8-963A-8F74E2BAA257}" type="presParOf" srcId="{2E2C5335-FBE3-4B1B-87E8-E3DA56EC7CE5}" destId="{7A1865F4-439C-4544-8B4E-00F2EC37A1AB}"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7970A-9E23-450F-80C3-D3F0CAD04DE3}">
      <dsp:nvSpPr>
        <dsp:cNvPr id="0" name=""/>
        <dsp:cNvSpPr/>
      </dsp:nvSpPr>
      <dsp:spPr>
        <a:xfrm>
          <a:off x="2817" y="16116"/>
          <a:ext cx="2747367" cy="1098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part</a:t>
          </a:r>
        </a:p>
      </dsp:txBody>
      <dsp:txXfrm>
        <a:off x="2817" y="16116"/>
        <a:ext cx="2747367" cy="1098946"/>
      </dsp:txXfrm>
    </dsp:sp>
    <dsp:sp modelId="{27BC7742-AACE-438F-8096-C53F87EB89C3}">
      <dsp:nvSpPr>
        <dsp:cNvPr id="0" name=""/>
        <dsp:cNvSpPr/>
      </dsp:nvSpPr>
      <dsp:spPr>
        <a:xfrm>
          <a:off x="2817" y="1115063"/>
          <a:ext cx="2747367" cy="1756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None/>
          </a:pPr>
          <a:r>
            <a:rPr lang="en-US" sz="4000" kern="1200" dirty="0"/>
            <a:t>9,862</a:t>
          </a:r>
        </a:p>
      </dsp:txBody>
      <dsp:txXfrm>
        <a:off x="2817" y="1115063"/>
        <a:ext cx="2747367" cy="1756800"/>
      </dsp:txXfrm>
    </dsp:sp>
    <dsp:sp modelId="{433AB598-C008-478F-AD59-7B036882C103}">
      <dsp:nvSpPr>
        <dsp:cNvPr id="0" name=""/>
        <dsp:cNvSpPr/>
      </dsp:nvSpPr>
      <dsp:spPr>
        <a:xfrm>
          <a:off x="3134816" y="16116"/>
          <a:ext cx="2747367" cy="1098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life stage</a:t>
          </a:r>
        </a:p>
      </dsp:txBody>
      <dsp:txXfrm>
        <a:off x="3134816" y="16116"/>
        <a:ext cx="2747367" cy="1098946"/>
      </dsp:txXfrm>
    </dsp:sp>
    <dsp:sp modelId="{D0C383CE-F721-4338-A5B3-396C62C617B5}">
      <dsp:nvSpPr>
        <dsp:cNvPr id="0" name=""/>
        <dsp:cNvSpPr/>
      </dsp:nvSpPr>
      <dsp:spPr>
        <a:xfrm>
          <a:off x="3134816" y="1109634"/>
          <a:ext cx="2747367" cy="1756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None/>
          </a:pPr>
          <a:r>
            <a:rPr lang="en-US" sz="4000" kern="1200" dirty="0"/>
            <a:t>4,667</a:t>
          </a:r>
        </a:p>
      </dsp:txBody>
      <dsp:txXfrm>
        <a:off x="3134816" y="1109634"/>
        <a:ext cx="2747367" cy="1756800"/>
      </dsp:txXfrm>
    </dsp:sp>
    <dsp:sp modelId="{8E92EF63-C0D8-4699-9204-7CB2F2864AC4}">
      <dsp:nvSpPr>
        <dsp:cNvPr id="0" name=""/>
        <dsp:cNvSpPr/>
      </dsp:nvSpPr>
      <dsp:spPr>
        <a:xfrm>
          <a:off x="6266815" y="16116"/>
          <a:ext cx="2747367" cy="10989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both</a:t>
          </a:r>
        </a:p>
      </dsp:txBody>
      <dsp:txXfrm>
        <a:off x="6266815" y="16116"/>
        <a:ext cx="2747367" cy="1098946"/>
      </dsp:txXfrm>
    </dsp:sp>
    <dsp:sp modelId="{7A1865F4-439C-4544-8B4E-00F2EC37A1AB}">
      <dsp:nvSpPr>
        <dsp:cNvPr id="0" name=""/>
        <dsp:cNvSpPr/>
      </dsp:nvSpPr>
      <dsp:spPr>
        <a:xfrm>
          <a:off x="6266815" y="1115063"/>
          <a:ext cx="2747367" cy="1756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ctr" defTabSz="1778000">
            <a:lnSpc>
              <a:spcPct val="90000"/>
            </a:lnSpc>
            <a:spcBef>
              <a:spcPct val="0"/>
            </a:spcBef>
            <a:spcAft>
              <a:spcPct val="15000"/>
            </a:spcAft>
            <a:buNone/>
          </a:pPr>
          <a:r>
            <a:rPr lang="en-US" sz="4000" kern="1200" dirty="0"/>
            <a:t>3,111</a:t>
          </a:r>
        </a:p>
      </dsp:txBody>
      <dsp:txXfrm>
        <a:off x="6266815" y="1115063"/>
        <a:ext cx="2747367" cy="1756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6CEAA-E14F-47A9-B75D-5E8BF9DD2D2E}"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105AE-7653-417F-8352-F665E075B682}" type="slidenum">
              <a:rPr lang="en-US" smtClean="0"/>
              <a:t>‹#›</a:t>
            </a:fld>
            <a:endParaRPr lang="en-US"/>
          </a:p>
        </p:txBody>
      </p:sp>
    </p:spTree>
    <p:extLst>
      <p:ext uri="{BB962C8B-B14F-4D97-AF65-F5344CB8AC3E}">
        <p14:creationId xmlns:p14="http://schemas.microsoft.com/office/powerpoint/2010/main" val="99967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ithub.com/ArctosDB/arctos/issues/288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Arctos Community has been slogging through a discussion about life stage since </a:t>
            </a:r>
            <a:r>
              <a:rPr lang="en-US" dirty="0">
                <a:hlinkClick r:id="rId3"/>
              </a:rPr>
              <a:t>July of 2020</a:t>
            </a:r>
            <a:r>
              <a:rPr lang="en-US" dirty="0"/>
              <a:t>! Examples of how the community wrestles with controlled vocabularies provide insight into the issues that arise when a diverse group of data providers and users attempt to build a controlled vocabulary that meets everyone's needs, ensures that data will be discoverable, and incorporates existing "standards". We will also explore the difficulty of using an ontology and how time, money, people, and resources (TMPR) matter to this issue.</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a:t>
            </a:fld>
            <a:endParaRPr lang="en-US"/>
          </a:p>
        </p:txBody>
      </p:sp>
    </p:spTree>
    <p:extLst>
      <p:ext uri="{BB962C8B-B14F-4D97-AF65-F5344CB8AC3E}">
        <p14:creationId xmlns:p14="http://schemas.microsoft.com/office/powerpoint/2010/main" val="4056671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repeated often in the Arctos Community, but to date, nobody has really figured out HOW to do this. Which term in the ontology do you use when terms are equivalent and how can a CMS make those equivalencies apparent? How much computing effort is involved in finding all of the equivalent terms or child terms when a parent is selected? Even if these issues are addressed, often, no appropriate ontology can be found especially when trying to create a vocabulary that crosses from art to zooplankton!</a:t>
            </a:r>
          </a:p>
          <a:p>
            <a:endParaRPr lang="en-US" dirty="0"/>
          </a:p>
          <a:p>
            <a:r>
              <a:rPr lang="en-US" dirty="0"/>
              <a:t>Then there is the question I have about any external resource – who is maintaining it and will it be there in a usable form tomorrow? Is it even usable today?</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10</a:t>
            </a:fld>
            <a:endParaRPr lang="en-US"/>
          </a:p>
        </p:txBody>
      </p:sp>
    </p:spTree>
    <p:extLst>
      <p:ext uri="{BB962C8B-B14F-4D97-AF65-F5344CB8AC3E}">
        <p14:creationId xmlns:p14="http://schemas.microsoft.com/office/powerpoint/2010/main" val="80747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 I did find this and it seems like it would be useful to everyone in the biological community. BUT – it is not clear to me how this ontology is maintained or how I would treat repetitive terms like neonate stage.</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11</a:t>
            </a:fld>
            <a:endParaRPr lang="en-US"/>
          </a:p>
        </p:txBody>
      </p:sp>
    </p:spTree>
    <p:extLst>
      <p:ext uri="{BB962C8B-B14F-4D97-AF65-F5344CB8AC3E}">
        <p14:creationId xmlns:p14="http://schemas.microsoft.com/office/powerpoint/2010/main" val="805282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let’s face it – who among us has time for this? Here we have a TDWG Task Group dedicated to the problem, but there are no listed members in the task group other than the convener and there are 7 open issues in the </a:t>
            </a:r>
            <a:r>
              <a:rPr lang="en-US" dirty="0" err="1"/>
              <a:t>Github</a:t>
            </a:r>
            <a:r>
              <a:rPr lang="en-US" dirty="0"/>
              <a:t> repo with the TG4 tag, none of which appear to be active conversations.</a:t>
            </a:r>
          </a:p>
          <a:p>
            <a:endParaRPr lang="en-US" dirty="0"/>
          </a:p>
          <a:p>
            <a:r>
              <a:rPr lang="en-US" dirty="0"/>
              <a:t>Why is this languishing? Is it because it is not needed? I don’t think so.</a:t>
            </a:r>
          </a:p>
        </p:txBody>
      </p:sp>
      <p:sp>
        <p:nvSpPr>
          <p:cNvPr id="4" name="Slide Number Placeholder 3"/>
          <p:cNvSpPr>
            <a:spLocks noGrp="1"/>
          </p:cNvSpPr>
          <p:nvPr>
            <p:ph type="sldNum" sz="quarter" idx="5"/>
          </p:nvPr>
        </p:nvSpPr>
        <p:spPr/>
        <p:txBody>
          <a:bodyPr/>
          <a:lstStyle/>
          <a:p>
            <a:fld id="{F32105AE-7653-417F-8352-F665E075B682}" type="slidenum">
              <a:rPr lang="en-US" smtClean="0"/>
              <a:t>12</a:t>
            </a:fld>
            <a:endParaRPr lang="en-US"/>
          </a:p>
        </p:txBody>
      </p:sp>
    </p:spTree>
    <p:extLst>
      <p:ext uri="{BB962C8B-B14F-4D97-AF65-F5344CB8AC3E}">
        <p14:creationId xmlns:p14="http://schemas.microsoft.com/office/powerpoint/2010/main" val="234038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need? Consistent use of terms across many datasets means that it is easier to find what you want and even to record what you have. But decisions about which terms to use where can be quite difficult, especially when these decisions are being made by groups of volunteers collaborating globally. Monthly or even bi-weekly hourly meetings mean the process can take years and in the meantime, it is possible that those not participating in the conversation are becoming enamored with terms the team hasn’t even considered or are developing a completely different but parallel set of terms.</a:t>
            </a:r>
          </a:p>
          <a:p>
            <a:endParaRPr lang="en-US" dirty="0"/>
          </a:p>
          <a:p>
            <a:r>
              <a:rPr lang="en-US" dirty="0"/>
              <a:t>For me, controlled vocabularies have the same problem that plagues the digital extended specimen. A lack of agreement that this is a global need that we will all work toward together and the application of resources to get it done. A central or distributed repository with paid people to maintain vocabularies, facilitate conversations and offer expertise in vocabulary and community maintenance. But the hardest part and the one I can never see a solution for is that the process needs focused participation from the community. A community that in my opinion is already stretched far too thin and required to do far too much. What is needed are more people in more and different roles AT THE LOCAL LEVEL.</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13</a:t>
            </a:fld>
            <a:endParaRPr lang="en-US"/>
          </a:p>
        </p:txBody>
      </p:sp>
    </p:spTree>
    <p:extLst>
      <p:ext uri="{BB962C8B-B14F-4D97-AF65-F5344CB8AC3E}">
        <p14:creationId xmlns:p14="http://schemas.microsoft.com/office/powerpoint/2010/main" val="15452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grateful to the Arctos Community for making attempts to use controlled vocabularies. Thank you for listening and now lets discuss!.</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14</a:t>
            </a:fld>
            <a:endParaRPr lang="en-US"/>
          </a:p>
        </p:txBody>
      </p:sp>
    </p:spTree>
    <p:extLst>
      <p:ext uri="{BB962C8B-B14F-4D97-AF65-F5344CB8AC3E}">
        <p14:creationId xmlns:p14="http://schemas.microsoft.com/office/powerpoint/2010/main" val="286746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it is, I know there are resources in the world that others are using. What are they? I’ve mentioned some in this presentation. What other vocabularies are in use in our community? What do the users like/dislike about them?</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15</a:t>
            </a:fld>
            <a:endParaRPr lang="en-US"/>
          </a:p>
        </p:txBody>
      </p:sp>
    </p:spTree>
    <p:extLst>
      <p:ext uri="{BB962C8B-B14F-4D97-AF65-F5344CB8AC3E}">
        <p14:creationId xmlns:p14="http://schemas.microsoft.com/office/powerpoint/2010/main" val="210908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resources do you wish were available?</a:t>
            </a:r>
          </a:p>
          <a:p>
            <a:endParaRPr lang="en-US" dirty="0"/>
          </a:p>
          <a:p>
            <a:r>
              <a:rPr lang="en-US" dirty="0"/>
              <a:t>One of the first that came to my mind was a complete ontology of vertebrate bones. One that would provide the ability to let people searching for skulls also find them when they are part of the thing called “skeleton”.</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16</a:t>
            </a:fld>
            <a:endParaRPr lang="en-US"/>
          </a:p>
        </p:txBody>
      </p:sp>
    </p:spTree>
    <p:extLst>
      <p:ext uri="{BB962C8B-B14F-4D97-AF65-F5344CB8AC3E}">
        <p14:creationId xmlns:p14="http://schemas.microsoft.com/office/powerpoint/2010/main" val="185160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Arctos Community agrees that controlled vocabularies are the secret sauce that unlocks the power of data consistency and accessibility as evidenced by the over 100 controlled vocabularies they maintain, which can be viewed (and used) by anyone. One of these is age class; a controlled vocabulary meant to allow for consistent recording of values in the age class attribute.</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2</a:t>
            </a:fld>
            <a:endParaRPr lang="en-US"/>
          </a:p>
        </p:txBody>
      </p:sp>
    </p:spTree>
    <p:extLst>
      <p:ext uri="{BB962C8B-B14F-4D97-AF65-F5344CB8AC3E}">
        <p14:creationId xmlns:p14="http://schemas.microsoft.com/office/powerpoint/2010/main" val="428046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is this vocabulary meant to describe? As you can see, the Arctos Community believes these terms are describing “The age class, reproductive stage, life stage of the biological individual (e.g., juvenile, adult, eft, nymph, etc.).”</a:t>
            </a:r>
          </a:p>
          <a:p>
            <a:endParaRPr lang="en-US" dirty="0"/>
          </a:p>
          <a:p>
            <a:r>
              <a:rPr lang="en-US" dirty="0"/>
              <a:t>Meanwhile, the Darwin Core equivalent, life stage, gives us “The age class or life stage of the </a:t>
            </a:r>
            <a:r>
              <a:rPr lang="en-US" dirty="0" err="1"/>
              <a:t>dwc:Organism</a:t>
            </a:r>
            <a:r>
              <a:rPr lang="en-US" dirty="0"/>
              <a:t>(s) at the time the </a:t>
            </a:r>
            <a:r>
              <a:rPr lang="en-US" dirty="0" err="1"/>
              <a:t>dwc:Occurrence</a:t>
            </a:r>
            <a:r>
              <a:rPr lang="en-US" dirty="0"/>
              <a:t> was recorded.”</a:t>
            </a:r>
          </a:p>
          <a:p>
            <a:endParaRPr lang="en-US" dirty="0"/>
          </a:p>
          <a:p>
            <a:r>
              <a:rPr lang="en-US" dirty="0"/>
              <a:t>This makes me roll my eyes and say UGH. Why do we insist on using the term IN the definition? In both cases it means that everyone assumes they know what an age class or life stage actually is and people’s varying definitions result in a confusion of vocabulary terms.</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3</a:t>
            </a:fld>
            <a:endParaRPr lang="en-US"/>
          </a:p>
        </p:txBody>
      </p:sp>
    </p:spTree>
    <p:extLst>
      <p:ext uri="{BB962C8B-B14F-4D97-AF65-F5344CB8AC3E}">
        <p14:creationId xmlns:p14="http://schemas.microsoft.com/office/powerpoint/2010/main" val="409263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confusion led to a request for the Arctos Community to look at the remaining terms in use in age class and perhaps clean them up a bit.</a:t>
            </a:r>
          </a:p>
          <a:p>
            <a:pPr marL="171450" indent="-171450">
              <a:buFont typeface="Arial" panose="020B0604020202020204" pitchFamily="34" charset="0"/>
              <a:buChar char="•"/>
            </a:pPr>
            <a:r>
              <a:rPr lang="en-US" dirty="0"/>
              <a:t>Take a few seconds to digest the term cloud and please do find your favorite term! I am a personal fan of penultimate, but old adult holds a special place in my heart.</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4</a:t>
            </a:fld>
            <a:endParaRPr lang="en-US"/>
          </a:p>
        </p:txBody>
      </p:sp>
    </p:spTree>
    <p:extLst>
      <p:ext uri="{BB962C8B-B14F-4D97-AF65-F5344CB8AC3E}">
        <p14:creationId xmlns:p14="http://schemas.microsoft.com/office/powerpoint/2010/main" val="314965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cleanup request spawned the idea that perhaps we should be using the </a:t>
            </a:r>
            <a:r>
              <a:rPr lang="en-US" dirty="0" err="1"/>
              <a:t>DarwinCore</a:t>
            </a:r>
            <a:r>
              <a:rPr lang="en-US" dirty="0"/>
              <a:t> term </a:t>
            </a:r>
            <a:r>
              <a:rPr lang="en-US" dirty="0" err="1"/>
              <a:t>lifeStage</a:t>
            </a:r>
            <a:r>
              <a:rPr lang="en-US" dirty="0"/>
              <a:t> to increase compatibility with the broader community. There was general agreement and so a new attribute was created. There is even a more refined definition that hopefully makes it easier for everyone to make decisions about what terms belong in the controlled vocabulary for life stage.</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5</a:t>
            </a:fld>
            <a:endParaRPr lang="en-US"/>
          </a:p>
        </p:txBody>
      </p:sp>
    </p:spTree>
    <p:extLst>
      <p:ext uri="{BB962C8B-B14F-4D97-AF65-F5344CB8AC3E}">
        <p14:creationId xmlns:p14="http://schemas.microsoft.com/office/powerpoint/2010/main" val="326363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 new definition, the cleanup of age class began. Terms deemed to belong in life stage, were moved to the new life stage attribute. This started with the GBIF Life Stage Vocabulary which seemed fairly easy for people to digest and agree with at least for the terms listed here.</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6</a:t>
            </a:fld>
            <a:endParaRPr lang="en-US"/>
          </a:p>
        </p:txBody>
      </p:sp>
    </p:spTree>
    <p:extLst>
      <p:ext uri="{BB962C8B-B14F-4D97-AF65-F5344CB8AC3E}">
        <p14:creationId xmlns:p14="http://schemas.microsoft.com/office/powerpoint/2010/main" val="187712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 fun began! Is an embryo a life stage or a part? The Arctos Community has not been able to decide and so has both. As the part definition makes clear, it is preferable (in Arctos anyway) to record your embryos as whole organism parts with the life stage attribute value of embryo.</a:t>
            </a:r>
          </a:p>
        </p:txBody>
      </p:sp>
      <p:sp>
        <p:nvSpPr>
          <p:cNvPr id="4" name="Slide Number Placeholder 3"/>
          <p:cNvSpPr>
            <a:spLocks noGrp="1"/>
          </p:cNvSpPr>
          <p:nvPr>
            <p:ph type="sldNum" sz="quarter" idx="5"/>
          </p:nvPr>
        </p:nvSpPr>
        <p:spPr/>
        <p:txBody>
          <a:bodyPr/>
          <a:lstStyle/>
          <a:p>
            <a:fld id="{F32105AE-7653-417F-8352-F665E075B682}" type="slidenum">
              <a:rPr lang="en-US" smtClean="0"/>
              <a:t>7</a:t>
            </a:fld>
            <a:endParaRPr lang="en-US"/>
          </a:p>
        </p:txBody>
      </p:sp>
    </p:spTree>
    <p:extLst>
      <p:ext uri="{BB962C8B-B14F-4D97-AF65-F5344CB8AC3E}">
        <p14:creationId xmlns:p14="http://schemas.microsoft.com/office/powerpoint/2010/main" val="4085406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having these two essentially equivalent terms in different places leads to denormalized data. There is no one way in Arctos to find all of the embryos. As of August 14, 2024 a search across Arctos for part name of embryo brought up 9,862 records. Of those, only 3,111 included the life stage attribute of embryo. But a search for records that include just the life stage value of embryo totaled 4,667 records. So people who come searching for embryos in Arctos beware.</a:t>
            </a:r>
          </a:p>
          <a:p>
            <a:endParaRPr lang="en-US" dirty="0"/>
          </a:p>
          <a:p>
            <a:r>
              <a:rPr lang="en-US" dirty="0"/>
              <a:t>Let’s just ignore eggs….</a:t>
            </a:r>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8</a:t>
            </a:fld>
            <a:endParaRPr lang="en-US"/>
          </a:p>
        </p:txBody>
      </p:sp>
    </p:spTree>
    <p:extLst>
      <p:ext uri="{BB962C8B-B14F-4D97-AF65-F5344CB8AC3E}">
        <p14:creationId xmlns:p14="http://schemas.microsoft.com/office/powerpoint/2010/main" val="1610627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point with this example is that controlled vocabularies are hard to create and that they are never created in a vacuum. They exist alongside other controlled vocabularies, even within a single community. They are also almost never static. Either new terms are needed or definitions for existing terms need updating. I would assume that any TDWG member knows this.</a:t>
            </a:r>
          </a:p>
          <a:p>
            <a:endParaRPr lang="en-US" dirty="0"/>
          </a:p>
          <a:p>
            <a:r>
              <a:rPr lang="en-US" dirty="0"/>
              <a:t>Some people have created helpful methods for creating controlled vocabularies, but I’ve never been able to get anyone to read them. The first question this method asks is “What do you want your controlled vocabulary to do?.” My personal experience is that biodiversity data providers just want to be able to properly spell terms or have students select them during data entry, but data users want to be able to rely on these terms to find what they are looking for. </a:t>
            </a:r>
          </a:p>
          <a:p>
            <a:endParaRPr lang="en-US" dirty="0"/>
          </a:p>
          <a:p>
            <a:r>
              <a:rPr lang="en-US" dirty="0"/>
              <a:t>I also wonder if they are really all they are cracked up to be. It may seem radical, but many of the points in this paper make a lot of sense. At the very least, any controlled vocabulary should probably include a list of associated or equivalent terms because humans will use the term they are used to. Because of this and the fact that some terms are considered part of other terms those managing controlled vocabularies are often directed to use ontologies.</a:t>
            </a:r>
          </a:p>
          <a:p>
            <a:endParaRPr lang="en-US" dirty="0"/>
          </a:p>
          <a:p>
            <a:endParaRPr lang="en-US" dirty="0"/>
          </a:p>
        </p:txBody>
      </p:sp>
      <p:sp>
        <p:nvSpPr>
          <p:cNvPr id="4" name="Slide Number Placeholder 3"/>
          <p:cNvSpPr>
            <a:spLocks noGrp="1"/>
          </p:cNvSpPr>
          <p:nvPr>
            <p:ph type="sldNum" sz="quarter" idx="5"/>
          </p:nvPr>
        </p:nvSpPr>
        <p:spPr/>
        <p:txBody>
          <a:bodyPr/>
          <a:lstStyle/>
          <a:p>
            <a:fld id="{F32105AE-7653-417F-8352-F665E075B682}" type="slidenum">
              <a:rPr lang="en-US" smtClean="0"/>
              <a:t>9</a:t>
            </a:fld>
            <a:endParaRPr lang="en-US"/>
          </a:p>
        </p:txBody>
      </p:sp>
    </p:spTree>
    <p:extLst>
      <p:ext uri="{BB962C8B-B14F-4D97-AF65-F5344CB8AC3E}">
        <p14:creationId xmlns:p14="http://schemas.microsoft.com/office/powerpoint/2010/main" val="108083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creativecommons.org/publicdomain/zero/1.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bioportal.bioontology.org/ontologies/VSA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svg"/><Relationship Id="rId5" Type="http://schemas.openxmlformats.org/officeDocument/2006/relationships/hyperlink" Target="http://purl.obolibrary.org/obo/UBERON_0000105" TargetMode="External"/><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tdwg.org/community/bdq/tg-4/" TargetMode="External"/><Relationship Id="rId5" Type="http://schemas.openxmlformats.org/officeDocument/2006/relationships/image" Target="../media/image7.png"/><Relationship Id="rId10" Type="http://schemas.openxmlformats.org/officeDocument/2006/relationships/hyperlink" Target="https://github.com/tdwg/bdq/issues?q=is%3Aopen+is%3Aissue+label%3ATG4" TargetMode="External"/><Relationship Id="rId4" Type="http://schemas.openxmlformats.org/officeDocument/2006/relationships/image" Target="../media/image24.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3.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hyperlink" Target="https://www.nsf.gov/awardsearch/showAward?AWD_ID=2034577&amp;HistoricalAwards=false" TargetMode="External"/><Relationship Id="rId3" Type="http://schemas.openxmlformats.org/officeDocument/2006/relationships/image" Target="../media/image1.png"/><Relationship Id="rId7" Type="http://schemas.openxmlformats.org/officeDocument/2006/relationships/hyperlink" Target="https://www.nsf.gov/awardsearch/showAward?AWD_ID=2034593&amp;HistoricalAwards=false" TargetMode="External"/><Relationship Id="rId12"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github.com/orgs/ArctosDB/teams/arctos-code-table-administrators" TargetMode="External"/><Relationship Id="rId11" Type="http://schemas.openxmlformats.org/officeDocument/2006/relationships/image" Target="../media/image5.png"/><Relationship Id="rId5" Type="http://schemas.openxmlformats.org/officeDocument/2006/relationships/hyperlink" Target="https://arctosdb.org/contacts/" TargetMode="External"/><Relationship Id="rId10" Type="http://schemas.openxmlformats.org/officeDocument/2006/relationships/hyperlink" Target="http://www.tacc.utexas.edu/" TargetMode="External"/><Relationship Id="rId4" Type="http://schemas.openxmlformats.org/officeDocument/2006/relationships/image" Target="../media/image7.png"/><Relationship Id="rId9" Type="http://schemas.openxmlformats.org/officeDocument/2006/relationships/hyperlink" Target="https://www.nsf.gov/awardsearch/showAward?AWD_ID=2034568&amp;HistoricalAwards=fals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bioportal.bioontology.org/ontologies/VSAO" TargetMode="External"/><Relationship Id="rId5" Type="http://schemas.openxmlformats.org/officeDocument/2006/relationships/hyperlink" Target="https://arctos.database.museum/info/ctDocumentation.cfm" TargetMode="External"/><Relationship Id="rId10" Type="http://schemas.openxmlformats.org/officeDocument/2006/relationships/image" Target="../media/image6.svg"/><Relationship Id="rId4" Type="http://schemas.openxmlformats.org/officeDocument/2006/relationships/hyperlink" Target="https://rs.gbif.org/vocabulary/" TargetMode="Externa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arctos.database.museum/info/ctDocumentation.cf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github.com/ArctosDB/arctos/issues/2881"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rs.gbif.org/vocabulary/gbif/life_stage.x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arctos.database.museum/info/ctDocumentation.cfm?table=ctspecimen_part_name#embryo" TargetMode="External"/><Relationship Id="rId4" Type="http://schemas.openxmlformats.org/officeDocument/2006/relationships/hyperlink" Target="https://arctos.database.museum/info/ctDocumentation.cfm?table=ctlife_stage#embryo" TargetMode="Externa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12"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hyperlink" Target="https://www.libfocus.com/2021/06/controlled-vocabularies-should-no.html" TargetMode="External"/><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boxesandarrows.com/creating-a-controlled-vocabulary/" TargetMode="External"/><Relationship Id="rId5" Type="http://schemas.openxmlformats.org/officeDocument/2006/relationships/image" Target="../media/image16.png"/><Relationship Id="rId10"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25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028700" y="6905870"/>
            <a:ext cx="7182480" cy="2409385"/>
          </a:xfrm>
          <a:custGeom>
            <a:avLst/>
            <a:gdLst/>
            <a:ahLst/>
            <a:cxnLst/>
            <a:rect l="l" t="t" r="r" b="b"/>
            <a:pathLst>
              <a:path w="7182480" h="2409385">
                <a:moveTo>
                  <a:pt x="0" y="0"/>
                </a:moveTo>
                <a:lnTo>
                  <a:pt x="7182480" y="0"/>
                </a:lnTo>
                <a:lnTo>
                  <a:pt x="7182480" y="2409385"/>
                </a:lnTo>
                <a:lnTo>
                  <a:pt x="0" y="2409385"/>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5096188" y="971745"/>
            <a:ext cx="8105462" cy="538609"/>
          </a:xfrm>
          <a:prstGeom prst="rect">
            <a:avLst/>
          </a:prstGeom>
        </p:spPr>
        <p:txBody>
          <a:bodyPr wrap="square" lIns="0" tIns="0" rIns="0" bIns="0" rtlCol="0" anchor="t">
            <a:spAutoFit/>
          </a:bodyPr>
          <a:lstStyle/>
          <a:p>
            <a:pPr algn="ctr">
              <a:lnSpc>
                <a:spcPts val="4200"/>
              </a:lnSpc>
              <a:spcBef>
                <a:spcPct val="0"/>
              </a:spcBef>
            </a:pPr>
            <a:r>
              <a:rPr lang="en-US" sz="4000" dirty="0">
                <a:solidFill>
                  <a:srgbClr val="154E83"/>
                </a:solidFill>
                <a:latin typeface="Arial" panose="020B0604020202020204" pitchFamily="34" charset="0"/>
                <a:ea typeface="Tahoma" panose="020B0604030504040204" pitchFamily="34" charset="0"/>
                <a:cs typeface="Arial" panose="020B0604020202020204" pitchFamily="34" charset="0"/>
              </a:rPr>
              <a:t>In Session SYM13</a:t>
            </a:r>
          </a:p>
        </p:txBody>
      </p:sp>
      <p:sp>
        <p:nvSpPr>
          <p:cNvPr id="15" name="TextBox 15"/>
          <p:cNvSpPr txBox="1"/>
          <p:nvPr/>
        </p:nvSpPr>
        <p:spPr>
          <a:xfrm>
            <a:off x="5643559" y="3713999"/>
            <a:ext cx="7182480" cy="538609"/>
          </a:xfrm>
          <a:prstGeom prst="rect">
            <a:avLst/>
          </a:prstGeom>
        </p:spPr>
        <p:txBody>
          <a:bodyPr wrap="square" lIns="0" tIns="0" rIns="0" bIns="0" rtlCol="0" anchor="t">
            <a:spAutoFit/>
          </a:bodyPr>
          <a:lstStyle/>
          <a:p>
            <a:pPr algn="ctr">
              <a:lnSpc>
                <a:spcPts val="4200"/>
              </a:lnSpc>
              <a:spcBef>
                <a:spcPct val="0"/>
              </a:spcBef>
            </a:pPr>
            <a:r>
              <a:rPr lang="en-US" sz="4000" dirty="0">
                <a:solidFill>
                  <a:srgbClr val="154E83"/>
                </a:solidFill>
                <a:latin typeface="Arial" panose="020B0604020202020204" pitchFamily="34" charset="0"/>
                <a:ea typeface="Tahoma" panose="020B0604030504040204" pitchFamily="34" charset="0"/>
                <a:cs typeface="Arial" panose="020B0604020202020204" pitchFamily="34" charset="0"/>
              </a:rPr>
              <a:t>Teresa J. Mayfield-Meyer*</a:t>
            </a:r>
          </a:p>
        </p:txBody>
      </p:sp>
      <p:sp>
        <p:nvSpPr>
          <p:cNvPr id="16" name="TextBox 16"/>
          <p:cNvSpPr txBox="1"/>
          <p:nvPr/>
        </p:nvSpPr>
        <p:spPr>
          <a:xfrm>
            <a:off x="3187413" y="2271085"/>
            <a:ext cx="12094771" cy="897682"/>
          </a:xfrm>
          <a:prstGeom prst="rect">
            <a:avLst/>
          </a:prstGeom>
        </p:spPr>
        <p:txBody>
          <a:bodyPr wrap="square" lIns="0" tIns="0" rIns="0" bIns="0" rtlCol="0" anchor="t">
            <a:spAutoFit/>
          </a:bodyPr>
          <a:lstStyle/>
          <a:p>
            <a:pPr algn="ctr">
              <a:lnSpc>
                <a:spcPts val="6999"/>
              </a:lnSpc>
            </a:pPr>
            <a:r>
              <a:rPr lang="en-US" sz="6600" b="1" dirty="0">
                <a:solidFill>
                  <a:srgbClr val="154E83"/>
                </a:solidFill>
                <a:latin typeface="Arial" panose="020B0604020202020204" pitchFamily="34" charset="0"/>
                <a:ea typeface="Tahoma" panose="020B0604030504040204" pitchFamily="34" charset="0"/>
                <a:cs typeface="Arial" panose="020B0604020202020204" pitchFamily="34" charset="0"/>
              </a:rPr>
              <a:t>Let's Talk About Life Stage</a:t>
            </a:r>
          </a:p>
        </p:txBody>
      </p:sp>
      <p:pic>
        <p:nvPicPr>
          <p:cNvPr id="2" name="Picture 1" descr="A blue and black logo&#10;&#10;Description automatically generated">
            <a:extLst>
              <a:ext uri="{FF2B5EF4-FFF2-40B4-BE49-F238E27FC236}">
                <a16:creationId xmlns:a16="http://schemas.microsoft.com/office/drawing/2014/main" id="{D6EE10E7-86F1-9400-FD7C-260BB2295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2089" y="6841456"/>
            <a:ext cx="4290511" cy="2648464"/>
          </a:xfrm>
          <a:prstGeom prst="rect">
            <a:avLst/>
          </a:prstGeom>
        </p:spPr>
      </p:pic>
      <p:pic>
        <p:nvPicPr>
          <p:cNvPr id="17" name="Picture 2">
            <a:extLst>
              <a:ext uri="{FF2B5EF4-FFF2-40B4-BE49-F238E27FC236}">
                <a16:creationId xmlns:a16="http://schemas.microsoft.com/office/drawing/2014/main" id="{75C43A4A-0442-D4EC-F304-A7BBCF61CA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4799" y="8245970"/>
            <a:ext cx="1427863" cy="5010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
            <a:extLst>
              <a:ext uri="{FF2B5EF4-FFF2-40B4-BE49-F238E27FC236}">
                <a16:creationId xmlns:a16="http://schemas.microsoft.com/office/drawing/2014/main" id="{5BD869F4-097A-8505-1C31-C61AB0DD102C}"/>
              </a:ext>
            </a:extLst>
          </p:cNvPr>
          <p:cNvSpPr>
            <a:spLocks noChangeArrowheads="1"/>
          </p:cNvSpPr>
          <p:nvPr/>
        </p:nvSpPr>
        <p:spPr bwMode="auto">
          <a:xfrm>
            <a:off x="8218990" y="8836568"/>
            <a:ext cx="3459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This work is marked with </a:t>
            </a:r>
            <a:r>
              <a:rPr kumimoji="0" lang="en-US" altLang="en-US" sz="1300" b="0" i="0" u="sng" strike="noStrike" cap="none" normalizeH="0" baseline="0" dirty="0">
                <a:ln>
                  <a:noFill/>
                </a:ln>
                <a:solidFill>
                  <a:srgbClr val="0000FF"/>
                </a:solidFill>
                <a:effectLst/>
                <a:latin typeface="Arial" panose="020B0604020202020204" pitchFamily="34" charset="0"/>
                <a:cs typeface="Arial" panose="020B0604020202020204" pitchFamily="34" charset="0"/>
                <a:hlinkClick r:id="rId7"/>
              </a:rPr>
              <a:t>CC0 1.0 Universal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7F1E6EC6-89E7-F88C-5BC8-66758B2395CA}"/>
              </a:ext>
            </a:extLst>
          </p:cNvPr>
          <p:cNvSpPr txBox="1"/>
          <p:nvPr/>
        </p:nvSpPr>
        <p:spPr>
          <a:xfrm>
            <a:off x="1104650" y="9302555"/>
            <a:ext cx="7030579" cy="1477328"/>
          </a:xfrm>
          <a:prstGeom prst="rect">
            <a:avLst/>
          </a:prstGeom>
          <a:noFill/>
        </p:spPr>
        <p:txBody>
          <a:bodyPr wrap="none" rtlCol="0">
            <a:spAutoFit/>
          </a:bodyPr>
          <a:lstStyle/>
          <a:p>
            <a:pPr rtl="0">
              <a:spcBef>
                <a:spcPts val="0"/>
              </a:spcBef>
              <a:spcAft>
                <a:spcPts val="0"/>
              </a:spcAft>
            </a:pPr>
            <a:r>
              <a:rPr lang="en-US" sz="1800" b="0" i="1" u="none" strike="noStrike" dirty="0" err="1">
                <a:solidFill>
                  <a:srgbClr val="7F7F7F"/>
                </a:solidFill>
                <a:effectLst/>
                <a:latin typeface="Times New Roman" panose="02020603050405020304" pitchFamily="18" charset="0"/>
              </a:rPr>
              <a:t>Iriomote</a:t>
            </a:r>
            <a:r>
              <a:rPr lang="en-US" sz="1800" b="0" i="1" u="none" strike="noStrike" dirty="0">
                <a:solidFill>
                  <a:srgbClr val="7F7F7F"/>
                </a:solidFill>
                <a:effectLst/>
                <a:latin typeface="Times New Roman" panose="02020603050405020304" pitchFamily="18" charset="0"/>
              </a:rPr>
              <a:t> cat illustration by Prof. Mitsuru </a:t>
            </a:r>
            <a:r>
              <a:rPr lang="en-US" sz="1800" b="0" i="1" u="none" strike="noStrike" dirty="0" err="1">
                <a:solidFill>
                  <a:srgbClr val="7F7F7F"/>
                </a:solidFill>
                <a:effectLst/>
                <a:latin typeface="Times New Roman" panose="02020603050405020304" pitchFamily="18" charset="0"/>
              </a:rPr>
              <a:t>Moriguchi</a:t>
            </a:r>
            <a:r>
              <a:rPr lang="en-US" sz="1800" b="0" i="1" u="none" strike="noStrike" dirty="0">
                <a:solidFill>
                  <a:srgbClr val="7F7F7F"/>
                </a:solidFill>
                <a:effectLst/>
                <a:latin typeface="Times New Roman" panose="02020603050405020304" pitchFamily="18" charset="0"/>
              </a:rPr>
              <a:t>, Okinawa University.</a:t>
            </a:r>
            <a:endParaRPr lang="en-US" b="0" dirty="0">
              <a:effectLst/>
            </a:endParaRPr>
          </a:p>
          <a:p>
            <a:br>
              <a:rPr lang="en-US" dirty="0"/>
            </a:br>
            <a:endParaRPr lang="en-US" b="0" dirty="0">
              <a:effectLst/>
            </a:endParaRPr>
          </a:p>
          <a:p>
            <a:br>
              <a:rPr lang="en-US" dirty="0"/>
            </a:br>
            <a:endParaRPr lang="en-US" dirty="0"/>
          </a:p>
        </p:txBody>
      </p:sp>
      <p:pic>
        <p:nvPicPr>
          <p:cNvPr id="6" name="Video 5">
            <a:hlinkClick r:id="" action="ppaction://media"/>
            <a:extLst>
              <a:ext uri="{FF2B5EF4-FFF2-40B4-BE49-F238E27FC236}">
                <a16:creationId xmlns:a16="http://schemas.microsoft.com/office/drawing/2014/main" id="{CAA9722F-1A02-49F1-26DA-1BD62D8F0ACD}"/>
              </a:ext>
            </a:extLst>
          </p:cNvPr>
          <p:cNvPicPr>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rcRect l="12500" r="12500"/>
          <a:stretch>
            <a:fillRect/>
          </a:stretch>
        </p:blipFill>
        <p:spPr>
          <a:xfrm>
            <a:off x="15201900" y="31175"/>
            <a:ext cx="3086100" cy="308610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Use an Ontology</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5DF7CDDA-7106-72EE-1D39-C45AFA7ED543}"/>
              </a:ext>
            </a:extLst>
          </p:cNvPr>
          <p:cNvPicPr>
            <a:picLocks noChangeAspect="1"/>
          </p:cNvPicPr>
          <p:nvPr/>
        </p:nvPicPr>
        <p:blipFill>
          <a:blip r:embed="rId5"/>
          <a:stretch>
            <a:fillRect/>
          </a:stretch>
        </p:blipFill>
        <p:spPr>
          <a:xfrm>
            <a:off x="1038639" y="2400300"/>
            <a:ext cx="10057704" cy="6953250"/>
          </a:xfrm>
          <a:prstGeom prst="rect">
            <a:avLst/>
          </a:prstGeom>
        </p:spPr>
      </p:pic>
      <p:pic>
        <p:nvPicPr>
          <p:cNvPr id="3" name="Picture 2">
            <a:extLst>
              <a:ext uri="{FF2B5EF4-FFF2-40B4-BE49-F238E27FC236}">
                <a16:creationId xmlns:a16="http://schemas.microsoft.com/office/drawing/2014/main" id="{4860B39B-7241-C380-A11B-A3F3296BB550}"/>
              </a:ext>
            </a:extLst>
          </p:cNvPr>
          <p:cNvPicPr>
            <a:picLocks noChangeAspect="1"/>
          </p:cNvPicPr>
          <p:nvPr/>
        </p:nvPicPr>
        <p:blipFill>
          <a:blip r:embed="rId6"/>
          <a:stretch>
            <a:fillRect/>
          </a:stretch>
        </p:blipFill>
        <p:spPr>
          <a:xfrm>
            <a:off x="11277600" y="2425148"/>
            <a:ext cx="6190753" cy="4284509"/>
          </a:xfrm>
          <a:prstGeom prst="rect">
            <a:avLst/>
          </a:prstGeom>
        </p:spPr>
      </p:pic>
      <p:sp>
        <p:nvSpPr>
          <p:cNvPr id="7" name="Rectangle 6">
            <a:extLst>
              <a:ext uri="{FF2B5EF4-FFF2-40B4-BE49-F238E27FC236}">
                <a16:creationId xmlns:a16="http://schemas.microsoft.com/office/drawing/2014/main" id="{659A1151-08E9-CAC5-AB54-DE6DC3607F59}"/>
              </a:ext>
            </a:extLst>
          </p:cNvPr>
          <p:cNvSpPr/>
          <p:nvPr/>
        </p:nvSpPr>
        <p:spPr>
          <a:xfrm>
            <a:off x="11658600" y="6057900"/>
            <a:ext cx="2895600"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BB82C7-76FC-97A0-259A-568AD7F803BE}"/>
              </a:ext>
            </a:extLst>
          </p:cNvPr>
          <p:cNvSpPr txBox="1"/>
          <p:nvPr/>
        </p:nvSpPr>
        <p:spPr>
          <a:xfrm>
            <a:off x="7255824" y="8393995"/>
            <a:ext cx="8805552" cy="584775"/>
          </a:xfrm>
          <a:prstGeom prst="rect">
            <a:avLst/>
          </a:prstGeom>
          <a:noFill/>
        </p:spPr>
        <p:txBody>
          <a:bodyPr wrap="none" rtlCol="0">
            <a:spAutoFit/>
          </a:bodyPr>
          <a:lstStyle/>
          <a:p>
            <a:r>
              <a:rPr lang="en-US" sz="3200" dirty="0">
                <a:hlinkClick r:id="rId7"/>
              </a:rPr>
              <a:t>https://bioportal.bioontology.org/ontologies/VSAO</a:t>
            </a:r>
            <a:r>
              <a:rPr lang="en-US" sz="3200" dirty="0"/>
              <a:t> </a:t>
            </a:r>
          </a:p>
        </p:txBody>
      </p:sp>
      <p:pic>
        <p:nvPicPr>
          <p:cNvPr id="9" name="Video 8">
            <a:hlinkClick r:id="" action="ppaction://media"/>
            <a:extLst>
              <a:ext uri="{FF2B5EF4-FFF2-40B4-BE49-F238E27FC236}">
                <a16:creationId xmlns:a16="http://schemas.microsoft.com/office/drawing/2014/main" id="{2179FC03-F18D-051E-73FC-7548AF92F616}"/>
              </a:ext>
            </a:extLst>
          </p:cNvPr>
          <p:cNvPicPr>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rcRect l="12500" r="12500"/>
          <a:stretch>
            <a:fillRect/>
          </a:stretch>
        </p:blipFill>
        <p:spPr>
          <a:xfrm>
            <a:off x="15057108" y="0"/>
            <a:ext cx="3086100" cy="3086100"/>
          </a:xfrm>
          <a:prstGeom prst="ellipse">
            <a:avLst/>
          </a:prstGeom>
        </p:spPr>
      </p:pic>
    </p:spTree>
    <p:extLst>
      <p:ext uri="{BB962C8B-B14F-4D97-AF65-F5344CB8AC3E}">
        <p14:creationId xmlns:p14="http://schemas.microsoft.com/office/powerpoint/2010/main" val="187851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Life Stage Ontology</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9C535763-CB9A-F820-1280-BE4F3A6CA5E7}"/>
              </a:ext>
            </a:extLst>
          </p:cNvPr>
          <p:cNvSpPr txBox="1"/>
          <p:nvPr/>
        </p:nvSpPr>
        <p:spPr>
          <a:xfrm>
            <a:off x="609600" y="8786608"/>
            <a:ext cx="9630137" cy="646331"/>
          </a:xfrm>
          <a:prstGeom prst="rect">
            <a:avLst/>
          </a:prstGeom>
          <a:noFill/>
        </p:spPr>
        <p:txBody>
          <a:bodyPr wrap="none" rtlCol="0">
            <a:spAutoFit/>
          </a:bodyPr>
          <a:lstStyle/>
          <a:p>
            <a:r>
              <a:rPr lang="en-US" sz="3600" dirty="0">
                <a:hlinkClick r:id="rId5"/>
              </a:rPr>
              <a:t>http://purl.obolibrary.org/obo/UBERON_0000105</a:t>
            </a:r>
            <a:r>
              <a:rPr lang="en-US" sz="3600" dirty="0"/>
              <a:t> </a:t>
            </a:r>
          </a:p>
        </p:txBody>
      </p:sp>
      <p:pic>
        <p:nvPicPr>
          <p:cNvPr id="9" name="Picture 8">
            <a:extLst>
              <a:ext uri="{FF2B5EF4-FFF2-40B4-BE49-F238E27FC236}">
                <a16:creationId xmlns:a16="http://schemas.microsoft.com/office/drawing/2014/main" id="{0C821376-2D16-4794-B2EC-978D0F405755}"/>
              </a:ext>
            </a:extLst>
          </p:cNvPr>
          <p:cNvPicPr>
            <a:picLocks noChangeAspect="1"/>
          </p:cNvPicPr>
          <p:nvPr/>
        </p:nvPicPr>
        <p:blipFill>
          <a:blip r:embed="rId6"/>
          <a:stretch>
            <a:fillRect/>
          </a:stretch>
        </p:blipFill>
        <p:spPr>
          <a:xfrm>
            <a:off x="1028700" y="2324099"/>
            <a:ext cx="7915979" cy="6076913"/>
          </a:xfrm>
          <a:prstGeom prst="rect">
            <a:avLst/>
          </a:prstGeom>
        </p:spPr>
      </p:pic>
      <p:sp>
        <p:nvSpPr>
          <p:cNvPr id="10" name="Rectangle 9">
            <a:extLst>
              <a:ext uri="{FF2B5EF4-FFF2-40B4-BE49-F238E27FC236}">
                <a16:creationId xmlns:a16="http://schemas.microsoft.com/office/drawing/2014/main" id="{B178D1D1-FF70-8FB4-6FB9-1AF9B5B0A08A}"/>
              </a:ext>
            </a:extLst>
          </p:cNvPr>
          <p:cNvSpPr/>
          <p:nvPr/>
        </p:nvSpPr>
        <p:spPr>
          <a:xfrm>
            <a:off x="1295400" y="6591300"/>
            <a:ext cx="7649279"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FD9071-6D23-E45D-C686-2BEE5D725007}"/>
              </a:ext>
            </a:extLst>
          </p:cNvPr>
          <p:cNvPicPr>
            <a:picLocks noChangeAspect="1"/>
          </p:cNvPicPr>
          <p:nvPr/>
        </p:nvPicPr>
        <p:blipFill>
          <a:blip r:embed="rId7"/>
          <a:stretch>
            <a:fillRect/>
          </a:stretch>
        </p:blipFill>
        <p:spPr>
          <a:xfrm>
            <a:off x="9343323" y="1790700"/>
            <a:ext cx="2806844" cy="4654789"/>
          </a:xfrm>
          <a:prstGeom prst="rect">
            <a:avLst/>
          </a:prstGeom>
        </p:spPr>
      </p:pic>
      <p:pic>
        <p:nvPicPr>
          <p:cNvPr id="16" name="Picture 15">
            <a:extLst>
              <a:ext uri="{FF2B5EF4-FFF2-40B4-BE49-F238E27FC236}">
                <a16:creationId xmlns:a16="http://schemas.microsoft.com/office/drawing/2014/main" id="{CB914416-C227-3104-5044-DDB579CEA6E5}"/>
              </a:ext>
            </a:extLst>
          </p:cNvPr>
          <p:cNvPicPr>
            <a:picLocks noChangeAspect="1"/>
          </p:cNvPicPr>
          <p:nvPr/>
        </p:nvPicPr>
        <p:blipFill>
          <a:blip r:embed="rId8"/>
          <a:stretch>
            <a:fillRect/>
          </a:stretch>
        </p:blipFill>
        <p:spPr>
          <a:xfrm>
            <a:off x="11393051" y="5277274"/>
            <a:ext cx="2311519" cy="4007056"/>
          </a:xfrm>
          <a:prstGeom prst="rect">
            <a:avLst/>
          </a:prstGeom>
        </p:spPr>
      </p:pic>
      <p:pic>
        <p:nvPicPr>
          <p:cNvPr id="18" name="Picture 17">
            <a:extLst>
              <a:ext uri="{FF2B5EF4-FFF2-40B4-BE49-F238E27FC236}">
                <a16:creationId xmlns:a16="http://schemas.microsoft.com/office/drawing/2014/main" id="{863ABCD7-E235-58EF-555D-973E7A68CA27}"/>
              </a:ext>
            </a:extLst>
          </p:cNvPr>
          <p:cNvPicPr>
            <a:picLocks noChangeAspect="1"/>
          </p:cNvPicPr>
          <p:nvPr/>
        </p:nvPicPr>
        <p:blipFill>
          <a:blip r:embed="rId9"/>
          <a:stretch>
            <a:fillRect/>
          </a:stretch>
        </p:blipFill>
        <p:spPr>
          <a:xfrm>
            <a:off x="14062333" y="3664046"/>
            <a:ext cx="2903197" cy="3581972"/>
          </a:xfrm>
          <a:prstGeom prst="rect">
            <a:avLst/>
          </a:prstGeom>
        </p:spPr>
      </p:pic>
      <p:sp>
        <p:nvSpPr>
          <p:cNvPr id="19" name="Rectangle 18">
            <a:extLst>
              <a:ext uri="{FF2B5EF4-FFF2-40B4-BE49-F238E27FC236}">
                <a16:creationId xmlns:a16="http://schemas.microsoft.com/office/drawing/2014/main" id="{57C32FA1-91F0-078F-04DB-B9D302F4422E}"/>
              </a:ext>
            </a:extLst>
          </p:cNvPr>
          <p:cNvSpPr/>
          <p:nvPr/>
        </p:nvSpPr>
        <p:spPr>
          <a:xfrm>
            <a:off x="14158686" y="3588418"/>
            <a:ext cx="1861992"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C6C422-5058-3C7C-8E18-27B3B5AD7456}"/>
              </a:ext>
            </a:extLst>
          </p:cNvPr>
          <p:cNvSpPr/>
          <p:nvPr/>
        </p:nvSpPr>
        <p:spPr>
          <a:xfrm>
            <a:off x="14582935" y="6885932"/>
            <a:ext cx="1861992"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46F5A23-EF75-41C0-5C61-FB457C338166}"/>
              </a:ext>
            </a:extLst>
          </p:cNvPr>
          <p:cNvCxnSpPr/>
          <p:nvPr/>
        </p:nvCxnSpPr>
        <p:spPr>
          <a:xfrm>
            <a:off x="14158686" y="4050083"/>
            <a:ext cx="424249" cy="28358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701A66F3-71D0-DEB2-D8A5-AEC6499AFB8A}"/>
              </a:ext>
            </a:extLst>
          </p:cNvPr>
          <p:cNvPicPr>
            <a:extLst>
              <a:ext uri="{51228E76-BA90-4043-B771-695A4F85340A}">
                <alf:liveFeedProps xmlns:alf="http://schemas.microsoft.com/office/drawing/2021/livefeed"/>
              </a:ext>
            </a:extLst>
          </p:cNvPicPr>
          <p:nvPr/>
        </p:nvPicPr>
        <p:blipFill>
          <a:blip r:embed="rId10">
            <a:extLst>
              <a:ext uri="{96DAC541-7B7A-43D3-8B79-37D633B846F1}">
                <asvg:svgBlip xmlns:asvg="http://schemas.microsoft.com/office/drawing/2016/SVG/main" r:embed="rId11"/>
              </a:ext>
            </a:extLst>
          </a:blip>
          <a:srcRect l="12500" r="12500"/>
          <a:stretch>
            <a:fillRect/>
          </a:stretch>
        </p:blipFill>
        <p:spPr>
          <a:xfrm>
            <a:off x="15089682" y="-52359"/>
            <a:ext cx="3086100" cy="3086100"/>
          </a:xfrm>
          <a:prstGeom prst="ellipse">
            <a:avLst/>
          </a:prstGeom>
        </p:spPr>
      </p:pic>
    </p:spTree>
    <p:extLst>
      <p:ext uri="{BB962C8B-B14F-4D97-AF65-F5344CB8AC3E}">
        <p14:creationId xmlns:p14="http://schemas.microsoft.com/office/powerpoint/2010/main" val="3787664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0C1EDD-40E8-7A98-3706-1EBF78278F78}"/>
              </a:ext>
            </a:extLst>
          </p:cNvPr>
          <p:cNvPicPr>
            <a:picLocks noChangeAspect="1"/>
          </p:cNvPicPr>
          <p:nvPr/>
        </p:nvPicPr>
        <p:blipFill>
          <a:blip r:embed="rId4"/>
          <a:stretch>
            <a:fillRect/>
          </a:stretch>
        </p:blipFill>
        <p:spPr>
          <a:xfrm>
            <a:off x="6433136" y="2379180"/>
            <a:ext cx="10330864" cy="5716649"/>
          </a:xfrm>
          <a:prstGeom prst="rect">
            <a:avLst/>
          </a:prstGeom>
        </p:spPr>
      </p:pic>
      <p:sp>
        <p:nvSpPr>
          <p:cNvPr id="5" name="TextBox 5"/>
          <p:cNvSpPr txBox="1"/>
          <p:nvPr/>
        </p:nvSpPr>
        <p:spPr>
          <a:xfrm>
            <a:off x="1028700" y="933450"/>
            <a:ext cx="12649200" cy="819199"/>
          </a:xfrm>
          <a:prstGeom prst="rect">
            <a:avLst/>
          </a:prstGeom>
        </p:spPr>
        <p:txBody>
          <a:bodyPr wrap="square"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Controlled Vocabularies are Important?</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5"/>
            <a:stretch>
              <a:fillRect/>
            </a:stretch>
          </a:blipFill>
        </p:spPr>
        <p:txBody>
          <a:bodyPr/>
          <a:lstStyle/>
          <a:p>
            <a:endParaRPr lang="en-US"/>
          </a:p>
        </p:txBody>
      </p:sp>
      <p:sp>
        <p:nvSpPr>
          <p:cNvPr id="3" name="TextBox 2">
            <a:extLst>
              <a:ext uri="{FF2B5EF4-FFF2-40B4-BE49-F238E27FC236}">
                <a16:creationId xmlns:a16="http://schemas.microsoft.com/office/drawing/2014/main" id="{76453003-96FA-0F69-97FD-21BD836288CE}"/>
              </a:ext>
            </a:extLst>
          </p:cNvPr>
          <p:cNvSpPr txBox="1"/>
          <p:nvPr/>
        </p:nvSpPr>
        <p:spPr>
          <a:xfrm>
            <a:off x="6627957" y="8191500"/>
            <a:ext cx="9755043" cy="707886"/>
          </a:xfrm>
          <a:prstGeom prst="rect">
            <a:avLst/>
          </a:prstGeom>
          <a:noFill/>
        </p:spPr>
        <p:txBody>
          <a:bodyPr wrap="none" rtlCol="0">
            <a:spAutoFit/>
          </a:bodyPr>
          <a:lstStyle/>
          <a:p>
            <a:r>
              <a:rPr lang="en-US" sz="4000" dirty="0">
                <a:hlinkClick r:id="rId6"/>
              </a:rPr>
              <a:t>https://www.tdwg.org/community/bdq/tg-4/</a:t>
            </a:r>
            <a:r>
              <a:rPr lang="en-US" sz="4000" dirty="0"/>
              <a:t> </a:t>
            </a:r>
          </a:p>
        </p:txBody>
      </p:sp>
      <p:pic>
        <p:nvPicPr>
          <p:cNvPr id="15" name="Video 14">
            <a:hlinkClick r:id="" action="ppaction://media"/>
            <a:extLst>
              <a:ext uri="{FF2B5EF4-FFF2-40B4-BE49-F238E27FC236}">
                <a16:creationId xmlns:a16="http://schemas.microsoft.com/office/drawing/2014/main" id="{569E18B0-61D7-B264-2DCD-4ECD9A1EAE24}"/>
              </a:ext>
            </a:extLst>
          </p:cNvPr>
          <p:cNvPicPr>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12500" r="12500"/>
          <a:stretch>
            <a:fillRect/>
          </a:stretch>
        </p:blipFill>
        <p:spPr>
          <a:xfrm>
            <a:off x="15201900" y="0"/>
            <a:ext cx="3086100" cy="3086100"/>
          </a:xfrm>
          <a:prstGeom prst="ellipse">
            <a:avLst/>
          </a:prstGeom>
        </p:spPr>
      </p:pic>
      <p:pic>
        <p:nvPicPr>
          <p:cNvPr id="13" name="Picture 12">
            <a:extLst>
              <a:ext uri="{FF2B5EF4-FFF2-40B4-BE49-F238E27FC236}">
                <a16:creationId xmlns:a16="http://schemas.microsoft.com/office/drawing/2014/main" id="{B1470823-5AE8-305E-AF66-53B9EA8BFFCD}"/>
              </a:ext>
            </a:extLst>
          </p:cNvPr>
          <p:cNvPicPr>
            <a:picLocks noChangeAspect="1"/>
          </p:cNvPicPr>
          <p:nvPr/>
        </p:nvPicPr>
        <p:blipFill>
          <a:blip r:embed="rId9"/>
          <a:stretch>
            <a:fillRect/>
          </a:stretch>
        </p:blipFill>
        <p:spPr>
          <a:xfrm>
            <a:off x="1000626" y="2873542"/>
            <a:ext cx="4790422" cy="6003786"/>
          </a:xfrm>
          <a:prstGeom prst="rect">
            <a:avLst/>
          </a:prstGeom>
        </p:spPr>
      </p:pic>
      <p:sp>
        <p:nvSpPr>
          <p:cNvPr id="14" name="TextBox 13">
            <a:extLst>
              <a:ext uri="{FF2B5EF4-FFF2-40B4-BE49-F238E27FC236}">
                <a16:creationId xmlns:a16="http://schemas.microsoft.com/office/drawing/2014/main" id="{80A05191-479D-78B3-BD9B-E3A7E406048A}"/>
              </a:ext>
            </a:extLst>
          </p:cNvPr>
          <p:cNvSpPr txBox="1"/>
          <p:nvPr/>
        </p:nvSpPr>
        <p:spPr>
          <a:xfrm>
            <a:off x="501400" y="9242148"/>
            <a:ext cx="14891000" cy="646331"/>
          </a:xfrm>
          <a:prstGeom prst="rect">
            <a:avLst/>
          </a:prstGeom>
          <a:noFill/>
        </p:spPr>
        <p:txBody>
          <a:bodyPr wrap="none" rtlCol="0">
            <a:spAutoFit/>
          </a:bodyPr>
          <a:lstStyle/>
          <a:p>
            <a:r>
              <a:rPr lang="en-US" sz="3600" dirty="0">
                <a:hlinkClick r:id="rId10"/>
              </a:rPr>
              <a:t>https://github.com/tdwg/bdq/issues?q=is%3Aopen+is%3Aissue+label%3ATG4</a:t>
            </a:r>
            <a:r>
              <a:rPr lang="en-US" sz="3600" dirty="0"/>
              <a:t> </a:t>
            </a:r>
          </a:p>
        </p:txBody>
      </p:sp>
    </p:spTree>
    <p:extLst>
      <p:ext uri="{BB962C8B-B14F-4D97-AF65-F5344CB8AC3E}">
        <p14:creationId xmlns:p14="http://schemas.microsoft.com/office/powerpoint/2010/main" val="137963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What do we need?</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grpSp>
        <p:nvGrpSpPr>
          <p:cNvPr id="15" name="Group 14">
            <a:extLst>
              <a:ext uri="{FF2B5EF4-FFF2-40B4-BE49-F238E27FC236}">
                <a16:creationId xmlns:a16="http://schemas.microsoft.com/office/drawing/2014/main" id="{0943DF50-660E-8320-C170-E4786D484AD3}"/>
              </a:ext>
            </a:extLst>
          </p:cNvPr>
          <p:cNvGrpSpPr/>
          <p:nvPr/>
        </p:nvGrpSpPr>
        <p:grpSpPr>
          <a:xfrm>
            <a:off x="1524000" y="1784059"/>
            <a:ext cx="14439900" cy="7411281"/>
            <a:chOff x="462258" y="1027906"/>
            <a:chExt cx="11184736" cy="5655657"/>
          </a:xfrm>
        </p:grpSpPr>
        <p:pic>
          <p:nvPicPr>
            <p:cNvPr id="2" name="Picture 1" descr="Businessman shrugging">
              <a:extLst>
                <a:ext uri="{FF2B5EF4-FFF2-40B4-BE49-F238E27FC236}">
                  <a16:creationId xmlns:a16="http://schemas.microsoft.com/office/drawing/2014/main" id="{6FFE6A34-0709-E5C7-4984-2A994D241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761" y="1439436"/>
              <a:ext cx="2430399" cy="4440672"/>
            </a:xfrm>
            <a:prstGeom prst="rect">
              <a:avLst/>
            </a:prstGeom>
          </p:spPr>
        </p:pic>
        <p:pic>
          <p:nvPicPr>
            <p:cNvPr id="3" name="Picture 2" descr="Doctor thumb up">
              <a:extLst>
                <a:ext uri="{FF2B5EF4-FFF2-40B4-BE49-F238E27FC236}">
                  <a16:creationId xmlns:a16="http://schemas.microsoft.com/office/drawing/2014/main" id="{970A7B66-6889-B085-A1B9-77BB6E1F6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9051" y="1517244"/>
              <a:ext cx="1458772" cy="4440672"/>
            </a:xfrm>
            <a:prstGeom prst="rect">
              <a:avLst/>
            </a:prstGeom>
          </p:spPr>
        </p:pic>
        <p:pic>
          <p:nvPicPr>
            <p:cNvPr id="7" name="Picture 6" descr="Woman in wheelchair thumbs up">
              <a:extLst>
                <a:ext uri="{FF2B5EF4-FFF2-40B4-BE49-F238E27FC236}">
                  <a16:creationId xmlns:a16="http://schemas.microsoft.com/office/drawing/2014/main" id="{F387BE65-1F42-85AF-A262-E463551D75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0903" y="2242891"/>
              <a:ext cx="2201869" cy="4440672"/>
            </a:xfrm>
            <a:prstGeom prst="rect">
              <a:avLst/>
            </a:prstGeom>
          </p:spPr>
        </p:pic>
        <p:pic>
          <p:nvPicPr>
            <p:cNvPr id="8" name="Picture 7" descr="Businesswoman counting four">
              <a:extLst>
                <a:ext uri="{FF2B5EF4-FFF2-40B4-BE49-F238E27FC236}">
                  <a16:creationId xmlns:a16="http://schemas.microsoft.com/office/drawing/2014/main" id="{23B50A5F-01A6-298D-913B-F2A224CBC8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838" y="1268016"/>
              <a:ext cx="1730145" cy="4440672"/>
            </a:xfrm>
            <a:prstGeom prst="rect">
              <a:avLst/>
            </a:prstGeom>
          </p:spPr>
        </p:pic>
        <p:pic>
          <p:nvPicPr>
            <p:cNvPr id="9" name="Picture 8" descr="Athletic woman using tablet">
              <a:extLst>
                <a:ext uri="{FF2B5EF4-FFF2-40B4-BE49-F238E27FC236}">
                  <a16:creationId xmlns:a16="http://schemas.microsoft.com/office/drawing/2014/main" id="{C586B1E7-1F0A-E354-0E64-AEC6176D0B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0740" y="2065835"/>
              <a:ext cx="1306417" cy="4440672"/>
            </a:xfrm>
            <a:prstGeom prst="rect">
              <a:avLst/>
            </a:prstGeom>
          </p:spPr>
        </p:pic>
        <p:pic>
          <p:nvPicPr>
            <p:cNvPr id="10" name="Picture 9" descr="Businessman finger on lip">
              <a:extLst>
                <a:ext uri="{FF2B5EF4-FFF2-40B4-BE49-F238E27FC236}">
                  <a16:creationId xmlns:a16="http://schemas.microsoft.com/office/drawing/2014/main" id="{7E6739C3-DDF7-DBB9-8134-8B5EDF7D48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6761" y="1642714"/>
              <a:ext cx="1540018" cy="4440672"/>
            </a:xfrm>
            <a:prstGeom prst="rect">
              <a:avLst/>
            </a:prstGeom>
          </p:spPr>
        </p:pic>
        <p:pic>
          <p:nvPicPr>
            <p:cNvPr id="11" name="Picture 10" descr="Woman hands together">
              <a:extLst>
                <a:ext uri="{FF2B5EF4-FFF2-40B4-BE49-F238E27FC236}">
                  <a16:creationId xmlns:a16="http://schemas.microsoft.com/office/drawing/2014/main" id="{0C6612BD-E223-BEA0-F82F-A4FE024A8E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8021" y="2091707"/>
              <a:ext cx="1459924" cy="4440672"/>
            </a:xfrm>
            <a:prstGeom prst="rect">
              <a:avLst/>
            </a:prstGeom>
          </p:spPr>
        </p:pic>
        <p:pic>
          <p:nvPicPr>
            <p:cNvPr id="12" name="Picture 11" descr="Customer service man sitting on a chair">
              <a:extLst>
                <a:ext uri="{FF2B5EF4-FFF2-40B4-BE49-F238E27FC236}">
                  <a16:creationId xmlns:a16="http://schemas.microsoft.com/office/drawing/2014/main" id="{35430ED6-1036-E86B-862C-C6E562B64F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258" y="2242891"/>
              <a:ext cx="2174596" cy="4440672"/>
            </a:xfrm>
            <a:prstGeom prst="rect">
              <a:avLst/>
            </a:prstGeom>
          </p:spPr>
        </p:pic>
        <p:pic>
          <p:nvPicPr>
            <p:cNvPr id="13" name="Picture 12" descr="Businessman cheering one hand">
              <a:extLst>
                <a:ext uri="{FF2B5EF4-FFF2-40B4-BE49-F238E27FC236}">
                  <a16:creationId xmlns:a16="http://schemas.microsoft.com/office/drawing/2014/main" id="{35818DE7-866A-7CEE-61A9-86A66D095D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1470" y="1027906"/>
              <a:ext cx="1743416" cy="4440672"/>
            </a:xfrm>
            <a:prstGeom prst="rect">
              <a:avLst/>
            </a:prstGeom>
          </p:spPr>
        </p:pic>
        <p:pic>
          <p:nvPicPr>
            <p:cNvPr id="14" name="Picture 13" descr="Male student on a call">
              <a:extLst>
                <a:ext uri="{FF2B5EF4-FFF2-40B4-BE49-F238E27FC236}">
                  <a16:creationId xmlns:a16="http://schemas.microsoft.com/office/drawing/2014/main" id="{EE784257-AB72-8A2E-3AB3-F6487E2AA9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2772" y="1741376"/>
              <a:ext cx="1604222" cy="4440672"/>
            </a:xfrm>
            <a:prstGeom prst="rect">
              <a:avLst/>
            </a:prstGeom>
          </p:spPr>
        </p:pic>
      </p:grpSp>
      <p:pic>
        <p:nvPicPr>
          <p:cNvPr id="16" name="Video 15">
            <a:hlinkClick r:id="" action="ppaction://media"/>
            <a:extLst>
              <a:ext uri="{FF2B5EF4-FFF2-40B4-BE49-F238E27FC236}">
                <a16:creationId xmlns:a16="http://schemas.microsoft.com/office/drawing/2014/main" id="{812AF2AB-964A-183A-92C9-E0422088367F}"/>
              </a:ext>
            </a:extLst>
          </p:cNvPr>
          <p:cNvPicPr>
            <a:extLst>
              <a:ext uri="{51228E76-BA90-4043-B771-695A4F85340A}">
                <alf:liveFeedProps xmlns:alf="http://schemas.microsoft.com/office/drawing/2021/livefeed"/>
              </a:ext>
            </a:extLst>
          </p:cNvPicPr>
          <p:nvPr/>
        </p:nvPicPr>
        <p:blipFill>
          <a:blip r:embed="rId15">
            <a:extLst>
              <a:ext uri="{96DAC541-7B7A-43D3-8B79-37D633B846F1}">
                <asvg:svgBlip xmlns:asvg="http://schemas.microsoft.com/office/drawing/2016/SVG/main" r:embed="rId16"/>
              </a:ext>
            </a:extLst>
          </a:blip>
          <a:srcRect l="12500" r="12500"/>
          <a:stretch>
            <a:fillRect/>
          </a:stretch>
        </p:blipFill>
        <p:spPr>
          <a:xfrm>
            <a:off x="15053097" y="0"/>
            <a:ext cx="3086100" cy="3086100"/>
          </a:xfrm>
          <a:prstGeom prst="ellipse">
            <a:avLst/>
          </a:prstGeom>
        </p:spPr>
      </p:pic>
    </p:spTree>
    <p:extLst>
      <p:ext uri="{BB962C8B-B14F-4D97-AF65-F5344CB8AC3E}">
        <p14:creationId xmlns:p14="http://schemas.microsoft.com/office/powerpoint/2010/main" val="111119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943"/>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Acknowledgements</a:t>
            </a:r>
          </a:p>
        </p:txBody>
      </p:sp>
      <p:sp>
        <p:nvSpPr>
          <p:cNvPr id="5" name="Freeform 5"/>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sp>
        <p:nvSpPr>
          <p:cNvPr id="2" name="TextBox 3">
            <a:extLst>
              <a:ext uri="{FF2B5EF4-FFF2-40B4-BE49-F238E27FC236}">
                <a16:creationId xmlns:a16="http://schemas.microsoft.com/office/drawing/2014/main" id="{9BC12898-09EF-52C4-9D90-836430DFFDAF}"/>
              </a:ext>
            </a:extLst>
          </p:cNvPr>
          <p:cNvSpPr txBox="1"/>
          <p:nvPr/>
        </p:nvSpPr>
        <p:spPr>
          <a:xfrm>
            <a:off x="863567" y="2715260"/>
            <a:ext cx="15138433" cy="6056594"/>
          </a:xfrm>
          <a:prstGeom prst="rect">
            <a:avLst/>
          </a:prstGeom>
        </p:spPr>
        <p:txBody>
          <a:bodyPr wrap="square" lIns="0" tIns="0" rIns="0" bIns="0" rtlCol="0" anchor="t">
            <a:spAutoFit/>
          </a:bodyPr>
          <a:lstStyle/>
          <a:p>
            <a:pPr marL="647700" lvl="1" indent="-323850" algn="l">
              <a:lnSpc>
                <a:spcPts val="6000"/>
              </a:lnSpc>
              <a:buFont typeface="Arial"/>
              <a:buChar char="•"/>
            </a:pPr>
            <a:r>
              <a:rPr lang="en-US" sz="3200" dirty="0">
                <a:solidFill>
                  <a:srgbClr val="154E83"/>
                </a:solidFill>
                <a:latin typeface="Arial" panose="020B0604020202020204" pitchFamily="34" charset="0"/>
                <a:cs typeface="Arial" panose="020B0604020202020204" pitchFamily="34" charset="0"/>
                <a:hlinkClick r:id="rId5"/>
              </a:rPr>
              <a:t>Arctos Community Members</a:t>
            </a:r>
            <a:r>
              <a:rPr lang="en-US" sz="3200" dirty="0">
                <a:solidFill>
                  <a:srgbClr val="154E83"/>
                </a:solidFill>
                <a:latin typeface="Arial" panose="020B0604020202020204" pitchFamily="34" charset="0"/>
                <a:cs typeface="Arial" panose="020B0604020202020204" pitchFamily="34" charset="0"/>
              </a:rPr>
              <a:t>, in particular the </a:t>
            </a:r>
            <a:r>
              <a:rPr lang="en-US" sz="3200" dirty="0">
                <a:solidFill>
                  <a:srgbClr val="154E83"/>
                </a:solidFill>
                <a:latin typeface="Arial" panose="020B0604020202020204" pitchFamily="34" charset="0"/>
                <a:cs typeface="Arial" panose="020B0604020202020204" pitchFamily="34" charset="0"/>
                <a:hlinkClick r:id="rId6"/>
              </a:rPr>
              <a:t>Arctos Code Table Administrators</a:t>
            </a:r>
            <a:r>
              <a:rPr lang="en-US" sz="3200" dirty="0">
                <a:solidFill>
                  <a:srgbClr val="154E83"/>
                </a:solidFill>
                <a:latin typeface="Arial" panose="020B0604020202020204" pitchFamily="34" charset="0"/>
                <a:cs typeface="Arial" panose="020B0604020202020204" pitchFamily="34" charset="0"/>
              </a:rPr>
              <a:t> and </a:t>
            </a:r>
            <a:r>
              <a:rPr lang="en-US" sz="3200" dirty="0" err="1">
                <a:solidFill>
                  <a:srgbClr val="154E83"/>
                </a:solidFill>
                <a:latin typeface="Arial" panose="020B0604020202020204" pitchFamily="34" charset="0"/>
                <a:cs typeface="Arial" panose="020B0604020202020204" pitchFamily="34" charset="0"/>
              </a:rPr>
              <a:t>Jorrit</a:t>
            </a:r>
            <a:r>
              <a:rPr lang="en-US" sz="3200" dirty="0">
                <a:solidFill>
                  <a:srgbClr val="154E83"/>
                </a:solidFill>
                <a:latin typeface="Arial" panose="020B0604020202020204" pitchFamily="34" charset="0"/>
                <a:cs typeface="Arial" panose="020B0604020202020204" pitchFamily="34" charset="0"/>
              </a:rPr>
              <a:t> </a:t>
            </a:r>
            <a:r>
              <a:rPr lang="en-US" sz="3200" dirty="0" err="1">
                <a:solidFill>
                  <a:srgbClr val="154E83"/>
                </a:solidFill>
                <a:latin typeface="Arial" panose="020B0604020202020204" pitchFamily="34" charset="0"/>
                <a:cs typeface="Arial" panose="020B0604020202020204" pitchFamily="34" charset="0"/>
              </a:rPr>
              <a:t>Poelen</a:t>
            </a:r>
            <a:r>
              <a:rPr lang="en-US" sz="3200" dirty="0">
                <a:solidFill>
                  <a:srgbClr val="154E83"/>
                </a:solidFill>
                <a:latin typeface="Arial" panose="020B0604020202020204" pitchFamily="34" charset="0"/>
                <a:cs typeface="Arial" panose="020B0604020202020204" pitchFamily="34" charset="0"/>
              </a:rPr>
              <a:t>. I would also like to acknowledge the ongoing efforts of the entire Arctos Community to build and sustain something special in collaboration with experts in other fields.</a:t>
            </a:r>
          </a:p>
          <a:p>
            <a:pPr marL="647700" lvl="1" indent="-323850" algn="l">
              <a:lnSpc>
                <a:spcPts val="6000"/>
              </a:lnSpc>
              <a:buFont typeface="Arial"/>
              <a:buChar char="•"/>
            </a:pPr>
            <a:r>
              <a:rPr lang="en-US" sz="3200" dirty="0">
                <a:solidFill>
                  <a:srgbClr val="154E83"/>
                </a:solidFill>
                <a:latin typeface="Arial" panose="020B0604020202020204" pitchFamily="34" charset="0"/>
                <a:cs typeface="Arial" panose="020B0604020202020204" pitchFamily="34" charset="0"/>
              </a:rPr>
              <a:t>Funding for this work has been provided in part by the US National Science Foundation (SABI award #s </a:t>
            </a:r>
            <a:r>
              <a:rPr lang="en-US" sz="3200" dirty="0">
                <a:solidFill>
                  <a:srgbClr val="154E83"/>
                </a:solidFill>
                <a:latin typeface="Arial" panose="020B0604020202020204" pitchFamily="34" charset="0"/>
                <a:cs typeface="Arial" panose="020B0604020202020204" pitchFamily="34" charset="0"/>
                <a:hlinkClick r:id="rId7"/>
              </a:rPr>
              <a:t>2034593</a:t>
            </a:r>
            <a:r>
              <a:rPr lang="en-US" sz="3200" dirty="0">
                <a:solidFill>
                  <a:srgbClr val="154E83"/>
                </a:solidFill>
                <a:latin typeface="Arial" panose="020B0604020202020204" pitchFamily="34" charset="0"/>
                <a:cs typeface="Arial" panose="020B0604020202020204" pitchFamily="34" charset="0"/>
              </a:rPr>
              <a:t>, </a:t>
            </a:r>
            <a:r>
              <a:rPr lang="en-US" sz="3200" dirty="0">
                <a:solidFill>
                  <a:srgbClr val="154E83"/>
                </a:solidFill>
                <a:latin typeface="Arial" panose="020B0604020202020204" pitchFamily="34" charset="0"/>
                <a:cs typeface="Arial" panose="020B0604020202020204" pitchFamily="34" charset="0"/>
                <a:hlinkClick r:id="rId8"/>
              </a:rPr>
              <a:t>2034577</a:t>
            </a:r>
            <a:r>
              <a:rPr lang="en-US" sz="3200" dirty="0">
                <a:solidFill>
                  <a:srgbClr val="154E83"/>
                </a:solidFill>
                <a:latin typeface="Arial" panose="020B0604020202020204" pitchFamily="34" charset="0"/>
                <a:cs typeface="Arial" panose="020B0604020202020204" pitchFamily="34" charset="0"/>
              </a:rPr>
              <a:t>, </a:t>
            </a:r>
            <a:r>
              <a:rPr lang="en-US" sz="3200" dirty="0">
                <a:solidFill>
                  <a:srgbClr val="154E83"/>
                </a:solidFill>
                <a:latin typeface="Arial" panose="020B0604020202020204" pitchFamily="34" charset="0"/>
                <a:cs typeface="Arial" panose="020B0604020202020204" pitchFamily="34" charset="0"/>
                <a:hlinkClick r:id="rId9"/>
              </a:rPr>
              <a:t>2034568</a:t>
            </a:r>
            <a:r>
              <a:rPr lang="en-US" sz="3200" dirty="0">
                <a:solidFill>
                  <a:srgbClr val="154E83"/>
                </a:solidFill>
                <a:latin typeface="Arial" panose="020B0604020202020204" pitchFamily="34" charset="0"/>
                <a:cs typeface="Arial" panose="020B0604020202020204" pitchFamily="34" charset="0"/>
              </a:rPr>
              <a:t>). In addition, I acknowledge the </a:t>
            </a:r>
            <a:r>
              <a:rPr lang="en-US" sz="3200" dirty="0">
                <a:solidFill>
                  <a:srgbClr val="154E83"/>
                </a:solidFill>
                <a:latin typeface="Arial" panose="020B0604020202020204" pitchFamily="34" charset="0"/>
                <a:cs typeface="Arial" panose="020B0604020202020204" pitchFamily="34" charset="0"/>
                <a:hlinkClick r:id="rId10"/>
              </a:rPr>
              <a:t>Texas Advanced Computing Center (TACC) </a:t>
            </a:r>
            <a:r>
              <a:rPr lang="en-US" sz="3200" dirty="0">
                <a:solidFill>
                  <a:srgbClr val="154E83"/>
                </a:solidFill>
                <a:latin typeface="Arial" panose="020B0604020202020204" pitchFamily="34" charset="0"/>
                <a:cs typeface="Arial" panose="020B0604020202020204" pitchFamily="34" charset="0"/>
              </a:rPr>
              <a:t>at The University of Texas at Austin for providing computing and storage resources for Arctos.</a:t>
            </a:r>
          </a:p>
        </p:txBody>
      </p:sp>
      <p:pic>
        <p:nvPicPr>
          <p:cNvPr id="6" name="Video 5">
            <a:hlinkClick r:id="" action="ppaction://media"/>
            <a:extLst>
              <a:ext uri="{FF2B5EF4-FFF2-40B4-BE49-F238E27FC236}">
                <a16:creationId xmlns:a16="http://schemas.microsoft.com/office/drawing/2014/main" id="{C5F6B940-CBE3-47E3-68E0-D70154F46EDB}"/>
              </a:ext>
            </a:extLst>
          </p:cNvPr>
          <p:cNvPicPr>
            <a:extLst>
              <a:ext uri="{51228E76-BA90-4043-B771-695A4F85340A}">
                <alf:liveFeedProps xmlns:alf="http://schemas.microsoft.com/office/drawing/2021/livefeed"/>
              </a:ext>
            </a:extLst>
          </p:cNvPicPr>
          <p:nvPr/>
        </p:nvPicPr>
        <p:blipFill>
          <a:blip r:embed="rId11">
            <a:extLst>
              <a:ext uri="{96DAC541-7B7A-43D3-8B79-37D633B846F1}">
                <asvg:svgBlip xmlns:asvg="http://schemas.microsoft.com/office/drawing/2016/SVG/main" r:embed="rId12"/>
              </a:ext>
            </a:extLst>
          </a:blip>
          <a:srcRect l="12500" r="12500"/>
          <a:stretch>
            <a:fillRect/>
          </a:stretch>
        </p:blipFill>
        <p:spPr>
          <a:xfrm>
            <a:off x="15201900" y="0"/>
            <a:ext cx="3086100" cy="3086100"/>
          </a:xfrm>
          <a:prstGeom prst="ellipse">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890638" y="2749227"/>
            <a:ext cx="15873362" cy="2972930"/>
          </a:xfrm>
          <a:prstGeom prst="rect">
            <a:avLst/>
          </a:prstGeom>
        </p:spPr>
        <p:txBody>
          <a:bodyPr lIns="0" tIns="0" rIns="0" bIns="0" rtlCol="0" anchor="t">
            <a:spAutoFit/>
          </a:bodyPr>
          <a:lstStyle/>
          <a:p>
            <a:pPr marL="323850" lvl="1" algn="l">
              <a:lnSpc>
                <a:spcPts val="6000"/>
              </a:lnSpc>
            </a:pPr>
            <a:r>
              <a:rPr lang="en-US" sz="4400" b="1" dirty="0">
                <a:solidFill>
                  <a:srgbClr val="154E83"/>
                </a:solidFill>
                <a:latin typeface="Arial" panose="020B0604020202020204" pitchFamily="34" charset="0"/>
                <a:cs typeface="Arial" panose="020B0604020202020204" pitchFamily="34" charset="0"/>
              </a:rPr>
              <a:t>What resources do you use?</a:t>
            </a:r>
          </a:p>
          <a:p>
            <a:pPr marL="647700" lvl="1" indent="-323850" algn="l">
              <a:lnSpc>
                <a:spcPts val="6000"/>
              </a:lnSpc>
              <a:buFont typeface="Arial"/>
              <a:buChar char="•"/>
            </a:pPr>
            <a:r>
              <a:rPr lang="en-US" sz="3000" dirty="0">
                <a:solidFill>
                  <a:srgbClr val="154E83"/>
                </a:solidFill>
                <a:latin typeface="Arial" panose="020B0604020202020204" pitchFamily="34" charset="0"/>
                <a:cs typeface="Arial" panose="020B0604020202020204" pitchFamily="34" charset="0"/>
              </a:rPr>
              <a:t>GBIF Vocabularies - </a:t>
            </a:r>
            <a:r>
              <a:rPr lang="en-US" sz="3000" dirty="0">
                <a:solidFill>
                  <a:srgbClr val="154E83"/>
                </a:solidFill>
                <a:latin typeface="Arial" panose="020B0604020202020204" pitchFamily="34" charset="0"/>
                <a:cs typeface="Arial" panose="020B0604020202020204" pitchFamily="34" charset="0"/>
                <a:hlinkClick r:id="rId4"/>
              </a:rPr>
              <a:t>https://rs.gbif.org/vocabulary/</a:t>
            </a:r>
            <a:r>
              <a:rPr lang="en-US" sz="3000" dirty="0">
                <a:solidFill>
                  <a:srgbClr val="154E83"/>
                </a:solidFill>
                <a:latin typeface="Arial" panose="020B0604020202020204" pitchFamily="34" charset="0"/>
                <a:cs typeface="Arial" panose="020B0604020202020204" pitchFamily="34" charset="0"/>
              </a:rPr>
              <a:t>   </a:t>
            </a:r>
          </a:p>
          <a:p>
            <a:pPr marL="647700" lvl="1" indent="-323850" algn="l">
              <a:lnSpc>
                <a:spcPts val="6000"/>
              </a:lnSpc>
              <a:buFont typeface="Arial"/>
              <a:buChar char="•"/>
            </a:pPr>
            <a:r>
              <a:rPr lang="en-US" sz="3000" dirty="0">
                <a:solidFill>
                  <a:srgbClr val="154E83"/>
                </a:solidFill>
                <a:latin typeface="Arial" panose="020B0604020202020204" pitchFamily="34" charset="0"/>
                <a:cs typeface="Arial" panose="020B0604020202020204" pitchFamily="34" charset="0"/>
              </a:rPr>
              <a:t>Arctos Code Tables - </a:t>
            </a:r>
            <a:r>
              <a:rPr lang="en-US" sz="3000" dirty="0">
                <a:solidFill>
                  <a:srgbClr val="154E83"/>
                </a:solidFill>
                <a:latin typeface="Arial" panose="020B0604020202020204" pitchFamily="34" charset="0"/>
                <a:cs typeface="Arial" panose="020B0604020202020204" pitchFamily="34" charset="0"/>
                <a:hlinkClick r:id="rId5"/>
              </a:rPr>
              <a:t>https://arctos.database.museum/info/ctDocumentation.cfm</a:t>
            </a:r>
            <a:endParaRPr lang="en-US" sz="3000" dirty="0">
              <a:solidFill>
                <a:srgbClr val="154E83"/>
              </a:solidFill>
              <a:latin typeface="Arial" panose="020B0604020202020204" pitchFamily="34" charset="0"/>
              <a:cs typeface="Arial" panose="020B0604020202020204" pitchFamily="34" charset="0"/>
            </a:endParaRPr>
          </a:p>
          <a:p>
            <a:pPr marL="647700" lvl="1" indent="-323850" algn="l">
              <a:lnSpc>
                <a:spcPts val="6000"/>
              </a:lnSpc>
              <a:buFont typeface="Arial"/>
              <a:buChar char="•"/>
            </a:pPr>
            <a:r>
              <a:rPr lang="en-US" sz="3000" dirty="0">
                <a:solidFill>
                  <a:srgbClr val="154E83"/>
                </a:solidFill>
                <a:latin typeface="Arial" panose="020B0604020202020204" pitchFamily="34" charset="0"/>
                <a:cs typeface="Arial" panose="020B0604020202020204" pitchFamily="34" charset="0"/>
              </a:rPr>
              <a:t>OLS Ontology Search life stage cycle - </a:t>
            </a:r>
            <a:r>
              <a:rPr lang="en-US" sz="3000" dirty="0">
                <a:solidFill>
                  <a:srgbClr val="154E83"/>
                </a:solidFill>
                <a:latin typeface="Arial" panose="020B0604020202020204" pitchFamily="34" charset="0"/>
                <a:cs typeface="Arial" panose="020B0604020202020204" pitchFamily="34" charset="0"/>
                <a:hlinkClick r:id="rId6"/>
              </a:rPr>
              <a:t>https://bioportal.bioontology.org/ontologies/VSAO</a:t>
            </a:r>
            <a:r>
              <a:rPr lang="en-US" sz="3000" dirty="0">
                <a:solidFill>
                  <a:srgbClr val="154E83"/>
                </a:solidFill>
                <a:latin typeface="Arial" panose="020B0604020202020204" pitchFamily="34" charset="0"/>
                <a:cs typeface="Arial" panose="020B0604020202020204" pitchFamily="34" charset="0"/>
              </a:rPr>
              <a:t>   </a:t>
            </a:r>
          </a:p>
        </p:txBody>
      </p:sp>
      <p:sp>
        <p:nvSpPr>
          <p:cNvPr id="5" name="TextBox 5"/>
          <p:cNvSpPr txBox="1"/>
          <p:nvPr/>
        </p:nvSpPr>
        <p:spPr>
          <a:xfrm>
            <a:off x="1028700" y="933450"/>
            <a:ext cx="12230100" cy="819199"/>
          </a:xfrm>
          <a:prstGeom prst="rect">
            <a:avLst/>
          </a:prstGeom>
        </p:spPr>
        <p:txBody>
          <a:bodyPr wrap="square"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Biodiversity Vocabulary Resources</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7"/>
            <a:stretch>
              <a:fillRect/>
            </a:stretch>
          </a:blipFill>
        </p:spPr>
        <p:txBody>
          <a:bodyPr/>
          <a:lstStyle/>
          <a:p>
            <a:endParaRPr lang="en-US"/>
          </a:p>
        </p:txBody>
      </p:sp>
      <p:pic>
        <p:nvPicPr>
          <p:cNvPr id="8" name="Picture 7" descr="A qr code with a white background&#10;&#10;Description automatically generated">
            <a:extLst>
              <a:ext uri="{FF2B5EF4-FFF2-40B4-BE49-F238E27FC236}">
                <a16:creationId xmlns:a16="http://schemas.microsoft.com/office/drawing/2014/main" id="{0AF1859D-9B52-DB88-328A-B4C347D0F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0140" y="6018582"/>
            <a:ext cx="3114675" cy="3114675"/>
          </a:xfrm>
          <a:prstGeom prst="rect">
            <a:avLst/>
          </a:prstGeom>
        </p:spPr>
      </p:pic>
      <p:sp>
        <p:nvSpPr>
          <p:cNvPr id="9" name="TextBox 8">
            <a:extLst>
              <a:ext uri="{FF2B5EF4-FFF2-40B4-BE49-F238E27FC236}">
                <a16:creationId xmlns:a16="http://schemas.microsoft.com/office/drawing/2014/main" id="{67D4F873-3857-B9E2-4110-76AF7412AD36}"/>
              </a:ext>
            </a:extLst>
          </p:cNvPr>
          <p:cNvSpPr txBox="1"/>
          <p:nvPr/>
        </p:nvSpPr>
        <p:spPr>
          <a:xfrm>
            <a:off x="4413659" y="9130701"/>
            <a:ext cx="9460681" cy="984885"/>
          </a:xfrm>
          <a:prstGeom prst="rect">
            <a:avLst/>
          </a:prstGeom>
          <a:noFill/>
        </p:spPr>
        <p:txBody>
          <a:bodyPr wrap="square" rtlCol="0">
            <a:spAutoFit/>
          </a:bodyPr>
          <a:lstStyle/>
          <a:p>
            <a:r>
              <a:rPr lang="en-US" sz="4000" dirty="0">
                <a:solidFill>
                  <a:srgbClr val="154E83"/>
                </a:solidFill>
                <a:latin typeface="Arial" panose="020B0604020202020204" pitchFamily="34" charset="0"/>
                <a:cs typeface="Arial" panose="020B0604020202020204" pitchFamily="34" charset="0"/>
              </a:rPr>
              <a:t>Share your thoughts in this Google Doc</a:t>
            </a:r>
          </a:p>
          <a:p>
            <a:endParaRPr lang="en-US" dirty="0"/>
          </a:p>
        </p:txBody>
      </p:sp>
      <p:pic>
        <p:nvPicPr>
          <p:cNvPr id="3" name="Video 2">
            <a:hlinkClick r:id="" action="ppaction://media"/>
            <a:extLst>
              <a:ext uri="{FF2B5EF4-FFF2-40B4-BE49-F238E27FC236}">
                <a16:creationId xmlns:a16="http://schemas.microsoft.com/office/drawing/2014/main" id="{84B788F7-7C49-362A-61A9-41A590AA26B6}"/>
              </a:ext>
            </a:extLst>
          </p:cNvPr>
          <p:cNvPicPr>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rcRect l="12500" r="12500"/>
          <a:stretch>
            <a:fillRect/>
          </a:stretch>
        </p:blipFill>
        <p:spPr>
          <a:xfrm>
            <a:off x="15220950" y="0"/>
            <a:ext cx="3086100" cy="3086100"/>
          </a:xfrm>
          <a:prstGeom prst="ellipse">
            <a:avLst/>
          </a:prstGeom>
        </p:spPr>
      </p:pic>
    </p:spTree>
    <p:extLst>
      <p:ext uri="{BB962C8B-B14F-4D97-AF65-F5344CB8AC3E}">
        <p14:creationId xmlns:p14="http://schemas.microsoft.com/office/powerpoint/2010/main" val="329209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1385938" y="2933700"/>
            <a:ext cx="15873362" cy="2203488"/>
          </a:xfrm>
          <a:prstGeom prst="rect">
            <a:avLst/>
          </a:prstGeom>
        </p:spPr>
        <p:txBody>
          <a:bodyPr lIns="0" tIns="0" rIns="0" bIns="0" rtlCol="0" anchor="t">
            <a:spAutoFit/>
          </a:bodyPr>
          <a:lstStyle/>
          <a:p>
            <a:pPr marL="323850" lvl="1" algn="l">
              <a:lnSpc>
                <a:spcPts val="6000"/>
              </a:lnSpc>
            </a:pPr>
            <a:r>
              <a:rPr lang="en-US" sz="4400" b="1" dirty="0">
                <a:solidFill>
                  <a:srgbClr val="154E83"/>
                </a:solidFill>
                <a:latin typeface="Arial" panose="020B0604020202020204" pitchFamily="34" charset="0"/>
                <a:cs typeface="Arial" panose="020B0604020202020204" pitchFamily="34" charset="0"/>
              </a:rPr>
              <a:t>What resources do you wish were available?</a:t>
            </a:r>
          </a:p>
          <a:p>
            <a:pPr marL="647700" lvl="1" indent="-323850" algn="l">
              <a:lnSpc>
                <a:spcPts val="6000"/>
              </a:lnSpc>
              <a:buFont typeface="Arial"/>
              <a:buChar char="•"/>
            </a:pPr>
            <a:r>
              <a:rPr lang="en-US" sz="3000" dirty="0">
                <a:solidFill>
                  <a:srgbClr val="154E83"/>
                </a:solidFill>
                <a:latin typeface="Arial" panose="020B0604020202020204" pitchFamily="34" charset="0"/>
                <a:cs typeface="Arial" panose="020B0604020202020204" pitchFamily="34" charset="0"/>
              </a:rPr>
              <a:t>Ontology of vertebrate osteology (all the possible vertebrate bones and their named compound structures)</a:t>
            </a:r>
          </a:p>
        </p:txBody>
      </p:sp>
      <p:sp>
        <p:nvSpPr>
          <p:cNvPr id="5" name="TextBox 5"/>
          <p:cNvSpPr txBox="1"/>
          <p:nvPr/>
        </p:nvSpPr>
        <p:spPr>
          <a:xfrm>
            <a:off x="1028700" y="933450"/>
            <a:ext cx="12230100" cy="819199"/>
          </a:xfrm>
          <a:prstGeom prst="rect">
            <a:avLst/>
          </a:prstGeom>
        </p:spPr>
        <p:txBody>
          <a:bodyPr wrap="square"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Biodiversity Vocabulary Resources</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descr="A qr code with a white background&#10;&#10;Description automatically generated">
            <a:extLst>
              <a:ext uri="{FF2B5EF4-FFF2-40B4-BE49-F238E27FC236}">
                <a16:creationId xmlns:a16="http://schemas.microsoft.com/office/drawing/2014/main" id="{750917E8-30A0-82A0-0050-BB6227E51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662" y="5676900"/>
            <a:ext cx="3114675" cy="3114675"/>
          </a:xfrm>
          <a:prstGeom prst="rect">
            <a:avLst/>
          </a:prstGeom>
        </p:spPr>
      </p:pic>
      <p:sp>
        <p:nvSpPr>
          <p:cNvPr id="3" name="TextBox 2">
            <a:extLst>
              <a:ext uri="{FF2B5EF4-FFF2-40B4-BE49-F238E27FC236}">
                <a16:creationId xmlns:a16="http://schemas.microsoft.com/office/drawing/2014/main" id="{AF6EF1EA-7224-66E6-C39F-477E66C88765}"/>
              </a:ext>
            </a:extLst>
          </p:cNvPr>
          <p:cNvSpPr txBox="1"/>
          <p:nvPr/>
        </p:nvSpPr>
        <p:spPr>
          <a:xfrm>
            <a:off x="4592278" y="8861107"/>
            <a:ext cx="9460681" cy="984885"/>
          </a:xfrm>
          <a:prstGeom prst="rect">
            <a:avLst/>
          </a:prstGeom>
          <a:noFill/>
        </p:spPr>
        <p:txBody>
          <a:bodyPr wrap="square" rtlCol="0">
            <a:spAutoFit/>
          </a:bodyPr>
          <a:lstStyle/>
          <a:p>
            <a:r>
              <a:rPr lang="en-US" sz="4000" dirty="0">
                <a:solidFill>
                  <a:srgbClr val="154E83"/>
                </a:solidFill>
                <a:latin typeface="Arial" panose="020B0604020202020204" pitchFamily="34" charset="0"/>
                <a:cs typeface="Arial" panose="020B0604020202020204" pitchFamily="34" charset="0"/>
              </a:rPr>
              <a:t>Share your thoughts in this Google Doc</a:t>
            </a:r>
          </a:p>
          <a:p>
            <a:endParaRPr lang="en-US" dirty="0"/>
          </a:p>
        </p:txBody>
      </p:sp>
      <p:pic>
        <p:nvPicPr>
          <p:cNvPr id="8" name="Video 7">
            <a:hlinkClick r:id="" action="ppaction://media"/>
            <a:extLst>
              <a:ext uri="{FF2B5EF4-FFF2-40B4-BE49-F238E27FC236}">
                <a16:creationId xmlns:a16="http://schemas.microsoft.com/office/drawing/2014/main" id="{5EFAD06A-6E16-E7E5-39EF-A6A4CFF23956}"/>
              </a:ext>
            </a:extLst>
          </p:cNvPr>
          <p:cNvPicPr>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12500" r="12500"/>
          <a:stretch>
            <a:fillRect/>
          </a:stretch>
        </p:blipFill>
        <p:spPr>
          <a:xfrm>
            <a:off x="15053097" y="0"/>
            <a:ext cx="3086100" cy="3086100"/>
          </a:xfrm>
          <a:prstGeom prst="ellipse">
            <a:avLst/>
          </a:prstGeom>
        </p:spPr>
      </p:pic>
    </p:spTree>
    <p:extLst>
      <p:ext uri="{BB962C8B-B14F-4D97-AF65-F5344CB8AC3E}">
        <p14:creationId xmlns:p14="http://schemas.microsoft.com/office/powerpoint/2010/main" val="2605865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1385938" y="2247900"/>
            <a:ext cx="15873362" cy="693844"/>
          </a:xfrm>
          <a:prstGeom prst="rect">
            <a:avLst/>
          </a:prstGeom>
        </p:spPr>
        <p:txBody>
          <a:bodyPr lIns="0" tIns="0" rIns="0" bIns="0" rtlCol="0" anchor="t">
            <a:spAutoFit/>
          </a:bodyPr>
          <a:lstStyle/>
          <a:p>
            <a:pPr marL="647700" lvl="1" indent="-323850" algn="l">
              <a:lnSpc>
                <a:spcPts val="6000"/>
              </a:lnSpc>
              <a:buFont typeface="Arial"/>
              <a:buChar char="•"/>
            </a:pPr>
            <a:r>
              <a:rPr lang="en-US" sz="4000" dirty="0">
                <a:solidFill>
                  <a:srgbClr val="154E83"/>
                </a:solidFill>
                <a:latin typeface="Arial" panose="020B0604020202020204" pitchFamily="34" charset="0"/>
                <a:cs typeface="Arial" panose="020B0604020202020204" pitchFamily="34" charset="0"/>
                <a:hlinkClick r:id="rId4"/>
              </a:rPr>
              <a:t>https://arctos.database.museum/info/ctDocumentation.cfm</a:t>
            </a:r>
            <a:r>
              <a:rPr lang="en-US" sz="4000" dirty="0">
                <a:solidFill>
                  <a:srgbClr val="154E83"/>
                </a:solidFill>
                <a:latin typeface="Arial" panose="020B0604020202020204" pitchFamily="34" charset="0"/>
                <a:cs typeface="Arial" panose="020B0604020202020204" pitchFamily="34" charset="0"/>
              </a:rPr>
              <a:t>  </a:t>
            </a:r>
          </a:p>
        </p:txBody>
      </p:sp>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Code Tables</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480F981F-20DA-7619-E8AB-A12A2942271E}"/>
              </a:ext>
            </a:extLst>
          </p:cNvPr>
          <p:cNvPicPr>
            <a:picLocks noChangeAspect="1"/>
          </p:cNvPicPr>
          <p:nvPr/>
        </p:nvPicPr>
        <p:blipFill>
          <a:blip r:embed="rId6"/>
          <a:stretch>
            <a:fillRect/>
          </a:stretch>
        </p:blipFill>
        <p:spPr>
          <a:xfrm>
            <a:off x="303001" y="3578626"/>
            <a:ext cx="17681997" cy="4596381"/>
          </a:xfrm>
          <a:prstGeom prst="rect">
            <a:avLst/>
          </a:prstGeom>
        </p:spPr>
      </p:pic>
      <p:pic>
        <p:nvPicPr>
          <p:cNvPr id="7" name="Video 6">
            <a:hlinkClick r:id="" action="ppaction://media"/>
            <a:extLst>
              <a:ext uri="{FF2B5EF4-FFF2-40B4-BE49-F238E27FC236}">
                <a16:creationId xmlns:a16="http://schemas.microsoft.com/office/drawing/2014/main" id="{F36C278B-27FD-7096-59E0-1EEE5F298044}"/>
              </a:ext>
            </a:extLst>
          </p:cNvPr>
          <p:cNvPicPr>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12500" r="12500"/>
          <a:stretch>
            <a:fillRect/>
          </a:stretch>
        </p:blipFill>
        <p:spPr>
          <a:xfrm>
            <a:off x="15201900" y="0"/>
            <a:ext cx="3086100" cy="3086100"/>
          </a:xfrm>
          <a:prstGeom prst="ellipse">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What is age class?</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9D76DA1D-08F3-C6DA-8C19-BBD5795F6EEE}"/>
              </a:ext>
            </a:extLst>
          </p:cNvPr>
          <p:cNvPicPr>
            <a:picLocks noChangeAspect="1"/>
          </p:cNvPicPr>
          <p:nvPr/>
        </p:nvPicPr>
        <p:blipFill>
          <a:blip r:embed="rId5"/>
          <a:stretch>
            <a:fillRect/>
          </a:stretch>
        </p:blipFill>
        <p:spPr>
          <a:xfrm>
            <a:off x="1028700" y="2628899"/>
            <a:ext cx="15350704" cy="2587943"/>
          </a:xfrm>
          <a:prstGeom prst="rect">
            <a:avLst/>
          </a:prstGeom>
        </p:spPr>
      </p:pic>
      <p:pic>
        <p:nvPicPr>
          <p:cNvPr id="7" name="Picture 6">
            <a:extLst>
              <a:ext uri="{FF2B5EF4-FFF2-40B4-BE49-F238E27FC236}">
                <a16:creationId xmlns:a16="http://schemas.microsoft.com/office/drawing/2014/main" id="{C8C1E447-72B8-125F-04AA-82C4228F3A67}"/>
              </a:ext>
            </a:extLst>
          </p:cNvPr>
          <p:cNvPicPr>
            <a:picLocks noChangeAspect="1"/>
          </p:cNvPicPr>
          <p:nvPr/>
        </p:nvPicPr>
        <p:blipFill>
          <a:blip r:embed="rId6"/>
          <a:stretch>
            <a:fillRect/>
          </a:stretch>
        </p:blipFill>
        <p:spPr>
          <a:xfrm>
            <a:off x="1028700" y="5502327"/>
            <a:ext cx="15350704" cy="3859521"/>
          </a:xfrm>
          <a:prstGeom prst="rect">
            <a:avLst/>
          </a:prstGeom>
        </p:spPr>
      </p:pic>
      <p:pic>
        <p:nvPicPr>
          <p:cNvPr id="3" name="Video 2">
            <a:hlinkClick r:id="" action="ppaction://media"/>
            <a:extLst>
              <a:ext uri="{FF2B5EF4-FFF2-40B4-BE49-F238E27FC236}">
                <a16:creationId xmlns:a16="http://schemas.microsoft.com/office/drawing/2014/main" id="{751AB291-5A15-00CE-3746-B73E85AF251B}"/>
              </a:ext>
            </a:extLst>
          </p:cNvPr>
          <p:cNvPicPr>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12500" r="12500"/>
          <a:stretch>
            <a:fillRect/>
          </a:stretch>
        </p:blipFill>
        <p:spPr>
          <a:xfrm>
            <a:off x="15201900" y="-22058"/>
            <a:ext cx="3086100" cy="3086100"/>
          </a:xfrm>
          <a:prstGeom prst="ellipse">
            <a:avLst/>
          </a:prstGeom>
        </p:spPr>
      </p:pic>
    </p:spTree>
    <p:extLst>
      <p:ext uri="{BB962C8B-B14F-4D97-AF65-F5344CB8AC3E}">
        <p14:creationId xmlns:p14="http://schemas.microsoft.com/office/powerpoint/2010/main" val="316321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Age Class</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F65FA923-2E1F-06A2-BABD-1911DDD673E6}"/>
              </a:ext>
            </a:extLst>
          </p:cNvPr>
          <p:cNvSpPr txBox="1"/>
          <p:nvPr/>
        </p:nvSpPr>
        <p:spPr>
          <a:xfrm>
            <a:off x="457200" y="9353550"/>
            <a:ext cx="8686800" cy="584775"/>
          </a:xfrm>
          <a:prstGeom prst="rect">
            <a:avLst/>
          </a:prstGeom>
          <a:noFill/>
        </p:spPr>
        <p:txBody>
          <a:bodyPr wrap="square" rtlCol="0">
            <a:spAutoFit/>
          </a:bodyPr>
          <a:lstStyle/>
          <a:p>
            <a:r>
              <a:rPr lang="en-US" sz="3200" dirty="0">
                <a:hlinkClick r:id="rId5"/>
              </a:rPr>
              <a:t>https://github.com/ArctosDB/arctos/issues/2881</a:t>
            </a:r>
            <a:r>
              <a:rPr lang="en-US" sz="3200" dirty="0"/>
              <a:t> </a:t>
            </a:r>
          </a:p>
        </p:txBody>
      </p:sp>
      <p:sp>
        <p:nvSpPr>
          <p:cNvPr id="47" name="TextBox 46">
            <a:extLst>
              <a:ext uri="{FF2B5EF4-FFF2-40B4-BE49-F238E27FC236}">
                <a16:creationId xmlns:a16="http://schemas.microsoft.com/office/drawing/2014/main" id="{831D870F-B2E9-0BD5-DCB4-AC4883FD8AFC}"/>
              </a:ext>
            </a:extLst>
          </p:cNvPr>
          <p:cNvSpPr txBox="1"/>
          <p:nvPr/>
        </p:nvSpPr>
        <p:spPr>
          <a:xfrm>
            <a:off x="6032130" y="2028693"/>
            <a:ext cx="7737666" cy="2194243"/>
          </a:xfrm>
          <a:prstGeom prst="rect">
            <a:avLst/>
          </a:prstGeom>
          <a:noFill/>
        </p:spPr>
        <p:txBody>
          <a:bodyPr wrap="square" rtlCol="0">
            <a:spAutoFit/>
          </a:bodyPr>
          <a:lstStyle/>
          <a:p>
            <a:r>
              <a:rPr lang="en-US" sz="9600" dirty="0"/>
              <a:t> immature</a:t>
            </a:r>
          </a:p>
        </p:txBody>
      </p:sp>
      <p:sp>
        <p:nvSpPr>
          <p:cNvPr id="48" name="TextBox 47">
            <a:extLst>
              <a:ext uri="{FF2B5EF4-FFF2-40B4-BE49-F238E27FC236}">
                <a16:creationId xmlns:a16="http://schemas.microsoft.com/office/drawing/2014/main" id="{44BC5556-BA00-AC15-28C4-89BE74CD58E5}"/>
              </a:ext>
            </a:extLst>
          </p:cNvPr>
          <p:cNvSpPr txBox="1"/>
          <p:nvPr/>
        </p:nvSpPr>
        <p:spPr>
          <a:xfrm>
            <a:off x="4380231" y="5099427"/>
            <a:ext cx="4651653" cy="1850048"/>
          </a:xfrm>
          <a:prstGeom prst="rect">
            <a:avLst/>
          </a:prstGeom>
          <a:noFill/>
        </p:spPr>
        <p:txBody>
          <a:bodyPr wrap="square" rtlCol="0">
            <a:spAutoFit/>
          </a:bodyPr>
          <a:lstStyle/>
          <a:p>
            <a:r>
              <a:rPr lang="en-US" sz="8000" dirty="0"/>
              <a:t>nymph</a:t>
            </a:r>
          </a:p>
        </p:txBody>
      </p:sp>
      <p:sp>
        <p:nvSpPr>
          <p:cNvPr id="49" name="TextBox 48">
            <a:extLst>
              <a:ext uri="{FF2B5EF4-FFF2-40B4-BE49-F238E27FC236}">
                <a16:creationId xmlns:a16="http://schemas.microsoft.com/office/drawing/2014/main" id="{28CE27E1-8BCE-2754-DAFB-6AF0ECE97175}"/>
              </a:ext>
            </a:extLst>
          </p:cNvPr>
          <p:cNvSpPr txBox="1"/>
          <p:nvPr/>
        </p:nvSpPr>
        <p:spPr>
          <a:xfrm>
            <a:off x="10760151" y="4568016"/>
            <a:ext cx="5133600" cy="1548878"/>
          </a:xfrm>
          <a:prstGeom prst="rect">
            <a:avLst/>
          </a:prstGeom>
          <a:noFill/>
        </p:spPr>
        <p:txBody>
          <a:bodyPr wrap="square" rtlCol="0">
            <a:spAutoFit/>
          </a:bodyPr>
          <a:lstStyle/>
          <a:p>
            <a:r>
              <a:rPr lang="en-US" sz="6600" dirty="0">
                <a:solidFill>
                  <a:schemeClr val="accent1"/>
                </a:solidFill>
              </a:rPr>
              <a:t>hatchling</a:t>
            </a:r>
          </a:p>
        </p:txBody>
      </p:sp>
      <p:sp>
        <p:nvSpPr>
          <p:cNvPr id="50" name="TextBox 49">
            <a:extLst>
              <a:ext uri="{FF2B5EF4-FFF2-40B4-BE49-F238E27FC236}">
                <a16:creationId xmlns:a16="http://schemas.microsoft.com/office/drawing/2014/main" id="{CA32C43F-139F-926F-8E6B-9CB2613F2A67}"/>
              </a:ext>
            </a:extLst>
          </p:cNvPr>
          <p:cNvSpPr txBox="1"/>
          <p:nvPr/>
        </p:nvSpPr>
        <p:spPr>
          <a:xfrm>
            <a:off x="2053661" y="3689143"/>
            <a:ext cx="2471234" cy="1548878"/>
          </a:xfrm>
          <a:prstGeom prst="rect">
            <a:avLst/>
          </a:prstGeom>
          <a:noFill/>
        </p:spPr>
        <p:txBody>
          <a:bodyPr wrap="square" rtlCol="0">
            <a:spAutoFit/>
          </a:bodyPr>
          <a:lstStyle/>
          <a:p>
            <a:r>
              <a:rPr lang="en-US" sz="6600" dirty="0">
                <a:solidFill>
                  <a:schemeClr val="accent6"/>
                </a:solidFill>
              </a:rPr>
              <a:t>egg</a:t>
            </a:r>
          </a:p>
        </p:txBody>
      </p:sp>
      <p:sp>
        <p:nvSpPr>
          <p:cNvPr id="51" name="TextBox 50">
            <a:extLst>
              <a:ext uri="{FF2B5EF4-FFF2-40B4-BE49-F238E27FC236}">
                <a16:creationId xmlns:a16="http://schemas.microsoft.com/office/drawing/2014/main" id="{20EAA997-9FF6-1C96-65AE-D19952202762}"/>
              </a:ext>
            </a:extLst>
          </p:cNvPr>
          <p:cNvSpPr txBox="1"/>
          <p:nvPr/>
        </p:nvSpPr>
        <p:spPr>
          <a:xfrm>
            <a:off x="10208852" y="5931056"/>
            <a:ext cx="3820593" cy="1290732"/>
          </a:xfrm>
          <a:prstGeom prst="rect">
            <a:avLst/>
          </a:prstGeom>
          <a:noFill/>
        </p:spPr>
        <p:txBody>
          <a:bodyPr wrap="square" rtlCol="0">
            <a:spAutoFit/>
          </a:bodyPr>
          <a:lstStyle/>
          <a:p>
            <a:r>
              <a:rPr lang="en-US" sz="5400" dirty="0"/>
              <a:t>fledgling</a:t>
            </a:r>
          </a:p>
        </p:txBody>
      </p:sp>
      <p:sp>
        <p:nvSpPr>
          <p:cNvPr id="52" name="TextBox 51">
            <a:extLst>
              <a:ext uri="{FF2B5EF4-FFF2-40B4-BE49-F238E27FC236}">
                <a16:creationId xmlns:a16="http://schemas.microsoft.com/office/drawing/2014/main" id="{358E6B18-3E94-C1AC-454A-1BFD5A1284AE}"/>
              </a:ext>
            </a:extLst>
          </p:cNvPr>
          <p:cNvSpPr txBox="1"/>
          <p:nvPr/>
        </p:nvSpPr>
        <p:spPr>
          <a:xfrm>
            <a:off x="2741468" y="6146091"/>
            <a:ext cx="5495746" cy="1290732"/>
          </a:xfrm>
          <a:prstGeom prst="rect">
            <a:avLst/>
          </a:prstGeom>
          <a:noFill/>
        </p:spPr>
        <p:txBody>
          <a:bodyPr wrap="square" rtlCol="0">
            <a:spAutoFit/>
          </a:bodyPr>
          <a:lstStyle/>
          <a:p>
            <a:r>
              <a:rPr lang="en-US" sz="5400" dirty="0">
                <a:solidFill>
                  <a:srgbClr val="7030A0"/>
                </a:solidFill>
              </a:rPr>
              <a:t>young of year</a:t>
            </a:r>
          </a:p>
        </p:txBody>
      </p:sp>
      <p:sp>
        <p:nvSpPr>
          <p:cNvPr id="53" name="TextBox 52">
            <a:extLst>
              <a:ext uri="{FF2B5EF4-FFF2-40B4-BE49-F238E27FC236}">
                <a16:creationId xmlns:a16="http://schemas.microsoft.com/office/drawing/2014/main" id="{F40B8641-F124-3CDB-989C-4E8C70AED31D}"/>
              </a:ext>
            </a:extLst>
          </p:cNvPr>
          <p:cNvSpPr txBox="1"/>
          <p:nvPr/>
        </p:nvSpPr>
        <p:spPr>
          <a:xfrm>
            <a:off x="3256686" y="2480068"/>
            <a:ext cx="3257026" cy="1290732"/>
          </a:xfrm>
          <a:prstGeom prst="rect">
            <a:avLst/>
          </a:prstGeom>
          <a:noFill/>
        </p:spPr>
        <p:txBody>
          <a:bodyPr wrap="square" rtlCol="0">
            <a:spAutoFit/>
          </a:bodyPr>
          <a:lstStyle/>
          <a:p>
            <a:r>
              <a:rPr lang="en-US" sz="5400" dirty="0">
                <a:solidFill>
                  <a:schemeClr val="accent1"/>
                </a:solidFill>
              </a:rPr>
              <a:t>nestling</a:t>
            </a:r>
          </a:p>
        </p:txBody>
      </p:sp>
      <p:sp>
        <p:nvSpPr>
          <p:cNvPr id="54" name="TextBox 53">
            <a:extLst>
              <a:ext uri="{FF2B5EF4-FFF2-40B4-BE49-F238E27FC236}">
                <a16:creationId xmlns:a16="http://schemas.microsoft.com/office/drawing/2014/main" id="{A516F765-2F7E-510D-E564-71967D9AFD7F}"/>
              </a:ext>
            </a:extLst>
          </p:cNvPr>
          <p:cNvSpPr txBox="1"/>
          <p:nvPr/>
        </p:nvSpPr>
        <p:spPr>
          <a:xfrm>
            <a:off x="11321976" y="2614490"/>
            <a:ext cx="2277586" cy="1075609"/>
          </a:xfrm>
          <a:prstGeom prst="rect">
            <a:avLst/>
          </a:prstGeom>
          <a:noFill/>
        </p:spPr>
        <p:txBody>
          <a:bodyPr wrap="square" rtlCol="0">
            <a:spAutoFit/>
          </a:bodyPr>
          <a:lstStyle/>
          <a:p>
            <a:r>
              <a:rPr lang="en-US" sz="4400" dirty="0"/>
              <a:t>young</a:t>
            </a:r>
          </a:p>
        </p:txBody>
      </p:sp>
      <p:sp>
        <p:nvSpPr>
          <p:cNvPr id="55" name="TextBox 54">
            <a:extLst>
              <a:ext uri="{FF2B5EF4-FFF2-40B4-BE49-F238E27FC236}">
                <a16:creationId xmlns:a16="http://schemas.microsoft.com/office/drawing/2014/main" id="{E4DA497E-527C-A8F1-17A7-1AAAEA958851}"/>
              </a:ext>
            </a:extLst>
          </p:cNvPr>
          <p:cNvSpPr txBox="1"/>
          <p:nvPr/>
        </p:nvSpPr>
        <p:spPr>
          <a:xfrm>
            <a:off x="8240744" y="3747998"/>
            <a:ext cx="3951712" cy="989561"/>
          </a:xfrm>
          <a:prstGeom prst="rect">
            <a:avLst/>
          </a:prstGeom>
          <a:noFill/>
        </p:spPr>
        <p:txBody>
          <a:bodyPr wrap="square" rtlCol="0">
            <a:spAutoFit/>
          </a:bodyPr>
          <a:lstStyle/>
          <a:p>
            <a:r>
              <a:rPr lang="en-US" sz="4000" dirty="0">
                <a:solidFill>
                  <a:schemeClr val="accent6"/>
                </a:solidFill>
              </a:rPr>
              <a:t>over-winter</a:t>
            </a:r>
          </a:p>
        </p:txBody>
      </p:sp>
      <p:sp>
        <p:nvSpPr>
          <p:cNvPr id="56" name="TextBox 55">
            <a:extLst>
              <a:ext uri="{FF2B5EF4-FFF2-40B4-BE49-F238E27FC236}">
                <a16:creationId xmlns:a16="http://schemas.microsoft.com/office/drawing/2014/main" id="{D4B39BCE-5ECD-8C69-FDFF-A01B230238FF}"/>
              </a:ext>
            </a:extLst>
          </p:cNvPr>
          <p:cNvSpPr txBox="1"/>
          <p:nvPr/>
        </p:nvSpPr>
        <p:spPr>
          <a:xfrm>
            <a:off x="3289960" y="4628263"/>
            <a:ext cx="3257026" cy="989561"/>
          </a:xfrm>
          <a:prstGeom prst="rect">
            <a:avLst/>
          </a:prstGeom>
          <a:noFill/>
        </p:spPr>
        <p:txBody>
          <a:bodyPr wrap="square" rtlCol="0">
            <a:spAutoFit/>
          </a:bodyPr>
          <a:lstStyle/>
          <a:p>
            <a:r>
              <a:rPr lang="en-US" sz="4000" dirty="0"/>
              <a:t>yearling</a:t>
            </a:r>
          </a:p>
        </p:txBody>
      </p:sp>
      <p:sp>
        <p:nvSpPr>
          <p:cNvPr id="57" name="TextBox 56">
            <a:extLst>
              <a:ext uri="{FF2B5EF4-FFF2-40B4-BE49-F238E27FC236}">
                <a16:creationId xmlns:a16="http://schemas.microsoft.com/office/drawing/2014/main" id="{17C02C2B-B9C1-0628-9407-75D9F7969A9C}"/>
              </a:ext>
            </a:extLst>
          </p:cNvPr>
          <p:cNvSpPr txBox="1"/>
          <p:nvPr/>
        </p:nvSpPr>
        <p:spPr>
          <a:xfrm>
            <a:off x="7580838" y="5741212"/>
            <a:ext cx="3951712" cy="989561"/>
          </a:xfrm>
          <a:prstGeom prst="rect">
            <a:avLst/>
          </a:prstGeom>
          <a:noFill/>
        </p:spPr>
        <p:txBody>
          <a:bodyPr wrap="square" rtlCol="0">
            <a:spAutoFit/>
          </a:bodyPr>
          <a:lstStyle/>
          <a:p>
            <a:r>
              <a:rPr lang="en-US" sz="4000" dirty="0">
                <a:solidFill>
                  <a:schemeClr val="accent1"/>
                </a:solidFill>
              </a:rPr>
              <a:t>neonate</a:t>
            </a:r>
          </a:p>
        </p:txBody>
      </p:sp>
      <p:sp>
        <p:nvSpPr>
          <p:cNvPr id="58" name="TextBox 57">
            <a:extLst>
              <a:ext uri="{FF2B5EF4-FFF2-40B4-BE49-F238E27FC236}">
                <a16:creationId xmlns:a16="http://schemas.microsoft.com/office/drawing/2014/main" id="{22167567-6CD8-8009-E455-9E5725AC6611}"/>
              </a:ext>
            </a:extLst>
          </p:cNvPr>
          <p:cNvSpPr txBox="1"/>
          <p:nvPr/>
        </p:nvSpPr>
        <p:spPr>
          <a:xfrm>
            <a:off x="3406993" y="3457708"/>
            <a:ext cx="3257026" cy="817462"/>
          </a:xfrm>
          <a:prstGeom prst="rect">
            <a:avLst/>
          </a:prstGeom>
          <a:noFill/>
        </p:spPr>
        <p:txBody>
          <a:bodyPr wrap="square" rtlCol="0">
            <a:spAutoFit/>
          </a:bodyPr>
          <a:lstStyle/>
          <a:p>
            <a:r>
              <a:rPr lang="en-US" sz="3200" dirty="0" err="1"/>
              <a:t>metamorph</a:t>
            </a:r>
            <a:endParaRPr lang="en-US" sz="3200" dirty="0"/>
          </a:p>
        </p:txBody>
      </p:sp>
      <p:sp>
        <p:nvSpPr>
          <p:cNvPr id="59" name="TextBox 58">
            <a:extLst>
              <a:ext uri="{FF2B5EF4-FFF2-40B4-BE49-F238E27FC236}">
                <a16:creationId xmlns:a16="http://schemas.microsoft.com/office/drawing/2014/main" id="{B0297E27-7FD2-2210-23D3-0B527B8C34DD}"/>
              </a:ext>
            </a:extLst>
          </p:cNvPr>
          <p:cNvSpPr txBox="1"/>
          <p:nvPr/>
        </p:nvSpPr>
        <p:spPr>
          <a:xfrm>
            <a:off x="8847553" y="5307126"/>
            <a:ext cx="3257026" cy="817462"/>
          </a:xfrm>
          <a:prstGeom prst="rect">
            <a:avLst/>
          </a:prstGeom>
          <a:noFill/>
        </p:spPr>
        <p:txBody>
          <a:bodyPr wrap="square" rtlCol="0">
            <a:spAutoFit/>
          </a:bodyPr>
          <a:lstStyle/>
          <a:p>
            <a:r>
              <a:rPr lang="en-US" sz="3200" dirty="0">
                <a:solidFill>
                  <a:srgbClr val="FF0000"/>
                </a:solidFill>
              </a:rPr>
              <a:t>not recorded</a:t>
            </a:r>
          </a:p>
        </p:txBody>
      </p:sp>
      <p:sp>
        <p:nvSpPr>
          <p:cNvPr id="60" name="TextBox 59">
            <a:extLst>
              <a:ext uri="{FF2B5EF4-FFF2-40B4-BE49-F238E27FC236}">
                <a16:creationId xmlns:a16="http://schemas.microsoft.com/office/drawing/2014/main" id="{BEC5FA12-0A37-DA25-4D3C-AD7A313C8739}"/>
              </a:ext>
            </a:extLst>
          </p:cNvPr>
          <p:cNvSpPr txBox="1"/>
          <p:nvPr/>
        </p:nvSpPr>
        <p:spPr>
          <a:xfrm>
            <a:off x="7576952" y="2010591"/>
            <a:ext cx="3257026" cy="817462"/>
          </a:xfrm>
          <a:prstGeom prst="rect">
            <a:avLst/>
          </a:prstGeom>
          <a:noFill/>
        </p:spPr>
        <p:txBody>
          <a:bodyPr wrap="square" rtlCol="0">
            <a:spAutoFit/>
          </a:bodyPr>
          <a:lstStyle/>
          <a:p>
            <a:r>
              <a:rPr lang="en-US" sz="3200" dirty="0">
                <a:solidFill>
                  <a:srgbClr val="FF0000"/>
                </a:solidFill>
              </a:rPr>
              <a:t> </a:t>
            </a:r>
            <a:r>
              <a:rPr lang="en-US" sz="3200" dirty="0">
                <a:solidFill>
                  <a:schemeClr val="accent1"/>
                </a:solidFill>
              </a:rPr>
              <a:t>microfilariae</a:t>
            </a:r>
          </a:p>
        </p:txBody>
      </p:sp>
      <p:sp>
        <p:nvSpPr>
          <p:cNvPr id="61" name="TextBox 60">
            <a:extLst>
              <a:ext uri="{FF2B5EF4-FFF2-40B4-BE49-F238E27FC236}">
                <a16:creationId xmlns:a16="http://schemas.microsoft.com/office/drawing/2014/main" id="{3A3B4846-90DE-67F8-58AA-0FF79BC95CD2}"/>
              </a:ext>
            </a:extLst>
          </p:cNvPr>
          <p:cNvSpPr txBox="1"/>
          <p:nvPr/>
        </p:nvSpPr>
        <p:spPr>
          <a:xfrm>
            <a:off x="11920417" y="5406191"/>
            <a:ext cx="1712877" cy="817462"/>
          </a:xfrm>
          <a:prstGeom prst="rect">
            <a:avLst/>
          </a:prstGeom>
          <a:noFill/>
        </p:spPr>
        <p:txBody>
          <a:bodyPr wrap="square" rtlCol="0">
            <a:spAutoFit/>
          </a:bodyPr>
          <a:lstStyle/>
          <a:p>
            <a:r>
              <a:rPr lang="en-US" sz="3200" dirty="0">
                <a:solidFill>
                  <a:srgbClr val="FF0000"/>
                </a:solidFill>
              </a:rPr>
              <a:t> </a:t>
            </a:r>
            <a:r>
              <a:rPr lang="en-US" sz="3200" dirty="0">
                <a:solidFill>
                  <a:schemeClr val="accent6"/>
                </a:solidFill>
              </a:rPr>
              <a:t>pup</a:t>
            </a:r>
          </a:p>
        </p:txBody>
      </p:sp>
      <p:sp>
        <p:nvSpPr>
          <p:cNvPr id="62" name="TextBox 61">
            <a:extLst>
              <a:ext uri="{FF2B5EF4-FFF2-40B4-BE49-F238E27FC236}">
                <a16:creationId xmlns:a16="http://schemas.microsoft.com/office/drawing/2014/main" id="{C5CF5509-0F2F-0B5F-5334-41E4267CEE3D}"/>
              </a:ext>
            </a:extLst>
          </p:cNvPr>
          <p:cNvSpPr txBox="1"/>
          <p:nvPr/>
        </p:nvSpPr>
        <p:spPr>
          <a:xfrm>
            <a:off x="7711399" y="7543626"/>
            <a:ext cx="3820593" cy="817462"/>
          </a:xfrm>
          <a:prstGeom prst="rect">
            <a:avLst/>
          </a:prstGeom>
          <a:noFill/>
        </p:spPr>
        <p:txBody>
          <a:bodyPr wrap="square" rtlCol="0">
            <a:spAutoFit/>
          </a:bodyPr>
          <a:lstStyle/>
          <a:p>
            <a:r>
              <a:rPr lang="en-US" sz="3200" dirty="0">
                <a:solidFill>
                  <a:srgbClr val="FF0000"/>
                </a:solidFill>
              </a:rPr>
              <a:t> </a:t>
            </a:r>
            <a:r>
              <a:rPr lang="en-US" sz="3200" dirty="0">
                <a:solidFill>
                  <a:schemeClr val="accent2"/>
                </a:solidFill>
              </a:rPr>
              <a:t>young adult</a:t>
            </a:r>
          </a:p>
        </p:txBody>
      </p:sp>
      <p:sp>
        <p:nvSpPr>
          <p:cNvPr id="63" name="TextBox 62">
            <a:extLst>
              <a:ext uri="{FF2B5EF4-FFF2-40B4-BE49-F238E27FC236}">
                <a16:creationId xmlns:a16="http://schemas.microsoft.com/office/drawing/2014/main" id="{77E9BB28-5FB9-08AD-34E1-25389D22DD2D}"/>
              </a:ext>
            </a:extLst>
          </p:cNvPr>
          <p:cNvSpPr txBox="1"/>
          <p:nvPr/>
        </p:nvSpPr>
        <p:spPr>
          <a:xfrm>
            <a:off x="6399893" y="4507619"/>
            <a:ext cx="2937405" cy="817462"/>
          </a:xfrm>
          <a:prstGeom prst="rect">
            <a:avLst/>
          </a:prstGeom>
          <a:noFill/>
        </p:spPr>
        <p:txBody>
          <a:bodyPr wrap="square" rtlCol="0">
            <a:spAutoFit/>
          </a:bodyPr>
          <a:lstStyle/>
          <a:p>
            <a:r>
              <a:rPr lang="en-US" sz="3200" dirty="0">
                <a:solidFill>
                  <a:srgbClr val="FF0000"/>
                </a:solidFill>
              </a:rPr>
              <a:t> </a:t>
            </a:r>
            <a:r>
              <a:rPr lang="en-US" sz="3200" dirty="0">
                <a:solidFill>
                  <a:srgbClr val="7030A0"/>
                </a:solidFill>
              </a:rPr>
              <a:t>first year</a:t>
            </a:r>
          </a:p>
        </p:txBody>
      </p:sp>
      <p:sp>
        <p:nvSpPr>
          <p:cNvPr id="64" name="TextBox 63">
            <a:extLst>
              <a:ext uri="{FF2B5EF4-FFF2-40B4-BE49-F238E27FC236}">
                <a16:creationId xmlns:a16="http://schemas.microsoft.com/office/drawing/2014/main" id="{67F6552A-4D71-3499-3322-687D32D8AE7F}"/>
              </a:ext>
            </a:extLst>
          </p:cNvPr>
          <p:cNvSpPr txBox="1"/>
          <p:nvPr/>
        </p:nvSpPr>
        <p:spPr>
          <a:xfrm>
            <a:off x="11348333" y="3859719"/>
            <a:ext cx="1784209" cy="846324"/>
          </a:xfrm>
          <a:prstGeom prst="rect">
            <a:avLst/>
          </a:prstGeom>
          <a:noFill/>
        </p:spPr>
        <p:txBody>
          <a:bodyPr wrap="square" rtlCol="0">
            <a:spAutoFit/>
          </a:bodyPr>
          <a:lstStyle/>
          <a:p>
            <a:r>
              <a:rPr lang="en-US" sz="3200" dirty="0"/>
              <a:t> fetus</a:t>
            </a:r>
          </a:p>
        </p:txBody>
      </p:sp>
      <p:sp>
        <p:nvSpPr>
          <p:cNvPr id="65" name="TextBox 64">
            <a:extLst>
              <a:ext uri="{FF2B5EF4-FFF2-40B4-BE49-F238E27FC236}">
                <a16:creationId xmlns:a16="http://schemas.microsoft.com/office/drawing/2014/main" id="{74BDA3E0-7674-68CE-0176-186ADE4A98FC}"/>
              </a:ext>
            </a:extLst>
          </p:cNvPr>
          <p:cNvSpPr txBox="1"/>
          <p:nvPr/>
        </p:nvSpPr>
        <p:spPr>
          <a:xfrm>
            <a:off x="3808979" y="4331637"/>
            <a:ext cx="2138701" cy="645366"/>
          </a:xfrm>
          <a:prstGeom prst="rect">
            <a:avLst/>
          </a:prstGeom>
          <a:noFill/>
        </p:spPr>
        <p:txBody>
          <a:bodyPr wrap="square" rtlCol="0">
            <a:spAutoFit/>
          </a:bodyPr>
          <a:lstStyle/>
          <a:p>
            <a:r>
              <a:rPr lang="en-US" sz="2400" dirty="0">
                <a:solidFill>
                  <a:schemeClr val="tx2"/>
                </a:solidFill>
              </a:rPr>
              <a:t> </a:t>
            </a:r>
            <a:r>
              <a:rPr lang="en-US" sz="2400" dirty="0" err="1">
                <a:solidFill>
                  <a:schemeClr val="tx2"/>
                </a:solidFill>
              </a:rPr>
              <a:t>hypopus</a:t>
            </a:r>
            <a:endParaRPr lang="en-US" sz="2400" dirty="0">
              <a:solidFill>
                <a:schemeClr val="tx2"/>
              </a:solidFill>
            </a:endParaRPr>
          </a:p>
        </p:txBody>
      </p:sp>
      <p:sp>
        <p:nvSpPr>
          <p:cNvPr id="66" name="TextBox 65">
            <a:extLst>
              <a:ext uri="{FF2B5EF4-FFF2-40B4-BE49-F238E27FC236}">
                <a16:creationId xmlns:a16="http://schemas.microsoft.com/office/drawing/2014/main" id="{21705FF3-873B-242F-0371-9ED05DA631F2}"/>
              </a:ext>
            </a:extLst>
          </p:cNvPr>
          <p:cNvSpPr txBox="1"/>
          <p:nvPr/>
        </p:nvSpPr>
        <p:spPr>
          <a:xfrm>
            <a:off x="9046566" y="1504710"/>
            <a:ext cx="3631411" cy="645366"/>
          </a:xfrm>
          <a:prstGeom prst="rect">
            <a:avLst/>
          </a:prstGeom>
          <a:noFill/>
        </p:spPr>
        <p:txBody>
          <a:bodyPr wrap="square" rtlCol="0">
            <a:spAutoFit/>
          </a:bodyPr>
          <a:lstStyle/>
          <a:p>
            <a:r>
              <a:rPr lang="en-US" sz="2400" dirty="0"/>
              <a:t> second year</a:t>
            </a:r>
          </a:p>
        </p:txBody>
      </p:sp>
      <p:sp>
        <p:nvSpPr>
          <p:cNvPr id="67" name="TextBox 66">
            <a:extLst>
              <a:ext uri="{FF2B5EF4-FFF2-40B4-BE49-F238E27FC236}">
                <a16:creationId xmlns:a16="http://schemas.microsoft.com/office/drawing/2014/main" id="{A37C2462-2187-CF21-C58D-4D3D35C8E8DB}"/>
              </a:ext>
            </a:extLst>
          </p:cNvPr>
          <p:cNvSpPr txBox="1"/>
          <p:nvPr/>
        </p:nvSpPr>
        <p:spPr>
          <a:xfrm>
            <a:off x="11120786" y="7019741"/>
            <a:ext cx="2138701" cy="645366"/>
          </a:xfrm>
          <a:prstGeom prst="rect">
            <a:avLst/>
          </a:prstGeom>
          <a:noFill/>
        </p:spPr>
        <p:txBody>
          <a:bodyPr wrap="square" rtlCol="0">
            <a:spAutoFit/>
          </a:bodyPr>
          <a:lstStyle/>
          <a:p>
            <a:r>
              <a:rPr lang="en-US" sz="2400" dirty="0">
                <a:solidFill>
                  <a:schemeClr val="tx2"/>
                </a:solidFill>
              </a:rPr>
              <a:t> </a:t>
            </a:r>
            <a:r>
              <a:rPr lang="en-US" sz="2400" dirty="0" err="1">
                <a:solidFill>
                  <a:schemeClr val="tx2"/>
                </a:solidFill>
              </a:rPr>
              <a:t>exuvium</a:t>
            </a:r>
            <a:endParaRPr lang="en-US" sz="2400" dirty="0">
              <a:solidFill>
                <a:schemeClr val="tx2"/>
              </a:solidFill>
            </a:endParaRPr>
          </a:p>
        </p:txBody>
      </p:sp>
      <p:sp>
        <p:nvSpPr>
          <p:cNvPr id="68" name="TextBox 67">
            <a:extLst>
              <a:ext uri="{FF2B5EF4-FFF2-40B4-BE49-F238E27FC236}">
                <a16:creationId xmlns:a16="http://schemas.microsoft.com/office/drawing/2014/main" id="{AE29CC80-6F51-BF6D-79D6-B03296EEE466}"/>
              </a:ext>
            </a:extLst>
          </p:cNvPr>
          <p:cNvSpPr txBox="1"/>
          <p:nvPr/>
        </p:nvSpPr>
        <p:spPr>
          <a:xfrm>
            <a:off x="12707241" y="2574621"/>
            <a:ext cx="2377330" cy="645366"/>
          </a:xfrm>
          <a:prstGeom prst="rect">
            <a:avLst/>
          </a:prstGeom>
          <a:noFill/>
        </p:spPr>
        <p:txBody>
          <a:bodyPr wrap="square" rtlCol="0">
            <a:spAutoFit/>
          </a:bodyPr>
          <a:lstStyle/>
          <a:p>
            <a:r>
              <a:rPr lang="en-US" sz="2400" dirty="0">
                <a:solidFill>
                  <a:schemeClr val="tx2"/>
                </a:solidFill>
              </a:rPr>
              <a:t> </a:t>
            </a:r>
            <a:r>
              <a:rPr lang="en-US" sz="2400" dirty="0">
                <a:solidFill>
                  <a:srgbClr val="7030A0"/>
                </a:solidFill>
              </a:rPr>
              <a:t>protonymph</a:t>
            </a:r>
          </a:p>
        </p:txBody>
      </p:sp>
      <p:sp>
        <p:nvSpPr>
          <p:cNvPr id="69" name="TextBox 68">
            <a:extLst>
              <a:ext uri="{FF2B5EF4-FFF2-40B4-BE49-F238E27FC236}">
                <a16:creationId xmlns:a16="http://schemas.microsoft.com/office/drawing/2014/main" id="{830994CB-04D0-8B32-0E85-4022E4E23C55}"/>
              </a:ext>
            </a:extLst>
          </p:cNvPr>
          <p:cNvSpPr txBox="1"/>
          <p:nvPr/>
        </p:nvSpPr>
        <p:spPr>
          <a:xfrm>
            <a:off x="8400703" y="6913573"/>
            <a:ext cx="3035171" cy="645366"/>
          </a:xfrm>
          <a:prstGeom prst="rect">
            <a:avLst/>
          </a:prstGeom>
          <a:noFill/>
        </p:spPr>
        <p:txBody>
          <a:bodyPr wrap="square" rtlCol="0">
            <a:spAutoFit/>
          </a:bodyPr>
          <a:lstStyle/>
          <a:p>
            <a:r>
              <a:rPr lang="en-US" sz="2400" dirty="0">
                <a:solidFill>
                  <a:schemeClr val="tx2"/>
                </a:solidFill>
              </a:rPr>
              <a:t> after first year</a:t>
            </a:r>
          </a:p>
        </p:txBody>
      </p:sp>
      <p:sp>
        <p:nvSpPr>
          <p:cNvPr id="70" name="TextBox 69">
            <a:extLst>
              <a:ext uri="{FF2B5EF4-FFF2-40B4-BE49-F238E27FC236}">
                <a16:creationId xmlns:a16="http://schemas.microsoft.com/office/drawing/2014/main" id="{9F25C4FE-CD4F-A467-8164-7F94D1CB9C9F}"/>
              </a:ext>
            </a:extLst>
          </p:cNvPr>
          <p:cNvSpPr txBox="1"/>
          <p:nvPr/>
        </p:nvSpPr>
        <p:spPr>
          <a:xfrm>
            <a:off x="11789015" y="3648933"/>
            <a:ext cx="2277588" cy="645366"/>
          </a:xfrm>
          <a:prstGeom prst="rect">
            <a:avLst/>
          </a:prstGeom>
          <a:noFill/>
        </p:spPr>
        <p:txBody>
          <a:bodyPr wrap="square" rtlCol="0">
            <a:spAutoFit/>
          </a:bodyPr>
          <a:lstStyle/>
          <a:p>
            <a:r>
              <a:rPr lang="en-US" sz="2400" dirty="0">
                <a:solidFill>
                  <a:schemeClr val="accent2"/>
                </a:solidFill>
              </a:rPr>
              <a:t>old adult</a:t>
            </a:r>
          </a:p>
        </p:txBody>
      </p:sp>
      <p:sp>
        <p:nvSpPr>
          <p:cNvPr id="71" name="TextBox 70">
            <a:extLst>
              <a:ext uri="{FF2B5EF4-FFF2-40B4-BE49-F238E27FC236}">
                <a16:creationId xmlns:a16="http://schemas.microsoft.com/office/drawing/2014/main" id="{C51484DC-4D61-4EDA-FBDD-CD094963FCC8}"/>
              </a:ext>
            </a:extLst>
          </p:cNvPr>
          <p:cNvSpPr txBox="1"/>
          <p:nvPr/>
        </p:nvSpPr>
        <p:spPr>
          <a:xfrm>
            <a:off x="4622254" y="4077295"/>
            <a:ext cx="3458305" cy="645366"/>
          </a:xfrm>
          <a:prstGeom prst="rect">
            <a:avLst/>
          </a:prstGeom>
          <a:noFill/>
        </p:spPr>
        <p:txBody>
          <a:bodyPr wrap="square" rtlCol="0">
            <a:spAutoFit/>
          </a:bodyPr>
          <a:lstStyle/>
          <a:p>
            <a:r>
              <a:rPr lang="en-US" sz="2400" dirty="0">
                <a:solidFill>
                  <a:schemeClr val="accent2"/>
                </a:solidFill>
              </a:rPr>
              <a:t> after second year</a:t>
            </a:r>
          </a:p>
        </p:txBody>
      </p:sp>
      <p:sp>
        <p:nvSpPr>
          <p:cNvPr id="72" name="TextBox 71">
            <a:extLst>
              <a:ext uri="{FF2B5EF4-FFF2-40B4-BE49-F238E27FC236}">
                <a16:creationId xmlns:a16="http://schemas.microsoft.com/office/drawing/2014/main" id="{C5775617-34C9-1EE6-D424-11EAEE734314}"/>
              </a:ext>
            </a:extLst>
          </p:cNvPr>
          <p:cNvSpPr txBox="1"/>
          <p:nvPr/>
        </p:nvSpPr>
        <p:spPr>
          <a:xfrm>
            <a:off x="8755061" y="4496653"/>
            <a:ext cx="2138701" cy="645366"/>
          </a:xfrm>
          <a:prstGeom prst="rect">
            <a:avLst/>
          </a:prstGeom>
          <a:noFill/>
        </p:spPr>
        <p:txBody>
          <a:bodyPr wrap="square" rtlCol="0">
            <a:spAutoFit/>
          </a:bodyPr>
          <a:lstStyle/>
          <a:p>
            <a:r>
              <a:rPr lang="en-US" sz="2400" dirty="0"/>
              <a:t> puparium</a:t>
            </a:r>
          </a:p>
        </p:txBody>
      </p:sp>
      <p:sp>
        <p:nvSpPr>
          <p:cNvPr id="73" name="Cloud 72">
            <a:extLst>
              <a:ext uri="{FF2B5EF4-FFF2-40B4-BE49-F238E27FC236}">
                <a16:creationId xmlns:a16="http://schemas.microsoft.com/office/drawing/2014/main" id="{CCECD2F6-EDC8-5555-C1A3-5E64C87B18A4}"/>
              </a:ext>
            </a:extLst>
          </p:cNvPr>
          <p:cNvSpPr/>
          <p:nvPr/>
        </p:nvSpPr>
        <p:spPr>
          <a:xfrm>
            <a:off x="1498642" y="1160058"/>
            <a:ext cx="13804121" cy="7347967"/>
          </a:xfrm>
          <a:prstGeom prst="cloud">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108AB80-6E0E-C420-283A-D7748D86AFDB}"/>
              </a:ext>
            </a:extLst>
          </p:cNvPr>
          <p:cNvSpPr txBox="1"/>
          <p:nvPr/>
        </p:nvSpPr>
        <p:spPr>
          <a:xfrm>
            <a:off x="3905940" y="2248507"/>
            <a:ext cx="2500974" cy="645366"/>
          </a:xfrm>
          <a:prstGeom prst="rect">
            <a:avLst/>
          </a:prstGeom>
          <a:noFill/>
        </p:spPr>
        <p:txBody>
          <a:bodyPr wrap="square" rtlCol="0">
            <a:spAutoFit/>
          </a:bodyPr>
          <a:lstStyle/>
          <a:p>
            <a:r>
              <a:rPr lang="en-US" sz="2400" dirty="0">
                <a:solidFill>
                  <a:schemeClr val="tx2"/>
                </a:solidFill>
              </a:rPr>
              <a:t> </a:t>
            </a:r>
            <a:r>
              <a:rPr lang="en-US" sz="2400" dirty="0">
                <a:solidFill>
                  <a:schemeClr val="accent6"/>
                </a:solidFill>
              </a:rPr>
              <a:t>deutonymph</a:t>
            </a:r>
          </a:p>
        </p:txBody>
      </p:sp>
      <p:sp>
        <p:nvSpPr>
          <p:cNvPr id="75" name="TextBox 74">
            <a:extLst>
              <a:ext uri="{FF2B5EF4-FFF2-40B4-BE49-F238E27FC236}">
                <a16:creationId xmlns:a16="http://schemas.microsoft.com/office/drawing/2014/main" id="{9AAAEC9F-EC22-6A73-352A-C997E846A6AB}"/>
              </a:ext>
            </a:extLst>
          </p:cNvPr>
          <p:cNvSpPr txBox="1"/>
          <p:nvPr/>
        </p:nvSpPr>
        <p:spPr>
          <a:xfrm>
            <a:off x="6143556" y="3653852"/>
            <a:ext cx="3035171" cy="645366"/>
          </a:xfrm>
          <a:prstGeom prst="rect">
            <a:avLst/>
          </a:prstGeom>
          <a:noFill/>
        </p:spPr>
        <p:txBody>
          <a:bodyPr wrap="square" rtlCol="0">
            <a:spAutoFit/>
          </a:bodyPr>
          <a:lstStyle/>
          <a:p>
            <a:r>
              <a:rPr lang="en-US" sz="2400" dirty="0">
                <a:solidFill>
                  <a:schemeClr val="accent2"/>
                </a:solidFill>
              </a:rPr>
              <a:t> </a:t>
            </a:r>
            <a:r>
              <a:rPr lang="en-US" sz="2400" dirty="0">
                <a:solidFill>
                  <a:schemeClr val="accent1"/>
                </a:solidFill>
              </a:rPr>
              <a:t>pouch young</a:t>
            </a:r>
          </a:p>
        </p:txBody>
      </p:sp>
      <p:sp>
        <p:nvSpPr>
          <p:cNvPr id="76" name="TextBox 75">
            <a:extLst>
              <a:ext uri="{FF2B5EF4-FFF2-40B4-BE49-F238E27FC236}">
                <a16:creationId xmlns:a16="http://schemas.microsoft.com/office/drawing/2014/main" id="{8EB814DD-9898-CAFF-B424-8B66AB2C7261}"/>
              </a:ext>
            </a:extLst>
          </p:cNvPr>
          <p:cNvSpPr txBox="1"/>
          <p:nvPr/>
        </p:nvSpPr>
        <p:spPr>
          <a:xfrm>
            <a:off x="6646825" y="1715195"/>
            <a:ext cx="3035171" cy="645366"/>
          </a:xfrm>
          <a:prstGeom prst="rect">
            <a:avLst/>
          </a:prstGeom>
          <a:noFill/>
        </p:spPr>
        <p:txBody>
          <a:bodyPr wrap="square" rtlCol="0">
            <a:spAutoFit/>
          </a:bodyPr>
          <a:lstStyle/>
          <a:p>
            <a:r>
              <a:rPr lang="en-US" sz="2400" dirty="0">
                <a:solidFill>
                  <a:schemeClr val="accent2"/>
                </a:solidFill>
              </a:rPr>
              <a:t> cocoon</a:t>
            </a:r>
          </a:p>
        </p:txBody>
      </p:sp>
      <p:sp>
        <p:nvSpPr>
          <p:cNvPr id="77" name="TextBox 76">
            <a:extLst>
              <a:ext uri="{FF2B5EF4-FFF2-40B4-BE49-F238E27FC236}">
                <a16:creationId xmlns:a16="http://schemas.microsoft.com/office/drawing/2014/main" id="{E31BDA67-E4ED-8BE4-18F3-8947434B22DA}"/>
              </a:ext>
            </a:extLst>
          </p:cNvPr>
          <p:cNvSpPr txBox="1"/>
          <p:nvPr/>
        </p:nvSpPr>
        <p:spPr>
          <a:xfrm>
            <a:off x="11773221" y="1750814"/>
            <a:ext cx="3035171" cy="645366"/>
          </a:xfrm>
          <a:prstGeom prst="rect">
            <a:avLst/>
          </a:prstGeom>
          <a:noFill/>
        </p:spPr>
        <p:txBody>
          <a:bodyPr wrap="square" rtlCol="0">
            <a:spAutoFit/>
          </a:bodyPr>
          <a:lstStyle/>
          <a:p>
            <a:r>
              <a:rPr lang="en-US" sz="2400" dirty="0">
                <a:solidFill>
                  <a:schemeClr val="accent1"/>
                </a:solidFill>
              </a:rPr>
              <a:t> </a:t>
            </a:r>
            <a:r>
              <a:rPr lang="en-US" sz="2400" dirty="0" err="1">
                <a:solidFill>
                  <a:schemeClr val="accent1"/>
                </a:solidFill>
              </a:rPr>
              <a:t>tenereal</a:t>
            </a:r>
            <a:endParaRPr lang="en-US" sz="2400" dirty="0">
              <a:solidFill>
                <a:schemeClr val="accent1"/>
              </a:solidFill>
            </a:endParaRPr>
          </a:p>
        </p:txBody>
      </p:sp>
      <p:sp>
        <p:nvSpPr>
          <p:cNvPr id="78" name="TextBox 77">
            <a:extLst>
              <a:ext uri="{FF2B5EF4-FFF2-40B4-BE49-F238E27FC236}">
                <a16:creationId xmlns:a16="http://schemas.microsoft.com/office/drawing/2014/main" id="{1D2CF89D-DF99-D7B2-EB41-3AA6649578FD}"/>
              </a:ext>
            </a:extLst>
          </p:cNvPr>
          <p:cNvSpPr txBox="1"/>
          <p:nvPr/>
        </p:nvSpPr>
        <p:spPr>
          <a:xfrm>
            <a:off x="4596198" y="7552823"/>
            <a:ext cx="3035171" cy="645366"/>
          </a:xfrm>
          <a:prstGeom prst="rect">
            <a:avLst/>
          </a:prstGeom>
          <a:noFill/>
        </p:spPr>
        <p:txBody>
          <a:bodyPr wrap="square" rtlCol="0">
            <a:spAutoFit/>
          </a:bodyPr>
          <a:lstStyle/>
          <a:p>
            <a:r>
              <a:rPr lang="en-US" sz="2400" dirty="0">
                <a:solidFill>
                  <a:schemeClr val="accent1"/>
                </a:solidFill>
              </a:rPr>
              <a:t> chrysalis</a:t>
            </a:r>
          </a:p>
        </p:txBody>
      </p:sp>
      <p:sp>
        <p:nvSpPr>
          <p:cNvPr id="79" name="TextBox 78">
            <a:extLst>
              <a:ext uri="{FF2B5EF4-FFF2-40B4-BE49-F238E27FC236}">
                <a16:creationId xmlns:a16="http://schemas.microsoft.com/office/drawing/2014/main" id="{5C5D2078-58D9-C04D-F12C-131749AC51EC}"/>
              </a:ext>
            </a:extLst>
          </p:cNvPr>
          <p:cNvSpPr txBox="1"/>
          <p:nvPr/>
        </p:nvSpPr>
        <p:spPr>
          <a:xfrm>
            <a:off x="10521302" y="1952411"/>
            <a:ext cx="3035171" cy="645366"/>
          </a:xfrm>
          <a:prstGeom prst="rect">
            <a:avLst/>
          </a:prstGeom>
          <a:noFill/>
        </p:spPr>
        <p:txBody>
          <a:bodyPr wrap="square" rtlCol="0">
            <a:spAutoFit/>
          </a:bodyPr>
          <a:lstStyle/>
          <a:p>
            <a:r>
              <a:rPr lang="en-US" sz="2400" dirty="0">
                <a:solidFill>
                  <a:schemeClr val="accent1"/>
                </a:solidFill>
              </a:rPr>
              <a:t> </a:t>
            </a:r>
            <a:r>
              <a:rPr lang="en-US" sz="2400" dirty="0">
                <a:solidFill>
                  <a:schemeClr val="accent6"/>
                </a:solidFill>
              </a:rPr>
              <a:t>cyst</a:t>
            </a:r>
          </a:p>
        </p:txBody>
      </p:sp>
      <p:sp>
        <p:nvSpPr>
          <p:cNvPr id="80" name="TextBox 79">
            <a:extLst>
              <a:ext uri="{FF2B5EF4-FFF2-40B4-BE49-F238E27FC236}">
                <a16:creationId xmlns:a16="http://schemas.microsoft.com/office/drawing/2014/main" id="{14A2E68A-62FA-DF7D-3FE1-17D60ADA612C}"/>
              </a:ext>
            </a:extLst>
          </p:cNvPr>
          <p:cNvSpPr txBox="1"/>
          <p:nvPr/>
        </p:nvSpPr>
        <p:spPr>
          <a:xfrm>
            <a:off x="13328173" y="4040173"/>
            <a:ext cx="3035171" cy="645366"/>
          </a:xfrm>
          <a:prstGeom prst="rect">
            <a:avLst/>
          </a:prstGeom>
          <a:noFill/>
        </p:spPr>
        <p:txBody>
          <a:bodyPr wrap="square" rtlCol="0">
            <a:spAutoFit/>
          </a:bodyPr>
          <a:lstStyle/>
          <a:p>
            <a:r>
              <a:rPr lang="en-US" sz="2400" dirty="0">
                <a:solidFill>
                  <a:schemeClr val="accent6"/>
                </a:solidFill>
              </a:rPr>
              <a:t>juvenal</a:t>
            </a:r>
          </a:p>
        </p:txBody>
      </p:sp>
      <p:sp>
        <p:nvSpPr>
          <p:cNvPr id="81" name="TextBox 80">
            <a:extLst>
              <a:ext uri="{FF2B5EF4-FFF2-40B4-BE49-F238E27FC236}">
                <a16:creationId xmlns:a16="http://schemas.microsoft.com/office/drawing/2014/main" id="{9E2B96E7-3934-C5ED-4A79-F142700AD690}"/>
              </a:ext>
            </a:extLst>
          </p:cNvPr>
          <p:cNvSpPr txBox="1"/>
          <p:nvPr/>
        </p:nvSpPr>
        <p:spPr>
          <a:xfrm>
            <a:off x="7767473" y="6401787"/>
            <a:ext cx="3035171" cy="645366"/>
          </a:xfrm>
          <a:prstGeom prst="rect">
            <a:avLst/>
          </a:prstGeom>
          <a:noFill/>
        </p:spPr>
        <p:txBody>
          <a:bodyPr wrap="square" rtlCol="0">
            <a:spAutoFit/>
          </a:bodyPr>
          <a:lstStyle/>
          <a:p>
            <a:r>
              <a:rPr lang="en-US" sz="2400" dirty="0">
                <a:solidFill>
                  <a:schemeClr val="accent6"/>
                </a:solidFill>
              </a:rPr>
              <a:t>pupal </a:t>
            </a:r>
            <a:r>
              <a:rPr lang="en-US" sz="2400" dirty="0" err="1">
                <a:solidFill>
                  <a:schemeClr val="accent6"/>
                </a:solidFill>
              </a:rPr>
              <a:t>exuvium</a:t>
            </a:r>
            <a:endParaRPr lang="en-US" sz="2400" dirty="0">
              <a:solidFill>
                <a:schemeClr val="accent6"/>
              </a:solidFill>
            </a:endParaRPr>
          </a:p>
        </p:txBody>
      </p:sp>
      <p:sp>
        <p:nvSpPr>
          <p:cNvPr id="82" name="TextBox 81">
            <a:extLst>
              <a:ext uri="{FF2B5EF4-FFF2-40B4-BE49-F238E27FC236}">
                <a16:creationId xmlns:a16="http://schemas.microsoft.com/office/drawing/2014/main" id="{25F977BE-255B-C1F9-C3B3-D81E5F20742F}"/>
              </a:ext>
            </a:extLst>
          </p:cNvPr>
          <p:cNvSpPr txBox="1"/>
          <p:nvPr/>
        </p:nvSpPr>
        <p:spPr>
          <a:xfrm>
            <a:off x="5219219" y="7019741"/>
            <a:ext cx="3035171" cy="645366"/>
          </a:xfrm>
          <a:prstGeom prst="rect">
            <a:avLst/>
          </a:prstGeom>
          <a:noFill/>
        </p:spPr>
        <p:txBody>
          <a:bodyPr wrap="square" rtlCol="0">
            <a:spAutoFit/>
          </a:bodyPr>
          <a:lstStyle/>
          <a:p>
            <a:r>
              <a:rPr lang="en-US" sz="2400" dirty="0"/>
              <a:t>penultimate</a:t>
            </a:r>
          </a:p>
        </p:txBody>
      </p:sp>
      <p:sp>
        <p:nvSpPr>
          <p:cNvPr id="83" name="TextBox 82">
            <a:extLst>
              <a:ext uri="{FF2B5EF4-FFF2-40B4-BE49-F238E27FC236}">
                <a16:creationId xmlns:a16="http://schemas.microsoft.com/office/drawing/2014/main" id="{0C01645E-3106-74DA-9DDD-9A87B8C591AC}"/>
              </a:ext>
            </a:extLst>
          </p:cNvPr>
          <p:cNvSpPr txBox="1"/>
          <p:nvPr/>
        </p:nvSpPr>
        <p:spPr>
          <a:xfrm>
            <a:off x="2388355" y="5884107"/>
            <a:ext cx="3035171" cy="645366"/>
          </a:xfrm>
          <a:prstGeom prst="rect">
            <a:avLst/>
          </a:prstGeom>
          <a:noFill/>
        </p:spPr>
        <p:txBody>
          <a:bodyPr wrap="square" rtlCol="0">
            <a:spAutoFit/>
          </a:bodyPr>
          <a:lstStyle/>
          <a:p>
            <a:r>
              <a:rPr lang="en-US" sz="2400" dirty="0" err="1"/>
              <a:t>tetrathyridia</a:t>
            </a:r>
            <a:endParaRPr lang="en-US" sz="2400" dirty="0"/>
          </a:p>
        </p:txBody>
      </p:sp>
      <p:sp>
        <p:nvSpPr>
          <p:cNvPr id="84" name="TextBox 83">
            <a:extLst>
              <a:ext uri="{FF2B5EF4-FFF2-40B4-BE49-F238E27FC236}">
                <a16:creationId xmlns:a16="http://schemas.microsoft.com/office/drawing/2014/main" id="{E6205E37-836A-16E9-38B3-ED76A8E352A9}"/>
              </a:ext>
            </a:extLst>
          </p:cNvPr>
          <p:cNvSpPr txBox="1"/>
          <p:nvPr/>
        </p:nvSpPr>
        <p:spPr>
          <a:xfrm>
            <a:off x="13059209" y="3157621"/>
            <a:ext cx="3035171" cy="645366"/>
          </a:xfrm>
          <a:prstGeom prst="rect">
            <a:avLst/>
          </a:prstGeom>
          <a:noFill/>
        </p:spPr>
        <p:txBody>
          <a:bodyPr wrap="square" rtlCol="0">
            <a:spAutoFit/>
          </a:bodyPr>
          <a:lstStyle/>
          <a:p>
            <a:r>
              <a:rPr lang="en-US" sz="2400" dirty="0"/>
              <a:t>larval retreat</a:t>
            </a:r>
          </a:p>
        </p:txBody>
      </p:sp>
      <p:sp>
        <p:nvSpPr>
          <p:cNvPr id="85" name="TextBox 84">
            <a:extLst>
              <a:ext uri="{FF2B5EF4-FFF2-40B4-BE49-F238E27FC236}">
                <a16:creationId xmlns:a16="http://schemas.microsoft.com/office/drawing/2014/main" id="{D23D5882-9796-099F-D2F5-060D02E214CB}"/>
              </a:ext>
            </a:extLst>
          </p:cNvPr>
          <p:cNvSpPr txBox="1"/>
          <p:nvPr/>
        </p:nvSpPr>
        <p:spPr>
          <a:xfrm>
            <a:off x="5618448" y="5031910"/>
            <a:ext cx="3035171" cy="645366"/>
          </a:xfrm>
          <a:prstGeom prst="rect">
            <a:avLst/>
          </a:prstGeom>
          <a:noFill/>
        </p:spPr>
        <p:txBody>
          <a:bodyPr wrap="square" rtlCol="0">
            <a:spAutoFit/>
          </a:bodyPr>
          <a:lstStyle/>
          <a:p>
            <a:r>
              <a:rPr lang="en-US" sz="2400" dirty="0">
                <a:solidFill>
                  <a:schemeClr val="accent6"/>
                </a:solidFill>
              </a:rPr>
              <a:t>last year’s pup</a:t>
            </a:r>
          </a:p>
        </p:txBody>
      </p:sp>
      <p:sp>
        <p:nvSpPr>
          <p:cNvPr id="86" name="TextBox 85">
            <a:extLst>
              <a:ext uri="{FF2B5EF4-FFF2-40B4-BE49-F238E27FC236}">
                <a16:creationId xmlns:a16="http://schemas.microsoft.com/office/drawing/2014/main" id="{AE9A406D-A917-92BC-0907-CC382E34FD27}"/>
              </a:ext>
            </a:extLst>
          </p:cNvPr>
          <p:cNvSpPr txBox="1"/>
          <p:nvPr/>
        </p:nvSpPr>
        <p:spPr>
          <a:xfrm>
            <a:off x="8363932" y="5038151"/>
            <a:ext cx="3035171" cy="645366"/>
          </a:xfrm>
          <a:prstGeom prst="rect">
            <a:avLst/>
          </a:prstGeom>
          <a:noFill/>
        </p:spPr>
        <p:txBody>
          <a:bodyPr wrap="square" rtlCol="0">
            <a:spAutoFit/>
          </a:bodyPr>
          <a:lstStyle/>
          <a:p>
            <a:r>
              <a:rPr lang="en-US" sz="2400" dirty="0">
                <a:solidFill>
                  <a:schemeClr val="accent2"/>
                </a:solidFill>
              </a:rPr>
              <a:t>third year</a:t>
            </a:r>
          </a:p>
        </p:txBody>
      </p:sp>
      <p:sp>
        <p:nvSpPr>
          <p:cNvPr id="87" name="TextBox 86">
            <a:extLst>
              <a:ext uri="{FF2B5EF4-FFF2-40B4-BE49-F238E27FC236}">
                <a16:creationId xmlns:a16="http://schemas.microsoft.com/office/drawing/2014/main" id="{96FF916A-9F4B-263C-D81C-6D30B7376D4F}"/>
              </a:ext>
            </a:extLst>
          </p:cNvPr>
          <p:cNvSpPr txBox="1"/>
          <p:nvPr/>
        </p:nvSpPr>
        <p:spPr>
          <a:xfrm>
            <a:off x="7136033" y="7296939"/>
            <a:ext cx="3035171" cy="645366"/>
          </a:xfrm>
          <a:prstGeom prst="rect">
            <a:avLst/>
          </a:prstGeom>
          <a:noFill/>
        </p:spPr>
        <p:txBody>
          <a:bodyPr wrap="square" rtlCol="0">
            <a:spAutoFit/>
          </a:bodyPr>
          <a:lstStyle/>
          <a:p>
            <a:r>
              <a:rPr lang="en-US" sz="2400" dirty="0">
                <a:solidFill>
                  <a:srgbClr val="7030A0"/>
                </a:solidFill>
              </a:rPr>
              <a:t>fourth year</a:t>
            </a:r>
          </a:p>
        </p:txBody>
      </p:sp>
      <p:pic>
        <p:nvPicPr>
          <p:cNvPr id="3" name="Video 2">
            <a:hlinkClick r:id="" action="ppaction://media"/>
            <a:extLst>
              <a:ext uri="{FF2B5EF4-FFF2-40B4-BE49-F238E27FC236}">
                <a16:creationId xmlns:a16="http://schemas.microsoft.com/office/drawing/2014/main" id="{86421F19-1F4A-D97D-8830-8F924BD2C38F}"/>
              </a:ext>
            </a:extLst>
          </p:cNvPr>
          <p:cNvPicPr>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12500" r="12500"/>
          <a:stretch>
            <a:fillRect/>
          </a:stretch>
        </p:blipFill>
        <p:spPr>
          <a:xfrm>
            <a:off x="15155061" y="28825"/>
            <a:ext cx="3086100" cy="3086100"/>
          </a:xfrm>
          <a:prstGeom prst="ellipse">
            <a:avLst/>
          </a:prstGeom>
        </p:spPr>
      </p:pic>
    </p:spTree>
    <p:extLst>
      <p:ext uri="{BB962C8B-B14F-4D97-AF65-F5344CB8AC3E}">
        <p14:creationId xmlns:p14="http://schemas.microsoft.com/office/powerpoint/2010/main" val="379242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027AB-B702-84D1-64ED-865037A7531E}"/>
              </a:ext>
            </a:extLst>
          </p:cNvPr>
          <p:cNvPicPr>
            <a:picLocks noChangeAspect="1"/>
          </p:cNvPicPr>
          <p:nvPr/>
        </p:nvPicPr>
        <p:blipFill>
          <a:blip r:embed="rId4"/>
          <a:stretch>
            <a:fillRect/>
          </a:stretch>
        </p:blipFill>
        <p:spPr>
          <a:xfrm>
            <a:off x="369233" y="6027441"/>
            <a:ext cx="17549533" cy="3204697"/>
          </a:xfrm>
          <a:prstGeom prst="rect">
            <a:avLst/>
          </a:prstGeom>
        </p:spPr>
      </p:pic>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Age Class to Life Stage</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E132E173-31BA-3AC8-604F-183E4AA3D78B}"/>
              </a:ext>
            </a:extLst>
          </p:cNvPr>
          <p:cNvPicPr>
            <a:picLocks noChangeAspect="1"/>
          </p:cNvPicPr>
          <p:nvPr/>
        </p:nvPicPr>
        <p:blipFill>
          <a:blip r:embed="rId6"/>
          <a:stretch>
            <a:fillRect/>
          </a:stretch>
        </p:blipFill>
        <p:spPr>
          <a:xfrm>
            <a:off x="291004" y="2399487"/>
            <a:ext cx="17705992" cy="3477218"/>
          </a:xfrm>
          <a:prstGeom prst="rect">
            <a:avLst/>
          </a:prstGeom>
        </p:spPr>
      </p:pic>
      <p:pic>
        <p:nvPicPr>
          <p:cNvPr id="4" name="Video 3">
            <a:hlinkClick r:id="" action="ppaction://media"/>
            <a:extLst>
              <a:ext uri="{FF2B5EF4-FFF2-40B4-BE49-F238E27FC236}">
                <a16:creationId xmlns:a16="http://schemas.microsoft.com/office/drawing/2014/main" id="{D1260A6D-0261-1236-F777-A34F6542C829}"/>
              </a:ext>
            </a:extLst>
          </p:cNvPr>
          <p:cNvPicPr>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12500" r="12500"/>
          <a:stretch>
            <a:fillRect/>
          </a:stretch>
        </p:blipFill>
        <p:spPr>
          <a:xfrm>
            <a:off x="15170230" y="98037"/>
            <a:ext cx="3086100" cy="3086100"/>
          </a:xfrm>
          <a:prstGeom prst="ellipse">
            <a:avLst/>
          </a:prstGeom>
        </p:spPr>
      </p:pic>
    </p:spTree>
    <p:extLst>
      <p:ext uri="{BB962C8B-B14F-4D97-AF65-F5344CB8AC3E}">
        <p14:creationId xmlns:p14="http://schemas.microsoft.com/office/powerpoint/2010/main" val="150528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Life Stage</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E428467C-DC14-7157-39F7-52131ACB63D0}"/>
              </a:ext>
            </a:extLst>
          </p:cNvPr>
          <p:cNvPicPr>
            <a:picLocks noChangeAspect="1"/>
          </p:cNvPicPr>
          <p:nvPr/>
        </p:nvPicPr>
        <p:blipFill>
          <a:blip r:embed="rId5"/>
          <a:stretch>
            <a:fillRect/>
          </a:stretch>
        </p:blipFill>
        <p:spPr>
          <a:xfrm>
            <a:off x="914400" y="2324100"/>
            <a:ext cx="11708422" cy="6858000"/>
          </a:xfrm>
          <a:prstGeom prst="rect">
            <a:avLst/>
          </a:prstGeom>
        </p:spPr>
      </p:pic>
      <p:pic>
        <p:nvPicPr>
          <p:cNvPr id="3" name="Picture 2">
            <a:extLst>
              <a:ext uri="{FF2B5EF4-FFF2-40B4-BE49-F238E27FC236}">
                <a16:creationId xmlns:a16="http://schemas.microsoft.com/office/drawing/2014/main" id="{5D9EE2E2-9A84-644B-781F-D9CCCB479D89}"/>
              </a:ext>
            </a:extLst>
          </p:cNvPr>
          <p:cNvPicPr>
            <a:picLocks noChangeAspect="1"/>
          </p:cNvPicPr>
          <p:nvPr/>
        </p:nvPicPr>
        <p:blipFill>
          <a:blip r:embed="rId6"/>
          <a:stretch>
            <a:fillRect/>
          </a:stretch>
        </p:blipFill>
        <p:spPr>
          <a:xfrm>
            <a:off x="10436210" y="3695657"/>
            <a:ext cx="7165990" cy="1307861"/>
          </a:xfrm>
          <a:prstGeom prst="rect">
            <a:avLst/>
          </a:prstGeom>
        </p:spPr>
      </p:pic>
      <p:sp>
        <p:nvSpPr>
          <p:cNvPr id="7" name="TextBox 6">
            <a:extLst>
              <a:ext uri="{FF2B5EF4-FFF2-40B4-BE49-F238E27FC236}">
                <a16:creationId xmlns:a16="http://schemas.microsoft.com/office/drawing/2014/main" id="{5AB20D31-3A24-1188-BB11-77E5E1FA7D5A}"/>
              </a:ext>
            </a:extLst>
          </p:cNvPr>
          <p:cNvSpPr txBox="1"/>
          <p:nvPr/>
        </p:nvSpPr>
        <p:spPr>
          <a:xfrm>
            <a:off x="10880926" y="5249638"/>
            <a:ext cx="6492674" cy="461665"/>
          </a:xfrm>
          <a:prstGeom prst="rect">
            <a:avLst/>
          </a:prstGeom>
          <a:noFill/>
        </p:spPr>
        <p:txBody>
          <a:bodyPr wrap="square" rtlCol="0">
            <a:spAutoFit/>
          </a:bodyPr>
          <a:lstStyle/>
          <a:p>
            <a:r>
              <a:rPr lang="en-US" sz="2400" dirty="0">
                <a:hlinkClick r:id="rId7"/>
              </a:rPr>
              <a:t>https://rs.gbif.org/vocabulary/gbif/life_stage.xml</a:t>
            </a:r>
            <a:r>
              <a:rPr lang="en-US" sz="2400" dirty="0"/>
              <a:t> </a:t>
            </a:r>
          </a:p>
        </p:txBody>
      </p:sp>
      <p:pic>
        <p:nvPicPr>
          <p:cNvPr id="4" name="Video 3">
            <a:hlinkClick r:id="" action="ppaction://media"/>
            <a:extLst>
              <a:ext uri="{FF2B5EF4-FFF2-40B4-BE49-F238E27FC236}">
                <a16:creationId xmlns:a16="http://schemas.microsoft.com/office/drawing/2014/main" id="{DB626938-C5A3-E162-D2AE-D866B469138B}"/>
              </a:ext>
            </a:extLst>
          </p:cNvPr>
          <p:cNvPicPr>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rcRect l="12500" r="12500"/>
          <a:stretch>
            <a:fillRect/>
          </a:stretch>
        </p:blipFill>
        <p:spPr>
          <a:xfrm>
            <a:off x="15201900" y="0"/>
            <a:ext cx="3086100" cy="3086100"/>
          </a:xfrm>
          <a:prstGeom prst="ellipse">
            <a:avLst/>
          </a:prstGeom>
        </p:spPr>
      </p:pic>
    </p:spTree>
    <p:extLst>
      <p:ext uri="{BB962C8B-B14F-4D97-AF65-F5344CB8AC3E}">
        <p14:creationId xmlns:p14="http://schemas.microsoft.com/office/powerpoint/2010/main" val="1653735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838200" y="2171700"/>
            <a:ext cx="15873362" cy="6802631"/>
          </a:xfrm>
          <a:prstGeom prst="rect">
            <a:avLst/>
          </a:prstGeom>
        </p:spPr>
        <p:txBody>
          <a:bodyPr lIns="0" tIns="0" rIns="0" bIns="0" rtlCol="0" anchor="t">
            <a:spAutoFit/>
          </a:bodyPr>
          <a:lstStyle/>
          <a:p>
            <a:pPr marL="323850" lvl="1" algn="l">
              <a:lnSpc>
                <a:spcPts val="6000"/>
              </a:lnSpc>
            </a:pPr>
            <a:r>
              <a:rPr lang="en-US" sz="3000" b="1" dirty="0">
                <a:solidFill>
                  <a:srgbClr val="154E83"/>
                </a:solidFill>
                <a:latin typeface="Arial" panose="020B0604020202020204" pitchFamily="34" charset="0"/>
                <a:cs typeface="Arial" panose="020B0604020202020204" pitchFamily="34" charset="0"/>
              </a:rPr>
              <a:t>Arctos age class definition</a:t>
            </a:r>
          </a:p>
          <a:p>
            <a:pPr marL="323850" lvl="1" algn="l">
              <a:lnSpc>
                <a:spcPts val="6000"/>
              </a:lnSpc>
            </a:pPr>
            <a:r>
              <a:rPr lang="en-US" sz="3000" dirty="0">
                <a:solidFill>
                  <a:srgbClr val="154E83"/>
                </a:solidFill>
                <a:latin typeface="Arial" panose="020B0604020202020204" pitchFamily="34" charset="0"/>
                <a:cs typeface="Arial" panose="020B0604020202020204" pitchFamily="34" charset="0"/>
              </a:rPr>
              <a:t>An embryo is a multicellular diploid eukaryote in its earliest stage of development, from the time of first cell division until birth, hatching, or germination. </a:t>
            </a:r>
          </a:p>
          <a:p>
            <a:pPr marL="323850" lvl="1" algn="l">
              <a:lnSpc>
                <a:spcPts val="6000"/>
              </a:lnSpc>
            </a:pPr>
            <a:r>
              <a:rPr lang="en-US" sz="2400" dirty="0">
                <a:solidFill>
                  <a:srgbClr val="154E83"/>
                </a:solidFill>
                <a:latin typeface="Arial" panose="020B0604020202020204" pitchFamily="34" charset="0"/>
                <a:cs typeface="Arial" panose="020B0604020202020204" pitchFamily="34" charset="0"/>
                <a:hlinkClick r:id="rId4"/>
              </a:rPr>
              <a:t>https://arctos.database.museum/info/ctDocumentation.cfm?table=ctlife_stage#embryo</a:t>
            </a:r>
            <a:r>
              <a:rPr lang="en-US" sz="2400" dirty="0">
                <a:solidFill>
                  <a:srgbClr val="154E83"/>
                </a:solidFill>
                <a:latin typeface="Arial" panose="020B0604020202020204" pitchFamily="34" charset="0"/>
                <a:cs typeface="Arial" panose="020B0604020202020204" pitchFamily="34" charset="0"/>
              </a:rPr>
              <a:t>  </a:t>
            </a:r>
          </a:p>
          <a:p>
            <a:pPr marL="323850" lvl="1" algn="l">
              <a:lnSpc>
                <a:spcPts val="6000"/>
              </a:lnSpc>
            </a:pPr>
            <a:endParaRPr lang="en-US" sz="3000" dirty="0">
              <a:solidFill>
                <a:srgbClr val="154E83"/>
              </a:solidFill>
              <a:latin typeface="Arial" panose="020B0604020202020204" pitchFamily="34" charset="0"/>
              <a:cs typeface="Arial" panose="020B0604020202020204" pitchFamily="34" charset="0"/>
            </a:endParaRPr>
          </a:p>
          <a:p>
            <a:pPr marL="323850" lvl="1" algn="l">
              <a:lnSpc>
                <a:spcPts val="6000"/>
              </a:lnSpc>
            </a:pPr>
            <a:r>
              <a:rPr lang="en-US" sz="3000" b="1" dirty="0">
                <a:solidFill>
                  <a:srgbClr val="154E83"/>
                </a:solidFill>
                <a:latin typeface="Arial" panose="020B0604020202020204" pitchFamily="34" charset="0"/>
                <a:cs typeface="Arial" panose="020B0604020202020204" pitchFamily="34" charset="0"/>
              </a:rPr>
              <a:t>Arctos part definition</a:t>
            </a:r>
          </a:p>
          <a:p>
            <a:pPr marL="323850" lvl="1" algn="l">
              <a:lnSpc>
                <a:spcPts val="6000"/>
              </a:lnSpc>
            </a:pPr>
            <a:r>
              <a:rPr lang="en-US" sz="3000" dirty="0">
                <a:solidFill>
                  <a:srgbClr val="154E83"/>
                </a:solidFill>
                <a:latin typeface="Arial" panose="020B0604020202020204" pitchFamily="34" charset="0"/>
                <a:cs typeface="Arial" panose="020B0604020202020204" pitchFamily="34" charset="0"/>
              </a:rPr>
              <a:t>[ BEST PRACTICE: Do not use, prefer part whole organism. ] The early stage of development of a multicellular organism.</a:t>
            </a:r>
          </a:p>
          <a:p>
            <a:pPr marL="323850" lvl="1" algn="l">
              <a:lnSpc>
                <a:spcPts val="6000"/>
              </a:lnSpc>
            </a:pPr>
            <a:r>
              <a:rPr lang="en-US" sz="2400" dirty="0">
                <a:solidFill>
                  <a:srgbClr val="154E83"/>
                </a:solidFill>
                <a:latin typeface="Arial" panose="020B0604020202020204" pitchFamily="34" charset="0"/>
                <a:cs typeface="Arial" panose="020B0604020202020204" pitchFamily="34" charset="0"/>
                <a:hlinkClick r:id="rId5"/>
              </a:rPr>
              <a:t>https://arctos.database.museum/info/ctDocumentation.cfm?table=ctspecimen_part_name#embryo</a:t>
            </a:r>
            <a:r>
              <a:rPr lang="en-US" sz="2400" dirty="0">
                <a:solidFill>
                  <a:srgbClr val="154E83"/>
                </a:solidFill>
                <a:latin typeface="Arial" panose="020B0604020202020204" pitchFamily="34" charset="0"/>
                <a:cs typeface="Arial" panose="020B0604020202020204" pitchFamily="34" charset="0"/>
              </a:rPr>
              <a:t>  </a:t>
            </a:r>
          </a:p>
        </p:txBody>
      </p:sp>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What is an Embryo?</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6"/>
            <a:stretch>
              <a:fillRect/>
            </a:stretch>
          </a:blipFill>
        </p:spPr>
        <p:txBody>
          <a:bodyPr/>
          <a:lstStyle/>
          <a:p>
            <a:endParaRPr lang="en-US"/>
          </a:p>
        </p:txBody>
      </p:sp>
      <p:pic>
        <p:nvPicPr>
          <p:cNvPr id="3" name="Video 2">
            <a:hlinkClick r:id="" action="ppaction://media"/>
            <a:extLst>
              <a:ext uri="{FF2B5EF4-FFF2-40B4-BE49-F238E27FC236}">
                <a16:creationId xmlns:a16="http://schemas.microsoft.com/office/drawing/2014/main" id="{22A98529-BB85-0FE2-1ECF-4570BE66D7DD}"/>
              </a:ext>
            </a:extLst>
          </p:cNvPr>
          <p:cNvPicPr>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rcRect l="12500" r="12500"/>
          <a:stretch>
            <a:fillRect/>
          </a:stretch>
        </p:blipFill>
        <p:spPr>
          <a:xfrm>
            <a:off x="15168512" y="0"/>
            <a:ext cx="3086100" cy="3086100"/>
          </a:xfrm>
          <a:prstGeom prst="ellipse">
            <a:avLst/>
          </a:prstGeom>
        </p:spPr>
      </p:pic>
    </p:spTree>
    <p:extLst>
      <p:ext uri="{BB962C8B-B14F-4D97-AF65-F5344CB8AC3E}">
        <p14:creationId xmlns:p14="http://schemas.microsoft.com/office/powerpoint/2010/main" val="348555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1028700" y="933450"/>
            <a:ext cx="9212279" cy="819135"/>
          </a:xfrm>
          <a:prstGeom prst="rect">
            <a:avLst/>
          </a:prstGeom>
        </p:spPr>
        <p:txBody>
          <a:bodyPr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Denormalization</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DB59029D-B13F-E5B8-4D4D-28B270459112}"/>
              </a:ext>
            </a:extLst>
          </p:cNvPr>
          <p:cNvPicPr>
            <a:picLocks noChangeAspect="1"/>
          </p:cNvPicPr>
          <p:nvPr/>
        </p:nvPicPr>
        <p:blipFill>
          <a:blip r:embed="rId5"/>
          <a:stretch>
            <a:fillRect/>
          </a:stretch>
        </p:blipFill>
        <p:spPr>
          <a:xfrm>
            <a:off x="798580" y="2418322"/>
            <a:ext cx="16690839" cy="4126516"/>
          </a:xfrm>
          <a:prstGeom prst="rect">
            <a:avLst/>
          </a:prstGeom>
        </p:spPr>
      </p:pic>
      <p:graphicFrame>
        <p:nvGraphicFramePr>
          <p:cNvPr id="3" name="Diagram 2">
            <a:extLst>
              <a:ext uri="{FF2B5EF4-FFF2-40B4-BE49-F238E27FC236}">
                <a16:creationId xmlns:a16="http://schemas.microsoft.com/office/drawing/2014/main" id="{E8B56E3F-AADF-1C2F-4303-1A0B3B797889}"/>
              </a:ext>
            </a:extLst>
          </p:cNvPr>
          <p:cNvGraphicFramePr/>
          <p:nvPr>
            <p:extLst>
              <p:ext uri="{D42A27DB-BD31-4B8C-83A1-F6EECF244321}">
                <p14:modId xmlns:p14="http://schemas.microsoft.com/office/powerpoint/2010/main" val="4066078912"/>
              </p:ext>
            </p:extLst>
          </p:nvPr>
        </p:nvGraphicFramePr>
        <p:xfrm>
          <a:off x="4259904" y="6579625"/>
          <a:ext cx="9017000" cy="28879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Video 6">
            <a:hlinkClick r:id="" action="ppaction://media"/>
            <a:extLst>
              <a:ext uri="{FF2B5EF4-FFF2-40B4-BE49-F238E27FC236}">
                <a16:creationId xmlns:a16="http://schemas.microsoft.com/office/drawing/2014/main" id="{2DB21896-3FA5-24EB-803E-2E1EF3221DBE}"/>
              </a:ext>
            </a:extLst>
          </p:cNvPr>
          <p:cNvPicPr>
            <a:extLst>
              <a:ext uri="{51228E76-BA90-4043-B771-695A4F85340A}">
                <alf:liveFeedProps xmlns:alf="http://schemas.microsoft.com/office/drawing/2021/livefeed"/>
              </a:ext>
            </a:extLst>
          </p:cNvPicPr>
          <p:nvPr/>
        </p:nvPicPr>
        <p:blipFill>
          <a:blip r:embed="rId11">
            <a:extLst>
              <a:ext uri="{96DAC541-7B7A-43D3-8B79-37D633B846F1}">
                <asvg:svgBlip xmlns:asvg="http://schemas.microsoft.com/office/drawing/2016/SVG/main" r:embed="rId12"/>
              </a:ext>
            </a:extLst>
          </a:blip>
          <a:srcRect l="12500" r="12500"/>
          <a:stretch>
            <a:fillRect/>
          </a:stretch>
        </p:blipFill>
        <p:spPr>
          <a:xfrm>
            <a:off x="15201900" y="0"/>
            <a:ext cx="3086100" cy="3086100"/>
          </a:xfrm>
          <a:prstGeom prst="ellipse">
            <a:avLst/>
          </a:prstGeom>
        </p:spPr>
      </p:pic>
    </p:spTree>
    <p:extLst>
      <p:ext uri="{BB962C8B-B14F-4D97-AF65-F5344CB8AC3E}">
        <p14:creationId xmlns:p14="http://schemas.microsoft.com/office/powerpoint/2010/main" val="296286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9552003" y="6729762"/>
            <a:ext cx="8069130" cy="1486625"/>
          </a:xfrm>
          <a:prstGeom prst="rect">
            <a:avLst/>
          </a:prstGeom>
        </p:spPr>
        <p:txBody>
          <a:bodyPr wrap="square" lIns="0" tIns="0" rIns="0" bIns="0" rtlCol="0" anchor="t">
            <a:spAutoFit/>
          </a:bodyPr>
          <a:lstStyle/>
          <a:p>
            <a:pPr marL="647700" lvl="1" indent="-323850" algn="l">
              <a:lnSpc>
                <a:spcPts val="6000"/>
              </a:lnSpc>
              <a:buFont typeface="Arial"/>
              <a:buChar char="•"/>
            </a:pPr>
            <a:r>
              <a:rPr lang="en-US" sz="4800" dirty="0">
                <a:solidFill>
                  <a:srgbClr val="154E83"/>
                </a:solidFill>
                <a:latin typeface="Arial" panose="020B0604020202020204" pitchFamily="34" charset="0"/>
                <a:cs typeface="Arial" panose="020B0604020202020204" pitchFamily="34" charset="0"/>
              </a:rPr>
              <a:t>egg = embryo?</a:t>
            </a:r>
          </a:p>
          <a:p>
            <a:pPr marL="647700" lvl="1" indent="-323850" algn="l">
              <a:lnSpc>
                <a:spcPts val="6000"/>
              </a:lnSpc>
              <a:buFont typeface="Arial"/>
              <a:buChar char="•"/>
            </a:pPr>
            <a:r>
              <a:rPr lang="en-US" sz="4800" dirty="0">
                <a:solidFill>
                  <a:srgbClr val="154E83"/>
                </a:solidFill>
                <a:latin typeface="Arial" panose="020B0604020202020204" pitchFamily="34" charset="0"/>
                <a:cs typeface="Arial" panose="020B0604020202020204" pitchFamily="34" charset="0"/>
              </a:rPr>
              <a:t>skeleton includes skull?</a:t>
            </a:r>
          </a:p>
        </p:txBody>
      </p:sp>
      <p:sp>
        <p:nvSpPr>
          <p:cNvPr id="5" name="TextBox 5"/>
          <p:cNvSpPr txBox="1"/>
          <p:nvPr/>
        </p:nvSpPr>
        <p:spPr>
          <a:xfrm>
            <a:off x="1028700" y="933450"/>
            <a:ext cx="11772900" cy="819199"/>
          </a:xfrm>
          <a:prstGeom prst="rect">
            <a:avLst/>
          </a:prstGeom>
        </p:spPr>
        <p:txBody>
          <a:bodyPr wrap="square" lIns="0" tIns="0" rIns="0" bIns="0" rtlCol="0" anchor="t">
            <a:spAutoFit/>
          </a:bodyPr>
          <a:lstStyle/>
          <a:p>
            <a:pPr algn="l">
              <a:lnSpc>
                <a:spcPts val="6999"/>
              </a:lnSpc>
              <a:spcBef>
                <a:spcPct val="0"/>
              </a:spcBef>
            </a:pPr>
            <a:r>
              <a:rPr lang="en-US" sz="4999" b="1" dirty="0">
                <a:solidFill>
                  <a:srgbClr val="154E83"/>
                </a:solidFill>
                <a:latin typeface="Arial" panose="020B0604020202020204" pitchFamily="34" charset="0"/>
                <a:cs typeface="Arial" panose="020B0604020202020204" pitchFamily="34" charset="0"/>
              </a:rPr>
              <a:t>Controlled Vocabularies are HARD</a:t>
            </a:r>
          </a:p>
        </p:txBody>
      </p:sp>
      <p:sp>
        <p:nvSpPr>
          <p:cNvPr id="6" name="Freeform 6"/>
          <p:cNvSpPr/>
          <p:nvPr/>
        </p:nvSpPr>
        <p:spPr>
          <a:xfrm>
            <a:off x="16379404" y="8401013"/>
            <a:ext cx="1759793" cy="1714573"/>
          </a:xfrm>
          <a:custGeom>
            <a:avLst/>
            <a:gdLst/>
            <a:ahLst/>
            <a:cxnLst/>
            <a:rect l="l" t="t" r="r" b="b"/>
            <a:pathLst>
              <a:path w="1759793" h="1714573">
                <a:moveTo>
                  <a:pt x="0" y="0"/>
                </a:moveTo>
                <a:lnTo>
                  <a:pt x="1759792" y="0"/>
                </a:lnTo>
                <a:lnTo>
                  <a:pt x="1759792" y="1714574"/>
                </a:lnTo>
                <a:lnTo>
                  <a:pt x="0" y="1714574"/>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ED9468CE-3095-3837-E732-6154F3F2F064}"/>
              </a:ext>
            </a:extLst>
          </p:cNvPr>
          <p:cNvPicPr>
            <a:picLocks noChangeAspect="1"/>
          </p:cNvPicPr>
          <p:nvPr/>
        </p:nvPicPr>
        <p:blipFill>
          <a:blip r:embed="rId5"/>
          <a:stretch>
            <a:fillRect/>
          </a:stretch>
        </p:blipFill>
        <p:spPr>
          <a:xfrm>
            <a:off x="1058517" y="2857500"/>
            <a:ext cx="8069130" cy="5791200"/>
          </a:xfrm>
          <a:prstGeom prst="rect">
            <a:avLst/>
          </a:prstGeom>
        </p:spPr>
      </p:pic>
      <p:sp>
        <p:nvSpPr>
          <p:cNvPr id="3" name="TextBox 2">
            <a:extLst>
              <a:ext uri="{FF2B5EF4-FFF2-40B4-BE49-F238E27FC236}">
                <a16:creationId xmlns:a16="http://schemas.microsoft.com/office/drawing/2014/main" id="{76453003-96FA-0F69-97FD-21BD836288CE}"/>
              </a:ext>
            </a:extLst>
          </p:cNvPr>
          <p:cNvSpPr txBox="1"/>
          <p:nvPr/>
        </p:nvSpPr>
        <p:spPr>
          <a:xfrm>
            <a:off x="1058517" y="9027466"/>
            <a:ext cx="8176982" cy="461665"/>
          </a:xfrm>
          <a:prstGeom prst="rect">
            <a:avLst/>
          </a:prstGeom>
          <a:noFill/>
        </p:spPr>
        <p:txBody>
          <a:bodyPr wrap="none" rtlCol="0">
            <a:spAutoFit/>
          </a:bodyPr>
          <a:lstStyle/>
          <a:p>
            <a:r>
              <a:rPr lang="en-US" sz="2400" dirty="0">
                <a:hlinkClick r:id="rId6"/>
              </a:rPr>
              <a:t>https://boxesandarrows.com/creating-a-controlled-vocabulary/</a:t>
            </a:r>
            <a:r>
              <a:rPr lang="en-US" sz="2400" dirty="0"/>
              <a:t> </a:t>
            </a:r>
          </a:p>
        </p:txBody>
      </p:sp>
      <p:pic>
        <p:nvPicPr>
          <p:cNvPr id="7" name="Picture 6">
            <a:extLst>
              <a:ext uri="{FF2B5EF4-FFF2-40B4-BE49-F238E27FC236}">
                <a16:creationId xmlns:a16="http://schemas.microsoft.com/office/drawing/2014/main" id="{9965094A-66EB-1EE5-D0A3-C30DEF0F740B}"/>
              </a:ext>
            </a:extLst>
          </p:cNvPr>
          <p:cNvPicPr>
            <a:picLocks noChangeAspect="1"/>
          </p:cNvPicPr>
          <p:nvPr/>
        </p:nvPicPr>
        <p:blipFill>
          <a:blip r:embed="rId7"/>
          <a:stretch>
            <a:fillRect/>
          </a:stretch>
        </p:blipFill>
        <p:spPr>
          <a:xfrm>
            <a:off x="9515908" y="3385425"/>
            <a:ext cx="8357907" cy="1758075"/>
          </a:xfrm>
          <a:prstGeom prst="rect">
            <a:avLst/>
          </a:prstGeom>
        </p:spPr>
      </p:pic>
      <p:sp>
        <p:nvSpPr>
          <p:cNvPr id="8" name="TextBox 7">
            <a:extLst>
              <a:ext uri="{FF2B5EF4-FFF2-40B4-BE49-F238E27FC236}">
                <a16:creationId xmlns:a16="http://schemas.microsoft.com/office/drawing/2014/main" id="{0C57FB0B-A10A-28D9-0425-D715AEC7DA17}"/>
              </a:ext>
            </a:extLst>
          </p:cNvPr>
          <p:cNvSpPr txBox="1"/>
          <p:nvPr/>
        </p:nvSpPr>
        <p:spPr>
          <a:xfrm>
            <a:off x="9549094" y="5306689"/>
            <a:ext cx="8357906" cy="400110"/>
          </a:xfrm>
          <a:prstGeom prst="rect">
            <a:avLst/>
          </a:prstGeom>
          <a:noFill/>
        </p:spPr>
        <p:txBody>
          <a:bodyPr wrap="square" rtlCol="0">
            <a:spAutoFit/>
          </a:bodyPr>
          <a:lstStyle/>
          <a:p>
            <a:r>
              <a:rPr lang="en-US" sz="2000" dirty="0">
                <a:hlinkClick r:id="rId8"/>
              </a:rPr>
              <a:t>https://www.libfocus.com/2021/06/controlled-vocabularies-should-no.html</a:t>
            </a:r>
            <a:r>
              <a:rPr lang="en-US" sz="2000" dirty="0"/>
              <a:t>  </a:t>
            </a:r>
          </a:p>
        </p:txBody>
      </p:sp>
      <p:pic>
        <p:nvPicPr>
          <p:cNvPr id="10" name="Video 9">
            <a:hlinkClick r:id="" action="ppaction://media"/>
            <a:extLst>
              <a:ext uri="{FF2B5EF4-FFF2-40B4-BE49-F238E27FC236}">
                <a16:creationId xmlns:a16="http://schemas.microsoft.com/office/drawing/2014/main" id="{3D72ECBE-A177-3A2A-155D-DAE1E5EFE1C7}"/>
              </a:ext>
            </a:extLst>
          </p:cNvPr>
          <p:cNvPicPr>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rcRect l="12500" r="12500"/>
          <a:stretch>
            <a:fillRect/>
          </a:stretch>
        </p:blipFill>
        <p:spPr>
          <a:xfrm>
            <a:off x="15201900" y="0"/>
            <a:ext cx="3086100" cy="3086100"/>
          </a:xfrm>
          <a:prstGeom prst="ellipse">
            <a:avLst/>
          </a:prstGeom>
        </p:spPr>
      </p:pic>
    </p:spTree>
    <p:extLst>
      <p:ext uri="{BB962C8B-B14F-4D97-AF65-F5344CB8AC3E}">
        <p14:creationId xmlns:p14="http://schemas.microsoft.com/office/powerpoint/2010/main" val="1861825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755</TotalTime>
  <Words>2114</Words>
  <Application>Microsoft Office PowerPoint</Application>
  <PresentationFormat>Custom</PresentationFormat>
  <Paragraphs>147</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SPNHC-TDWG 2024 Powerpoint Template</dc:title>
  <dc:creator>Teresa</dc:creator>
  <cp:lastModifiedBy>Teresa Mayfield</cp:lastModifiedBy>
  <cp:revision>14</cp:revision>
  <dcterms:created xsi:type="dcterms:W3CDTF">2006-08-16T00:00:00Z</dcterms:created>
  <dcterms:modified xsi:type="dcterms:W3CDTF">2024-08-29T01:48:26Z</dcterms:modified>
  <dc:identifier>DAGIjjgRAbo</dc:identifier>
</cp:coreProperties>
</file>