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95" r:id="rId2"/>
    <p:sldId id="299" r:id="rId3"/>
    <p:sldId id="301" r:id="rId4"/>
    <p:sldId id="294" r:id="rId5"/>
    <p:sldId id="296" r:id="rId6"/>
    <p:sldId id="293" r:id="rId7"/>
    <p:sldId id="297" r:id="rId8"/>
    <p:sldId id="298" r:id="rId9"/>
  </p:sldIdLst>
  <p:sldSz cx="5292725" cy="8459788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392918" algn="l" rtl="0" eaLnBrk="0" fontAlgn="base" hangingPunct="0">
      <a:spcBef>
        <a:spcPct val="0"/>
      </a:spcBef>
      <a:spcAft>
        <a:spcPct val="0"/>
      </a:spcAft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785835" algn="l" rtl="0" eaLnBrk="0" fontAlgn="base" hangingPunct="0">
      <a:spcBef>
        <a:spcPct val="0"/>
      </a:spcBef>
      <a:spcAft>
        <a:spcPct val="0"/>
      </a:spcAft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178753" algn="l" rtl="0" eaLnBrk="0" fontAlgn="base" hangingPunct="0">
      <a:spcBef>
        <a:spcPct val="0"/>
      </a:spcBef>
      <a:spcAft>
        <a:spcPct val="0"/>
      </a:spcAft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571671" algn="l" rtl="0" eaLnBrk="0" fontAlgn="base" hangingPunct="0">
      <a:spcBef>
        <a:spcPct val="0"/>
      </a:spcBef>
      <a:spcAft>
        <a:spcPct val="0"/>
      </a:spcAft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1964588" algn="l" defTabSz="785835" rtl="0" eaLnBrk="1" latinLnBrk="0" hangingPunct="1"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357506" algn="l" defTabSz="785835" rtl="0" eaLnBrk="1" latinLnBrk="0" hangingPunct="1"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2750424" algn="l" defTabSz="785835" rtl="0" eaLnBrk="1" latinLnBrk="0" hangingPunct="1"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143341" algn="l" defTabSz="785835" rtl="0" eaLnBrk="1" latinLnBrk="0" hangingPunct="1">
      <a:defRPr sz="2063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65" userDrawn="1">
          <p15:clr>
            <a:srgbClr val="A4A3A4"/>
          </p15:clr>
        </p15:guide>
        <p15:guide id="2" pos="16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藤沢治樹" initials="藤沢治樹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8739" autoAdjust="0"/>
  </p:normalViewPr>
  <p:slideViewPr>
    <p:cSldViewPr snapToGrid="0">
      <p:cViewPr>
        <p:scale>
          <a:sx n="100" d="100"/>
          <a:sy n="100" d="100"/>
        </p:scale>
        <p:origin x="-1112" y="1848"/>
      </p:cViewPr>
      <p:guideLst>
        <p:guide orient="horz" pos="2665"/>
        <p:guide pos="16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ohui:Documents:Research:Mouse:data%20summary:Sbp2%20mice:CKO%20CKI%20mice:LoI%20effect:for%20Endo%20paper:Thyroid:graphmaker%20for%20paper-%20LoI%20effect%20TWBW%206-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ohui:Documents:Research:Mouse:data%20summary:Sbp2%20mice:CKO%20CKI%20mice:LoI%20effect:for%20Endo%20paper:Thyroid:graphmaker%20for%20paper-%20LoI%20effect%20TWBW%206-20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ohui:Documents:Research:Mouse:data%20summary:Sbp2%20mice:CKO%20CKI%20mice:Thyroid:graphmaker-thyroid%20weight%20and%20T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ohui:Documents:Research:Mouse:data%20summary:Sbp2%20mice:CKO%20CKI%20mice:MMI%20recovery:Thyroid:Thy%20TH%20content:3-2019:graphmaker-wt%20as%201=MMI%20recovery%20Tg%20Free%20TH%20%206-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ohui:Documents:Research:Mouse:data%20summary:Sbp2%20mice:CKO%20CKI%20mice:LoI%20effect:for%20Endo%20paper:Thyroid:graphmaker%20for%20paper-%20LoI%20effect%20TWBW%206-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ohui:Documents:Research:Mouse:data%20summary:Sbp2%20mice:CKO%20CKI%20mice:LoI%20effect:for%20Endo%20paper:Thyroid:graphmaker%20for%20paper-%20LoI%20effect%20TWBW%206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951937832333"/>
          <c:y val="0.0965198207982623"/>
          <c:w val="0.82967115318922"/>
          <c:h val="0.811942030953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Calculation!$C$92</c:f>
                <c:numCache>
                  <c:formatCode>General</c:formatCode>
                  <c:ptCount val="1"/>
                  <c:pt idx="0">
                    <c:v>182.7532560481114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Lit>
              <c:formatCode>General</c:formatCode>
              <c:ptCount val="1"/>
              <c:pt idx="0">
                <c:v>1.0</c:v>
              </c:pt>
            </c:numLit>
          </c:cat>
          <c:val>
            <c:numRef>
              <c:f>Calculation!$C$91</c:f>
              <c:numCache>
                <c:formatCode>General</c:formatCode>
                <c:ptCount val="1"/>
                <c:pt idx="0">
                  <c:v>2251.247191011236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Calculation!$C$187</c:f>
                <c:numCache>
                  <c:formatCode>General</c:formatCode>
                  <c:ptCount val="1"/>
                  <c:pt idx="0">
                    <c:v>174.1354943488647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Lit>
              <c:formatCode>General</c:formatCode>
              <c:ptCount val="1"/>
              <c:pt idx="0">
                <c:v>1.0</c:v>
              </c:pt>
            </c:numLit>
          </c:cat>
          <c:val>
            <c:numRef>
              <c:f>Calculation!$C$186</c:f>
              <c:numCache>
                <c:formatCode>General</c:formatCode>
                <c:ptCount val="1"/>
                <c:pt idx="0">
                  <c:v>2153.224719101124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611160"/>
        <c:axId val="-2051981944"/>
      </c:barChart>
      <c:catAx>
        <c:axId val="-201261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ja-JP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1981944"/>
        <c:crosses val="autoZero"/>
        <c:auto val="1"/>
        <c:lblAlgn val="ctr"/>
        <c:lblOffset val="100"/>
        <c:noMultiLvlLbl val="0"/>
      </c:catAx>
      <c:valAx>
        <c:axId val="-2051981944"/>
        <c:scaling>
          <c:orientation val="minMax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12611160"/>
        <c:crosses val="autoZero"/>
        <c:crossBetween val="between"/>
        <c:majorUnit val="1000.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56647703726"/>
          <c:y val="0.0583310706851299"/>
          <c:w val="0.808561202576951"/>
          <c:h val="0.722440039822608"/>
        </c:manualLayout>
      </c:layout>
      <c:lineChart>
        <c:grouping val="standard"/>
        <c:varyColors val="0"/>
        <c:ser>
          <c:idx val="0"/>
          <c:order val="0"/>
          <c:tx>
            <c:strRef>
              <c:f>'TW|BW'!$A$4</c:f>
              <c:strCache>
                <c:ptCount val="1"/>
                <c:pt idx="0">
                  <c:v>Wt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'TW|BW'!$B$8:$E$8</c:f>
                <c:numCache>
                  <c:formatCode>General</c:formatCode>
                  <c:ptCount val="4"/>
                  <c:pt idx="0">
                    <c:v>0.00852385104066946</c:v>
                  </c:pt>
                  <c:pt idx="1">
                    <c:v>0.0039290821938686</c:v>
                  </c:pt>
                  <c:pt idx="2">
                    <c:v>0.00888681179662987</c:v>
                  </c:pt>
                  <c:pt idx="3">
                    <c:v>0.0183815945237248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'TW|BW'!$B$3:$E$3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'TW|BW'!$B$4:$E$4</c:f>
              <c:numCache>
                <c:formatCode>0.0000</c:formatCode>
                <c:ptCount val="4"/>
                <c:pt idx="0">
                  <c:v>0.0892318221029729</c:v>
                </c:pt>
                <c:pt idx="1">
                  <c:v>0.133566462248166</c:v>
                </c:pt>
                <c:pt idx="2">
                  <c:v>0.17764614444094</c:v>
                </c:pt>
                <c:pt idx="3">
                  <c:v>0.342006107523996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'TW|BW'!$A$5</c:f>
              <c:strCache>
                <c:ptCount val="1"/>
                <c:pt idx="0">
                  <c:v>CKO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'TW|BW'!$B$9:$E$9</c:f>
                <c:numCache>
                  <c:formatCode>General</c:formatCode>
                  <c:ptCount val="4"/>
                  <c:pt idx="0">
                    <c:v>0.0090471550441282</c:v>
                  </c:pt>
                  <c:pt idx="1">
                    <c:v>0.00552568113630801</c:v>
                  </c:pt>
                  <c:pt idx="2">
                    <c:v>0.00664896751711248</c:v>
                  </c:pt>
                  <c:pt idx="3">
                    <c:v>0.0160253530902363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'TW|BW'!$B$3:$E$3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'TW|BW'!$B$5:$E$5</c:f>
              <c:numCache>
                <c:formatCode>0.0000</c:formatCode>
                <c:ptCount val="4"/>
                <c:pt idx="0">
                  <c:v>0.134204290769184</c:v>
                </c:pt>
                <c:pt idx="1">
                  <c:v>0.158108302125069</c:v>
                </c:pt>
                <c:pt idx="2">
                  <c:v>0.191105954840935</c:v>
                </c:pt>
                <c:pt idx="3">
                  <c:v>0.345308310175323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405368"/>
        <c:axId val="-2051071320"/>
      </c:lineChart>
      <c:catAx>
        <c:axId val="-205140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1071320"/>
        <c:crosses val="autoZero"/>
        <c:auto val="1"/>
        <c:lblAlgn val="ctr"/>
        <c:lblOffset val="100"/>
        <c:noMultiLvlLbl val="0"/>
      </c:catAx>
      <c:valAx>
        <c:axId val="-2051071320"/>
        <c:scaling>
          <c:orientation val="minMax"/>
          <c:max val="0.4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1405368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08693105952"/>
          <c:y val="0.121821306824681"/>
          <c:w val="0.800839789179578"/>
          <c:h val="0.718844135837776"/>
        </c:manualLayout>
      </c:layout>
      <c:lineChart>
        <c:grouping val="standard"/>
        <c:varyColors val="0"/>
        <c:ser>
          <c:idx val="0"/>
          <c:order val="0"/>
          <c:tx>
            <c:strRef>
              <c:f>'TW|BW'!$A$19</c:f>
              <c:strCache>
                <c:ptCount val="1"/>
                <c:pt idx="0">
                  <c:v>Wt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'TW|BW'!$B$23:$E$23</c:f>
                <c:numCache>
                  <c:formatCode>General</c:formatCode>
                  <c:ptCount val="4"/>
                  <c:pt idx="0">
                    <c:v>0.00441137383355722</c:v>
                  </c:pt>
                  <c:pt idx="1">
                    <c:v>0.00727290793832542</c:v>
                  </c:pt>
                  <c:pt idx="2">
                    <c:v>0.0148619751284224</c:v>
                  </c:pt>
                  <c:pt idx="3">
                    <c:v>0.0215494944007023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'TW|BW'!$B$18:$E$18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'TW|BW'!$B$19:$E$19</c:f>
              <c:numCache>
                <c:formatCode>0.0000</c:formatCode>
                <c:ptCount val="4"/>
                <c:pt idx="0">
                  <c:v>0.0987458370407382</c:v>
                </c:pt>
                <c:pt idx="1">
                  <c:v>0.1452653092173</c:v>
                </c:pt>
                <c:pt idx="2">
                  <c:v>0.154643078775707</c:v>
                </c:pt>
                <c:pt idx="3">
                  <c:v>0.331306629447892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'TW|BW'!$A$20</c:f>
              <c:strCache>
                <c:ptCount val="1"/>
                <c:pt idx="0">
                  <c:v>CKO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'TW|BW'!$B$24:$E$24</c:f>
                <c:numCache>
                  <c:formatCode>General</c:formatCode>
                  <c:ptCount val="4"/>
                  <c:pt idx="0">
                    <c:v>0.0146148509689236</c:v>
                  </c:pt>
                  <c:pt idx="1">
                    <c:v>0.00427617143866268</c:v>
                  </c:pt>
                  <c:pt idx="2">
                    <c:v>0.010907956869828</c:v>
                  </c:pt>
                  <c:pt idx="3">
                    <c:v>0.0126206045949954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'TW|BW'!$B$18:$E$18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'TW|BW'!$B$20:$E$20</c:f>
              <c:numCache>
                <c:formatCode>0.0000</c:formatCode>
                <c:ptCount val="4"/>
                <c:pt idx="0">
                  <c:v>0.141767332114257</c:v>
                </c:pt>
                <c:pt idx="1">
                  <c:v>0.158679981046014</c:v>
                </c:pt>
                <c:pt idx="2">
                  <c:v>0.173054178299309</c:v>
                </c:pt>
                <c:pt idx="3">
                  <c:v>0.290260826808199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0367672"/>
        <c:axId val="-2051436392"/>
      </c:lineChart>
      <c:catAx>
        <c:axId val="-205036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1436392"/>
        <c:crossesAt val="0.0"/>
        <c:auto val="1"/>
        <c:lblAlgn val="ctr"/>
        <c:lblOffset val="100"/>
        <c:noMultiLvlLbl val="0"/>
      </c:catAx>
      <c:valAx>
        <c:axId val="-2051436392"/>
        <c:scaling>
          <c:orientation val="minMax"/>
          <c:max val="0.4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0367672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951937832333"/>
          <c:y val="0.0965198207982623"/>
          <c:w val="0.82967115318922"/>
          <c:h val="0.811942030953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'HF mice vs Actin graph make (2'!$C$15:$F$15</c:f>
                <c:numCache>
                  <c:formatCode>General</c:formatCode>
                  <c:ptCount val="4"/>
                  <c:pt idx="0">
                    <c:v>6.44628364774411</c:v>
                  </c:pt>
                  <c:pt idx="1">
                    <c:v>14.94077176079402</c:v>
                  </c:pt>
                  <c:pt idx="2">
                    <c:v>5.151021188305188</c:v>
                  </c:pt>
                  <c:pt idx="3">
                    <c:v>11.23605239388344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'HF mice vs Actin graph make (2'!$C$11:$F$11</c:f>
              <c:strCache>
                <c:ptCount val="1"/>
                <c:pt idx="0">
                  <c:v>Nqo1</c:v>
                </c:pt>
              </c:strCache>
            </c:strRef>
          </c:cat>
          <c:val>
            <c:numRef>
              <c:f>'HF mice vs Actin graph make (2'!$C$12:$F$12</c:f>
              <c:numCache>
                <c:formatCode>0.00</c:formatCode>
                <c:ptCount val="1"/>
                <c:pt idx="0">
                  <c:v>100.0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'HF mice vs Actin graph make (2'!$C$16:$F$16</c:f>
                <c:numCache>
                  <c:formatCode>General</c:formatCode>
                  <c:ptCount val="4"/>
                  <c:pt idx="0">
                    <c:v>8.930362041248818</c:v>
                  </c:pt>
                  <c:pt idx="1">
                    <c:v>6.782005115454503</c:v>
                  </c:pt>
                  <c:pt idx="2">
                    <c:v>67.76483068241526</c:v>
                  </c:pt>
                  <c:pt idx="3">
                    <c:v>3.136240533487213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'HF mice vs Actin graph make (2'!$C$11:$F$11</c:f>
              <c:strCache>
                <c:ptCount val="1"/>
                <c:pt idx="0">
                  <c:v>Nqo1</c:v>
                </c:pt>
              </c:strCache>
            </c:strRef>
          </c:cat>
          <c:val>
            <c:numRef>
              <c:f>'HF mice vs Actin graph make (2'!$C$13:$F$13</c:f>
              <c:numCache>
                <c:formatCode>0.00</c:formatCode>
                <c:ptCount val="1"/>
                <c:pt idx="0">
                  <c:v>515.1280659999712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2012930952"/>
        <c:axId val="-2100710888"/>
      </c:barChart>
      <c:catAx>
        <c:axId val="-20129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ja-JP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100710888"/>
        <c:crosses val="autoZero"/>
        <c:auto val="1"/>
        <c:lblAlgn val="ctr"/>
        <c:lblOffset val="100"/>
        <c:noMultiLvlLbl val="0"/>
      </c:catAx>
      <c:valAx>
        <c:axId val="-2100710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12930952"/>
        <c:crosses val="autoZero"/>
        <c:crossBetween val="between"/>
        <c:majorUnit val="200.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3045600241674"/>
          <c:y val="0.0944377809754484"/>
          <c:w val="0.914786122586695"/>
          <c:h val="0.8082790672732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'vs Actin graph paper'!$C$15:$Q$15</c:f>
                <c:numCache>
                  <c:formatCode>General</c:formatCode>
                  <c:ptCount val="15"/>
                  <c:pt idx="0">
                    <c:v>6.314772682228804</c:v>
                  </c:pt>
                  <c:pt idx="1">
                    <c:v>7.040004689581456</c:v>
                  </c:pt>
                  <c:pt idx="2">
                    <c:v>8.89424423744497</c:v>
                  </c:pt>
                  <c:pt idx="3">
                    <c:v>10.42454471622091</c:v>
                  </c:pt>
                  <c:pt idx="4">
                    <c:v>7.292075807883585</c:v>
                  </c:pt>
                  <c:pt idx="5">
                    <c:v>13.0167584569008</c:v>
                  </c:pt>
                  <c:pt idx="6">
                    <c:v>6.292720426364348</c:v>
                  </c:pt>
                  <c:pt idx="7">
                    <c:v>8.607205882031398</c:v>
                  </c:pt>
                  <c:pt idx="8">
                    <c:v>7.285550130783197</c:v>
                  </c:pt>
                  <c:pt idx="9">
                    <c:v>6.483697650308116</c:v>
                  </c:pt>
                  <c:pt idx="10">
                    <c:v>11.75529613387536</c:v>
                  </c:pt>
                  <c:pt idx="11">
                    <c:v>9.535271747688238</c:v>
                  </c:pt>
                  <c:pt idx="12">
                    <c:v>15.4110833445841</c:v>
                  </c:pt>
                  <c:pt idx="13">
                    <c:v>12.3300366349943</c:v>
                  </c:pt>
                  <c:pt idx="14">
                    <c:v>6.94682954777223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'vs Actin graph paper'!$C$11:$Q$11</c:f>
              <c:strCache>
                <c:ptCount val="15"/>
                <c:pt idx="0">
                  <c:v>Pax8</c:v>
                </c:pt>
                <c:pt idx="1">
                  <c:v>Ttf1</c:v>
                </c:pt>
                <c:pt idx="2">
                  <c:v>Tg</c:v>
                </c:pt>
                <c:pt idx="3">
                  <c:v>Tpo</c:v>
                </c:pt>
                <c:pt idx="4">
                  <c:v>Tshr</c:v>
                </c:pt>
                <c:pt idx="5">
                  <c:v>Nis</c:v>
                </c:pt>
                <c:pt idx="6">
                  <c:v>Dehal</c:v>
                </c:pt>
                <c:pt idx="7">
                  <c:v>Duox2</c:v>
                </c:pt>
                <c:pt idx="8">
                  <c:v>Duoxa2</c:v>
                </c:pt>
                <c:pt idx="9">
                  <c:v>Mct8</c:v>
                </c:pt>
                <c:pt idx="10">
                  <c:v>Mct10</c:v>
                </c:pt>
                <c:pt idx="11">
                  <c:v>Lat1</c:v>
                </c:pt>
                <c:pt idx="12">
                  <c:v>Lat2</c:v>
                </c:pt>
                <c:pt idx="13">
                  <c:v>Dio1</c:v>
                </c:pt>
                <c:pt idx="14">
                  <c:v>Dio2</c:v>
                </c:pt>
              </c:strCache>
            </c:strRef>
          </c:cat>
          <c:val>
            <c:numRef>
              <c:f>'vs Actin graph paper'!$C$12:$Q$12</c:f>
              <c:numCache>
                <c:formatCode>0.00</c:formatCode>
                <c:ptCount val="15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'vs Actin graph paper'!$C$16:$Q$16</c:f>
                <c:numCache>
                  <c:formatCode>General</c:formatCode>
                  <c:ptCount val="15"/>
                  <c:pt idx="0">
                    <c:v>9.326348703316531</c:v>
                  </c:pt>
                  <c:pt idx="1">
                    <c:v>6.147681382235534</c:v>
                  </c:pt>
                  <c:pt idx="2">
                    <c:v>6.464318484106775</c:v>
                  </c:pt>
                  <c:pt idx="3">
                    <c:v>9.578260910983447</c:v>
                  </c:pt>
                  <c:pt idx="4">
                    <c:v>8.663145786076555</c:v>
                  </c:pt>
                  <c:pt idx="5">
                    <c:v>8.74585209347199</c:v>
                  </c:pt>
                  <c:pt idx="6">
                    <c:v>5.298227526302108</c:v>
                  </c:pt>
                  <c:pt idx="7">
                    <c:v>18.89936888768714</c:v>
                  </c:pt>
                  <c:pt idx="8">
                    <c:v>8.284393705487988</c:v>
                  </c:pt>
                  <c:pt idx="9">
                    <c:v>7.845313355778056</c:v>
                  </c:pt>
                  <c:pt idx="10">
                    <c:v>5.623830442823876</c:v>
                  </c:pt>
                  <c:pt idx="11">
                    <c:v>3.207388563163162</c:v>
                  </c:pt>
                  <c:pt idx="12">
                    <c:v>14.05156034801175</c:v>
                  </c:pt>
                  <c:pt idx="13">
                    <c:v>3.36420895344918</c:v>
                  </c:pt>
                  <c:pt idx="14">
                    <c:v>3.354592878505487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'vs Actin graph paper'!$C$11:$Q$11</c:f>
              <c:strCache>
                <c:ptCount val="15"/>
                <c:pt idx="0">
                  <c:v>Pax8</c:v>
                </c:pt>
                <c:pt idx="1">
                  <c:v>Ttf1</c:v>
                </c:pt>
                <c:pt idx="2">
                  <c:v>Tg</c:v>
                </c:pt>
                <c:pt idx="3">
                  <c:v>Tpo</c:v>
                </c:pt>
                <c:pt idx="4">
                  <c:v>Tshr</c:v>
                </c:pt>
                <c:pt idx="5">
                  <c:v>Nis</c:v>
                </c:pt>
                <c:pt idx="6">
                  <c:v>Dehal</c:v>
                </c:pt>
                <c:pt idx="7">
                  <c:v>Duox2</c:v>
                </c:pt>
                <c:pt idx="8">
                  <c:v>Duoxa2</c:v>
                </c:pt>
                <c:pt idx="9">
                  <c:v>Mct8</c:v>
                </c:pt>
                <c:pt idx="10">
                  <c:v>Mct10</c:v>
                </c:pt>
                <c:pt idx="11">
                  <c:v>Lat1</c:v>
                </c:pt>
                <c:pt idx="12">
                  <c:v>Lat2</c:v>
                </c:pt>
                <c:pt idx="13">
                  <c:v>Dio1</c:v>
                </c:pt>
                <c:pt idx="14">
                  <c:v>Dio2</c:v>
                </c:pt>
              </c:strCache>
            </c:strRef>
          </c:cat>
          <c:val>
            <c:numRef>
              <c:f>'vs Actin graph paper'!$C$13:$Q$13</c:f>
              <c:numCache>
                <c:formatCode>0.00</c:formatCode>
                <c:ptCount val="15"/>
                <c:pt idx="0">
                  <c:v>83.03925805603781</c:v>
                </c:pt>
                <c:pt idx="1">
                  <c:v>101.2004746908841</c:v>
                </c:pt>
                <c:pt idx="2">
                  <c:v>137.1969068486143</c:v>
                </c:pt>
                <c:pt idx="3">
                  <c:v>95.14115105987983</c:v>
                </c:pt>
                <c:pt idx="4">
                  <c:v>86.9136956016586</c:v>
                </c:pt>
                <c:pt idx="5">
                  <c:v>74.79532058693617</c:v>
                </c:pt>
                <c:pt idx="6">
                  <c:v>72.55808892539115</c:v>
                </c:pt>
                <c:pt idx="7">
                  <c:v>140.9343164064802</c:v>
                </c:pt>
                <c:pt idx="8">
                  <c:v>75.53747806884624</c:v>
                </c:pt>
                <c:pt idx="9">
                  <c:v>76.11301303655976</c:v>
                </c:pt>
                <c:pt idx="10">
                  <c:v>136.896423063074</c:v>
                </c:pt>
                <c:pt idx="11">
                  <c:v>152.2911181485162</c:v>
                </c:pt>
                <c:pt idx="12">
                  <c:v>101.0939197494088</c:v>
                </c:pt>
                <c:pt idx="13">
                  <c:v>51.7615798293423</c:v>
                </c:pt>
                <c:pt idx="14">
                  <c:v>54.04800152310165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-2009643944"/>
        <c:axId val="-2009640408"/>
      </c:barChart>
      <c:catAx>
        <c:axId val="-200964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700" b="1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-2009640408"/>
        <c:crosses val="autoZero"/>
        <c:auto val="1"/>
        <c:lblAlgn val="ctr"/>
        <c:lblOffset val="100"/>
        <c:noMultiLvlLbl val="0"/>
      </c:catAx>
      <c:valAx>
        <c:axId val="-2009640408"/>
        <c:scaling>
          <c:orientation val="minMax"/>
          <c:max val="200.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en-US"/>
          </a:p>
        </c:txPr>
        <c:crossAx val="-2009643944"/>
        <c:crosses val="autoZero"/>
        <c:crossBetween val="between"/>
        <c:majorUnit val="5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951937832333"/>
          <c:y val="0.0965198207982623"/>
          <c:w val="0.82967115318922"/>
          <c:h val="0.811942030953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Calculation!$I$92</c:f>
                <c:numCache>
                  <c:formatCode>General</c:formatCode>
                  <c:ptCount val="1"/>
                  <c:pt idx="0">
                    <c:v>144.3468768538167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Lit>
              <c:formatCode>General</c:formatCode>
              <c:ptCount val="1"/>
              <c:pt idx="0">
                <c:v>1.0</c:v>
              </c:pt>
            </c:numLit>
          </c:cat>
          <c:val>
            <c:numRef>
              <c:f>Calculation!$I$91</c:f>
              <c:numCache>
                <c:formatCode>General</c:formatCode>
                <c:ptCount val="1"/>
                <c:pt idx="0">
                  <c:v>1290.314606741573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Calculation!$I$187</c:f>
                <c:numCache>
                  <c:formatCode>General</c:formatCode>
                  <c:ptCount val="1"/>
                  <c:pt idx="0">
                    <c:v>127.6431735663388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Lit>
              <c:formatCode>General</c:formatCode>
              <c:ptCount val="1"/>
              <c:pt idx="0">
                <c:v>1.0</c:v>
              </c:pt>
            </c:numLit>
          </c:cat>
          <c:val>
            <c:numRef>
              <c:f>Calculation!$I$186</c:f>
              <c:numCache>
                <c:formatCode>General</c:formatCode>
                <c:ptCount val="1"/>
                <c:pt idx="0">
                  <c:v>1203.729213483146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436200"/>
        <c:axId val="-2134245480"/>
      </c:barChart>
      <c:catAx>
        <c:axId val="-212643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ja-JP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134245480"/>
        <c:crosses val="autoZero"/>
        <c:auto val="1"/>
        <c:lblAlgn val="ctr"/>
        <c:lblOffset val="100"/>
        <c:noMultiLvlLbl val="0"/>
      </c:catAx>
      <c:valAx>
        <c:axId val="-2134245480"/>
        <c:scaling>
          <c:orientation val="minMax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126436200"/>
        <c:crosses val="autoZero"/>
        <c:crossBetween val="between"/>
        <c:majorUnit val="400.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951937832333"/>
          <c:y val="0.0965198207982623"/>
          <c:w val="0.82967115318922"/>
          <c:h val="0.811942030953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Calculation!$M$92</c:f>
                <c:numCache>
                  <c:formatCode>General</c:formatCode>
                  <c:ptCount val="1"/>
                  <c:pt idx="0">
                    <c:v>45.91720369743904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Lit>
              <c:formatCode>General</c:formatCode>
              <c:ptCount val="1"/>
              <c:pt idx="0">
                <c:v>1.0</c:v>
              </c:pt>
            </c:numLit>
          </c:cat>
          <c:val>
            <c:numRef>
              <c:f>Calculation!$M$91</c:f>
              <c:numCache>
                <c:formatCode>General</c:formatCode>
                <c:ptCount val="1"/>
                <c:pt idx="0">
                  <c:v>960.932584269663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Calculation!$M$187</c:f>
                <c:numCache>
                  <c:formatCode>General</c:formatCode>
                  <c:ptCount val="1"/>
                  <c:pt idx="0">
                    <c:v>51.90859750294248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Lit>
              <c:formatCode>General</c:formatCode>
              <c:ptCount val="1"/>
              <c:pt idx="0">
                <c:v>1.0</c:v>
              </c:pt>
            </c:numLit>
          </c:cat>
          <c:val>
            <c:numRef>
              <c:f>Calculation!$M$186</c:f>
              <c:numCache>
                <c:formatCode>General</c:formatCode>
                <c:ptCount val="1"/>
                <c:pt idx="0">
                  <c:v>949.4955056179776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135240"/>
        <c:axId val="-2056396760"/>
      </c:barChart>
      <c:catAx>
        <c:axId val="-205413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ja-JP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6396760"/>
        <c:crosses val="autoZero"/>
        <c:auto val="1"/>
        <c:lblAlgn val="ctr"/>
        <c:lblOffset val="100"/>
        <c:noMultiLvlLbl val="0"/>
      </c:catAx>
      <c:valAx>
        <c:axId val="-2056396760"/>
        <c:scaling>
          <c:orientation val="minMax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4135240"/>
        <c:crosses val="autoZero"/>
        <c:crossBetween val="between"/>
        <c:majorUnit val="400.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63560804899"/>
          <c:y val="0.070657751832745"/>
          <c:w val="0.747541338582677"/>
          <c:h val="0.760217893021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'T3|T4'!$A$4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'T3|T4'!$B$7:$C$7</c:f>
                <c:numCache>
                  <c:formatCode>General</c:formatCode>
                  <c:ptCount val="2"/>
                  <c:pt idx="0">
                    <c:v>0.0123840512052521</c:v>
                  </c:pt>
                  <c:pt idx="1">
                    <c:v>0.0283743155040059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'T3|T4'!$B$3:$C$3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'T3|T4'!$B$4:$C$4</c:f>
              <c:numCache>
                <c:formatCode>0.000</c:formatCode>
                <c:ptCount val="2"/>
                <c:pt idx="0">
                  <c:v>0.21526129102938</c:v>
                </c:pt>
                <c:pt idx="1">
                  <c:v>0.203326548195633</c:v>
                </c:pt>
              </c:numCache>
            </c:numRef>
          </c:val>
        </c:ser>
        <c:ser>
          <c:idx val="1"/>
          <c:order val="1"/>
          <c:tx>
            <c:strRef>
              <c:f>'T3|T4'!$A$5</c:f>
              <c:strCache>
                <c:ptCount val="1"/>
                <c:pt idx="0">
                  <c:v>CKO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'T3|T4'!$B$8:$C$8</c:f>
                <c:numCache>
                  <c:formatCode>General</c:formatCode>
                  <c:ptCount val="2"/>
                  <c:pt idx="0">
                    <c:v>0.013817588338849</c:v>
                  </c:pt>
                  <c:pt idx="1">
                    <c:v>0.0296099776055352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'T3|T4'!$B$3:$C$3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'T3|T4'!$B$5:$C$5</c:f>
              <c:numCache>
                <c:formatCode>0.000</c:formatCode>
                <c:ptCount val="2"/>
                <c:pt idx="0">
                  <c:v>0.254977199758643</c:v>
                </c:pt>
                <c:pt idx="1">
                  <c:v>0.231858314502983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0490216"/>
        <c:axId val="2087087768"/>
      </c:barChart>
      <c:catAx>
        <c:axId val="-205049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7087768"/>
        <c:crosses val="autoZero"/>
        <c:auto val="1"/>
        <c:lblAlgn val="ctr"/>
        <c:lblOffset val="100"/>
        <c:noMultiLvlLbl val="0"/>
      </c:catAx>
      <c:valAx>
        <c:axId val="2087087768"/>
        <c:scaling>
          <c:orientation val="minMax"/>
          <c:max val="0.3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-205049021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5960810242231"/>
          <c:y val="0.132103063315716"/>
          <c:w val="0.872253811784977"/>
          <c:h val="0.723904199475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Male!$A$3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Male!$B$6:$E$6</c:f>
                <c:numCache>
                  <c:formatCode>General</c:formatCode>
                  <c:ptCount val="4"/>
                  <c:pt idx="0">
                    <c:v>0.152553207098313</c:v>
                  </c:pt>
                  <c:pt idx="1">
                    <c:v>0.260425183127194</c:v>
                  </c:pt>
                  <c:pt idx="2">
                    <c:v>0.161304685253519</c:v>
                  </c:pt>
                  <c:pt idx="3">
                    <c:v>0.095739672456493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Male!$B$2:$E$2</c:f>
              <c:strCache>
                <c:ptCount val="4"/>
                <c:pt idx="0">
                  <c:v>Tg-T4</c:v>
                </c:pt>
                <c:pt idx="1">
                  <c:v>Tg-T3</c:v>
                </c:pt>
                <c:pt idx="2">
                  <c:v>Non-Tg-T4</c:v>
                </c:pt>
                <c:pt idx="3">
                  <c:v>Non-Tg-T3</c:v>
                </c:pt>
              </c:strCache>
            </c:strRef>
          </c:cat>
          <c:val>
            <c:numRef>
              <c:f>Male!$B$3:$E$3</c:f>
              <c:numCache>
                <c:formatCode>0.00000</c:formatCode>
                <c:ptCount val="4"/>
                <c:pt idx="0" formatCode="0.0000">
                  <c:v>1.0</c:v>
                </c:pt>
                <c:pt idx="1">
                  <c:v>1.0</c:v>
                </c:pt>
                <c:pt idx="2" formatCode="0.0000">
                  <c:v>1.0</c:v>
                </c:pt>
                <c:pt idx="3" formatCode="0.000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Male!$A$4</c:f>
              <c:strCache>
                <c:ptCount val="1"/>
                <c:pt idx="0">
                  <c:v>Sbp2 CKO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Male!$B$7:$E$7</c:f>
                <c:numCache>
                  <c:formatCode>General</c:formatCode>
                  <c:ptCount val="4"/>
                  <c:pt idx="0">
                    <c:v>0.146724728102354</c:v>
                  </c:pt>
                  <c:pt idx="1">
                    <c:v>0.216870024568032</c:v>
                  </c:pt>
                  <c:pt idx="2">
                    <c:v>0.218203679027013</c:v>
                  </c:pt>
                  <c:pt idx="3">
                    <c:v>0.0991111797687691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Male!$B$2:$E$2</c:f>
              <c:strCache>
                <c:ptCount val="4"/>
                <c:pt idx="0">
                  <c:v>Tg-T4</c:v>
                </c:pt>
                <c:pt idx="1">
                  <c:v>Tg-T3</c:v>
                </c:pt>
                <c:pt idx="2">
                  <c:v>Non-Tg-T4</c:v>
                </c:pt>
                <c:pt idx="3">
                  <c:v>Non-Tg-T3</c:v>
                </c:pt>
              </c:strCache>
            </c:strRef>
          </c:cat>
          <c:val>
            <c:numRef>
              <c:f>Male!$B$4:$E$4</c:f>
              <c:numCache>
                <c:formatCode>0.00000</c:formatCode>
                <c:ptCount val="4"/>
                <c:pt idx="0" formatCode="0.0000">
                  <c:v>0.96258412285624</c:v>
                </c:pt>
                <c:pt idx="1">
                  <c:v>1.17520656668993</c:v>
                </c:pt>
                <c:pt idx="2" formatCode="0.0000">
                  <c:v>1.35140386538863</c:v>
                </c:pt>
                <c:pt idx="3" formatCode="0.0000">
                  <c:v>0.892247002920259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325928"/>
        <c:axId val="-2099520936"/>
      </c:barChart>
      <c:catAx>
        <c:axId val="-213532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-2099520936"/>
        <c:crosses val="autoZero"/>
        <c:auto val="1"/>
        <c:lblAlgn val="ctr"/>
        <c:lblOffset val="100"/>
        <c:noMultiLvlLbl val="0"/>
      </c:catAx>
      <c:valAx>
        <c:axId val="-2099520936"/>
        <c:scaling>
          <c:orientation val="minMax"/>
          <c:max val="1.6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-2135325928"/>
        <c:crosses val="autoZero"/>
        <c:crossBetween val="between"/>
        <c:majorUnit val="0.4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951937832333"/>
          <c:y val="0.0965198207982623"/>
          <c:w val="0.799462970429759"/>
          <c:h val="0.6792053434366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'vs Actin graph paper'!$C$6:$Q$6</c:f>
                <c:numCache>
                  <c:formatCode>General</c:formatCode>
                  <c:ptCount val="15"/>
                  <c:pt idx="0">
                    <c:v>3.734654809746086</c:v>
                  </c:pt>
                  <c:pt idx="1">
                    <c:v>10.95037449386846</c:v>
                  </c:pt>
                  <c:pt idx="2">
                    <c:v>7.84669246558788</c:v>
                  </c:pt>
                  <c:pt idx="3">
                    <c:v>14.74291578348262</c:v>
                  </c:pt>
                  <c:pt idx="4">
                    <c:v>11.58815402883097</c:v>
                  </c:pt>
                  <c:pt idx="5">
                    <c:v>14.99113800979975</c:v>
                  </c:pt>
                  <c:pt idx="6">
                    <c:v>5.412600978470182</c:v>
                  </c:pt>
                  <c:pt idx="7">
                    <c:v>4.522961420970584</c:v>
                  </c:pt>
                  <c:pt idx="8">
                    <c:v>6.345317913867102</c:v>
                  </c:pt>
                  <c:pt idx="9">
                    <c:v>18.10448013277465</c:v>
                  </c:pt>
                  <c:pt idx="10">
                    <c:v>9.301069668444254</c:v>
                  </c:pt>
                  <c:pt idx="11">
                    <c:v>14.28633496655355</c:v>
                  </c:pt>
                  <c:pt idx="12">
                    <c:v>21.87846453111269</c:v>
                  </c:pt>
                  <c:pt idx="13">
                    <c:v>11.39738362119938</c:v>
                  </c:pt>
                  <c:pt idx="14">
                    <c:v>8.061096722016541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'vs Actin graph paper'!$C$2:$Q$2</c:f>
              <c:strCache>
                <c:ptCount val="15"/>
                <c:pt idx="0">
                  <c:v>Pax8</c:v>
                </c:pt>
                <c:pt idx="1">
                  <c:v>Ttf1</c:v>
                </c:pt>
                <c:pt idx="2">
                  <c:v>Tg</c:v>
                </c:pt>
                <c:pt idx="3">
                  <c:v>Tpo</c:v>
                </c:pt>
                <c:pt idx="4">
                  <c:v>Tshr</c:v>
                </c:pt>
                <c:pt idx="5">
                  <c:v>Nis</c:v>
                </c:pt>
                <c:pt idx="6">
                  <c:v>Dehal</c:v>
                </c:pt>
                <c:pt idx="7">
                  <c:v>Duox2</c:v>
                </c:pt>
                <c:pt idx="8">
                  <c:v>Duoxa2</c:v>
                </c:pt>
                <c:pt idx="9">
                  <c:v>Mct8</c:v>
                </c:pt>
                <c:pt idx="10">
                  <c:v>Mct10</c:v>
                </c:pt>
                <c:pt idx="11">
                  <c:v>Lat1</c:v>
                </c:pt>
                <c:pt idx="12">
                  <c:v>Lat2</c:v>
                </c:pt>
                <c:pt idx="13">
                  <c:v>Dio1</c:v>
                </c:pt>
                <c:pt idx="14">
                  <c:v>Dio2</c:v>
                </c:pt>
              </c:strCache>
            </c:strRef>
          </c:cat>
          <c:val>
            <c:numRef>
              <c:f>'vs Actin graph paper'!$C$3:$Q$3</c:f>
              <c:numCache>
                <c:formatCode>0.00</c:formatCode>
                <c:ptCount val="15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'vs Actin graph paper'!$C$7:$Q$7</c:f>
                <c:numCache>
                  <c:formatCode>General</c:formatCode>
                  <c:ptCount val="15"/>
                  <c:pt idx="0">
                    <c:v>6.57412049460462</c:v>
                  </c:pt>
                  <c:pt idx="1">
                    <c:v>19.91755988228687</c:v>
                  </c:pt>
                  <c:pt idx="2">
                    <c:v>8.69444590950594</c:v>
                  </c:pt>
                  <c:pt idx="3">
                    <c:v>18.08063970302758</c:v>
                  </c:pt>
                  <c:pt idx="4">
                    <c:v>10.35916767234395</c:v>
                  </c:pt>
                  <c:pt idx="5">
                    <c:v>19.49198219160127</c:v>
                  </c:pt>
                  <c:pt idx="6">
                    <c:v>13.3987471892293</c:v>
                  </c:pt>
                  <c:pt idx="7">
                    <c:v>15.14978610508547</c:v>
                  </c:pt>
                  <c:pt idx="8">
                    <c:v>17.044975178994</c:v>
                  </c:pt>
                  <c:pt idx="9">
                    <c:v>6.390390876901078</c:v>
                  </c:pt>
                  <c:pt idx="10">
                    <c:v>12.96873138367346</c:v>
                  </c:pt>
                  <c:pt idx="11">
                    <c:v>7.822992541455173</c:v>
                  </c:pt>
                  <c:pt idx="12">
                    <c:v>10.0616651192871</c:v>
                  </c:pt>
                  <c:pt idx="13">
                    <c:v>5.059843321381205</c:v>
                  </c:pt>
                  <c:pt idx="14">
                    <c:v>6.78704811214161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'vs Actin graph paper'!$C$2:$Q$2</c:f>
              <c:strCache>
                <c:ptCount val="15"/>
                <c:pt idx="0">
                  <c:v>Pax8</c:v>
                </c:pt>
                <c:pt idx="1">
                  <c:v>Ttf1</c:v>
                </c:pt>
                <c:pt idx="2">
                  <c:v>Tg</c:v>
                </c:pt>
                <c:pt idx="3">
                  <c:v>Tpo</c:v>
                </c:pt>
                <c:pt idx="4">
                  <c:v>Tshr</c:v>
                </c:pt>
                <c:pt idx="5">
                  <c:v>Nis</c:v>
                </c:pt>
                <c:pt idx="6">
                  <c:v>Dehal</c:v>
                </c:pt>
                <c:pt idx="7">
                  <c:v>Duox2</c:v>
                </c:pt>
                <c:pt idx="8">
                  <c:v>Duoxa2</c:v>
                </c:pt>
                <c:pt idx="9">
                  <c:v>Mct8</c:v>
                </c:pt>
                <c:pt idx="10">
                  <c:v>Mct10</c:v>
                </c:pt>
                <c:pt idx="11">
                  <c:v>Lat1</c:v>
                </c:pt>
                <c:pt idx="12">
                  <c:v>Lat2</c:v>
                </c:pt>
                <c:pt idx="13">
                  <c:v>Dio1</c:v>
                </c:pt>
                <c:pt idx="14">
                  <c:v>Dio2</c:v>
                </c:pt>
              </c:strCache>
            </c:strRef>
          </c:cat>
          <c:val>
            <c:numRef>
              <c:f>'vs Actin graph paper'!$C$4:$Q$4</c:f>
              <c:numCache>
                <c:formatCode>0.00</c:formatCode>
                <c:ptCount val="15"/>
                <c:pt idx="0">
                  <c:v>80.45109747178981</c:v>
                </c:pt>
                <c:pt idx="1">
                  <c:v>176.8812797482531</c:v>
                </c:pt>
                <c:pt idx="2">
                  <c:v>104.3271791497548</c:v>
                </c:pt>
                <c:pt idx="3">
                  <c:v>114.5875328045463</c:v>
                </c:pt>
                <c:pt idx="4">
                  <c:v>87.2145273240591</c:v>
                </c:pt>
                <c:pt idx="5">
                  <c:v>115.1085412475601</c:v>
                </c:pt>
                <c:pt idx="6">
                  <c:v>89.34843242439228</c:v>
                </c:pt>
                <c:pt idx="7">
                  <c:v>130.2845860599055</c:v>
                </c:pt>
                <c:pt idx="8">
                  <c:v>99.21228585336104</c:v>
                </c:pt>
                <c:pt idx="9">
                  <c:v>56.87950650635148</c:v>
                </c:pt>
                <c:pt idx="10">
                  <c:v>105.1785863566686</c:v>
                </c:pt>
                <c:pt idx="11">
                  <c:v>98.23923948619183</c:v>
                </c:pt>
                <c:pt idx="12">
                  <c:v>73.9171334208135</c:v>
                </c:pt>
                <c:pt idx="13">
                  <c:v>49.30822181014737</c:v>
                </c:pt>
                <c:pt idx="14">
                  <c:v>54.96142789573639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595624"/>
        <c:axId val="-2080232424"/>
      </c:barChart>
      <c:catAx>
        <c:axId val="-206159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ja-JP" sz="700" b="1" i="1">
                <a:latin typeface="Arial"/>
                <a:cs typeface="Arial"/>
              </a:defRPr>
            </a:pPr>
            <a:endParaRPr lang="en-US"/>
          </a:p>
        </c:txPr>
        <c:crossAx val="-2080232424"/>
        <c:crosses val="autoZero"/>
        <c:auto val="1"/>
        <c:lblAlgn val="ctr"/>
        <c:lblOffset val="100"/>
        <c:noMultiLvlLbl val="0"/>
      </c:catAx>
      <c:valAx>
        <c:axId val="-2080232424"/>
        <c:scaling>
          <c:orientation val="minMax"/>
          <c:max val="200.0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1595624"/>
        <c:crosses val="autoZero"/>
        <c:crossBetween val="between"/>
        <c:majorUnit val="50.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350121068711"/>
          <c:y val="0.0965198207982623"/>
          <c:w val="0.709377400277614"/>
          <c:h val="0.811942030953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'HF mice vs Actin graph make (2'!$C$6:$F$6</c:f>
                <c:numCache>
                  <c:formatCode>General</c:formatCode>
                  <c:ptCount val="4"/>
                  <c:pt idx="0">
                    <c:v>18.56041764214708</c:v>
                  </c:pt>
                  <c:pt idx="1">
                    <c:v>14.2935192065271</c:v>
                  </c:pt>
                  <c:pt idx="2">
                    <c:v>14.04064109052219</c:v>
                  </c:pt>
                  <c:pt idx="3">
                    <c:v>11.76368570474486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'HF mice vs Actin graph make (2'!$C$2:$F$2</c:f>
              <c:strCache>
                <c:ptCount val="1"/>
                <c:pt idx="0">
                  <c:v>Nqo1</c:v>
                </c:pt>
              </c:strCache>
            </c:strRef>
          </c:cat>
          <c:val>
            <c:numRef>
              <c:f>'HF mice vs Actin graph make (2'!$C$3:$F$3</c:f>
              <c:numCache>
                <c:formatCode>0.00</c:formatCode>
                <c:ptCount val="1"/>
                <c:pt idx="0">
                  <c:v>100.0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'HF mice vs Actin graph make (2'!$C$7:$F$7</c:f>
                <c:numCache>
                  <c:formatCode>General</c:formatCode>
                  <c:ptCount val="4"/>
                  <c:pt idx="0">
                    <c:v>9.620392188275968</c:v>
                  </c:pt>
                  <c:pt idx="1">
                    <c:v>17.00822504730118</c:v>
                  </c:pt>
                  <c:pt idx="2">
                    <c:v>48.05599246739203</c:v>
                  </c:pt>
                  <c:pt idx="3">
                    <c:v>18.76542895583422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'HF mice vs Actin graph make (2'!$C$2:$F$2</c:f>
              <c:strCache>
                <c:ptCount val="1"/>
                <c:pt idx="0">
                  <c:v>Nqo1</c:v>
                </c:pt>
              </c:strCache>
            </c:strRef>
          </c:cat>
          <c:val>
            <c:numRef>
              <c:f>'HF mice vs Actin graph make (2'!$C$4:$F$4</c:f>
              <c:numCache>
                <c:formatCode>0.00</c:formatCode>
                <c:ptCount val="1"/>
                <c:pt idx="0">
                  <c:v>287.081525032457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2013058872"/>
        <c:axId val="-2013055496"/>
      </c:barChart>
      <c:catAx>
        <c:axId val="-201305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ja-JP"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13055496"/>
        <c:crosses val="autoZero"/>
        <c:auto val="1"/>
        <c:lblAlgn val="ctr"/>
        <c:lblOffset val="100"/>
        <c:noMultiLvlLbl val="0"/>
      </c:catAx>
      <c:valAx>
        <c:axId val="-2013055496"/>
        <c:scaling>
          <c:orientation val="minMax"/>
          <c:max val="40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13058872"/>
        <c:crosses val="autoZero"/>
        <c:crossBetween val="between"/>
        <c:majorUnit val="100.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12379702537"/>
          <c:y val="0.0865183192654872"/>
          <c:w val="0.842523219652918"/>
          <c:h val="0.752272205359487"/>
        </c:manualLayout>
      </c:layout>
      <c:lineChart>
        <c:grouping val="standard"/>
        <c:varyColors val="0"/>
        <c:ser>
          <c:idx val="0"/>
          <c:order val="0"/>
          <c:tx>
            <c:strRef>
              <c:f>'TW|BW=Basal as 1'!$A$4</c:f>
              <c:strCache>
                <c:ptCount val="1"/>
                <c:pt idx="0">
                  <c:v>Wt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'TW|BW=Basal as 1'!$B$8:$E$8</c:f>
                <c:numCache>
                  <c:formatCode>General</c:formatCode>
                  <c:ptCount val="4"/>
                  <c:pt idx="0">
                    <c:v>0.0955247896970323</c:v>
                  </c:pt>
                  <c:pt idx="1">
                    <c:v>0.0440322103490743</c:v>
                  </c:pt>
                  <c:pt idx="2">
                    <c:v>0.0995944390522233</c:v>
                  </c:pt>
                  <c:pt idx="3">
                    <c:v>0.20921427255524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'TW|BW=Basal as 1'!$B$3:$E$3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'TW|BW=Basal as 1'!$B$4:$E$4</c:f>
              <c:numCache>
                <c:formatCode>0.0000</c:formatCode>
                <c:ptCount val="4"/>
                <c:pt idx="0" formatCode="0.000">
                  <c:v>1.0</c:v>
                </c:pt>
                <c:pt idx="1">
                  <c:v>1.496844879058698</c:v>
                </c:pt>
                <c:pt idx="2">
                  <c:v>1.99087912631335</c:v>
                </c:pt>
                <c:pt idx="3">
                  <c:v>3.645958004335362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'TW|BW=Basal as 1'!$A$5</c:f>
              <c:strCache>
                <c:ptCount val="1"/>
                <c:pt idx="0">
                  <c:v>CKO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'TW|BW=Basal as 1'!$B$9:$E$9</c:f>
                <c:numCache>
                  <c:formatCode>General</c:formatCode>
                  <c:ptCount val="4"/>
                  <c:pt idx="0">
                    <c:v>0.0674133069239072</c:v>
                  </c:pt>
                  <c:pt idx="1">
                    <c:v>0.0411749712094486</c:v>
                  </c:pt>
                  <c:pt idx="2">
                    <c:v>0.0495452124971124</c:v>
                  </c:pt>
                  <c:pt idx="3">
                    <c:v>0.119413957453325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'TW|BW=Basal as 1'!$B$3:$E$3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'TW|BW=Basal as 1'!$B$5:$E$5</c:f>
              <c:numCache>
                <c:formatCode>0.0000</c:formatCode>
                <c:ptCount val="4"/>
                <c:pt idx="0" formatCode="0.000">
                  <c:v>1.0</c:v>
                </c:pt>
                <c:pt idx="1">
                  <c:v>1.178154263227043</c:v>
                </c:pt>
                <c:pt idx="2">
                  <c:v>1.424038411631408</c:v>
                </c:pt>
                <c:pt idx="3">
                  <c:v>2.573087259130573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40312"/>
        <c:axId val="-2051646072"/>
      </c:lineChart>
      <c:catAx>
        <c:axId val="-205124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1646072"/>
        <c:crosses val="autoZero"/>
        <c:auto val="1"/>
        <c:lblAlgn val="ctr"/>
        <c:lblOffset val="100"/>
        <c:noMultiLvlLbl val="0"/>
      </c:catAx>
      <c:valAx>
        <c:axId val="-2051646072"/>
        <c:scaling>
          <c:orientation val="minMax"/>
          <c:max val="5.0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1240312"/>
        <c:crosses val="autoZero"/>
        <c:crossBetween val="between"/>
        <c:majorUnit val="1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6189637583"/>
          <c:y val="0.0555323681849895"/>
          <c:w val="0.832280326342519"/>
          <c:h val="0.786272488288647"/>
        </c:manualLayout>
      </c:layout>
      <c:lineChart>
        <c:grouping val="standard"/>
        <c:varyColors val="0"/>
        <c:ser>
          <c:idx val="0"/>
          <c:order val="0"/>
          <c:tx>
            <c:strRef>
              <c:f>'TW|BW=Basal as 1'!$A$19</c:f>
              <c:strCache>
                <c:ptCount val="1"/>
                <c:pt idx="0">
                  <c:v>Wt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'TW|BW=Basal as 1'!$B$23:$E$23</c:f>
                <c:numCache>
                  <c:formatCode>General</c:formatCode>
                  <c:ptCount val="4"/>
                  <c:pt idx="0">
                    <c:v>0.0446740233893336</c:v>
                  </c:pt>
                  <c:pt idx="1">
                    <c:v>0.0736497006412689</c:v>
                  </c:pt>
                  <c:pt idx="2">
                    <c:v>0.150501013958708</c:v>
                  </c:pt>
                  <c:pt idx="3">
                    <c:v>0.218222728108378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'TW|BW=Basal as 1'!$B$18:$E$18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'TW|BW=Basal as 1'!$B$19:$E$19</c:f>
              <c:numCache>
                <c:formatCode>0.0000</c:formatCode>
                <c:ptCount val="4"/>
                <c:pt idx="0">
                  <c:v>1.0</c:v>
                </c:pt>
                <c:pt idx="1">
                  <c:v>1.471041105997976</c:v>
                </c:pt>
                <c:pt idx="2">
                  <c:v>1.56600586101982</c:v>
                </c:pt>
                <c:pt idx="3">
                  <c:v>3.355003842510296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'TW|BW=Basal as 1'!$A$20</c:f>
              <c:strCache>
                <c:ptCount val="1"/>
                <c:pt idx="0">
                  <c:v>CKO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'TW|BW=Basal as 1'!$B$24:$E$24</c:f>
                <c:numCache>
                  <c:formatCode>General</c:formatCode>
                  <c:ptCount val="4"/>
                  <c:pt idx="0">
                    <c:v>0.10309039996002</c:v>
                  </c:pt>
                  <c:pt idx="1">
                    <c:v>0.0301627385107052</c:v>
                  </c:pt>
                  <c:pt idx="2">
                    <c:v>0.0769412207789235</c:v>
                  </c:pt>
                  <c:pt idx="3">
                    <c:v>0.0890216872045948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'TW|BW=Basal as 1'!$B$18:$E$18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</c:numCache>
            </c:numRef>
          </c:cat>
          <c:val>
            <c:numRef>
              <c:f>'TW|BW=Basal as 1'!$B$20:$E$20</c:f>
              <c:numCache>
                <c:formatCode>0.0000</c:formatCode>
                <c:ptCount val="4"/>
                <c:pt idx="0">
                  <c:v>1.0</c:v>
                </c:pt>
                <c:pt idx="1">
                  <c:v>1.119277569626962</c:v>
                </c:pt>
                <c:pt idx="2">
                  <c:v>1.220668535651473</c:v>
                </c:pt>
                <c:pt idx="3">
                  <c:v>2.04740655151442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7026616"/>
        <c:axId val="-2138759576"/>
      </c:lineChart>
      <c:catAx>
        <c:axId val="-21070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38759576"/>
        <c:crossesAt val="0.0"/>
        <c:auto val="1"/>
        <c:lblAlgn val="ctr"/>
        <c:lblOffset val="100"/>
        <c:noMultiLvlLbl val="0"/>
      </c:catAx>
      <c:valAx>
        <c:axId val="-2138759576"/>
        <c:scaling>
          <c:orientation val="minMax"/>
          <c:max val="5.0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07026616"/>
        <c:crosses val="autoZero"/>
        <c:crossBetween val="between"/>
        <c:majorUnit val="1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2119" cy="46643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19" cy="46643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C89AB30-6784-48BA-8EAF-5A850B57931C}" type="datetimeFigureOut">
              <a:rPr kumimoji="1" lang="ja-JP" altLang="en-US" smtClean="0"/>
              <a:t>9/23/19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8829970"/>
            <a:ext cx="2982119" cy="46643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98104" y="8829970"/>
            <a:ext cx="2982119" cy="46643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B765134-6CAB-44B5-8496-498F5DA4E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71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6" y="2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51088" y="698500"/>
            <a:ext cx="21796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7" y="4415792"/>
            <a:ext cx="5046663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580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6" y="8831580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03EAB5-09B6-456B-BBD7-52D3A7340A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0089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3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392918" algn="l" rtl="0" fontAlgn="base">
      <a:spcBef>
        <a:spcPct val="30000"/>
      </a:spcBef>
      <a:spcAft>
        <a:spcPct val="0"/>
      </a:spcAft>
      <a:defRPr sz="103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785835" algn="l" rtl="0" fontAlgn="base">
      <a:spcBef>
        <a:spcPct val="30000"/>
      </a:spcBef>
      <a:spcAft>
        <a:spcPct val="0"/>
      </a:spcAft>
      <a:defRPr sz="103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178753" algn="l" rtl="0" fontAlgn="base">
      <a:spcBef>
        <a:spcPct val="30000"/>
      </a:spcBef>
      <a:spcAft>
        <a:spcPct val="0"/>
      </a:spcAft>
      <a:defRPr sz="103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571671" algn="l" rtl="0" fontAlgn="base">
      <a:spcBef>
        <a:spcPct val="30000"/>
      </a:spcBef>
      <a:spcAft>
        <a:spcPct val="0"/>
      </a:spcAft>
      <a:defRPr sz="103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1964588" algn="l" defTabSz="785835" rtl="0" eaLnBrk="1" latinLnBrk="0" hangingPunct="1">
      <a:defRPr kumimoji="1" sz="1031" kern="1200">
        <a:solidFill>
          <a:schemeClr val="tx1"/>
        </a:solidFill>
        <a:latin typeface="+mn-lt"/>
        <a:ea typeface="+mn-ea"/>
        <a:cs typeface="+mn-cs"/>
      </a:defRPr>
    </a:lvl6pPr>
    <a:lvl7pPr marL="2357506" algn="l" defTabSz="785835" rtl="0" eaLnBrk="1" latinLnBrk="0" hangingPunct="1">
      <a:defRPr kumimoji="1" sz="1031" kern="1200">
        <a:solidFill>
          <a:schemeClr val="tx1"/>
        </a:solidFill>
        <a:latin typeface="+mn-lt"/>
        <a:ea typeface="+mn-ea"/>
        <a:cs typeface="+mn-cs"/>
      </a:defRPr>
    </a:lvl7pPr>
    <a:lvl8pPr marL="2750424" algn="l" defTabSz="785835" rtl="0" eaLnBrk="1" latinLnBrk="0" hangingPunct="1">
      <a:defRPr kumimoji="1" sz="1031" kern="1200">
        <a:solidFill>
          <a:schemeClr val="tx1"/>
        </a:solidFill>
        <a:latin typeface="+mn-lt"/>
        <a:ea typeface="+mn-ea"/>
        <a:cs typeface="+mn-cs"/>
      </a:defRPr>
    </a:lvl8pPr>
    <a:lvl9pPr marL="3143341" algn="l" defTabSz="785835" rtl="0" eaLnBrk="1" latinLnBrk="0" hangingPunct="1">
      <a:defRPr kumimoji="1" sz="10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955" y="1384507"/>
            <a:ext cx="4498816" cy="2945260"/>
          </a:xfrm>
        </p:spPr>
        <p:txBody>
          <a:bodyPr anchor="b"/>
          <a:lstStyle>
            <a:lvl1pPr algn="ctr">
              <a:defRPr sz="347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591" y="4443348"/>
            <a:ext cx="3969544" cy="2042490"/>
          </a:xfrm>
        </p:spPr>
        <p:txBody>
          <a:bodyPr/>
          <a:lstStyle>
            <a:lvl1pPr marL="0" indent="0" algn="ctr">
              <a:buNone/>
              <a:defRPr sz="1389"/>
            </a:lvl1pPr>
            <a:lvl2pPr marL="264627" indent="0" algn="ctr">
              <a:buNone/>
              <a:defRPr sz="1158"/>
            </a:lvl2pPr>
            <a:lvl3pPr marL="529255" indent="0" algn="ctr">
              <a:buNone/>
              <a:defRPr sz="1042"/>
            </a:lvl3pPr>
            <a:lvl4pPr marL="793882" indent="0" algn="ctr">
              <a:buNone/>
              <a:defRPr sz="926"/>
            </a:lvl4pPr>
            <a:lvl5pPr marL="1058509" indent="0" algn="ctr">
              <a:buNone/>
              <a:defRPr sz="926"/>
            </a:lvl5pPr>
            <a:lvl6pPr marL="1323137" indent="0" algn="ctr">
              <a:buNone/>
              <a:defRPr sz="926"/>
            </a:lvl6pPr>
            <a:lvl7pPr marL="1587764" indent="0" algn="ctr">
              <a:buNone/>
              <a:defRPr sz="926"/>
            </a:lvl7pPr>
            <a:lvl8pPr marL="1852392" indent="0" algn="ctr">
              <a:buNone/>
              <a:defRPr sz="926"/>
            </a:lvl8pPr>
            <a:lvl9pPr marL="2117019" indent="0" algn="ctr">
              <a:buNone/>
              <a:defRPr sz="926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7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87607" y="450406"/>
            <a:ext cx="1141244" cy="716927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875" y="450406"/>
            <a:ext cx="3357572" cy="716927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3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9" y="2109075"/>
            <a:ext cx="4564975" cy="3519036"/>
          </a:xfrm>
        </p:spPr>
        <p:txBody>
          <a:bodyPr anchor="b"/>
          <a:lstStyle>
            <a:lvl1pPr>
              <a:defRPr sz="347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19" y="5661402"/>
            <a:ext cx="4564975" cy="1850578"/>
          </a:xfrm>
        </p:spPr>
        <p:txBody>
          <a:bodyPr/>
          <a:lstStyle>
            <a:lvl1pPr marL="0" indent="0">
              <a:buNone/>
              <a:defRPr sz="1389">
                <a:solidFill>
                  <a:schemeClr val="tx1"/>
                </a:solidFill>
              </a:defRPr>
            </a:lvl1pPr>
            <a:lvl2pPr marL="26462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2pPr>
            <a:lvl3pPr marL="529255" indent="0">
              <a:buNone/>
              <a:defRPr sz="1042">
                <a:solidFill>
                  <a:schemeClr val="tx1">
                    <a:tint val="75000"/>
                  </a:schemeClr>
                </a:solidFill>
              </a:defRPr>
            </a:lvl3pPr>
            <a:lvl4pPr marL="793882" indent="0">
              <a:buNone/>
              <a:defRPr sz="926">
                <a:solidFill>
                  <a:schemeClr val="tx1">
                    <a:tint val="75000"/>
                  </a:schemeClr>
                </a:solidFill>
              </a:defRPr>
            </a:lvl4pPr>
            <a:lvl5pPr marL="1058509" indent="0">
              <a:buNone/>
              <a:defRPr sz="926">
                <a:solidFill>
                  <a:schemeClr val="tx1">
                    <a:tint val="75000"/>
                  </a:schemeClr>
                </a:solidFill>
              </a:defRPr>
            </a:lvl5pPr>
            <a:lvl6pPr marL="1323137" indent="0">
              <a:buNone/>
              <a:defRPr sz="926">
                <a:solidFill>
                  <a:schemeClr val="tx1">
                    <a:tint val="75000"/>
                  </a:schemeClr>
                </a:solidFill>
              </a:defRPr>
            </a:lvl6pPr>
            <a:lvl7pPr marL="1587764" indent="0">
              <a:buNone/>
              <a:defRPr sz="926">
                <a:solidFill>
                  <a:schemeClr val="tx1">
                    <a:tint val="75000"/>
                  </a:schemeClr>
                </a:solidFill>
              </a:defRPr>
            </a:lvl7pPr>
            <a:lvl8pPr marL="1852392" indent="0">
              <a:buNone/>
              <a:defRPr sz="926">
                <a:solidFill>
                  <a:schemeClr val="tx1">
                    <a:tint val="75000"/>
                  </a:schemeClr>
                </a:solidFill>
              </a:defRPr>
            </a:lvl8pPr>
            <a:lvl9pPr marL="2117019" indent="0">
              <a:buNone/>
              <a:defRPr sz="9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875" y="2252027"/>
            <a:ext cx="2249408" cy="536765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9442" y="2252027"/>
            <a:ext cx="2249408" cy="536765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64" y="450407"/>
            <a:ext cx="4564975" cy="163516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565" y="2073824"/>
            <a:ext cx="2239070" cy="1016349"/>
          </a:xfrm>
        </p:spPr>
        <p:txBody>
          <a:bodyPr anchor="b"/>
          <a:lstStyle>
            <a:lvl1pPr marL="0" indent="0">
              <a:buNone/>
              <a:defRPr sz="1389" b="1"/>
            </a:lvl1pPr>
            <a:lvl2pPr marL="264627" indent="0">
              <a:buNone/>
              <a:defRPr sz="1158" b="1"/>
            </a:lvl2pPr>
            <a:lvl3pPr marL="529255" indent="0">
              <a:buNone/>
              <a:defRPr sz="1042" b="1"/>
            </a:lvl3pPr>
            <a:lvl4pPr marL="793882" indent="0">
              <a:buNone/>
              <a:defRPr sz="926" b="1"/>
            </a:lvl4pPr>
            <a:lvl5pPr marL="1058509" indent="0">
              <a:buNone/>
              <a:defRPr sz="926" b="1"/>
            </a:lvl5pPr>
            <a:lvl6pPr marL="1323137" indent="0">
              <a:buNone/>
              <a:defRPr sz="926" b="1"/>
            </a:lvl6pPr>
            <a:lvl7pPr marL="1587764" indent="0">
              <a:buNone/>
              <a:defRPr sz="926" b="1"/>
            </a:lvl7pPr>
            <a:lvl8pPr marL="1852392" indent="0">
              <a:buNone/>
              <a:defRPr sz="926" b="1"/>
            </a:lvl8pPr>
            <a:lvl9pPr marL="2117019" indent="0">
              <a:buNone/>
              <a:defRPr sz="92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565" y="3090173"/>
            <a:ext cx="2239070" cy="454517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79443" y="2073824"/>
            <a:ext cx="2250097" cy="1016349"/>
          </a:xfrm>
        </p:spPr>
        <p:txBody>
          <a:bodyPr anchor="b"/>
          <a:lstStyle>
            <a:lvl1pPr marL="0" indent="0">
              <a:buNone/>
              <a:defRPr sz="1389" b="1"/>
            </a:lvl1pPr>
            <a:lvl2pPr marL="264627" indent="0">
              <a:buNone/>
              <a:defRPr sz="1158" b="1"/>
            </a:lvl2pPr>
            <a:lvl3pPr marL="529255" indent="0">
              <a:buNone/>
              <a:defRPr sz="1042" b="1"/>
            </a:lvl3pPr>
            <a:lvl4pPr marL="793882" indent="0">
              <a:buNone/>
              <a:defRPr sz="926" b="1"/>
            </a:lvl4pPr>
            <a:lvl5pPr marL="1058509" indent="0">
              <a:buNone/>
              <a:defRPr sz="926" b="1"/>
            </a:lvl5pPr>
            <a:lvl6pPr marL="1323137" indent="0">
              <a:buNone/>
              <a:defRPr sz="926" b="1"/>
            </a:lvl6pPr>
            <a:lvl7pPr marL="1587764" indent="0">
              <a:buNone/>
              <a:defRPr sz="926" b="1"/>
            </a:lvl7pPr>
            <a:lvl8pPr marL="1852392" indent="0">
              <a:buNone/>
              <a:defRPr sz="926" b="1"/>
            </a:lvl8pPr>
            <a:lvl9pPr marL="2117019" indent="0">
              <a:buNone/>
              <a:defRPr sz="92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79443" y="3090173"/>
            <a:ext cx="2250097" cy="454517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5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64" y="563986"/>
            <a:ext cx="1707042" cy="1973951"/>
          </a:xfrm>
        </p:spPr>
        <p:txBody>
          <a:bodyPr anchor="b"/>
          <a:lstStyle>
            <a:lvl1pPr>
              <a:defRPr sz="185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098" y="1218054"/>
            <a:ext cx="2679442" cy="6011933"/>
          </a:xfrm>
        </p:spPr>
        <p:txBody>
          <a:bodyPr/>
          <a:lstStyle>
            <a:lvl1pPr>
              <a:defRPr sz="1852"/>
            </a:lvl1pPr>
            <a:lvl2pPr>
              <a:defRPr sz="1621"/>
            </a:lvl2pPr>
            <a:lvl3pPr>
              <a:defRPr sz="1389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564" y="2537936"/>
            <a:ext cx="1707042" cy="4701841"/>
          </a:xfrm>
        </p:spPr>
        <p:txBody>
          <a:bodyPr/>
          <a:lstStyle>
            <a:lvl1pPr marL="0" indent="0">
              <a:buNone/>
              <a:defRPr sz="926"/>
            </a:lvl1pPr>
            <a:lvl2pPr marL="264627" indent="0">
              <a:buNone/>
              <a:defRPr sz="810"/>
            </a:lvl2pPr>
            <a:lvl3pPr marL="529255" indent="0">
              <a:buNone/>
              <a:defRPr sz="695"/>
            </a:lvl3pPr>
            <a:lvl4pPr marL="793882" indent="0">
              <a:buNone/>
              <a:defRPr sz="579"/>
            </a:lvl4pPr>
            <a:lvl5pPr marL="1058509" indent="0">
              <a:buNone/>
              <a:defRPr sz="579"/>
            </a:lvl5pPr>
            <a:lvl6pPr marL="1323137" indent="0">
              <a:buNone/>
              <a:defRPr sz="579"/>
            </a:lvl6pPr>
            <a:lvl7pPr marL="1587764" indent="0">
              <a:buNone/>
              <a:defRPr sz="579"/>
            </a:lvl7pPr>
            <a:lvl8pPr marL="1852392" indent="0">
              <a:buNone/>
              <a:defRPr sz="579"/>
            </a:lvl8pPr>
            <a:lvl9pPr marL="2117019" indent="0">
              <a:buNone/>
              <a:defRPr sz="57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3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64" y="563986"/>
            <a:ext cx="1707042" cy="1973951"/>
          </a:xfrm>
        </p:spPr>
        <p:txBody>
          <a:bodyPr anchor="b"/>
          <a:lstStyle>
            <a:lvl1pPr>
              <a:defRPr sz="185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0098" y="1218054"/>
            <a:ext cx="2679442" cy="6011933"/>
          </a:xfrm>
        </p:spPr>
        <p:txBody>
          <a:bodyPr anchor="t"/>
          <a:lstStyle>
            <a:lvl1pPr marL="0" indent="0">
              <a:buNone/>
              <a:defRPr sz="1852"/>
            </a:lvl1pPr>
            <a:lvl2pPr marL="264627" indent="0">
              <a:buNone/>
              <a:defRPr sz="1621"/>
            </a:lvl2pPr>
            <a:lvl3pPr marL="529255" indent="0">
              <a:buNone/>
              <a:defRPr sz="1389"/>
            </a:lvl3pPr>
            <a:lvl4pPr marL="793882" indent="0">
              <a:buNone/>
              <a:defRPr sz="1158"/>
            </a:lvl4pPr>
            <a:lvl5pPr marL="1058509" indent="0">
              <a:buNone/>
              <a:defRPr sz="1158"/>
            </a:lvl5pPr>
            <a:lvl6pPr marL="1323137" indent="0">
              <a:buNone/>
              <a:defRPr sz="1158"/>
            </a:lvl6pPr>
            <a:lvl7pPr marL="1587764" indent="0">
              <a:buNone/>
              <a:defRPr sz="1158"/>
            </a:lvl7pPr>
            <a:lvl8pPr marL="1852392" indent="0">
              <a:buNone/>
              <a:defRPr sz="1158"/>
            </a:lvl8pPr>
            <a:lvl9pPr marL="2117019" indent="0">
              <a:buNone/>
              <a:defRPr sz="115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564" y="2537936"/>
            <a:ext cx="1707042" cy="4701841"/>
          </a:xfrm>
        </p:spPr>
        <p:txBody>
          <a:bodyPr/>
          <a:lstStyle>
            <a:lvl1pPr marL="0" indent="0">
              <a:buNone/>
              <a:defRPr sz="926"/>
            </a:lvl1pPr>
            <a:lvl2pPr marL="264627" indent="0">
              <a:buNone/>
              <a:defRPr sz="810"/>
            </a:lvl2pPr>
            <a:lvl3pPr marL="529255" indent="0">
              <a:buNone/>
              <a:defRPr sz="695"/>
            </a:lvl3pPr>
            <a:lvl4pPr marL="793882" indent="0">
              <a:buNone/>
              <a:defRPr sz="579"/>
            </a:lvl4pPr>
            <a:lvl5pPr marL="1058509" indent="0">
              <a:buNone/>
              <a:defRPr sz="579"/>
            </a:lvl5pPr>
            <a:lvl6pPr marL="1323137" indent="0">
              <a:buNone/>
              <a:defRPr sz="579"/>
            </a:lvl6pPr>
            <a:lvl7pPr marL="1587764" indent="0">
              <a:buNone/>
              <a:defRPr sz="579"/>
            </a:lvl7pPr>
            <a:lvl8pPr marL="1852392" indent="0">
              <a:buNone/>
              <a:defRPr sz="579"/>
            </a:lvl8pPr>
            <a:lvl9pPr marL="2117019" indent="0">
              <a:buNone/>
              <a:defRPr sz="57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94-3A07-499E-AE92-93E85A34D0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9/23/19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0F4-75A0-491D-9516-6BFB290FE8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2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875" y="450407"/>
            <a:ext cx="4564975" cy="1635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75" y="2252027"/>
            <a:ext cx="4564975" cy="536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3875" y="7840972"/>
            <a:ext cx="1190863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43D294-3A07-499E-AE92-93E85A34D06A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9/23/19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3215" y="7840972"/>
            <a:ext cx="1786295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7987" y="7840972"/>
            <a:ext cx="1190863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BAF0F4-75A0-491D-9516-6BFB290FE836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455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29255" rtl="0" eaLnBrk="1" latinLnBrk="0" hangingPunct="1">
        <a:lnSpc>
          <a:spcPct val="90000"/>
        </a:lnSpc>
        <a:spcBef>
          <a:spcPct val="0"/>
        </a:spcBef>
        <a:buNone/>
        <a:defRPr kumimoji="1" sz="2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314" indent="-132314" algn="l" defTabSz="529255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kumimoji="1"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396941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389" kern="1200">
          <a:solidFill>
            <a:schemeClr val="tx1"/>
          </a:solidFill>
          <a:latin typeface="+mn-lt"/>
          <a:ea typeface="+mn-ea"/>
          <a:cs typeface="+mn-cs"/>
        </a:defRPr>
      </a:lvl2pPr>
      <a:lvl3pPr marL="661568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3pPr>
      <a:lvl4pPr marL="926196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4pPr>
      <a:lvl5pPr marL="1190823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5pPr>
      <a:lvl6pPr marL="1455450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6pPr>
      <a:lvl7pPr marL="1720078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7pPr>
      <a:lvl8pPr marL="1984705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8pPr>
      <a:lvl9pPr marL="2249333" indent="-132314" algn="l" defTabSz="529255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1pPr>
      <a:lvl2pPr marL="264627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2pPr>
      <a:lvl3pPr marL="529255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3pPr>
      <a:lvl4pPr marL="793882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4pPr>
      <a:lvl5pPr marL="1058509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5pPr>
      <a:lvl6pPr marL="1323137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6pPr>
      <a:lvl7pPr marL="1587764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7pPr>
      <a:lvl8pPr marL="1852392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8pPr>
      <a:lvl9pPr marL="2117019" algn="l" defTabSz="529255" rtl="0" eaLnBrk="1" latinLnBrk="0" hangingPunct="1">
        <a:defRPr kumimoji="1" sz="10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chart" Target="../charts/chart1.xml"/><Relationship Id="rId7" Type="http://schemas.openxmlformats.org/officeDocument/2006/relationships/chart" Target="../charts/chart2.xml"/><Relationship Id="rId8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232" y="7184424"/>
            <a:ext cx="500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Supplemental Figure 1. </a:t>
            </a:r>
            <a:endParaRPr lang="en-US" sz="1200" b="1" dirty="0" smtClean="0"/>
          </a:p>
          <a:p>
            <a:pPr algn="just"/>
            <a:r>
              <a:rPr lang="en-US" sz="1200" b="1" dirty="0" smtClean="0"/>
              <a:t>The </a:t>
            </a:r>
            <a:r>
              <a:rPr lang="en-US" sz="1200" b="1" dirty="0"/>
              <a:t>histological analysis of the thyroid gland of the </a:t>
            </a:r>
            <a:r>
              <a:rPr lang="en-US" sz="1200" b="1" i="1" dirty="0" err="1"/>
              <a:t>Wt</a:t>
            </a:r>
            <a:r>
              <a:rPr lang="en-US" sz="1200" b="1" dirty="0"/>
              <a:t> and </a:t>
            </a:r>
            <a:r>
              <a:rPr lang="en-US" sz="1200" b="1" i="1" dirty="0"/>
              <a:t>Sbp2</a:t>
            </a:r>
            <a:r>
              <a:rPr lang="en-US" sz="1200" b="1" dirty="0"/>
              <a:t> </a:t>
            </a:r>
            <a:r>
              <a:rPr lang="en-US" sz="1200" b="1" dirty="0" err="1"/>
              <a:t>iCKO</a:t>
            </a:r>
            <a:r>
              <a:rPr lang="en-US" sz="1200" b="1" dirty="0"/>
              <a:t> mice. </a:t>
            </a:r>
            <a:r>
              <a:rPr lang="en-US" sz="1200" dirty="0"/>
              <a:t>(A) H&amp;E-stained sections from the thyroid glands. (B) Morphometric analysis of the thyroid gland. Open bars represent the </a:t>
            </a:r>
            <a:r>
              <a:rPr lang="en-US" sz="1200" i="1" dirty="0" err="1"/>
              <a:t>Wt</a:t>
            </a:r>
            <a:r>
              <a:rPr lang="en-US" sz="1200" dirty="0"/>
              <a:t> mice and closed bar represent the </a:t>
            </a:r>
            <a:r>
              <a:rPr lang="en-US" sz="1200" i="1" dirty="0"/>
              <a:t>Sbp2</a:t>
            </a:r>
            <a:r>
              <a:rPr lang="en-US" sz="1200" dirty="0"/>
              <a:t> </a:t>
            </a:r>
            <a:r>
              <a:rPr lang="en-US" sz="1200" dirty="0" err="1"/>
              <a:t>iCKO</a:t>
            </a:r>
            <a:r>
              <a:rPr lang="en-US" sz="1200" dirty="0"/>
              <a:t> mice</a:t>
            </a:r>
            <a:r>
              <a:rPr lang="en-US" sz="1200" dirty="0"/>
              <a:t> </a:t>
            </a:r>
            <a:endParaRPr lang="en-US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" y="387024"/>
            <a:ext cx="2542476" cy="19143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59001" y="111155"/>
            <a:ext cx="997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b="1" kern="0" dirty="0" err="1" smtClean="0">
                <a:solidFill>
                  <a:srgbClr val="000000"/>
                </a:solidFill>
              </a:rPr>
              <a:t>Wt</a:t>
            </a: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 (Male)</a:t>
            </a:r>
            <a:endParaRPr kumimoji="1" lang="ja-JP" altLang="en-US" sz="1000" b="1" kern="0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58" y="387024"/>
            <a:ext cx="2542477" cy="191433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89370" y="2130952"/>
            <a:ext cx="4796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328613" y="2157202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763345" y="2126574"/>
            <a:ext cx="5052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915288" y="2165524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348377" y="111155"/>
            <a:ext cx="137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b="1" i="1" kern="0" dirty="0" smtClean="0">
                <a:solidFill>
                  <a:srgbClr val="000000"/>
                </a:solidFill>
              </a:rPr>
              <a:t>Sbp2</a:t>
            </a: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000" b="1" kern="0" dirty="0" err="1" smtClean="0">
                <a:solidFill>
                  <a:srgbClr val="000000"/>
                </a:solidFill>
              </a:rPr>
              <a:t>iCKO</a:t>
            </a: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 (Male)</a:t>
            </a:r>
            <a:endParaRPr kumimoji="1" lang="ja-JP" altLang="en-US" sz="1000" b="1" kern="0" dirty="0">
              <a:solidFill>
                <a:srgbClr val="00000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" y="2605617"/>
            <a:ext cx="2542476" cy="191433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58" y="2605616"/>
            <a:ext cx="2542477" cy="191433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183061" y="4364915"/>
            <a:ext cx="4796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2322304" y="4391165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59001" y="2366462"/>
            <a:ext cx="997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b="1" kern="0" dirty="0" err="1" smtClean="0">
                <a:solidFill>
                  <a:srgbClr val="000000"/>
                </a:solidFill>
              </a:rPr>
              <a:t>Wt</a:t>
            </a: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 (Female)</a:t>
            </a:r>
            <a:endParaRPr kumimoji="1" lang="ja-JP" altLang="en-US" sz="10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24" name="グラフ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63518"/>
              </p:ext>
            </p:extLst>
          </p:nvPr>
        </p:nvGraphicFramePr>
        <p:xfrm>
          <a:off x="268926" y="5305006"/>
          <a:ext cx="1443899" cy="175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64539" y="5134465"/>
            <a:ext cx="1591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kern="0" dirty="0" smtClean="0">
                <a:solidFill>
                  <a:srgbClr val="000000"/>
                </a:solidFill>
              </a:rPr>
              <a:t>Whole follicle area </a:t>
            </a:r>
            <a:endParaRPr kumimoji="1" lang="ja-JP" altLang="en-US" sz="900" b="1" kern="0" dirty="0">
              <a:solidFill>
                <a:srgbClr val="0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-613093" y="5778025"/>
            <a:ext cx="1591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kern="0" dirty="0" smtClean="0">
                <a:solidFill>
                  <a:srgbClr val="000000"/>
                </a:solidFill>
              </a:rPr>
              <a:t>µm</a:t>
            </a:r>
            <a:r>
              <a:rPr kumimoji="1" lang="en-US" altLang="ja-JP" sz="900" b="1" kern="0" baseline="30000" dirty="0" smtClean="0">
                <a:solidFill>
                  <a:srgbClr val="000000"/>
                </a:solidFill>
              </a:rPr>
              <a:t>2</a:t>
            </a:r>
            <a:endParaRPr kumimoji="1" lang="ja-JP" altLang="en-US" sz="900" b="1" kern="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27" name="グラフ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595691"/>
              </p:ext>
            </p:extLst>
          </p:nvPr>
        </p:nvGraphicFramePr>
        <p:xfrm>
          <a:off x="2006076" y="5300729"/>
          <a:ext cx="1431201" cy="175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 Box 263"/>
          <p:cNvSpPr txBox="1">
            <a:spLocks noChangeArrowheads="1"/>
          </p:cNvSpPr>
          <p:nvPr/>
        </p:nvSpPr>
        <p:spPr bwMode="auto">
          <a:xfrm>
            <a:off x="-2308" y="87552"/>
            <a:ext cx="343047" cy="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/>
              <a:t>A</a:t>
            </a:r>
          </a:p>
        </p:txBody>
      </p:sp>
      <p:sp>
        <p:nvSpPr>
          <p:cNvPr id="29" name="Text Box 263"/>
          <p:cNvSpPr txBox="1">
            <a:spLocks noChangeArrowheads="1"/>
          </p:cNvSpPr>
          <p:nvPr/>
        </p:nvSpPr>
        <p:spPr bwMode="auto">
          <a:xfrm>
            <a:off x="-50836" y="4812856"/>
            <a:ext cx="343047" cy="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/>
              <a:t>B</a:t>
            </a:r>
          </a:p>
        </p:txBody>
      </p:sp>
      <p:graphicFrame>
        <p:nvGraphicFramePr>
          <p:cNvPr id="30" name="グラフ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55303"/>
              </p:ext>
            </p:extLst>
          </p:nvPr>
        </p:nvGraphicFramePr>
        <p:xfrm>
          <a:off x="3706151" y="5300729"/>
          <a:ext cx="1431201" cy="175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1921308" y="5124905"/>
            <a:ext cx="17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kern="0" dirty="0" smtClean="0">
                <a:solidFill>
                  <a:srgbClr val="000000"/>
                </a:solidFill>
              </a:rPr>
              <a:t>Colloid</a:t>
            </a:r>
            <a:r>
              <a:rPr kumimoji="1" lang="ja-JP" altLang="en-US" sz="900" b="1" kern="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containing</a:t>
            </a:r>
            <a:r>
              <a:rPr kumimoji="1" lang="ja-JP" altLang="en-US" sz="900" b="1" kern="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area</a:t>
            </a:r>
            <a:r>
              <a:rPr kumimoji="1" lang="ja-JP" altLang="en-US" sz="900" b="1" kern="0" dirty="0" smtClean="0">
                <a:solidFill>
                  <a:srgbClr val="000000"/>
                </a:solidFill>
              </a:rPr>
              <a:t> </a:t>
            </a:r>
            <a:endParaRPr kumimoji="1" lang="ja-JP" altLang="en-US" sz="900" b="1" kern="0" dirty="0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6700" y="4807705"/>
            <a:ext cx="855106" cy="25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 smtClean="0"/>
              <a:t>Male</a:t>
            </a:r>
            <a:endParaRPr kumimoji="1" lang="ja-JP" altLang="en-US" sz="105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696053" y="5139166"/>
            <a:ext cx="17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kern="0" dirty="0" smtClean="0">
                <a:solidFill>
                  <a:srgbClr val="000000"/>
                </a:solidFill>
              </a:rPr>
              <a:t>Follicular epithelial area</a:t>
            </a:r>
            <a:endParaRPr kumimoji="1" lang="ja-JP" altLang="en-US" sz="900" b="1" kern="0" dirty="0">
              <a:solidFill>
                <a:srgbClr val="00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46776" y="2354783"/>
            <a:ext cx="164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b="1" i="1" kern="0" dirty="0" smtClean="0">
                <a:solidFill>
                  <a:srgbClr val="000000"/>
                </a:solidFill>
              </a:rPr>
              <a:t>Sbp2</a:t>
            </a: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000" b="1" kern="0" dirty="0" err="1" smtClean="0">
                <a:solidFill>
                  <a:srgbClr val="000000"/>
                </a:solidFill>
              </a:rPr>
              <a:t>iCKO</a:t>
            </a: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 (Female)</a:t>
            </a:r>
            <a:endParaRPr kumimoji="1" lang="ja-JP" altLang="en-US" sz="1000" b="1" kern="0" dirty="0">
              <a:solidFill>
                <a:srgbClr val="000000"/>
              </a:solidFill>
            </a:endParaRPr>
          </a:p>
        </p:txBody>
      </p:sp>
      <p:sp>
        <p:nvSpPr>
          <p:cNvPr id="39" name="テキスト ボックス 10"/>
          <p:cNvSpPr txBox="1"/>
          <p:nvPr/>
        </p:nvSpPr>
        <p:spPr>
          <a:xfrm>
            <a:off x="4787439" y="4298274"/>
            <a:ext cx="5052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40" name="直線コネクタ 11"/>
          <p:cNvCxnSpPr/>
          <p:nvPr/>
        </p:nvCxnSpPr>
        <p:spPr>
          <a:xfrm>
            <a:off x="4926682" y="4324524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765259" y="4862233"/>
            <a:ext cx="1133766" cy="234211"/>
            <a:chOff x="4233672" y="264967"/>
            <a:chExt cx="1133766" cy="234211"/>
          </a:xfrm>
        </p:grpSpPr>
        <p:sp>
          <p:nvSpPr>
            <p:cNvPr id="42" name="正方形/長方形 12"/>
            <p:cNvSpPr/>
            <p:nvPr/>
          </p:nvSpPr>
          <p:spPr bwMode="auto">
            <a:xfrm>
              <a:off x="4767093" y="356270"/>
              <a:ext cx="76955" cy="72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3" name="正方形/長方形 13"/>
            <p:cNvSpPr/>
            <p:nvPr/>
          </p:nvSpPr>
          <p:spPr bwMode="auto">
            <a:xfrm>
              <a:off x="4233672" y="352782"/>
              <a:ext cx="77600" cy="76232"/>
            </a:xfrm>
            <a:prstGeom prst="rect">
              <a:avLst/>
            </a:prstGeom>
            <a:ln w="6350"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テキスト ボックス 14"/>
            <p:cNvSpPr txBox="1"/>
            <p:nvPr/>
          </p:nvSpPr>
          <p:spPr>
            <a:xfrm>
              <a:off x="4338892" y="264967"/>
              <a:ext cx="4046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Wt</a:t>
              </a:r>
              <a:endParaRPr kumimoji="1" lang="ja-JP" altLang="en-US" sz="900" dirty="0"/>
            </a:p>
          </p:txBody>
        </p:sp>
        <p:sp>
          <p:nvSpPr>
            <p:cNvPr id="45" name="テキスト ボックス 15"/>
            <p:cNvSpPr txBox="1"/>
            <p:nvPr/>
          </p:nvSpPr>
          <p:spPr>
            <a:xfrm>
              <a:off x="4844766" y="268346"/>
              <a:ext cx="5226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iCKO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532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466369"/>
              </p:ext>
            </p:extLst>
          </p:nvPr>
        </p:nvGraphicFramePr>
        <p:xfrm>
          <a:off x="317500" y="546099"/>
          <a:ext cx="4572000" cy="266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69900" y="3643198"/>
            <a:ext cx="453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Supplemental Figure 2.  </a:t>
            </a:r>
            <a:endParaRPr lang="en-US" sz="1200" b="1" dirty="0" smtClean="0"/>
          </a:p>
          <a:p>
            <a:r>
              <a:rPr lang="en-US" sz="1200" b="1" dirty="0" smtClean="0"/>
              <a:t>The </a:t>
            </a:r>
            <a:r>
              <a:rPr lang="en-US" sz="1200" b="1" dirty="0"/>
              <a:t>ratio of non-Tg-T3 to non-Tg-T4 in the thyroid gland of the </a:t>
            </a:r>
            <a:r>
              <a:rPr lang="en-US" sz="1200" b="1" i="1" dirty="0" err="1"/>
              <a:t>Wt</a:t>
            </a:r>
            <a:r>
              <a:rPr lang="en-US" sz="1200" b="1" dirty="0"/>
              <a:t> and </a:t>
            </a:r>
            <a:r>
              <a:rPr lang="en-US" sz="1200" b="1" i="1" dirty="0"/>
              <a:t>Sbp2</a:t>
            </a:r>
            <a:r>
              <a:rPr lang="en-US" sz="1200" b="1" dirty="0"/>
              <a:t> </a:t>
            </a:r>
            <a:r>
              <a:rPr lang="en-US" sz="1200" b="1" dirty="0" err="1"/>
              <a:t>iCKO</a:t>
            </a:r>
            <a:r>
              <a:rPr lang="en-US" sz="1200" b="1" dirty="0"/>
              <a:t> mice. </a:t>
            </a:r>
            <a:r>
              <a:rPr lang="en-US" sz="1200" dirty="0"/>
              <a:t>Open bars represent the </a:t>
            </a:r>
            <a:r>
              <a:rPr lang="en-US" sz="1200" i="1" dirty="0" err="1"/>
              <a:t>Wt</a:t>
            </a:r>
            <a:r>
              <a:rPr lang="en-US" sz="1200" dirty="0"/>
              <a:t> mice and closed bar represent the </a:t>
            </a:r>
            <a:r>
              <a:rPr lang="en-US" sz="1200" i="1" dirty="0"/>
              <a:t>Sbp2</a:t>
            </a:r>
            <a:r>
              <a:rPr lang="en-US" sz="1200" dirty="0"/>
              <a:t> </a:t>
            </a:r>
            <a:r>
              <a:rPr lang="en-US" sz="1200" dirty="0" err="1"/>
              <a:t>iCKO</a:t>
            </a:r>
            <a:r>
              <a:rPr lang="en-US" sz="1200" dirty="0"/>
              <a:t> mice. 8 male and female mice were studied in each </a:t>
            </a:r>
            <a:r>
              <a:rPr lang="en-US" sz="1200" dirty="0" smtClean="0"/>
              <a:t>group. 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79"/>
          <p:cNvSpPr txBox="1"/>
          <p:nvPr/>
        </p:nvSpPr>
        <p:spPr>
          <a:xfrm>
            <a:off x="745087" y="369096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/>
              <a:t>Non-Tg-T3/non-Tg-T4 ratio</a:t>
            </a:r>
            <a:endParaRPr kumimoji="1" lang="ja-JP" altLang="en-US" sz="1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663659" y="683933"/>
            <a:ext cx="1133766" cy="246911"/>
            <a:chOff x="4233672" y="264967"/>
            <a:chExt cx="1133766" cy="246911"/>
          </a:xfrm>
        </p:grpSpPr>
        <p:sp>
          <p:nvSpPr>
            <p:cNvPr id="6" name="正方形/長方形 12"/>
            <p:cNvSpPr/>
            <p:nvPr/>
          </p:nvSpPr>
          <p:spPr bwMode="auto">
            <a:xfrm>
              <a:off x="4767093" y="356270"/>
              <a:ext cx="76955" cy="72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正方形/長方形 13"/>
            <p:cNvSpPr/>
            <p:nvPr/>
          </p:nvSpPr>
          <p:spPr bwMode="auto">
            <a:xfrm>
              <a:off x="4233672" y="352782"/>
              <a:ext cx="77600" cy="76232"/>
            </a:xfrm>
            <a:prstGeom prst="rect">
              <a:avLst/>
            </a:prstGeom>
            <a:ln w="6350"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テキスト ボックス 14"/>
            <p:cNvSpPr txBox="1"/>
            <p:nvPr/>
          </p:nvSpPr>
          <p:spPr>
            <a:xfrm>
              <a:off x="4338892" y="264967"/>
              <a:ext cx="4046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Wt</a:t>
              </a:r>
              <a:endParaRPr kumimoji="1" lang="ja-JP" altLang="en-US" sz="900" dirty="0"/>
            </a:p>
          </p:txBody>
        </p:sp>
        <p:sp>
          <p:nvSpPr>
            <p:cNvPr id="9" name="テキスト ボックス 15"/>
            <p:cNvSpPr txBox="1"/>
            <p:nvPr/>
          </p:nvSpPr>
          <p:spPr>
            <a:xfrm>
              <a:off x="4844766" y="281046"/>
              <a:ext cx="5226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iCKO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652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73703" y="838657"/>
            <a:ext cx="2367474" cy="2978421"/>
            <a:chOff x="1279490" y="358307"/>
            <a:chExt cx="2367474" cy="29784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83033"/>
            <a:stretch/>
          </p:blipFill>
          <p:spPr>
            <a:xfrm>
              <a:off x="1525711" y="358307"/>
              <a:ext cx="737199" cy="297841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8284" r="5499"/>
            <a:stretch/>
          </p:blipFill>
          <p:spPr>
            <a:xfrm>
              <a:off x="2073344" y="358307"/>
              <a:ext cx="1573620" cy="2978421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2052083" y="3195084"/>
              <a:ext cx="15544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00451" y="719433"/>
              <a:ext cx="243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*</a:t>
              </a:r>
              <a:endParaRPr lang="th-TH" sz="12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243660" y="445475"/>
              <a:ext cx="1133766" cy="234211"/>
              <a:chOff x="4233672" y="264967"/>
              <a:chExt cx="1133766" cy="234211"/>
            </a:xfrm>
          </p:grpSpPr>
          <p:sp>
            <p:nvSpPr>
              <p:cNvPr id="8" name="正方形/長方形 12"/>
              <p:cNvSpPr/>
              <p:nvPr/>
            </p:nvSpPr>
            <p:spPr bwMode="auto">
              <a:xfrm>
                <a:off x="4767093" y="356270"/>
                <a:ext cx="76955" cy="7200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" name="正方形/長方形 13"/>
              <p:cNvSpPr/>
              <p:nvPr/>
            </p:nvSpPr>
            <p:spPr bwMode="auto">
              <a:xfrm>
                <a:off x="4233672" y="352782"/>
                <a:ext cx="77600" cy="76232"/>
              </a:xfrm>
              <a:prstGeom prst="rect">
                <a:avLst/>
              </a:prstGeom>
              <a:ln w="6350"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" name="テキスト ボックス 14"/>
              <p:cNvSpPr txBox="1"/>
              <p:nvPr/>
            </p:nvSpPr>
            <p:spPr>
              <a:xfrm>
                <a:off x="4338892" y="264967"/>
                <a:ext cx="4046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err="1" smtClean="0"/>
                  <a:t>Wt</a:t>
                </a:r>
                <a:endParaRPr kumimoji="1" lang="ja-JP" altLang="en-US" sz="900" dirty="0"/>
              </a:p>
            </p:txBody>
          </p:sp>
          <p:sp>
            <p:nvSpPr>
              <p:cNvPr id="11" name="テキスト ボックス 15"/>
              <p:cNvSpPr txBox="1"/>
              <p:nvPr/>
            </p:nvSpPr>
            <p:spPr>
              <a:xfrm>
                <a:off x="4844766" y="268346"/>
                <a:ext cx="5226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err="1" smtClean="0"/>
                  <a:t>iCKO</a:t>
                </a:r>
                <a:endParaRPr kumimoji="1" lang="ja-JP" altLang="en-US" sz="9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6200000">
              <a:off x="794902" y="1724405"/>
              <a:ext cx="12153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Ratio (</a:t>
              </a:r>
              <a:r>
                <a:rPr lang="en-US" sz="1000" b="1" dirty="0" err="1" smtClean="0"/>
                <a:t>Wt</a:t>
              </a:r>
              <a:r>
                <a:rPr lang="en-US" sz="1000" b="1" dirty="0" smtClean="0"/>
                <a:t> as 100)</a:t>
              </a:r>
              <a:endParaRPr lang="th-TH" sz="1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48324" y="420015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O</a:t>
            </a:r>
            <a:r>
              <a:rPr lang="en-US" sz="1200" b="1" baseline="-25000" dirty="0" smtClean="0"/>
              <a:t>2 </a:t>
            </a:r>
            <a:r>
              <a:rPr lang="en-US" sz="1200" b="1" dirty="0" smtClean="0"/>
              <a:t>in the thyroid gland</a:t>
            </a:r>
            <a:endParaRPr lang="th-TH" sz="1200" b="1" dirty="0"/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179932" y="4022124"/>
            <a:ext cx="500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Supplemental Figure 3. </a:t>
            </a:r>
            <a:endParaRPr lang="en-US" sz="1200" b="1" dirty="0" smtClean="0"/>
          </a:p>
          <a:p>
            <a:pPr algn="just"/>
            <a:r>
              <a:rPr lang="en-US" sz="1200" b="1" dirty="0" smtClean="0"/>
              <a:t>The </a:t>
            </a:r>
            <a:r>
              <a:rPr lang="en-US" sz="1200" b="1" dirty="0"/>
              <a:t>measurement of H</a:t>
            </a:r>
            <a:r>
              <a:rPr lang="en-US" sz="1200" b="1" baseline="-25000" dirty="0"/>
              <a:t>2</a:t>
            </a:r>
            <a:r>
              <a:rPr lang="en-US" sz="1200" b="1" dirty="0"/>
              <a:t>O</a:t>
            </a:r>
            <a:r>
              <a:rPr lang="en-US" sz="1200" b="1" baseline="-25000" dirty="0"/>
              <a:t>2</a:t>
            </a:r>
            <a:r>
              <a:rPr lang="en-US" sz="1200" b="1" dirty="0"/>
              <a:t> in the thyroid glands of female </a:t>
            </a:r>
            <a:r>
              <a:rPr lang="en-US" sz="1200" b="1" i="1" dirty="0"/>
              <a:t>Sbp2</a:t>
            </a:r>
            <a:r>
              <a:rPr lang="en-US" sz="1200" b="1" dirty="0"/>
              <a:t> </a:t>
            </a:r>
            <a:r>
              <a:rPr lang="en-US" sz="1200" b="1" dirty="0" err="1"/>
              <a:t>iCKO</a:t>
            </a:r>
            <a:r>
              <a:rPr lang="en-US" sz="1200" b="1" dirty="0"/>
              <a:t> compared to the </a:t>
            </a:r>
            <a:r>
              <a:rPr lang="en-US" sz="1200" b="1" i="1" dirty="0" err="1"/>
              <a:t>Wt</a:t>
            </a:r>
            <a:r>
              <a:rPr lang="en-US" sz="1200" b="1" dirty="0"/>
              <a:t> mice. </a:t>
            </a:r>
            <a:r>
              <a:rPr lang="en-US" sz="1200" dirty="0"/>
              <a:t>The respective values are expressed as % compared to those in the </a:t>
            </a:r>
            <a:r>
              <a:rPr lang="en-US" sz="1200" i="1" dirty="0" err="1"/>
              <a:t>Wt</a:t>
            </a:r>
            <a:r>
              <a:rPr lang="en-US" sz="1200" dirty="0"/>
              <a:t> mice as 100%. Open bars represent the </a:t>
            </a:r>
            <a:r>
              <a:rPr lang="en-US" sz="1200" i="1" dirty="0" err="1"/>
              <a:t>Wt</a:t>
            </a:r>
            <a:r>
              <a:rPr lang="en-US" sz="1200" dirty="0"/>
              <a:t> mice and closed bar represent the </a:t>
            </a:r>
            <a:r>
              <a:rPr lang="en-US" sz="1200" i="1" dirty="0"/>
              <a:t>Sbp2</a:t>
            </a:r>
            <a:r>
              <a:rPr lang="en-US" sz="1200" dirty="0"/>
              <a:t> </a:t>
            </a:r>
            <a:r>
              <a:rPr lang="en-US" sz="1200" dirty="0" err="1"/>
              <a:t>iCKO</a:t>
            </a:r>
            <a:r>
              <a:rPr lang="en-US" sz="1200" dirty="0"/>
              <a:t> mice. *, P&lt;0.05. 8 female mice were studied in each group. *, P&lt;0.05; **, P&lt;0.01.</a:t>
            </a:r>
            <a:r>
              <a:rPr lang="en-US" sz="1200" dirty="0"/>
              <a:t> 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2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827599"/>
              </p:ext>
            </p:extLst>
          </p:nvPr>
        </p:nvGraphicFramePr>
        <p:xfrm>
          <a:off x="609478" y="694223"/>
          <a:ext cx="3927748" cy="262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79"/>
          <p:cNvSpPr txBox="1"/>
          <p:nvPr/>
        </p:nvSpPr>
        <p:spPr>
          <a:xfrm>
            <a:off x="745087" y="369096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/>
              <a:t>Thyroidal TH content</a:t>
            </a:r>
            <a:endParaRPr kumimoji="1" lang="ja-JP" altLang="en-US" sz="1200" b="1" dirty="0"/>
          </a:p>
        </p:txBody>
      </p:sp>
      <p:sp>
        <p:nvSpPr>
          <p:cNvPr id="4" name="テキスト ボックス 62"/>
          <p:cNvSpPr txBox="1"/>
          <p:nvPr/>
        </p:nvSpPr>
        <p:spPr>
          <a:xfrm rot="16200000">
            <a:off x="-126720" y="1809542"/>
            <a:ext cx="1223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Ratio (</a:t>
            </a:r>
            <a:r>
              <a:rPr kumimoji="1" lang="en-US" altLang="ja-JP" sz="1000" b="1" kern="0" dirty="0" err="1" smtClean="0">
                <a:solidFill>
                  <a:srgbClr val="000000"/>
                </a:solidFill>
              </a:rPr>
              <a:t>Wt</a:t>
            </a: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 as 1)</a:t>
            </a:r>
            <a:endParaRPr kumimoji="1" lang="ja-JP" altLang="en-US" sz="1000" b="1" kern="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60"/>
          <p:cNvSpPr txBox="1"/>
          <p:nvPr/>
        </p:nvSpPr>
        <p:spPr>
          <a:xfrm>
            <a:off x="508000" y="3589958"/>
            <a:ext cx="434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Supplemental Figure 4. </a:t>
            </a:r>
            <a:endParaRPr lang="en-US" sz="1200" b="1" dirty="0" smtClean="0"/>
          </a:p>
          <a:p>
            <a:pPr algn="just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/>
              <a:t>Thyroidal </a:t>
            </a:r>
            <a:r>
              <a:rPr lang="en-US" sz="1200" b="1" dirty="0"/>
              <a:t>TH content in the male mice after 2 weeks of MMI treatment, equivalent to day 0 after removing the biochemical suppression. </a:t>
            </a:r>
            <a:r>
              <a:rPr lang="en-US" sz="1200" dirty="0"/>
              <a:t>The respective values are expressed as ratio, with mean values in </a:t>
            </a:r>
            <a:r>
              <a:rPr lang="en-US" sz="1200" i="1" dirty="0" err="1"/>
              <a:t>Wt</a:t>
            </a:r>
            <a:r>
              <a:rPr lang="en-US" sz="1200" dirty="0"/>
              <a:t> as 1. Open bars represent the </a:t>
            </a:r>
            <a:r>
              <a:rPr lang="en-US" sz="1200" i="1" dirty="0" err="1"/>
              <a:t>Wt</a:t>
            </a:r>
            <a:r>
              <a:rPr lang="en-US" sz="1200" dirty="0"/>
              <a:t> mice and closed bar represent the </a:t>
            </a:r>
            <a:r>
              <a:rPr lang="en-US" sz="1200" i="1" dirty="0"/>
              <a:t>Sbp2</a:t>
            </a:r>
            <a:r>
              <a:rPr lang="en-US" sz="1200" dirty="0"/>
              <a:t> </a:t>
            </a:r>
            <a:r>
              <a:rPr lang="en-US" sz="1200" dirty="0" err="1"/>
              <a:t>iCKO</a:t>
            </a:r>
            <a:r>
              <a:rPr lang="en-US" sz="1200" dirty="0"/>
              <a:t> mice. 8-9 male mice were studied in each group. *, P&lt;0.05; **, P&lt;0.01</a:t>
            </a:r>
            <a:r>
              <a:rPr lang="en-US" sz="1200" dirty="0"/>
              <a:t> </a:t>
            </a:r>
            <a:endParaRPr kumimoji="1" lang="ja-JP" altLang="en-US" sz="1200" kern="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63659" y="674612"/>
            <a:ext cx="1133766" cy="240153"/>
            <a:chOff x="4233672" y="255646"/>
            <a:chExt cx="1133766" cy="240153"/>
          </a:xfrm>
        </p:grpSpPr>
        <p:sp>
          <p:nvSpPr>
            <p:cNvPr id="14" name="正方形/長方形 12"/>
            <p:cNvSpPr/>
            <p:nvPr/>
          </p:nvSpPr>
          <p:spPr bwMode="auto">
            <a:xfrm>
              <a:off x="4767093" y="356270"/>
              <a:ext cx="76955" cy="72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正方形/長方形 13"/>
            <p:cNvSpPr/>
            <p:nvPr/>
          </p:nvSpPr>
          <p:spPr bwMode="auto">
            <a:xfrm>
              <a:off x="4233672" y="352782"/>
              <a:ext cx="77600" cy="76232"/>
            </a:xfrm>
            <a:prstGeom prst="rect">
              <a:avLst/>
            </a:prstGeom>
            <a:ln w="6350"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テキスト ボックス 14"/>
            <p:cNvSpPr txBox="1"/>
            <p:nvPr/>
          </p:nvSpPr>
          <p:spPr>
            <a:xfrm>
              <a:off x="4338892" y="264967"/>
              <a:ext cx="4046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Wt</a:t>
              </a:r>
              <a:endParaRPr kumimoji="1" lang="ja-JP" altLang="en-US" sz="900" dirty="0"/>
            </a:p>
          </p:txBody>
        </p:sp>
        <p:sp>
          <p:nvSpPr>
            <p:cNvPr id="17" name="テキスト ボックス 15"/>
            <p:cNvSpPr txBox="1"/>
            <p:nvPr/>
          </p:nvSpPr>
          <p:spPr>
            <a:xfrm>
              <a:off x="4844766" y="255646"/>
              <a:ext cx="5226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iCKO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24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92710" y="6118947"/>
            <a:ext cx="4549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Supplemental Figure 5. </a:t>
            </a:r>
            <a:endParaRPr lang="en-US" sz="1200" b="1" dirty="0" smtClean="0"/>
          </a:p>
          <a:p>
            <a:pPr algn="just"/>
            <a:r>
              <a:rPr lang="en-US" sz="1200" b="1" dirty="0" smtClean="0"/>
              <a:t>The </a:t>
            </a:r>
            <a:r>
              <a:rPr lang="en-US" sz="1200" b="1" dirty="0"/>
              <a:t>effect of the Sbp2 deficiency on the transcript levels of genes related to TH synthesis, TH transporters and </a:t>
            </a:r>
            <a:r>
              <a:rPr lang="en-US" sz="1200" b="1" i="1" dirty="0"/>
              <a:t>Nqo1</a:t>
            </a:r>
            <a:r>
              <a:rPr lang="en-US" sz="1200" b="1" dirty="0"/>
              <a:t> at 3 days after removing the biochemical suppression. </a:t>
            </a:r>
            <a:r>
              <a:rPr lang="en-US" sz="1200" dirty="0"/>
              <a:t>(A) The expression of genes related to TH synthesis and TH transporters (B) The expression of </a:t>
            </a:r>
            <a:r>
              <a:rPr lang="en-US" sz="1200" i="1" dirty="0"/>
              <a:t>Nqo1</a:t>
            </a:r>
            <a:r>
              <a:rPr lang="en-US" sz="1200" dirty="0"/>
              <a:t>. The respective values are expressed as % compared to those in the </a:t>
            </a:r>
            <a:r>
              <a:rPr lang="en-US" sz="1200" i="1" dirty="0" err="1"/>
              <a:t>Wt</a:t>
            </a:r>
            <a:r>
              <a:rPr lang="en-US" sz="1200" dirty="0"/>
              <a:t> mice as 100%. Open bars represent the </a:t>
            </a:r>
            <a:r>
              <a:rPr lang="en-US" sz="1200" i="1" dirty="0" err="1"/>
              <a:t>Wt</a:t>
            </a:r>
            <a:r>
              <a:rPr lang="en-US" sz="1200" dirty="0"/>
              <a:t> mice and closed bar represent the </a:t>
            </a:r>
            <a:r>
              <a:rPr lang="en-US" sz="1200" i="1" dirty="0"/>
              <a:t>Sbp2</a:t>
            </a:r>
            <a:r>
              <a:rPr lang="en-US" sz="1200" dirty="0"/>
              <a:t> </a:t>
            </a:r>
            <a:r>
              <a:rPr lang="en-US" sz="1200" dirty="0" err="1"/>
              <a:t>iCKO</a:t>
            </a:r>
            <a:r>
              <a:rPr lang="en-US" sz="1200" dirty="0"/>
              <a:t> mice. 8-9 male mice were studied in each group. *, P&lt;0.05; **, P&lt;0.01</a:t>
            </a:r>
            <a:r>
              <a:rPr lang="en-US" sz="1200" dirty="0"/>
              <a:t> </a:t>
            </a:r>
            <a:endParaRPr lang="en-US" sz="1200" dirty="0"/>
          </a:p>
        </p:txBody>
      </p:sp>
      <p:sp>
        <p:nvSpPr>
          <p:cNvPr id="7" name="TextBox 11"/>
          <p:cNvSpPr txBox="1"/>
          <p:nvPr/>
        </p:nvSpPr>
        <p:spPr>
          <a:xfrm>
            <a:off x="390106" y="1351827"/>
            <a:ext cx="439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US" dirty="0"/>
              <a:t>*</a:t>
            </a: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3309921" y="2772833"/>
            <a:ext cx="1177411" cy="34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-267128" y="165100"/>
            <a:ext cx="5979559" cy="3061700"/>
            <a:chOff x="-267128" y="165100"/>
            <a:chExt cx="5979559" cy="3061700"/>
          </a:xfrm>
        </p:grpSpPr>
        <p:graphicFrame>
          <p:nvGraphicFramePr>
            <p:cNvPr id="5" name="グラフ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6160936"/>
                </p:ext>
              </p:extLst>
            </p:nvPr>
          </p:nvGraphicFramePr>
          <p:xfrm>
            <a:off x="-267128" y="165100"/>
            <a:ext cx="5979559" cy="3061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 rot="16200000">
              <a:off x="-460147" y="1229593"/>
              <a:ext cx="10329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Ratio (</a:t>
              </a:r>
              <a:r>
                <a:rPr kumimoji="1" lang="en-US" altLang="ja-JP" sz="800" b="1" kern="0" dirty="0" err="1" smtClean="0">
                  <a:solidFill>
                    <a:srgbClr val="000000"/>
                  </a:solidFill>
                </a:rPr>
                <a:t>Wt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 as 100)</a:t>
              </a:r>
              <a:endParaRPr kumimoji="1" lang="ja-JP" altLang="en-US" sz="8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707029" y="227924"/>
              <a:ext cx="439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**</a:t>
              </a:r>
              <a:endParaRPr lang="en-US" sz="1100" dirty="0"/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3318931" y="1549017"/>
              <a:ext cx="354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*</a:t>
              </a: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4580466" y="1720737"/>
              <a:ext cx="3753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**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873290" y="1633610"/>
              <a:ext cx="439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**</a:t>
              </a: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448733" y="2776251"/>
              <a:ext cx="2801243" cy="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919892" y="2776251"/>
              <a:ext cx="18936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Genes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related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to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TH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synthesis</a:t>
              </a:r>
              <a:endParaRPr kumimoji="1" lang="ja-JP" altLang="en-US" sz="800" b="1" kern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360648" y="2776251"/>
              <a:ext cx="104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TH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transporters</a:t>
              </a:r>
              <a:endParaRPr kumimoji="1" lang="ja-JP" altLang="en-US" sz="800" b="1" kern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4558422" y="2767785"/>
              <a:ext cx="6212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4335396" y="2776184"/>
              <a:ext cx="104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Deiodinases</a:t>
              </a:r>
              <a:endParaRPr kumimoji="1" lang="ja-JP" altLang="en-US" sz="800" b="1" kern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Text Box 263"/>
          <p:cNvSpPr txBox="1">
            <a:spLocks noChangeArrowheads="1"/>
          </p:cNvSpPr>
          <p:nvPr/>
        </p:nvSpPr>
        <p:spPr bwMode="auto">
          <a:xfrm>
            <a:off x="-78508" y="-14048"/>
            <a:ext cx="343047" cy="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/>
              <a:t>A</a:t>
            </a:r>
          </a:p>
        </p:txBody>
      </p:sp>
      <p:sp>
        <p:nvSpPr>
          <p:cNvPr id="25" name="Text Box 263"/>
          <p:cNvSpPr txBox="1">
            <a:spLocks noChangeArrowheads="1"/>
          </p:cNvSpPr>
          <p:nvPr/>
        </p:nvSpPr>
        <p:spPr bwMode="auto">
          <a:xfrm>
            <a:off x="-17825" y="3216850"/>
            <a:ext cx="343047" cy="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 smtClean="0"/>
              <a:t>B</a:t>
            </a:r>
            <a:endParaRPr lang="en-US" altLang="ja-JP" sz="926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45977" y="3202301"/>
            <a:ext cx="2567379" cy="2211566"/>
            <a:chOff x="45977" y="3202301"/>
            <a:chExt cx="2567379" cy="2211566"/>
          </a:xfrm>
        </p:grpSpPr>
        <p:graphicFrame>
          <p:nvGraphicFramePr>
            <p:cNvPr id="21" name="グラフ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6765366"/>
                </p:ext>
              </p:extLst>
            </p:nvPr>
          </p:nvGraphicFramePr>
          <p:xfrm>
            <a:off x="290708" y="3302365"/>
            <a:ext cx="2322648" cy="21115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テキスト ボックス 21"/>
            <p:cNvSpPr txBox="1"/>
            <p:nvPr/>
          </p:nvSpPr>
          <p:spPr>
            <a:xfrm rot="16200000">
              <a:off x="-362800" y="4250394"/>
              <a:ext cx="10329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Ratio (</a:t>
              </a:r>
              <a:r>
                <a:rPr kumimoji="1" lang="en-US" altLang="ja-JP" sz="800" b="1" kern="0" dirty="0" err="1" smtClean="0">
                  <a:solidFill>
                    <a:srgbClr val="000000"/>
                  </a:solidFill>
                </a:rPr>
                <a:t>Wt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 as 100)</a:t>
              </a:r>
              <a:endParaRPr kumimoji="1" lang="ja-JP" altLang="en-US" sz="8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70231" y="3202301"/>
              <a:ext cx="15918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000" b="1" i="1" kern="0" dirty="0" smtClean="0">
                  <a:solidFill>
                    <a:srgbClr val="000000"/>
                  </a:solidFill>
                </a:rPr>
                <a:t>Nqo1</a:t>
              </a:r>
              <a:endParaRPr kumimoji="1" lang="ja-JP" altLang="en-US" sz="1000" b="1" i="1" kern="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1347499" y="3638187"/>
              <a:ext cx="676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**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68459" y="217412"/>
            <a:ext cx="1133766" cy="240153"/>
            <a:chOff x="4233672" y="255646"/>
            <a:chExt cx="1133766" cy="240153"/>
          </a:xfrm>
        </p:grpSpPr>
        <p:sp>
          <p:nvSpPr>
            <p:cNvPr id="30" name="正方形/長方形 12"/>
            <p:cNvSpPr/>
            <p:nvPr/>
          </p:nvSpPr>
          <p:spPr bwMode="auto">
            <a:xfrm>
              <a:off x="4767093" y="356270"/>
              <a:ext cx="76955" cy="72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正方形/長方形 13"/>
            <p:cNvSpPr/>
            <p:nvPr/>
          </p:nvSpPr>
          <p:spPr bwMode="auto">
            <a:xfrm>
              <a:off x="4233672" y="352782"/>
              <a:ext cx="77600" cy="76232"/>
            </a:xfrm>
            <a:prstGeom prst="rect">
              <a:avLst/>
            </a:prstGeom>
            <a:ln w="6350"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テキスト ボックス 14"/>
            <p:cNvSpPr txBox="1"/>
            <p:nvPr/>
          </p:nvSpPr>
          <p:spPr>
            <a:xfrm>
              <a:off x="4338892" y="264967"/>
              <a:ext cx="4046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Wt</a:t>
              </a:r>
              <a:endParaRPr kumimoji="1" lang="ja-JP" altLang="en-US" sz="900" dirty="0"/>
            </a:p>
          </p:txBody>
        </p:sp>
        <p:sp>
          <p:nvSpPr>
            <p:cNvPr id="33" name="テキスト ボックス 15"/>
            <p:cNvSpPr txBox="1"/>
            <p:nvPr/>
          </p:nvSpPr>
          <p:spPr>
            <a:xfrm>
              <a:off x="4844766" y="255646"/>
              <a:ext cx="5226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iCKO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434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79"/>
          <p:cNvSpPr txBox="1"/>
          <p:nvPr/>
        </p:nvSpPr>
        <p:spPr>
          <a:xfrm>
            <a:off x="897487" y="449530"/>
            <a:ext cx="3344313" cy="28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/>
              <a:t>Thyroid weight </a:t>
            </a:r>
            <a:r>
              <a:rPr kumimoji="1" lang="en-US" altLang="ja-JP" sz="1200" b="1" dirty="0" err="1" smtClean="0"/>
              <a:t>vs</a:t>
            </a:r>
            <a:r>
              <a:rPr kumimoji="1" lang="en-US" altLang="ja-JP" sz="1200" b="1" dirty="0" smtClean="0"/>
              <a:t> body weight </a:t>
            </a:r>
            <a:endParaRPr kumimoji="1" lang="ja-JP" altLang="en-US" sz="1200" b="1" dirty="0"/>
          </a:p>
        </p:txBody>
      </p:sp>
      <p:sp>
        <p:nvSpPr>
          <p:cNvPr id="7" name="テキスト ボックス 79"/>
          <p:cNvSpPr txBox="1"/>
          <p:nvPr/>
        </p:nvSpPr>
        <p:spPr>
          <a:xfrm>
            <a:off x="958847" y="957471"/>
            <a:ext cx="1200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 smtClean="0"/>
              <a:t>Male</a:t>
            </a:r>
            <a:endParaRPr kumimoji="1" lang="ja-JP" altLang="en-US" sz="1050" b="1" dirty="0"/>
          </a:p>
        </p:txBody>
      </p:sp>
      <p:sp>
        <p:nvSpPr>
          <p:cNvPr id="8" name="テキスト ボックス 79"/>
          <p:cNvSpPr txBox="1"/>
          <p:nvPr/>
        </p:nvSpPr>
        <p:spPr>
          <a:xfrm>
            <a:off x="3558580" y="936319"/>
            <a:ext cx="1200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 smtClean="0"/>
              <a:t>Female</a:t>
            </a:r>
            <a:endParaRPr kumimoji="1" lang="ja-JP" altLang="en-US" sz="105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65100" y="3403600"/>
            <a:ext cx="2717802" cy="2175880"/>
            <a:chOff x="-114302" y="4622800"/>
            <a:chExt cx="2717802" cy="2175880"/>
          </a:xfrm>
        </p:grpSpPr>
        <p:graphicFrame>
          <p:nvGraphicFramePr>
            <p:cNvPr id="38" name="Chart 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6801788"/>
                </p:ext>
              </p:extLst>
            </p:nvPr>
          </p:nvGraphicFramePr>
          <p:xfrm>
            <a:off x="12699" y="4622800"/>
            <a:ext cx="2590801" cy="2175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2051052" y="4912567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***</a:t>
              </a:r>
              <a:endParaRPr kumimoji="1" lang="zh-CN" altLang="en-US" sz="12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88015" y="5492511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***</a:t>
              </a:r>
              <a:endParaRPr kumimoji="1" lang="zh-CN" altLang="en-US" sz="12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54605" y="5687242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***</a:t>
              </a:r>
              <a:endParaRPr kumimoji="1" lang="zh-CN" altLang="en-US" sz="1200" dirty="0"/>
            </a:p>
          </p:txBody>
        </p:sp>
        <p:sp>
          <p:nvSpPr>
            <p:cNvPr id="40" name="テキスト ボックス 60"/>
            <p:cNvSpPr txBox="1"/>
            <p:nvPr/>
          </p:nvSpPr>
          <p:spPr>
            <a:xfrm rot="16200000">
              <a:off x="-776391" y="5450805"/>
              <a:ext cx="1555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900" b="1" kern="0" dirty="0" smtClean="0">
                  <a:solidFill>
                    <a:srgbClr val="000000"/>
                  </a:solidFill>
                </a:rPr>
                <a:t>Ratio (baseline=1)</a:t>
              </a:r>
              <a:endParaRPr kumimoji="1" lang="ja-JP" altLang="en-US" sz="9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8357" y="3460640"/>
            <a:ext cx="2548667" cy="2120534"/>
            <a:chOff x="2744057" y="4692540"/>
            <a:chExt cx="2548667" cy="2120534"/>
          </a:xfrm>
        </p:grpSpPr>
        <p:graphicFrame>
          <p:nvGraphicFramePr>
            <p:cNvPr id="39" name="Chart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6778784"/>
                </p:ext>
              </p:extLst>
            </p:nvPr>
          </p:nvGraphicFramePr>
          <p:xfrm>
            <a:off x="2744057" y="4692540"/>
            <a:ext cx="2548667" cy="2120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4614336" y="5067082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***</a:t>
              </a:r>
              <a:endParaRPr kumimoji="1" lang="zh-CN" altLang="en-US" sz="12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594090" y="5651267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**</a:t>
              </a:r>
              <a:endParaRPr kumimoji="1" lang="zh-CN" altLang="en-US" sz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5100" y="1244600"/>
            <a:ext cx="2755900" cy="2209800"/>
            <a:chOff x="-50800" y="1562100"/>
            <a:chExt cx="2755900" cy="2209800"/>
          </a:xfrm>
        </p:grpSpPr>
        <p:graphicFrame>
          <p:nvGraphicFramePr>
            <p:cNvPr id="43" name="Chart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4690392"/>
                </p:ext>
              </p:extLst>
            </p:nvPr>
          </p:nvGraphicFramePr>
          <p:xfrm>
            <a:off x="50800" y="1562100"/>
            <a:ext cx="2654300" cy="2209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5" name="文本框 13"/>
            <p:cNvSpPr txBox="1"/>
            <p:nvPr/>
          </p:nvSpPr>
          <p:spPr>
            <a:xfrm>
              <a:off x="497415" y="2419111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***</a:t>
              </a:r>
              <a:endParaRPr kumimoji="1" lang="zh-CN" altLang="en-US" sz="1200" dirty="0"/>
            </a:p>
          </p:txBody>
        </p:sp>
        <p:sp>
          <p:nvSpPr>
            <p:cNvPr id="46" name="文本框 13"/>
            <p:cNvSpPr txBox="1"/>
            <p:nvPr/>
          </p:nvSpPr>
          <p:spPr>
            <a:xfrm>
              <a:off x="1005415" y="2330211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***</a:t>
              </a:r>
              <a:endParaRPr kumimoji="1" lang="zh-CN" altLang="en-US" sz="1200" dirty="0"/>
            </a:p>
          </p:txBody>
        </p:sp>
        <p:sp>
          <p:nvSpPr>
            <p:cNvPr id="48" name="テキスト ボックス 60"/>
            <p:cNvSpPr txBox="1"/>
            <p:nvPr/>
          </p:nvSpPr>
          <p:spPr>
            <a:xfrm rot="16200000">
              <a:off x="-393510" y="2268203"/>
              <a:ext cx="919307" cy="23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900" b="1" kern="0" dirty="0" smtClean="0">
                  <a:solidFill>
                    <a:srgbClr val="000000"/>
                  </a:solidFill>
                </a:rPr>
                <a:t>mg/g</a:t>
              </a:r>
              <a:endParaRPr kumimoji="1" lang="ja-JP" altLang="en-US" sz="9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06700" y="1229369"/>
            <a:ext cx="2732096" cy="2098032"/>
            <a:chOff x="2794000" y="1546869"/>
            <a:chExt cx="2732096" cy="2098032"/>
          </a:xfrm>
        </p:grpSpPr>
        <p:graphicFrame>
          <p:nvGraphicFramePr>
            <p:cNvPr id="44" name="Chart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6602869"/>
                </p:ext>
              </p:extLst>
            </p:nvPr>
          </p:nvGraphicFramePr>
          <p:xfrm>
            <a:off x="2794000" y="1546869"/>
            <a:ext cx="2732096" cy="20980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7" name="文本框 13"/>
            <p:cNvSpPr txBox="1"/>
            <p:nvPr/>
          </p:nvSpPr>
          <p:spPr>
            <a:xfrm>
              <a:off x="3177115" y="2419111"/>
              <a:ext cx="40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 smtClean="0"/>
                <a:t>*</a:t>
              </a:r>
              <a:endParaRPr kumimoji="1" lang="zh-CN" altLang="en-US" sz="1200" dirty="0"/>
            </a:p>
          </p:txBody>
        </p:sp>
      </p:grpSp>
      <p:sp>
        <p:nvSpPr>
          <p:cNvPr id="52" name="テキスト ボックス 1"/>
          <p:cNvSpPr txBox="1"/>
          <p:nvPr/>
        </p:nvSpPr>
        <p:spPr>
          <a:xfrm>
            <a:off x="368300" y="6536724"/>
            <a:ext cx="469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Supplemental Figure 6. </a:t>
            </a:r>
            <a:endParaRPr lang="en-US" sz="1200" b="1" dirty="0" smtClean="0"/>
          </a:p>
          <a:p>
            <a:r>
              <a:rPr lang="en-US" sz="1200" b="1" dirty="0" smtClean="0"/>
              <a:t>The </a:t>
            </a:r>
            <a:r>
              <a:rPr lang="en-US" sz="1200" b="1" dirty="0"/>
              <a:t>effect of the low-iodine diet on the thyroid gland weight. </a:t>
            </a:r>
            <a:r>
              <a:rPr lang="en-US" sz="1200" dirty="0"/>
              <a:t>(A) The thyroid weight corrected for the body weight at 0, 1, 2 and 4 weeks after starting low-iodine diet; (B) The fold increase of the thyroid/body weight ratio relative to baseline (0 week) as 1 for each genotype.</a:t>
            </a:r>
            <a:r>
              <a:rPr lang="en-US" sz="1200" b="1" dirty="0"/>
              <a:t>  </a:t>
            </a:r>
            <a:r>
              <a:rPr lang="en-US" sz="1200" dirty="0"/>
              <a:t>Black lines represent the </a:t>
            </a:r>
            <a:r>
              <a:rPr lang="en-US" sz="1200" i="1" dirty="0" err="1"/>
              <a:t>Wt</a:t>
            </a:r>
            <a:r>
              <a:rPr lang="en-US" sz="1200" dirty="0"/>
              <a:t> mice and red lines represent the </a:t>
            </a:r>
            <a:r>
              <a:rPr lang="en-US" sz="1200" i="1" dirty="0"/>
              <a:t>Sbp2</a:t>
            </a:r>
            <a:r>
              <a:rPr lang="en-US" sz="1200" dirty="0"/>
              <a:t> </a:t>
            </a:r>
            <a:r>
              <a:rPr lang="en-US" sz="1200" dirty="0" err="1"/>
              <a:t>iCKO</a:t>
            </a:r>
            <a:r>
              <a:rPr lang="en-US" sz="1200" dirty="0"/>
              <a:t> mice. 7-10 male and female mice were studied in each group. *, P&lt;0.05; **, P&lt;0.01; ***, P&lt;0.001</a:t>
            </a:r>
            <a:r>
              <a:rPr lang="en-US" sz="1200" dirty="0"/>
              <a:t> 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812482" y="705535"/>
            <a:ext cx="1416743" cy="234266"/>
            <a:chOff x="3913153" y="49407"/>
            <a:chExt cx="1416743" cy="237919"/>
          </a:xfrm>
        </p:grpSpPr>
        <p:cxnSp>
          <p:nvCxnSpPr>
            <p:cNvPr id="34" name="直線コネクタ 87"/>
            <p:cNvCxnSpPr/>
            <p:nvPr/>
          </p:nvCxnSpPr>
          <p:spPr>
            <a:xfrm>
              <a:off x="3913153" y="181952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88"/>
            <p:cNvSpPr/>
            <p:nvPr/>
          </p:nvSpPr>
          <p:spPr>
            <a:xfrm>
              <a:off x="4017508" y="153377"/>
              <a:ext cx="45719" cy="5715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89"/>
            <p:cNvCxnSpPr/>
            <p:nvPr/>
          </p:nvCxnSpPr>
          <p:spPr>
            <a:xfrm>
              <a:off x="4587561" y="185779"/>
              <a:ext cx="25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正方形/長方形 90"/>
            <p:cNvSpPr/>
            <p:nvPr/>
          </p:nvSpPr>
          <p:spPr>
            <a:xfrm>
              <a:off x="4691916" y="157204"/>
              <a:ext cx="45719" cy="57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91"/>
            <p:cNvSpPr txBox="1"/>
            <p:nvPr/>
          </p:nvSpPr>
          <p:spPr>
            <a:xfrm>
              <a:off x="4162201" y="56494"/>
              <a:ext cx="4046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Wt</a:t>
              </a:r>
              <a:endParaRPr kumimoji="1" lang="ja-JP" altLang="en-US" sz="900" dirty="0"/>
            </a:p>
          </p:txBody>
        </p:sp>
        <p:sp>
          <p:nvSpPr>
            <p:cNvPr id="61" name="テキスト ボックス 92"/>
            <p:cNvSpPr txBox="1"/>
            <p:nvPr/>
          </p:nvSpPr>
          <p:spPr>
            <a:xfrm>
              <a:off x="4807224" y="49407"/>
              <a:ext cx="5226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iCKO</a:t>
              </a:r>
              <a:endParaRPr kumimoji="1" lang="ja-JP" altLang="en-US" sz="900" dirty="0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481040" y="5573732"/>
            <a:ext cx="200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Weeks of low iodine</a:t>
            </a:r>
            <a:endParaRPr kumimoji="1" lang="ja-JP" altLang="en-US" sz="1000" b="1" kern="0" baseline="30000" dirty="0">
              <a:solidFill>
                <a:srgbClr val="000000"/>
              </a:solidFill>
            </a:endParaRPr>
          </a:p>
        </p:txBody>
      </p:sp>
      <p:sp>
        <p:nvSpPr>
          <p:cNvPr id="63" name="テキスト ボックス 64"/>
          <p:cNvSpPr txBox="1"/>
          <p:nvPr/>
        </p:nvSpPr>
        <p:spPr>
          <a:xfrm>
            <a:off x="3180472" y="5572415"/>
            <a:ext cx="200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b="1" kern="0" dirty="0" smtClean="0">
                <a:solidFill>
                  <a:srgbClr val="000000"/>
                </a:solidFill>
              </a:rPr>
              <a:t>Weeks of low iodine</a:t>
            </a:r>
            <a:endParaRPr kumimoji="1" lang="ja-JP" altLang="en-US" sz="1000" b="1" kern="0" baseline="30000" dirty="0">
              <a:solidFill>
                <a:srgbClr val="000000"/>
              </a:solidFill>
            </a:endParaRPr>
          </a:p>
        </p:txBody>
      </p:sp>
      <p:sp>
        <p:nvSpPr>
          <p:cNvPr id="64" name="Text Box 263"/>
          <p:cNvSpPr txBox="1">
            <a:spLocks noChangeArrowheads="1"/>
          </p:cNvSpPr>
          <p:nvPr/>
        </p:nvSpPr>
        <p:spPr bwMode="auto">
          <a:xfrm>
            <a:off x="124692" y="963852"/>
            <a:ext cx="396008" cy="2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/>
              <a:t>A</a:t>
            </a:r>
          </a:p>
        </p:txBody>
      </p:sp>
      <p:sp>
        <p:nvSpPr>
          <p:cNvPr id="65" name="Text Box 263"/>
          <p:cNvSpPr txBox="1">
            <a:spLocks noChangeArrowheads="1"/>
          </p:cNvSpPr>
          <p:nvPr/>
        </p:nvSpPr>
        <p:spPr bwMode="auto">
          <a:xfrm>
            <a:off x="83775" y="3191450"/>
            <a:ext cx="343047" cy="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 smtClean="0"/>
              <a:t>B</a:t>
            </a:r>
            <a:endParaRPr lang="en-US" altLang="ja-JP" sz="926" b="1" dirty="0"/>
          </a:p>
        </p:txBody>
      </p:sp>
    </p:spTree>
    <p:extLst>
      <p:ext uri="{BB962C8B-B14F-4D97-AF65-F5344CB8AC3E}">
        <p14:creationId xmlns:p14="http://schemas.microsoft.com/office/powerpoint/2010/main" val="316510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" y="2752524"/>
            <a:ext cx="2548568" cy="191892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" y="365374"/>
            <a:ext cx="2548568" cy="19189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89" y="365374"/>
            <a:ext cx="2548568" cy="191892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89" y="2752524"/>
            <a:ext cx="2548568" cy="191892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59001" y="111155"/>
            <a:ext cx="997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kern="0" dirty="0" err="1" smtClean="0">
                <a:solidFill>
                  <a:srgbClr val="000000"/>
                </a:solidFill>
              </a:rPr>
              <a:t>Wt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 (Male)</a:t>
            </a:r>
            <a:endParaRPr kumimoji="1" lang="ja-JP" altLang="en-US" sz="900" b="1" kern="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89370" y="2130952"/>
            <a:ext cx="4796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328613" y="2157202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787297" y="2130952"/>
            <a:ext cx="4796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926540" y="2157202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34199" y="2493284"/>
            <a:ext cx="997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kern="0" dirty="0" err="1" smtClean="0">
                <a:solidFill>
                  <a:srgbClr val="000000"/>
                </a:solidFill>
              </a:rPr>
              <a:t>Wt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 (Female)</a:t>
            </a:r>
            <a:endParaRPr kumimoji="1" lang="ja-JP" altLang="en-US" sz="900" b="1" kern="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64568" y="4513081"/>
            <a:ext cx="4796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303811" y="4539331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808399" y="4520387"/>
            <a:ext cx="4796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50 µm</a:t>
            </a:r>
            <a:endParaRPr kumimoji="1" lang="ja-JP" altLang="en-US" sz="800" b="1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947642" y="4546637"/>
            <a:ext cx="226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66700" y="5385703"/>
            <a:ext cx="48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Supplemental Figure 7. </a:t>
            </a:r>
            <a:endParaRPr lang="en-US" sz="1200" b="1" dirty="0" smtClean="0"/>
          </a:p>
          <a:p>
            <a:pPr algn="just"/>
            <a:r>
              <a:rPr lang="en-US" sz="1200" b="1" dirty="0" smtClean="0"/>
              <a:t>The </a:t>
            </a:r>
            <a:r>
              <a:rPr lang="en-US" sz="1200" b="1" dirty="0"/>
              <a:t>histological analysis of the thyroid gland of the </a:t>
            </a:r>
            <a:r>
              <a:rPr lang="en-US" sz="1200" b="1" i="1" dirty="0" err="1"/>
              <a:t>Wt</a:t>
            </a:r>
            <a:r>
              <a:rPr lang="en-US" sz="1200" b="1" dirty="0"/>
              <a:t> and </a:t>
            </a:r>
            <a:r>
              <a:rPr lang="en-US" sz="1200" b="1" i="1" dirty="0"/>
              <a:t>Sbp2</a:t>
            </a:r>
            <a:r>
              <a:rPr lang="en-US" sz="1200" b="1" dirty="0"/>
              <a:t> </a:t>
            </a:r>
            <a:r>
              <a:rPr lang="en-US" sz="1200" b="1" dirty="0" err="1"/>
              <a:t>iCKO</a:t>
            </a:r>
            <a:r>
              <a:rPr lang="en-US" sz="1200" b="1" dirty="0"/>
              <a:t> mice at 4 weeks after starting the low-iodine diet, H&amp;E-stained sections</a:t>
            </a:r>
            <a:r>
              <a:rPr lang="en-US" sz="1200" dirty="0"/>
              <a:t> </a:t>
            </a:r>
            <a:endParaRPr kumimoji="1"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65266" y="106134"/>
            <a:ext cx="1208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i="1" kern="0" dirty="0" smtClean="0">
                <a:solidFill>
                  <a:srgbClr val="000000"/>
                </a:solidFill>
              </a:rPr>
              <a:t>Sbp2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900" b="1" kern="0" dirty="0" err="1" smtClean="0">
                <a:solidFill>
                  <a:srgbClr val="000000"/>
                </a:solidFill>
              </a:rPr>
              <a:t>iCKO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 (Male)</a:t>
            </a:r>
            <a:endParaRPr kumimoji="1" lang="ja-JP" altLang="en-US" sz="900" b="1" kern="0" dirty="0">
              <a:solidFill>
                <a:srgbClr val="0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08334" y="2493284"/>
            <a:ext cx="1322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5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b="1" i="1" kern="0" dirty="0" smtClean="0">
                <a:solidFill>
                  <a:srgbClr val="000000"/>
                </a:solidFill>
              </a:rPr>
              <a:t>Sbp2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900" b="1" kern="0" dirty="0" err="1" smtClean="0">
                <a:solidFill>
                  <a:srgbClr val="000000"/>
                </a:solidFill>
              </a:rPr>
              <a:t>iCKO</a:t>
            </a:r>
            <a:r>
              <a:rPr kumimoji="1" lang="en-US" altLang="ja-JP" sz="900" b="1" kern="0" dirty="0" smtClean="0">
                <a:solidFill>
                  <a:srgbClr val="000000"/>
                </a:solidFill>
              </a:rPr>
              <a:t> (Female)</a:t>
            </a:r>
            <a:endParaRPr kumimoji="1" lang="ja-JP" altLang="en-US" sz="9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7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9324" y="5944503"/>
            <a:ext cx="4510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Supplemental Figure 8</a:t>
            </a:r>
            <a:r>
              <a:rPr lang="en-US" sz="1200" b="1"/>
              <a:t>. </a:t>
            </a:r>
            <a:endParaRPr lang="en-US" sz="1200" b="1" smtClean="0"/>
          </a:p>
          <a:p>
            <a:r>
              <a:rPr lang="en-US" sz="1200" b="1" smtClean="0"/>
              <a:t>The </a:t>
            </a:r>
            <a:r>
              <a:rPr lang="en-US" sz="1200" b="1" dirty="0"/>
              <a:t>effect of Sbp2 deficiency on the transcript levels of genes related to TH synthesis, TH transporters and </a:t>
            </a:r>
            <a:r>
              <a:rPr lang="en-US" sz="1200" b="1" i="1" dirty="0"/>
              <a:t>Nqo1</a:t>
            </a:r>
            <a:r>
              <a:rPr lang="en-US" sz="1200" b="1" dirty="0"/>
              <a:t> at 4 weeks after starting low-iodine diet. </a:t>
            </a:r>
            <a:r>
              <a:rPr lang="en-US" sz="1200" dirty="0"/>
              <a:t>(A) The expression of genes related to TH synthesis and TH transporters (B) The expression of </a:t>
            </a:r>
            <a:r>
              <a:rPr lang="en-US" sz="1200" i="1" dirty="0"/>
              <a:t>Nqo1</a:t>
            </a:r>
            <a:r>
              <a:rPr lang="en-US" sz="1200" dirty="0"/>
              <a:t>. The respective values are expressed as % compared to those in the </a:t>
            </a:r>
            <a:r>
              <a:rPr lang="en-US" sz="1200" i="1" dirty="0" err="1"/>
              <a:t>Wt</a:t>
            </a:r>
            <a:r>
              <a:rPr lang="en-US" sz="1200" dirty="0"/>
              <a:t> mice as 100%. Open bars represent the </a:t>
            </a:r>
            <a:r>
              <a:rPr lang="en-US" sz="1200" i="1" dirty="0" err="1"/>
              <a:t>Wt</a:t>
            </a:r>
            <a:r>
              <a:rPr lang="en-US" sz="1200" dirty="0"/>
              <a:t> mice and closed bar represent the </a:t>
            </a:r>
            <a:r>
              <a:rPr lang="en-US" sz="1200" i="1" dirty="0"/>
              <a:t>Sbp2</a:t>
            </a:r>
            <a:r>
              <a:rPr lang="en-US" sz="1200" dirty="0"/>
              <a:t> </a:t>
            </a:r>
            <a:r>
              <a:rPr lang="en-US" sz="1200" dirty="0" err="1"/>
              <a:t>iCKO</a:t>
            </a:r>
            <a:r>
              <a:rPr lang="en-US" sz="1200" dirty="0"/>
              <a:t> mice. 7-8 male mice were studied in each group. *, P&lt;0.05; **, P&lt;0.01; ***, P&lt;0.001</a:t>
            </a:r>
            <a:r>
              <a:rPr lang="en-US" sz="1200" dirty="0"/>
              <a:t>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" name="Text Box 263"/>
          <p:cNvSpPr txBox="1">
            <a:spLocks noChangeArrowheads="1"/>
          </p:cNvSpPr>
          <p:nvPr/>
        </p:nvSpPr>
        <p:spPr bwMode="auto">
          <a:xfrm>
            <a:off x="-27708" y="74852"/>
            <a:ext cx="343047" cy="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/>
              <a:t>A</a:t>
            </a:r>
          </a:p>
        </p:txBody>
      </p:sp>
      <p:sp>
        <p:nvSpPr>
          <p:cNvPr id="28" name="Text Box 263"/>
          <p:cNvSpPr txBox="1">
            <a:spLocks noChangeArrowheads="1"/>
          </p:cNvSpPr>
          <p:nvPr/>
        </p:nvSpPr>
        <p:spPr bwMode="auto">
          <a:xfrm>
            <a:off x="48492" y="3157845"/>
            <a:ext cx="343047" cy="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26" b="1" dirty="0" smtClean="0"/>
              <a:t>B</a:t>
            </a:r>
            <a:endParaRPr lang="en-US" altLang="ja-JP" sz="926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5100" y="3371896"/>
            <a:ext cx="2161007" cy="2259324"/>
            <a:chOff x="-14706" y="3181396"/>
            <a:chExt cx="2161007" cy="2259324"/>
          </a:xfrm>
        </p:grpSpPr>
        <p:sp>
          <p:nvSpPr>
            <p:cNvPr id="26" name="テキスト ボックス 25"/>
            <p:cNvSpPr txBox="1"/>
            <p:nvPr/>
          </p:nvSpPr>
          <p:spPr>
            <a:xfrm rot="16200000">
              <a:off x="-423483" y="4229489"/>
              <a:ext cx="10329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Ratio (</a:t>
              </a:r>
              <a:r>
                <a:rPr kumimoji="1" lang="en-US" altLang="ja-JP" sz="800" b="1" kern="0" dirty="0" err="1" smtClean="0">
                  <a:solidFill>
                    <a:srgbClr val="000000"/>
                  </a:solidFill>
                </a:rPr>
                <a:t>Wt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 as 100)</a:t>
              </a:r>
              <a:endParaRPr kumimoji="1" lang="ja-JP" altLang="en-US" sz="8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09548" y="3181396"/>
              <a:ext cx="15918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000" b="1" i="1" kern="0" dirty="0" smtClean="0">
                  <a:solidFill>
                    <a:srgbClr val="000000"/>
                  </a:solidFill>
                </a:rPr>
                <a:t>Nqo1</a:t>
              </a:r>
              <a:endParaRPr kumimoji="1" lang="ja-JP" altLang="en-US" sz="1000" b="1" i="1" kern="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30" name="グラフ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8041451"/>
                </p:ext>
              </p:extLst>
            </p:nvPr>
          </p:nvGraphicFramePr>
          <p:xfrm>
            <a:off x="256885" y="3479800"/>
            <a:ext cx="1889416" cy="1960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" name="TextBox 11"/>
            <p:cNvSpPr txBox="1"/>
            <p:nvPr/>
          </p:nvSpPr>
          <p:spPr>
            <a:xfrm>
              <a:off x="1125058" y="3478463"/>
              <a:ext cx="767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***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46259" y="255512"/>
            <a:ext cx="1133766" cy="240153"/>
            <a:chOff x="4233672" y="255646"/>
            <a:chExt cx="1133766" cy="240153"/>
          </a:xfrm>
        </p:grpSpPr>
        <p:sp>
          <p:nvSpPr>
            <p:cNvPr id="33" name="正方形/長方形 12"/>
            <p:cNvSpPr/>
            <p:nvPr/>
          </p:nvSpPr>
          <p:spPr bwMode="auto">
            <a:xfrm>
              <a:off x="4767093" y="356270"/>
              <a:ext cx="76955" cy="72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" name="正方形/長方形 13"/>
            <p:cNvSpPr/>
            <p:nvPr/>
          </p:nvSpPr>
          <p:spPr bwMode="auto">
            <a:xfrm>
              <a:off x="4233672" y="352782"/>
              <a:ext cx="77600" cy="76232"/>
            </a:xfrm>
            <a:prstGeom prst="rect">
              <a:avLst/>
            </a:prstGeom>
            <a:ln w="6350"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テキスト ボックス 14"/>
            <p:cNvSpPr txBox="1"/>
            <p:nvPr/>
          </p:nvSpPr>
          <p:spPr>
            <a:xfrm>
              <a:off x="4338892" y="264967"/>
              <a:ext cx="4046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Wt</a:t>
              </a:r>
              <a:endParaRPr kumimoji="1" lang="ja-JP" altLang="en-US" sz="900" dirty="0"/>
            </a:p>
          </p:txBody>
        </p:sp>
        <p:sp>
          <p:nvSpPr>
            <p:cNvPr id="36" name="テキスト ボックス 15"/>
            <p:cNvSpPr txBox="1"/>
            <p:nvPr/>
          </p:nvSpPr>
          <p:spPr>
            <a:xfrm>
              <a:off x="4844766" y="255646"/>
              <a:ext cx="5226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err="1" smtClean="0"/>
                <a:t>iCKO</a:t>
              </a:r>
              <a:endParaRPr kumimoji="1" lang="ja-JP" altLang="en-US" sz="9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17154" y="273844"/>
            <a:ext cx="5335280" cy="2677939"/>
            <a:chOff x="-17154" y="273844"/>
            <a:chExt cx="5335280" cy="2677939"/>
          </a:xfrm>
        </p:grpSpPr>
        <p:sp>
          <p:nvSpPr>
            <p:cNvPr id="6" name="テキスト ボックス 5"/>
            <p:cNvSpPr txBox="1"/>
            <p:nvPr/>
          </p:nvSpPr>
          <p:spPr>
            <a:xfrm rot="16200000">
              <a:off x="-425931" y="1236717"/>
              <a:ext cx="10329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Ratio (</a:t>
              </a:r>
              <a:r>
                <a:rPr kumimoji="1" lang="en-US" altLang="ja-JP" sz="800" b="1" kern="0" dirty="0" err="1" smtClean="0">
                  <a:solidFill>
                    <a:srgbClr val="000000"/>
                  </a:solidFill>
                </a:rPr>
                <a:t>Wt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 as 100)</a:t>
              </a:r>
              <a:endParaRPr kumimoji="1" lang="ja-JP" altLang="en-US" sz="800" b="1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 flipV="1">
              <a:off x="533400" y="2672839"/>
              <a:ext cx="2739944" cy="6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894492" y="2736339"/>
              <a:ext cx="18936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Genes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related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to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TH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synthesis</a:t>
              </a:r>
              <a:endParaRPr kumimoji="1" lang="ja-JP" altLang="en-US" sz="800" b="1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 flipV="1">
              <a:off x="3371850" y="2672839"/>
              <a:ext cx="1147085" cy="5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3436848" y="2736339"/>
              <a:ext cx="104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TH</a:t>
              </a:r>
              <a:r>
                <a:rPr kumimoji="1" lang="ja-JP" altLang="en-US" sz="800" b="1" kern="0" dirty="0" smtClean="0">
                  <a:solidFill>
                    <a:srgbClr val="000000"/>
                  </a:solidFill>
                </a:rPr>
                <a:t> </a:t>
              </a: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transporters</a:t>
              </a:r>
              <a:endParaRPr kumimoji="1" lang="ja-JP" altLang="en-US" sz="800" b="1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4630384" y="2672839"/>
              <a:ext cx="4932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4451350" y="2736272"/>
              <a:ext cx="8540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0573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800" b="1" kern="0" dirty="0" smtClean="0">
                  <a:solidFill>
                    <a:srgbClr val="000000"/>
                  </a:solidFill>
                </a:rPr>
                <a:t>Deiodinases</a:t>
              </a:r>
              <a:endParaRPr kumimoji="1" lang="ja-JP" altLang="en-US" sz="800" b="1" kern="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37" name="グラフ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71112948"/>
                </p:ext>
              </p:extLst>
            </p:nvPr>
          </p:nvGraphicFramePr>
          <p:xfrm>
            <a:off x="192088" y="273844"/>
            <a:ext cx="5113337" cy="2349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TextBox 11"/>
            <p:cNvSpPr txBox="1"/>
            <p:nvPr/>
          </p:nvSpPr>
          <p:spPr>
            <a:xfrm>
              <a:off x="1130300" y="815124"/>
              <a:ext cx="391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**</a:t>
              </a:r>
              <a:endParaRPr lang="en-US" sz="1050" dirty="0"/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2391277" y="1449137"/>
              <a:ext cx="439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**</a:t>
              </a:r>
              <a:endParaRPr lang="en-US" sz="1050" dirty="0"/>
            </a:p>
          </p:txBody>
        </p:sp>
        <p:sp>
          <p:nvSpPr>
            <p:cNvPr id="40" name="TextBox 11"/>
            <p:cNvSpPr txBox="1"/>
            <p:nvPr/>
          </p:nvSpPr>
          <p:spPr>
            <a:xfrm>
              <a:off x="2995146" y="1396439"/>
              <a:ext cx="439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*</a:t>
              </a:r>
              <a:endParaRPr lang="en-US" sz="1050" dirty="0"/>
            </a:p>
          </p:txBody>
        </p:sp>
        <p:sp>
          <p:nvSpPr>
            <p:cNvPr id="41" name="TextBox 11"/>
            <p:cNvSpPr txBox="1"/>
            <p:nvPr/>
          </p:nvSpPr>
          <p:spPr>
            <a:xfrm>
              <a:off x="3305831" y="1390094"/>
              <a:ext cx="439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*</a:t>
              </a:r>
              <a:endParaRPr lang="en-US" sz="1050" dirty="0"/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3608521" y="825480"/>
              <a:ext cx="439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*</a:t>
              </a:r>
              <a:endParaRPr lang="en-US" sz="105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25325" y="720279"/>
              <a:ext cx="439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**</a:t>
              </a:r>
              <a:endParaRPr lang="en-US" sz="1050" dirty="0"/>
            </a:p>
          </p:txBody>
        </p:sp>
        <p:sp>
          <p:nvSpPr>
            <p:cNvPr id="44" name="TextBox 11"/>
            <p:cNvSpPr txBox="1"/>
            <p:nvPr/>
          </p:nvSpPr>
          <p:spPr>
            <a:xfrm>
              <a:off x="4588223" y="1646648"/>
              <a:ext cx="383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*</a:t>
              </a:r>
              <a:endParaRPr lang="en-US" sz="1050" dirty="0"/>
            </a:p>
          </p:txBody>
        </p:sp>
        <p:sp>
          <p:nvSpPr>
            <p:cNvPr id="45" name="TextBox 11"/>
            <p:cNvSpPr txBox="1"/>
            <p:nvPr/>
          </p:nvSpPr>
          <p:spPr>
            <a:xfrm>
              <a:off x="4947730" y="1640892"/>
              <a:ext cx="3703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Arial"/>
                  <a:cs typeface="Arial"/>
                </a:rPr>
                <a:t>***</a:t>
              </a:r>
              <a:endParaRPr lang="en-US" sz="105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54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11221</TotalTime>
  <Words>895</Words>
  <Application>Microsoft Macintosh PowerPoint</Application>
  <PresentationFormat>Custom</PresentationFormat>
  <Paragraphs>107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XiaoHui  Liao</dc:creator>
  <cp:lastModifiedBy>Alexandra Dumitrescu</cp:lastModifiedBy>
  <cp:revision>490</cp:revision>
  <cp:lastPrinted>2019-06-14T22:17:48Z</cp:lastPrinted>
  <dcterms:created xsi:type="dcterms:W3CDTF">2009-11-07T20:13:06Z</dcterms:created>
  <dcterms:modified xsi:type="dcterms:W3CDTF">2019-09-23T15:41:58Z</dcterms:modified>
</cp:coreProperties>
</file>