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1" r:id="rId5"/>
    <p:sldId id="260" r:id="rId6"/>
    <p:sldId id="259" r:id="rId7"/>
    <p:sldId id="258" r:id="rId8"/>
    <p:sldId id="25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FDF0-49EC-489E-BBB8-CBF4F3F6C1F7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2989-A649-4E29-898D-A3074C191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0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FDF0-49EC-489E-BBB8-CBF4F3F6C1F7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2989-A649-4E29-898D-A3074C191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61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FDF0-49EC-489E-BBB8-CBF4F3F6C1F7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2989-A649-4E29-898D-A3074C191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63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FDF0-49EC-489E-BBB8-CBF4F3F6C1F7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2989-A649-4E29-898D-A3074C191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8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FDF0-49EC-489E-BBB8-CBF4F3F6C1F7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2989-A649-4E29-898D-A3074C191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63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FDF0-49EC-489E-BBB8-CBF4F3F6C1F7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2989-A649-4E29-898D-A3074C191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71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FDF0-49EC-489E-BBB8-CBF4F3F6C1F7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2989-A649-4E29-898D-A3074C191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72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FDF0-49EC-489E-BBB8-CBF4F3F6C1F7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2989-A649-4E29-898D-A3074C191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59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FDF0-49EC-489E-BBB8-CBF4F3F6C1F7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2989-A649-4E29-898D-A3074C191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79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FDF0-49EC-489E-BBB8-CBF4F3F6C1F7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2989-A649-4E29-898D-A3074C191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97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FDF0-49EC-489E-BBB8-CBF4F3F6C1F7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2989-A649-4E29-898D-A3074C191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62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DFDF0-49EC-489E-BBB8-CBF4F3F6C1F7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F2989-A649-4E29-898D-A3074C191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3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emf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:\H1299 TetOn c2c3d4f4000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245" y="961943"/>
            <a:ext cx="3316287" cy="6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E:\H1299 TEtOns actin000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245" y="1585586"/>
            <a:ext cx="33956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84845" y="720540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  +         -</a:t>
            </a:r>
            <a:endParaRPr lang="en-US" sz="1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94445" y="724971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  +         -</a:t>
            </a:r>
            <a:endParaRPr lang="en-US" sz="1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04045" y="724971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  +         -</a:t>
            </a:r>
            <a:endParaRPr lang="en-US" sz="1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097481" y="715722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  +         -</a:t>
            </a:r>
            <a:endParaRPr lang="en-US" sz="1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58980" y="697338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/>
              <a:t>d</a:t>
            </a:r>
            <a:r>
              <a:rPr lang="en-US" sz="1000" b="1" dirty="0" err="1" smtClean="0"/>
              <a:t>ox</a:t>
            </a:r>
            <a:r>
              <a:rPr lang="en-US" sz="1000" b="1" dirty="0" smtClean="0"/>
              <a:t> 2ug/ml 48 </a:t>
            </a:r>
            <a:r>
              <a:rPr lang="en-US" sz="1000" b="1" dirty="0" err="1" smtClean="0"/>
              <a:t>hrs</a:t>
            </a:r>
            <a:endParaRPr lang="en-US" sz="1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18145" y="715721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+</a:t>
            </a:r>
            <a:r>
              <a:rPr lang="en-US" sz="1000" b="1" dirty="0" err="1" smtClean="0"/>
              <a:t>ve</a:t>
            </a:r>
            <a:endParaRPr lang="en-US" sz="1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839262" y="494048"/>
            <a:ext cx="1543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/>
              <a:t>C2</a:t>
            </a:r>
            <a:endParaRPr lang="en-US" sz="1200" b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6465820" y="490859"/>
            <a:ext cx="1543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/>
              <a:t>C3</a:t>
            </a:r>
            <a:endParaRPr lang="en-US" sz="1200" b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7075420" y="490858"/>
            <a:ext cx="1543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/>
              <a:t>D4</a:t>
            </a:r>
            <a:endParaRPr lang="en-US" sz="1200" b="1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7615603" y="512248"/>
            <a:ext cx="1543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/>
              <a:t>F</a:t>
            </a:r>
            <a:r>
              <a:rPr lang="en-US" sz="1200" b="1" u="sng" dirty="0" smtClean="0"/>
              <a:t>4</a:t>
            </a:r>
            <a:endParaRPr lang="en-US" sz="1200" b="1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5675246" y="142916"/>
            <a:ext cx="348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H1299 </a:t>
            </a:r>
            <a:r>
              <a:rPr lang="en-US" b="1" u="sng" dirty="0" err="1" smtClean="0"/>
              <a:t>TetOn</a:t>
            </a:r>
            <a:r>
              <a:rPr lang="en-US" b="1" u="sng" dirty="0" smtClean="0"/>
              <a:t> clones TUSC2 M</a:t>
            </a:r>
            <a:endParaRPr lang="en-US" b="1" u="sng" dirty="0"/>
          </a:p>
        </p:txBody>
      </p:sp>
      <p:pic>
        <p:nvPicPr>
          <p:cNvPr id="41" name="Picture 2" descr="C:\Users\HLara\Desktop\A549 TUSC2 clones gels 1 to 40001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65" y="988797"/>
            <a:ext cx="3733800" cy="56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1295400" y="11095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Time point 24 </a:t>
            </a:r>
            <a:r>
              <a:rPr lang="en-US" b="1" dirty="0" err="1" smtClean="0"/>
              <a:t>hrs</a:t>
            </a:r>
            <a:endParaRPr lang="en-US" b="1" dirty="0" smtClean="0"/>
          </a:p>
        </p:txBody>
      </p:sp>
      <p:sp>
        <p:nvSpPr>
          <p:cNvPr id="43" name="TextBox 42"/>
          <p:cNvSpPr txBox="1"/>
          <p:nvPr/>
        </p:nvSpPr>
        <p:spPr>
          <a:xfrm>
            <a:off x="1311564" y="48029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A549 TUSC2 C-4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99172" y="2089404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2</a:t>
            </a:r>
            <a:endParaRPr lang="en-US" sz="1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3741972" y="2087452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309159" y="2093365"/>
            <a:ext cx="460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0.5</a:t>
            </a:r>
            <a:endParaRPr lang="en-US" sz="1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850516" y="2096261"/>
            <a:ext cx="462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0.25</a:t>
            </a:r>
            <a:endParaRPr lang="en-US" sz="1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413113" y="2087451"/>
            <a:ext cx="5108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0.125</a:t>
            </a:r>
            <a:endParaRPr lang="en-US" sz="1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2101646" y="2081669"/>
            <a:ext cx="5108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0</a:t>
            </a:r>
            <a:endParaRPr lang="en-US" sz="1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174245" y="2040553"/>
            <a:ext cx="5108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+</a:t>
            </a:r>
            <a:r>
              <a:rPr lang="en-US" sz="1000" b="1" dirty="0" err="1" smtClean="0"/>
              <a:t>ve</a:t>
            </a:r>
            <a:endParaRPr lang="en-US" sz="1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1718763" y="2049668"/>
            <a:ext cx="416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-</a:t>
            </a:r>
            <a:r>
              <a:rPr lang="en-US" sz="1000" b="1" dirty="0" err="1" smtClean="0"/>
              <a:t>ve</a:t>
            </a:r>
            <a:endParaRPr lang="en-US" sz="1000" b="1" dirty="0"/>
          </a:p>
        </p:txBody>
      </p:sp>
      <p:pic>
        <p:nvPicPr>
          <p:cNvPr id="52" name="Picture 6" descr="C:\Users\HLara\Desktop\Actin A549 TUSC2 c4 24 hrs0001.t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" r="8190"/>
          <a:stretch/>
        </p:blipFill>
        <p:spPr bwMode="auto">
          <a:xfrm>
            <a:off x="982980" y="1504003"/>
            <a:ext cx="3749040" cy="56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4" descr="C:\Users\HLara\Desktop\A549 TUSC2 C-4 24 hrs0001.t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01" y="2419304"/>
            <a:ext cx="374904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4245269" y="713701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2</a:t>
            </a:r>
            <a:endParaRPr lang="en-US" sz="1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848824" y="719485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300556" y="733975"/>
            <a:ext cx="460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0.5</a:t>
            </a:r>
            <a:endParaRPr lang="en-US" sz="1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2900361" y="728294"/>
            <a:ext cx="462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0.25</a:t>
            </a:r>
            <a:endParaRPr lang="en-US" sz="1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2391954" y="719484"/>
            <a:ext cx="5108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0.125</a:t>
            </a:r>
            <a:endParaRPr lang="en-US" sz="1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2016555" y="713702"/>
            <a:ext cx="5108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0</a:t>
            </a:r>
            <a:endParaRPr lang="en-US" sz="1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1162326" y="664923"/>
            <a:ext cx="5108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-</a:t>
            </a:r>
            <a:r>
              <a:rPr lang="en-US" sz="1000" b="1" dirty="0" err="1" smtClean="0"/>
              <a:t>ve</a:t>
            </a:r>
            <a:endParaRPr lang="en-US" sz="1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633672" y="681701"/>
            <a:ext cx="416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+</a:t>
            </a:r>
            <a:r>
              <a:rPr lang="en-US" sz="1000" b="1" dirty="0" err="1" smtClean="0"/>
              <a:t>ve</a:t>
            </a:r>
            <a:endParaRPr lang="en-US" sz="1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107444" y="2049668"/>
            <a:ext cx="2133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/>
              <a:t>d</a:t>
            </a:r>
            <a:r>
              <a:rPr lang="en-US" sz="1000" b="1" dirty="0" err="1" smtClean="0"/>
              <a:t>ox</a:t>
            </a:r>
            <a:r>
              <a:rPr lang="en-US" sz="1000" b="1" dirty="0" smtClean="0"/>
              <a:t> (</a:t>
            </a:r>
            <a:r>
              <a:rPr lang="en-US" sz="1000" b="1" dirty="0" err="1" smtClean="0"/>
              <a:t>ug</a:t>
            </a:r>
            <a:r>
              <a:rPr lang="en-US" sz="1000" b="1" dirty="0" smtClean="0"/>
              <a:t>/ml)</a:t>
            </a:r>
            <a:endParaRPr lang="en-US" sz="1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120305" y="2234334"/>
            <a:ext cx="11906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smtClean="0"/>
              <a:t>Loading 80 </a:t>
            </a:r>
            <a:r>
              <a:rPr lang="en-US" sz="1000" b="1" u="sng" dirty="0" err="1" smtClean="0"/>
              <a:t>ug</a:t>
            </a:r>
            <a:r>
              <a:rPr lang="en-US" sz="1000" b="1" u="sng" dirty="0" smtClean="0"/>
              <a:t>/well</a:t>
            </a:r>
            <a:endParaRPr lang="en-US" sz="1000" b="1" u="sng" dirty="0"/>
          </a:p>
        </p:txBody>
      </p:sp>
      <p:pic>
        <p:nvPicPr>
          <p:cNvPr id="64" name="Picture 16" descr="C:\Users\HLara\Desktop\Actin A549 TUSC2 c-4 24 hrs0001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48" y="3073544"/>
            <a:ext cx="3812716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307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938338"/>
            <a:ext cx="1562100" cy="265112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1622425"/>
            <a:ext cx="1576387" cy="2667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938338"/>
            <a:ext cx="1579562" cy="24765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1622425"/>
            <a:ext cx="1579562" cy="28575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1965325"/>
            <a:ext cx="1579562" cy="24765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27"/>
          <p:cNvSpPr>
            <a:spLocks noChangeArrowheads="1"/>
          </p:cNvSpPr>
          <p:nvPr/>
        </p:nvSpPr>
        <p:spPr bwMode="auto">
          <a:xfrm>
            <a:off x="1824038" y="1044575"/>
            <a:ext cx="5334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cs typeface="Arial" pitchFamily="34" charset="0"/>
              </a:rPr>
              <a:t>0</a:t>
            </a:r>
            <a:endParaRPr lang="en-US" alt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28"/>
          <p:cNvSpPr>
            <a:spLocks noChangeArrowheads="1"/>
          </p:cNvSpPr>
          <p:nvPr/>
        </p:nvSpPr>
        <p:spPr bwMode="auto">
          <a:xfrm>
            <a:off x="2759075" y="10318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cs typeface="Arial" pitchFamily="34" charset="0"/>
              </a:rPr>
              <a:t>0.5</a:t>
            </a:r>
            <a:endParaRPr lang="en-US" alt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29"/>
          <p:cNvSpPr>
            <a:spLocks noChangeArrowheads="1"/>
          </p:cNvSpPr>
          <p:nvPr/>
        </p:nvSpPr>
        <p:spPr bwMode="auto">
          <a:xfrm>
            <a:off x="3062288" y="10318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cs typeface="Arial" pitchFamily="34" charset="0"/>
              </a:rPr>
              <a:t>1</a:t>
            </a:r>
            <a:endParaRPr lang="en-US" alt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32"/>
          <p:cNvSpPr>
            <a:spLocks noChangeArrowheads="1"/>
          </p:cNvSpPr>
          <p:nvPr/>
        </p:nvSpPr>
        <p:spPr bwMode="auto">
          <a:xfrm>
            <a:off x="2397125" y="10318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cs typeface="Arial" pitchFamily="34" charset="0"/>
              </a:rPr>
              <a:t>0.25</a:t>
            </a:r>
            <a:endParaRPr lang="en-US" alt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33"/>
          <p:cNvSpPr>
            <a:spLocks noChangeArrowheads="1"/>
          </p:cNvSpPr>
          <p:nvPr/>
        </p:nvSpPr>
        <p:spPr bwMode="auto">
          <a:xfrm>
            <a:off x="2043113" y="1035050"/>
            <a:ext cx="627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cs typeface="Arial" pitchFamily="34" charset="0"/>
              </a:rPr>
              <a:t>0.12</a:t>
            </a:r>
            <a:endParaRPr lang="en-US" alt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25"/>
          <p:cNvSpPr txBox="1">
            <a:spLocks noChangeArrowheads="1"/>
          </p:cNvSpPr>
          <p:nvPr/>
        </p:nvSpPr>
        <p:spPr bwMode="auto">
          <a:xfrm>
            <a:off x="1792288" y="1346200"/>
            <a:ext cx="15621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itchFamily="34" charset="0"/>
                <a:cs typeface="Arial" pitchFamily="34" charset="0"/>
              </a:rPr>
              <a:t>A549 TUSC2</a:t>
            </a:r>
          </a:p>
        </p:txBody>
      </p:sp>
      <p:cxnSp>
        <p:nvCxnSpPr>
          <p:cNvPr id="13" name="Straight Connector 44"/>
          <p:cNvCxnSpPr>
            <a:cxnSpLocks noChangeShapeType="1"/>
          </p:cNvCxnSpPr>
          <p:nvPr/>
        </p:nvCxnSpPr>
        <p:spPr bwMode="auto">
          <a:xfrm>
            <a:off x="1800225" y="1346200"/>
            <a:ext cx="155416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57"/>
          <p:cNvCxnSpPr>
            <a:cxnSpLocks noChangeShapeType="1"/>
          </p:cNvCxnSpPr>
          <p:nvPr/>
        </p:nvCxnSpPr>
        <p:spPr bwMode="auto">
          <a:xfrm>
            <a:off x="1800225" y="965200"/>
            <a:ext cx="6715125" cy="63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75"/>
          <p:cNvSpPr txBox="1">
            <a:spLocks noChangeArrowheads="1"/>
          </p:cNvSpPr>
          <p:nvPr/>
        </p:nvSpPr>
        <p:spPr bwMode="auto">
          <a:xfrm>
            <a:off x="1820863" y="698500"/>
            <a:ext cx="66944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Arial" pitchFamily="34" charset="0"/>
                <a:cs typeface="Arial" pitchFamily="34" charset="0"/>
              </a:rPr>
              <a:t>doxycycline (µg/ml 48 hr)</a:t>
            </a:r>
          </a:p>
        </p:txBody>
      </p:sp>
      <p:sp>
        <p:nvSpPr>
          <p:cNvPr id="16" name="TextBox 27"/>
          <p:cNvSpPr>
            <a:spLocks noChangeArrowheads="1"/>
          </p:cNvSpPr>
          <p:nvPr/>
        </p:nvSpPr>
        <p:spPr bwMode="auto">
          <a:xfrm>
            <a:off x="3652838" y="1068388"/>
            <a:ext cx="5334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cs typeface="Arial" pitchFamily="34" charset="0"/>
              </a:rPr>
              <a:t>0</a:t>
            </a:r>
            <a:endParaRPr lang="en-US" alt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28"/>
          <p:cNvSpPr>
            <a:spLocks noChangeArrowheads="1"/>
          </p:cNvSpPr>
          <p:nvPr/>
        </p:nvSpPr>
        <p:spPr bwMode="auto">
          <a:xfrm>
            <a:off x="4587875" y="1055688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cs typeface="Arial" pitchFamily="34" charset="0"/>
              </a:rPr>
              <a:t>0.5</a:t>
            </a:r>
            <a:endParaRPr lang="en-US" alt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29"/>
          <p:cNvSpPr>
            <a:spLocks noChangeArrowheads="1"/>
          </p:cNvSpPr>
          <p:nvPr/>
        </p:nvSpPr>
        <p:spPr bwMode="auto">
          <a:xfrm>
            <a:off x="4891088" y="1055688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cs typeface="Arial" pitchFamily="34" charset="0"/>
              </a:rPr>
              <a:t>1</a:t>
            </a:r>
            <a:endParaRPr lang="en-US" alt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32"/>
          <p:cNvSpPr>
            <a:spLocks noChangeArrowheads="1"/>
          </p:cNvSpPr>
          <p:nvPr/>
        </p:nvSpPr>
        <p:spPr bwMode="auto">
          <a:xfrm>
            <a:off x="4225925" y="1055688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cs typeface="Arial" pitchFamily="34" charset="0"/>
              </a:rPr>
              <a:t>0.25</a:t>
            </a:r>
            <a:endParaRPr lang="en-US" alt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33"/>
          <p:cNvSpPr>
            <a:spLocks noChangeArrowheads="1"/>
          </p:cNvSpPr>
          <p:nvPr/>
        </p:nvSpPr>
        <p:spPr bwMode="auto">
          <a:xfrm>
            <a:off x="3871913" y="1058863"/>
            <a:ext cx="627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cs typeface="Arial" pitchFamily="34" charset="0"/>
              </a:rPr>
              <a:t>0.12</a:t>
            </a:r>
            <a:endParaRPr lang="en-US" alt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5"/>
          <p:cNvSpPr txBox="1">
            <a:spLocks noChangeArrowheads="1"/>
          </p:cNvSpPr>
          <p:nvPr/>
        </p:nvSpPr>
        <p:spPr bwMode="auto">
          <a:xfrm>
            <a:off x="3595688" y="1341438"/>
            <a:ext cx="15621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itchFamily="34" charset="0"/>
                <a:cs typeface="Arial" pitchFamily="34" charset="0"/>
              </a:rPr>
              <a:t>H1299 TUSC2</a:t>
            </a:r>
          </a:p>
        </p:txBody>
      </p:sp>
      <p:cxnSp>
        <p:nvCxnSpPr>
          <p:cNvPr id="22" name="Straight Connector 73"/>
          <p:cNvCxnSpPr>
            <a:cxnSpLocks noChangeShapeType="1"/>
          </p:cNvCxnSpPr>
          <p:nvPr/>
        </p:nvCxnSpPr>
        <p:spPr bwMode="auto">
          <a:xfrm>
            <a:off x="3570288" y="1346200"/>
            <a:ext cx="160496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25"/>
          <p:cNvSpPr txBox="1">
            <a:spLocks noChangeArrowheads="1"/>
          </p:cNvSpPr>
          <p:nvPr/>
        </p:nvSpPr>
        <p:spPr bwMode="auto">
          <a:xfrm>
            <a:off x="5367338" y="1368425"/>
            <a:ext cx="15621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itchFamily="34" charset="0"/>
                <a:cs typeface="Arial" pitchFamily="34" charset="0"/>
              </a:rPr>
              <a:t>H1975 TUSC2</a:t>
            </a:r>
          </a:p>
        </p:txBody>
      </p:sp>
      <p:sp>
        <p:nvSpPr>
          <p:cNvPr id="24" name="TextBox 25"/>
          <p:cNvSpPr txBox="1">
            <a:spLocks noChangeArrowheads="1"/>
          </p:cNvSpPr>
          <p:nvPr/>
        </p:nvSpPr>
        <p:spPr bwMode="auto">
          <a:xfrm>
            <a:off x="220663" y="1619250"/>
            <a:ext cx="15621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itchFamily="34" charset="0"/>
                <a:cs typeface="Arial" pitchFamily="34" charset="0"/>
              </a:rPr>
              <a:t>TUSC2</a:t>
            </a:r>
          </a:p>
        </p:txBody>
      </p:sp>
      <p:sp>
        <p:nvSpPr>
          <p:cNvPr id="25" name="TextBox 25"/>
          <p:cNvSpPr txBox="1">
            <a:spLocks noChangeArrowheads="1"/>
          </p:cNvSpPr>
          <p:nvPr/>
        </p:nvSpPr>
        <p:spPr bwMode="auto">
          <a:xfrm>
            <a:off x="217488" y="1919288"/>
            <a:ext cx="15621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itchFamily="34" charset="0"/>
                <a:cs typeface="Arial" pitchFamily="34" charset="0"/>
              </a:rPr>
              <a:t>actin</a:t>
            </a:r>
          </a:p>
        </p:txBody>
      </p:sp>
      <p:sp>
        <p:nvSpPr>
          <p:cNvPr id="26" name="TextBox 27"/>
          <p:cNvSpPr>
            <a:spLocks noChangeArrowheads="1"/>
          </p:cNvSpPr>
          <p:nvPr/>
        </p:nvSpPr>
        <p:spPr bwMode="auto">
          <a:xfrm>
            <a:off x="5408613" y="1058863"/>
            <a:ext cx="5334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cs typeface="Arial" pitchFamily="34" charset="0"/>
              </a:rPr>
              <a:t>0</a:t>
            </a:r>
            <a:endParaRPr lang="en-US" alt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8"/>
          <p:cNvSpPr>
            <a:spLocks noChangeArrowheads="1"/>
          </p:cNvSpPr>
          <p:nvPr/>
        </p:nvSpPr>
        <p:spPr bwMode="auto">
          <a:xfrm>
            <a:off x="6343650" y="1046163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cs typeface="Arial" pitchFamily="34" charset="0"/>
              </a:rPr>
              <a:t>0.5</a:t>
            </a:r>
            <a:endParaRPr lang="en-US" alt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9"/>
          <p:cNvSpPr>
            <a:spLocks noChangeArrowheads="1"/>
          </p:cNvSpPr>
          <p:nvPr/>
        </p:nvSpPr>
        <p:spPr bwMode="auto">
          <a:xfrm>
            <a:off x="6648450" y="1046163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cs typeface="Arial" pitchFamily="34" charset="0"/>
              </a:rPr>
              <a:t>1</a:t>
            </a:r>
            <a:endParaRPr lang="en-US" alt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32"/>
          <p:cNvSpPr>
            <a:spLocks noChangeArrowheads="1"/>
          </p:cNvSpPr>
          <p:nvPr/>
        </p:nvSpPr>
        <p:spPr bwMode="auto">
          <a:xfrm>
            <a:off x="5983288" y="1046163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cs typeface="Arial" pitchFamily="34" charset="0"/>
              </a:rPr>
              <a:t>0.25</a:t>
            </a:r>
            <a:endParaRPr lang="en-US" alt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33"/>
          <p:cNvSpPr>
            <a:spLocks noChangeArrowheads="1"/>
          </p:cNvSpPr>
          <p:nvPr/>
        </p:nvSpPr>
        <p:spPr bwMode="auto">
          <a:xfrm>
            <a:off x="5629275" y="1049338"/>
            <a:ext cx="627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cs typeface="Arial" pitchFamily="34" charset="0"/>
              </a:rPr>
              <a:t>0.12</a:t>
            </a:r>
            <a:endParaRPr lang="en-US" altLang="en-US" sz="12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Connector 90"/>
          <p:cNvCxnSpPr>
            <a:cxnSpLocks noChangeShapeType="1"/>
          </p:cNvCxnSpPr>
          <p:nvPr/>
        </p:nvCxnSpPr>
        <p:spPr bwMode="auto">
          <a:xfrm>
            <a:off x="5386388" y="1360488"/>
            <a:ext cx="15525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2" name="Picture 4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3" y="1574800"/>
            <a:ext cx="1584325" cy="32385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1908175"/>
            <a:ext cx="1577975" cy="277813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1601788"/>
            <a:ext cx="1581150" cy="287337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25"/>
          <p:cNvSpPr txBox="1">
            <a:spLocks noChangeArrowheads="1"/>
          </p:cNvSpPr>
          <p:nvPr/>
        </p:nvSpPr>
        <p:spPr bwMode="auto">
          <a:xfrm>
            <a:off x="7089775" y="1335088"/>
            <a:ext cx="15621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itchFamily="34" charset="0"/>
                <a:cs typeface="Arial" pitchFamily="34" charset="0"/>
              </a:rPr>
              <a:t>H157 TUSC2</a:t>
            </a:r>
          </a:p>
        </p:txBody>
      </p:sp>
      <p:sp>
        <p:nvSpPr>
          <p:cNvPr id="36" name="TextBox 27"/>
          <p:cNvSpPr>
            <a:spLocks noChangeArrowheads="1"/>
          </p:cNvSpPr>
          <p:nvPr/>
        </p:nvSpPr>
        <p:spPr bwMode="auto">
          <a:xfrm>
            <a:off x="7046913" y="1054100"/>
            <a:ext cx="5334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cs typeface="Arial" pitchFamily="34" charset="0"/>
              </a:rPr>
              <a:t>0</a:t>
            </a:r>
            <a:endParaRPr lang="en-US" alt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28"/>
          <p:cNvSpPr>
            <a:spLocks noChangeArrowheads="1"/>
          </p:cNvSpPr>
          <p:nvPr/>
        </p:nvSpPr>
        <p:spPr bwMode="auto">
          <a:xfrm>
            <a:off x="7981950" y="1041400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cs typeface="Arial" pitchFamily="34" charset="0"/>
              </a:rPr>
              <a:t>0.5</a:t>
            </a:r>
            <a:endParaRPr lang="en-US" alt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2"/>
          <p:cNvSpPr>
            <a:spLocks noChangeArrowheads="1"/>
          </p:cNvSpPr>
          <p:nvPr/>
        </p:nvSpPr>
        <p:spPr bwMode="auto">
          <a:xfrm>
            <a:off x="7620000" y="1041400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cs typeface="Arial" pitchFamily="34" charset="0"/>
              </a:rPr>
              <a:t>0.25</a:t>
            </a:r>
            <a:endParaRPr lang="en-US" alt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3"/>
          <p:cNvSpPr>
            <a:spLocks noChangeArrowheads="1"/>
          </p:cNvSpPr>
          <p:nvPr/>
        </p:nvSpPr>
        <p:spPr bwMode="auto">
          <a:xfrm>
            <a:off x="7265988" y="1044575"/>
            <a:ext cx="627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cs typeface="Arial" pitchFamily="34" charset="0"/>
              </a:rPr>
              <a:t>0.12</a:t>
            </a:r>
            <a:endParaRPr lang="en-US" altLang="en-US" sz="12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Straight Connector 44"/>
          <p:cNvCxnSpPr>
            <a:cxnSpLocks noChangeShapeType="1"/>
          </p:cNvCxnSpPr>
          <p:nvPr/>
        </p:nvCxnSpPr>
        <p:spPr bwMode="auto">
          <a:xfrm>
            <a:off x="7023100" y="1355725"/>
            <a:ext cx="155416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extBox 29"/>
          <p:cNvSpPr>
            <a:spLocks noChangeArrowheads="1"/>
          </p:cNvSpPr>
          <p:nvPr/>
        </p:nvSpPr>
        <p:spPr bwMode="auto">
          <a:xfrm>
            <a:off x="8310563" y="1041400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cs typeface="Arial" pitchFamily="34" charset="0"/>
              </a:rPr>
              <a:t>1</a:t>
            </a:r>
            <a:endParaRPr lang="en-US" altLang="en-US" sz="1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396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2900363"/>
            <a:ext cx="21669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1892300"/>
            <a:ext cx="26574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27288"/>
            <a:ext cx="2667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3214688"/>
            <a:ext cx="21621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3622675"/>
            <a:ext cx="21431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4013200"/>
            <a:ext cx="21431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457700"/>
            <a:ext cx="2152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870450"/>
            <a:ext cx="21431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6055014"/>
            <a:ext cx="22098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4" y="6395244"/>
            <a:ext cx="22002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TextBox 8"/>
          <p:cNvSpPr>
            <a:spLocks noChangeArrowheads="1"/>
          </p:cNvSpPr>
          <p:nvPr/>
        </p:nvSpPr>
        <p:spPr bwMode="auto">
          <a:xfrm>
            <a:off x="838200" y="2032000"/>
            <a:ext cx="533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1200" b="1" dirty="0" smtClean="0">
                <a:latin typeface="Calibri" pitchFamily="34" charset="0"/>
                <a:cs typeface="Calibri" pitchFamily="34" charset="0"/>
                <a:sym typeface="Calibri" pitchFamily="34" charset="0"/>
              </a:rPr>
              <a:t>A549</a:t>
            </a:r>
            <a:endParaRPr lang="en-US" altLang="en-US" dirty="0"/>
          </a:p>
        </p:txBody>
      </p:sp>
      <p:sp>
        <p:nvSpPr>
          <p:cNvPr id="27661" name="TextBox 24"/>
          <p:cNvSpPr>
            <a:spLocks noChangeArrowheads="1"/>
          </p:cNvSpPr>
          <p:nvPr/>
        </p:nvSpPr>
        <p:spPr bwMode="auto">
          <a:xfrm>
            <a:off x="838200" y="2425700"/>
            <a:ext cx="723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1200" b="1">
                <a:latin typeface="Calibri" pitchFamily="34" charset="0"/>
                <a:ea typeface="MS PGothic" pitchFamily="34" charset="-128"/>
                <a:sym typeface="MS PGothic" pitchFamily="34" charset="-128"/>
              </a:rPr>
              <a:t>Β</a:t>
            </a:r>
            <a:r>
              <a:rPr lang="en-US" altLang="en-US" sz="1200" b="1">
                <a:latin typeface="Calibri" pitchFamily="34" charset="0"/>
                <a:cs typeface="Calibri" pitchFamily="34" charset="0"/>
                <a:sym typeface="Calibri" pitchFamily="34" charset="0"/>
              </a:rPr>
              <a:t>-actin</a:t>
            </a:r>
            <a:endParaRPr lang="en-US" altLang="en-US"/>
          </a:p>
        </p:txBody>
      </p:sp>
      <p:sp>
        <p:nvSpPr>
          <p:cNvPr id="27662" name="TextBox 25"/>
          <p:cNvSpPr>
            <a:spLocks noChangeArrowheads="1"/>
          </p:cNvSpPr>
          <p:nvPr/>
        </p:nvSpPr>
        <p:spPr bwMode="auto">
          <a:xfrm>
            <a:off x="838200" y="2936875"/>
            <a:ext cx="12287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1200" b="1" dirty="0">
                <a:latin typeface="Calibri" pitchFamily="34" charset="0"/>
                <a:cs typeface="Calibri" pitchFamily="34" charset="0"/>
                <a:sym typeface="Calibri" pitchFamily="34" charset="0"/>
              </a:rPr>
              <a:t>A</a:t>
            </a:r>
            <a:r>
              <a:rPr lang="en-US" altLang="en-US" sz="1200" b="1" dirty="0" smtClean="0">
                <a:latin typeface="Calibri" pitchFamily="34" charset="0"/>
                <a:cs typeface="Calibri" pitchFamily="34" charset="0"/>
                <a:sym typeface="Calibri" pitchFamily="34" charset="0"/>
              </a:rPr>
              <a:t>549 </a:t>
            </a:r>
            <a:r>
              <a:rPr lang="en-US" altLang="en-US" sz="1200" b="1" dirty="0">
                <a:latin typeface="Calibri" pitchFamily="34" charset="0"/>
                <a:cs typeface="Calibri" pitchFamily="34" charset="0"/>
                <a:sym typeface="Calibri" pitchFamily="34" charset="0"/>
              </a:rPr>
              <a:t>Tight </a:t>
            </a:r>
            <a:r>
              <a:rPr lang="en-US" altLang="en-US" sz="1200" b="1" dirty="0" err="1">
                <a:latin typeface="Calibri" pitchFamily="34" charset="0"/>
                <a:cs typeface="Calibri" pitchFamily="34" charset="0"/>
                <a:sym typeface="Calibri" pitchFamily="34" charset="0"/>
              </a:rPr>
              <a:t>Puro</a:t>
            </a:r>
            <a:endParaRPr lang="en-US" altLang="en-US" dirty="0"/>
          </a:p>
        </p:txBody>
      </p:sp>
      <p:sp>
        <p:nvSpPr>
          <p:cNvPr id="27663" name="TextBox 26"/>
          <p:cNvSpPr>
            <a:spLocks noChangeArrowheads="1"/>
          </p:cNvSpPr>
          <p:nvPr/>
        </p:nvSpPr>
        <p:spPr bwMode="auto">
          <a:xfrm>
            <a:off x="838200" y="3214688"/>
            <a:ext cx="723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1200" b="1">
                <a:latin typeface="Calibri" pitchFamily="34" charset="0"/>
                <a:ea typeface="MS PGothic" pitchFamily="34" charset="-128"/>
                <a:sym typeface="MS PGothic" pitchFamily="34" charset="-128"/>
              </a:rPr>
              <a:t>Β</a:t>
            </a:r>
            <a:r>
              <a:rPr lang="en-US" altLang="en-US" sz="1200" b="1">
                <a:latin typeface="Calibri" pitchFamily="34" charset="0"/>
                <a:cs typeface="Calibri" pitchFamily="34" charset="0"/>
                <a:sym typeface="Calibri" pitchFamily="34" charset="0"/>
              </a:rPr>
              <a:t>-actin</a:t>
            </a:r>
            <a:endParaRPr lang="en-US" altLang="en-US"/>
          </a:p>
        </p:txBody>
      </p:sp>
      <p:sp>
        <p:nvSpPr>
          <p:cNvPr id="27664" name="TextBox 27"/>
          <p:cNvSpPr>
            <a:spLocks noChangeArrowheads="1"/>
          </p:cNvSpPr>
          <p:nvPr/>
        </p:nvSpPr>
        <p:spPr bwMode="auto">
          <a:xfrm>
            <a:off x="838200" y="3736975"/>
            <a:ext cx="1228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1200" b="1" dirty="0" smtClean="0">
                <a:latin typeface="Calibri" pitchFamily="34" charset="0"/>
                <a:cs typeface="Calibri" pitchFamily="34" charset="0"/>
                <a:sym typeface="Calibri" pitchFamily="34" charset="0"/>
              </a:rPr>
              <a:t>A549 </a:t>
            </a:r>
            <a:r>
              <a:rPr lang="en-US" altLang="en-US" sz="1200" b="1" dirty="0">
                <a:latin typeface="Calibri" pitchFamily="34" charset="0"/>
                <a:cs typeface="Calibri" pitchFamily="34" charset="0"/>
                <a:sym typeface="Calibri" pitchFamily="34" charset="0"/>
              </a:rPr>
              <a:t>Luc</a:t>
            </a:r>
            <a:endParaRPr lang="en-US" altLang="en-US" dirty="0"/>
          </a:p>
        </p:txBody>
      </p:sp>
      <p:sp>
        <p:nvSpPr>
          <p:cNvPr id="27665" name="TextBox 28"/>
          <p:cNvSpPr>
            <a:spLocks noChangeArrowheads="1"/>
          </p:cNvSpPr>
          <p:nvPr/>
        </p:nvSpPr>
        <p:spPr bwMode="auto">
          <a:xfrm>
            <a:off x="838200" y="4013200"/>
            <a:ext cx="7239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1200" b="1">
                <a:latin typeface="Calibri" pitchFamily="34" charset="0"/>
                <a:ea typeface="MS PGothic" pitchFamily="34" charset="-128"/>
                <a:sym typeface="MS PGothic" pitchFamily="34" charset="-128"/>
              </a:rPr>
              <a:t>Β</a:t>
            </a:r>
            <a:r>
              <a:rPr lang="en-US" altLang="en-US" sz="1200" b="1">
                <a:latin typeface="Calibri" pitchFamily="34" charset="0"/>
                <a:cs typeface="Calibri" pitchFamily="34" charset="0"/>
                <a:sym typeface="Calibri" pitchFamily="34" charset="0"/>
              </a:rPr>
              <a:t>-actin</a:t>
            </a:r>
            <a:endParaRPr lang="en-US" altLang="en-US"/>
          </a:p>
        </p:txBody>
      </p:sp>
      <p:sp>
        <p:nvSpPr>
          <p:cNvPr id="27666" name="TextBox 29"/>
          <p:cNvSpPr>
            <a:spLocks noChangeArrowheads="1"/>
          </p:cNvSpPr>
          <p:nvPr/>
        </p:nvSpPr>
        <p:spPr bwMode="auto">
          <a:xfrm>
            <a:off x="835025" y="4521200"/>
            <a:ext cx="132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1200" b="1" dirty="0" smtClean="0">
                <a:latin typeface="Calibri" pitchFamily="34" charset="0"/>
                <a:cs typeface="Calibri" pitchFamily="34" charset="0"/>
                <a:sym typeface="Calibri" pitchFamily="34" charset="0"/>
              </a:rPr>
              <a:t>A549 TUSC2</a:t>
            </a:r>
            <a:endParaRPr lang="en-US" altLang="en-US" dirty="0"/>
          </a:p>
        </p:txBody>
      </p:sp>
      <p:sp>
        <p:nvSpPr>
          <p:cNvPr id="27667" name="TextBox 30"/>
          <p:cNvSpPr>
            <a:spLocks noChangeArrowheads="1"/>
          </p:cNvSpPr>
          <p:nvPr/>
        </p:nvSpPr>
        <p:spPr bwMode="auto">
          <a:xfrm>
            <a:off x="849313" y="4906963"/>
            <a:ext cx="7254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1200" b="1">
                <a:latin typeface="Calibri" pitchFamily="34" charset="0"/>
                <a:ea typeface="MS PGothic" pitchFamily="34" charset="-128"/>
                <a:sym typeface="MS PGothic" pitchFamily="34" charset="-128"/>
              </a:rPr>
              <a:t>Β</a:t>
            </a:r>
            <a:r>
              <a:rPr lang="en-US" altLang="en-US" sz="1200" b="1">
                <a:latin typeface="Calibri" pitchFamily="34" charset="0"/>
                <a:cs typeface="Calibri" pitchFamily="34" charset="0"/>
                <a:sym typeface="Calibri" pitchFamily="34" charset="0"/>
              </a:rPr>
              <a:t>-actin</a:t>
            </a:r>
            <a:endParaRPr lang="en-US" altLang="en-US"/>
          </a:p>
        </p:txBody>
      </p:sp>
      <p:sp>
        <p:nvSpPr>
          <p:cNvPr id="27668" name="TextBox 31"/>
          <p:cNvSpPr>
            <a:spLocks noChangeArrowheads="1"/>
          </p:cNvSpPr>
          <p:nvPr/>
        </p:nvSpPr>
        <p:spPr bwMode="auto">
          <a:xfrm>
            <a:off x="774195" y="6178550"/>
            <a:ext cx="13223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1200" b="1" dirty="0">
                <a:latin typeface="Calibri" pitchFamily="34" charset="0"/>
                <a:cs typeface="Calibri" pitchFamily="34" charset="0"/>
                <a:sym typeface="Calibri" pitchFamily="34" charset="0"/>
              </a:rPr>
              <a:t>H157 TUSC2 B-5</a:t>
            </a:r>
            <a:endParaRPr lang="en-US" altLang="en-US" dirty="0"/>
          </a:p>
        </p:txBody>
      </p:sp>
      <p:sp>
        <p:nvSpPr>
          <p:cNvPr id="27669" name="TextBox 32"/>
          <p:cNvSpPr>
            <a:spLocks noChangeArrowheads="1"/>
          </p:cNvSpPr>
          <p:nvPr/>
        </p:nvSpPr>
        <p:spPr bwMode="auto">
          <a:xfrm>
            <a:off x="1009650" y="6440488"/>
            <a:ext cx="723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1200" b="1" dirty="0">
                <a:latin typeface="Calibri" pitchFamily="34" charset="0"/>
                <a:ea typeface="MS PGothic" pitchFamily="34" charset="-128"/>
                <a:sym typeface="MS PGothic" pitchFamily="34" charset="-128"/>
              </a:rPr>
              <a:t>Β</a:t>
            </a:r>
            <a:r>
              <a:rPr lang="en-US" altLang="en-US" sz="1200" b="1" dirty="0">
                <a:latin typeface="Calibri" pitchFamily="34" charset="0"/>
                <a:cs typeface="Calibri" pitchFamily="34" charset="0"/>
                <a:sym typeface="Calibri" pitchFamily="34" charset="0"/>
              </a:rPr>
              <a:t>-actin</a:t>
            </a:r>
            <a:endParaRPr lang="en-US" altLang="en-US" dirty="0"/>
          </a:p>
        </p:txBody>
      </p:sp>
      <p:sp>
        <p:nvSpPr>
          <p:cNvPr id="27670" name="TextBox 9"/>
          <p:cNvSpPr>
            <a:spLocks noChangeArrowheads="1"/>
          </p:cNvSpPr>
          <p:nvPr/>
        </p:nvSpPr>
        <p:spPr bwMode="auto">
          <a:xfrm>
            <a:off x="228600" y="1620838"/>
            <a:ext cx="160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1200" b="1">
                <a:latin typeface="Calibri" pitchFamily="34" charset="0"/>
                <a:cs typeface="Calibri" pitchFamily="34" charset="0"/>
                <a:sym typeface="Calibri" pitchFamily="34" charset="0"/>
              </a:rPr>
              <a:t>dox (ug/ml 48 hrs)</a:t>
            </a:r>
            <a:endParaRPr lang="en-US" altLang="en-US"/>
          </a:p>
        </p:txBody>
      </p:sp>
      <p:sp>
        <p:nvSpPr>
          <p:cNvPr id="27671" name="TextBox 10"/>
          <p:cNvSpPr>
            <a:spLocks noChangeArrowheads="1"/>
          </p:cNvSpPr>
          <p:nvPr/>
        </p:nvSpPr>
        <p:spPr bwMode="auto">
          <a:xfrm>
            <a:off x="1668463" y="1620838"/>
            <a:ext cx="26304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1200" b="1" dirty="0">
                <a:latin typeface="Calibri" pitchFamily="34" charset="0"/>
                <a:cs typeface="Calibri" pitchFamily="34" charset="0"/>
                <a:sym typeface="Calibri" pitchFamily="34" charset="0"/>
              </a:rPr>
              <a:t>                0     </a:t>
            </a:r>
            <a:r>
              <a:rPr lang="en-US" altLang="en-US" sz="1200" b="1" dirty="0" smtClean="0">
                <a:latin typeface="Calibri" pitchFamily="34" charset="0"/>
                <a:cs typeface="Calibri" pitchFamily="34" charset="0"/>
                <a:sym typeface="Calibri" pitchFamily="34" charset="0"/>
              </a:rPr>
              <a:t>0.25 0.5   1      </a:t>
            </a:r>
            <a:r>
              <a:rPr lang="en-US" altLang="en-US" sz="1200" b="1" dirty="0">
                <a:latin typeface="Calibri" pitchFamily="34" charset="0"/>
                <a:cs typeface="Calibri" pitchFamily="34" charset="0"/>
                <a:sym typeface="Calibri" pitchFamily="34" charset="0"/>
              </a:rPr>
              <a:t>2</a:t>
            </a:r>
            <a:r>
              <a:rPr lang="en-US" altLang="en-US" sz="1200" b="1" dirty="0" smtClean="0">
                <a:latin typeface="Calibri" pitchFamily="34" charset="0"/>
                <a:cs typeface="Calibri" pitchFamily="34" charset="0"/>
                <a:sym typeface="Calibri" pitchFamily="34" charset="0"/>
              </a:rPr>
              <a:t>       3      4       </a:t>
            </a:r>
            <a:endParaRPr lang="en-US" altLang="en-US" dirty="0"/>
          </a:p>
        </p:txBody>
      </p:sp>
      <p:sp>
        <p:nvSpPr>
          <p:cNvPr id="27672" name="TextBox 11"/>
          <p:cNvSpPr>
            <a:spLocks noChangeArrowheads="1"/>
          </p:cNvSpPr>
          <p:nvPr/>
        </p:nvSpPr>
        <p:spPr bwMode="auto">
          <a:xfrm>
            <a:off x="1628775" y="1192213"/>
            <a:ext cx="711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 hangingPunct="1"/>
            <a:r>
              <a:rPr lang="en-US" altLang="en-US" sz="1200" b="1">
                <a:latin typeface="Calibri" pitchFamily="34" charset="0"/>
                <a:cs typeface="Calibri" pitchFamily="34" charset="0"/>
                <a:sym typeface="Calibri" pitchFamily="34" charset="0"/>
              </a:rPr>
              <a:t>+ve control</a:t>
            </a:r>
            <a:endParaRPr lang="en-US" altLang="en-US"/>
          </a:p>
        </p:txBody>
      </p:sp>
      <p:sp>
        <p:nvSpPr>
          <p:cNvPr id="27673" name="Straight Connector 13"/>
          <p:cNvSpPr>
            <a:spLocks noChangeShapeType="1"/>
          </p:cNvSpPr>
          <p:nvPr/>
        </p:nvSpPr>
        <p:spPr bwMode="auto">
          <a:xfrm>
            <a:off x="1752600" y="1620838"/>
            <a:ext cx="4572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4" name="Straight Connector 15"/>
          <p:cNvSpPr>
            <a:spLocks noChangeShapeType="1"/>
          </p:cNvSpPr>
          <p:nvPr/>
        </p:nvSpPr>
        <p:spPr bwMode="auto">
          <a:xfrm>
            <a:off x="2328863" y="1620838"/>
            <a:ext cx="1947862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6" name="Title 3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0" indent="0" eaLnBrk="1" hangingPunct="1"/>
            <a:r>
              <a:rPr lang="en-US" altLang="zh-CN" sz="2800" b="1" smtClean="0"/>
              <a:t>TUSC2 expression</a:t>
            </a:r>
            <a:endParaRPr lang="en-US" altLang="zh-CN" smtClean="0"/>
          </a:p>
        </p:txBody>
      </p:sp>
      <p:pic>
        <p:nvPicPr>
          <p:cNvPr id="27677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1920875"/>
            <a:ext cx="33924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8" name="TextBox 36"/>
          <p:cNvSpPr>
            <a:spLocks noChangeArrowheads="1"/>
          </p:cNvSpPr>
          <p:nvPr/>
        </p:nvSpPr>
        <p:spPr bwMode="auto">
          <a:xfrm>
            <a:off x="5835650" y="2122632"/>
            <a:ext cx="13223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1200" b="1">
                <a:latin typeface="Calibri" pitchFamily="34" charset="0"/>
                <a:cs typeface="Calibri" pitchFamily="34" charset="0"/>
                <a:sym typeface="Calibri" pitchFamily="34" charset="0"/>
              </a:rPr>
              <a:t>H157 TUSC2 C-10</a:t>
            </a:r>
            <a:endParaRPr lang="en-US" altLang="en-US"/>
          </a:p>
        </p:txBody>
      </p:sp>
      <p:sp>
        <p:nvSpPr>
          <p:cNvPr id="27679" name="TextBox 38"/>
          <p:cNvSpPr>
            <a:spLocks noChangeArrowheads="1"/>
          </p:cNvSpPr>
          <p:nvPr/>
        </p:nvSpPr>
        <p:spPr bwMode="auto">
          <a:xfrm>
            <a:off x="5859463" y="1616075"/>
            <a:ext cx="29511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1200" b="1">
                <a:latin typeface="Calibri" pitchFamily="34" charset="0"/>
                <a:cs typeface="Calibri" pitchFamily="34" charset="0"/>
                <a:sym typeface="Calibri" pitchFamily="34" charset="0"/>
              </a:rPr>
              <a:t>                0     0.25   0.5  0.75   1    1.25   1.5   </a:t>
            </a:r>
            <a:endParaRPr lang="en-US" altLang="en-US"/>
          </a:p>
        </p:txBody>
      </p:sp>
      <p:sp>
        <p:nvSpPr>
          <p:cNvPr id="27680" name="TextBox 39"/>
          <p:cNvSpPr>
            <a:spLocks noChangeArrowheads="1"/>
          </p:cNvSpPr>
          <p:nvPr/>
        </p:nvSpPr>
        <p:spPr bwMode="auto">
          <a:xfrm>
            <a:off x="5799138" y="1317625"/>
            <a:ext cx="711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 hangingPunct="1"/>
            <a:r>
              <a:rPr lang="en-US" altLang="en-US" sz="1200" b="1">
                <a:latin typeface="Calibri" pitchFamily="34" charset="0"/>
                <a:cs typeface="Calibri" pitchFamily="34" charset="0"/>
                <a:sym typeface="Calibri" pitchFamily="34" charset="0"/>
              </a:rPr>
              <a:t>control</a:t>
            </a:r>
            <a:endParaRPr lang="en-US" altLang="en-US"/>
          </a:p>
        </p:txBody>
      </p:sp>
      <p:sp>
        <p:nvSpPr>
          <p:cNvPr id="27681" name="Straight Connector 40"/>
          <p:cNvSpPr>
            <a:spLocks noChangeShapeType="1"/>
          </p:cNvSpPr>
          <p:nvPr/>
        </p:nvSpPr>
        <p:spPr bwMode="auto">
          <a:xfrm>
            <a:off x="5926138" y="159385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2" name="Straight Connector 41"/>
          <p:cNvSpPr>
            <a:spLocks noChangeShapeType="1"/>
          </p:cNvSpPr>
          <p:nvPr/>
        </p:nvSpPr>
        <p:spPr bwMode="auto">
          <a:xfrm>
            <a:off x="6727825" y="1616075"/>
            <a:ext cx="19478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3" name="TextBox 42"/>
          <p:cNvSpPr>
            <a:spLocks noChangeArrowheads="1"/>
          </p:cNvSpPr>
          <p:nvPr/>
        </p:nvSpPr>
        <p:spPr bwMode="auto">
          <a:xfrm>
            <a:off x="6753225" y="1317625"/>
            <a:ext cx="1922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 hangingPunct="1"/>
            <a:r>
              <a:rPr lang="en-US" altLang="en-US" sz="1200" b="1">
                <a:latin typeface="Calibri" pitchFamily="34" charset="0"/>
                <a:cs typeface="Calibri" pitchFamily="34" charset="0"/>
                <a:sym typeface="Calibri" pitchFamily="34" charset="0"/>
              </a:rPr>
              <a:t>Dox (ug/ml 48 hrs)</a:t>
            </a:r>
            <a:endParaRPr lang="en-US" altLang="en-US"/>
          </a:p>
        </p:txBody>
      </p:sp>
      <p:sp>
        <p:nvSpPr>
          <p:cNvPr id="27684" name="TextBox 43"/>
          <p:cNvSpPr>
            <a:spLocks noChangeArrowheads="1"/>
          </p:cNvSpPr>
          <p:nvPr/>
        </p:nvSpPr>
        <p:spPr bwMode="auto">
          <a:xfrm>
            <a:off x="5664200" y="1641475"/>
            <a:ext cx="7112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 hangingPunct="1"/>
            <a:r>
              <a:rPr lang="en-US" altLang="en-US" sz="1200" b="1">
                <a:latin typeface="Calibri" pitchFamily="34" charset="0"/>
                <a:cs typeface="Calibri" pitchFamily="34" charset="0"/>
                <a:sym typeface="Calibri" pitchFamily="34" charset="0"/>
              </a:rPr>
              <a:t>+ve</a:t>
            </a:r>
            <a:endParaRPr lang="en-US" altLang="en-US"/>
          </a:p>
        </p:txBody>
      </p:sp>
      <p:sp>
        <p:nvSpPr>
          <p:cNvPr id="27685" name="TextBox 44"/>
          <p:cNvSpPr>
            <a:spLocks noChangeArrowheads="1"/>
          </p:cNvSpPr>
          <p:nvPr/>
        </p:nvSpPr>
        <p:spPr bwMode="auto">
          <a:xfrm>
            <a:off x="5949950" y="1635125"/>
            <a:ext cx="7112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 hangingPunct="1"/>
            <a:r>
              <a:rPr lang="en-US" altLang="en-US" sz="1200" b="1">
                <a:latin typeface="Calibri" pitchFamily="34" charset="0"/>
                <a:cs typeface="Calibri" pitchFamily="34" charset="0"/>
                <a:sym typeface="Calibri" pitchFamily="34" charset="0"/>
              </a:rPr>
              <a:t>-ve</a:t>
            </a:r>
            <a:endParaRPr lang="en-US" altLang="en-US"/>
          </a:p>
        </p:txBody>
      </p:sp>
      <p:pic>
        <p:nvPicPr>
          <p:cNvPr id="27686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2587625"/>
            <a:ext cx="3108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7" name="TextBox 45"/>
          <p:cNvSpPr>
            <a:spLocks noChangeArrowheads="1"/>
          </p:cNvSpPr>
          <p:nvPr/>
        </p:nvSpPr>
        <p:spPr bwMode="auto">
          <a:xfrm>
            <a:off x="5462587" y="3553836"/>
            <a:ext cx="7254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1200" b="1" dirty="0">
                <a:latin typeface="Calibri" pitchFamily="34" charset="0"/>
                <a:ea typeface="MS PGothic" pitchFamily="34" charset="-128"/>
                <a:sym typeface="MS PGothic" pitchFamily="34" charset="-128"/>
              </a:rPr>
              <a:t>Β</a:t>
            </a:r>
            <a:r>
              <a:rPr lang="en-US" altLang="en-US" sz="1200" b="1" dirty="0">
                <a:latin typeface="Calibri" pitchFamily="34" charset="0"/>
                <a:cs typeface="Calibri" pitchFamily="34" charset="0"/>
                <a:sym typeface="Calibri" pitchFamily="34" charset="0"/>
              </a:rPr>
              <a:t>-actin</a:t>
            </a:r>
            <a:endParaRPr lang="en-US" altLang="en-US" dirty="0"/>
          </a:p>
        </p:txBody>
      </p:sp>
      <p:sp>
        <p:nvSpPr>
          <p:cNvPr id="27688" name="TextBox 3"/>
          <p:cNvSpPr txBox="1">
            <a:spLocks noChangeArrowheads="1"/>
          </p:cNvSpPr>
          <p:nvPr/>
        </p:nvSpPr>
        <p:spPr bwMode="auto">
          <a:xfrm>
            <a:off x="6472238" y="3454400"/>
            <a:ext cx="15430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 hangingPunct="1"/>
            <a:r>
              <a:rPr lang="en-US" altLang="en-US" sz="1400" b="1" u="sng"/>
              <a:t>24 hrs</a:t>
            </a:r>
          </a:p>
        </p:txBody>
      </p:sp>
      <p:sp>
        <p:nvSpPr>
          <p:cNvPr id="27689" name="TextBox 10"/>
          <p:cNvSpPr txBox="1">
            <a:spLocks noChangeArrowheads="1"/>
          </p:cNvSpPr>
          <p:nvPr/>
        </p:nvSpPr>
        <p:spPr bwMode="auto">
          <a:xfrm>
            <a:off x="6526213" y="5141913"/>
            <a:ext cx="15430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 hangingPunct="1"/>
            <a:r>
              <a:rPr lang="en-US" altLang="en-US" sz="1400" b="1" u="sng"/>
              <a:t>72 hrs</a:t>
            </a:r>
          </a:p>
        </p:txBody>
      </p:sp>
      <p:pic>
        <p:nvPicPr>
          <p:cNvPr id="27690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4098925"/>
            <a:ext cx="272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91" name="TextBox 26"/>
          <p:cNvSpPr txBox="1">
            <a:spLocks noChangeArrowheads="1"/>
          </p:cNvSpPr>
          <p:nvPr/>
        </p:nvSpPr>
        <p:spPr bwMode="auto">
          <a:xfrm>
            <a:off x="6118225" y="3835400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1000" b="1"/>
              <a:t>+ve</a:t>
            </a:r>
          </a:p>
        </p:txBody>
      </p:sp>
      <p:sp>
        <p:nvSpPr>
          <p:cNvPr id="27692" name="TextBox 27"/>
          <p:cNvSpPr txBox="1">
            <a:spLocks noChangeArrowheads="1"/>
          </p:cNvSpPr>
          <p:nvPr/>
        </p:nvSpPr>
        <p:spPr bwMode="auto">
          <a:xfrm>
            <a:off x="6743700" y="3848100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1000" b="1"/>
              <a:t>0</a:t>
            </a:r>
          </a:p>
        </p:txBody>
      </p:sp>
      <p:sp>
        <p:nvSpPr>
          <p:cNvPr id="27693" name="TextBox 28"/>
          <p:cNvSpPr txBox="1">
            <a:spLocks noChangeArrowheads="1"/>
          </p:cNvSpPr>
          <p:nvPr/>
        </p:nvSpPr>
        <p:spPr bwMode="auto">
          <a:xfrm>
            <a:off x="7627938" y="3854450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1000" b="1"/>
              <a:t>0.5</a:t>
            </a:r>
          </a:p>
        </p:txBody>
      </p:sp>
      <p:sp>
        <p:nvSpPr>
          <p:cNvPr id="27694" name="TextBox 29"/>
          <p:cNvSpPr txBox="1">
            <a:spLocks noChangeArrowheads="1"/>
          </p:cNvSpPr>
          <p:nvPr/>
        </p:nvSpPr>
        <p:spPr bwMode="auto">
          <a:xfrm>
            <a:off x="7981950" y="3854450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1000" b="1"/>
              <a:t>1</a:t>
            </a:r>
          </a:p>
        </p:txBody>
      </p:sp>
      <p:sp>
        <p:nvSpPr>
          <p:cNvPr id="27695" name="TextBox 30"/>
          <p:cNvSpPr txBox="1">
            <a:spLocks noChangeArrowheads="1"/>
          </p:cNvSpPr>
          <p:nvPr/>
        </p:nvSpPr>
        <p:spPr bwMode="auto">
          <a:xfrm>
            <a:off x="8288338" y="3854450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1000" b="1"/>
              <a:t>2</a:t>
            </a:r>
          </a:p>
        </p:txBody>
      </p:sp>
      <p:sp>
        <p:nvSpPr>
          <p:cNvPr id="27696" name="TextBox 31"/>
          <p:cNvSpPr txBox="1">
            <a:spLocks noChangeArrowheads="1"/>
          </p:cNvSpPr>
          <p:nvPr/>
        </p:nvSpPr>
        <p:spPr bwMode="auto">
          <a:xfrm>
            <a:off x="6384925" y="3835400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1000" b="1"/>
              <a:t>-ve</a:t>
            </a:r>
          </a:p>
        </p:txBody>
      </p:sp>
      <p:sp>
        <p:nvSpPr>
          <p:cNvPr id="27697" name="TextBox 32"/>
          <p:cNvSpPr txBox="1">
            <a:spLocks noChangeArrowheads="1"/>
          </p:cNvSpPr>
          <p:nvPr/>
        </p:nvSpPr>
        <p:spPr bwMode="auto">
          <a:xfrm>
            <a:off x="7313613" y="3860800"/>
            <a:ext cx="5334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1000" b="1"/>
              <a:t>0.25</a:t>
            </a:r>
          </a:p>
        </p:txBody>
      </p:sp>
      <p:sp>
        <p:nvSpPr>
          <p:cNvPr id="27698" name="TextBox 33"/>
          <p:cNvSpPr txBox="1">
            <a:spLocks noChangeArrowheads="1"/>
          </p:cNvSpPr>
          <p:nvPr/>
        </p:nvSpPr>
        <p:spPr bwMode="auto">
          <a:xfrm>
            <a:off x="6953250" y="3848100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1000" b="1"/>
              <a:t>0.125</a:t>
            </a:r>
          </a:p>
        </p:txBody>
      </p:sp>
      <p:pic>
        <p:nvPicPr>
          <p:cNvPr id="27699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8" y="4556125"/>
            <a:ext cx="2536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700" name="Picture 1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5686425"/>
            <a:ext cx="2819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701" name="TextBox 38"/>
          <p:cNvSpPr txBox="1">
            <a:spLocks noChangeArrowheads="1"/>
          </p:cNvSpPr>
          <p:nvPr/>
        </p:nvSpPr>
        <p:spPr bwMode="auto">
          <a:xfrm>
            <a:off x="6075363" y="5419725"/>
            <a:ext cx="5334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1000" b="1"/>
              <a:t>+ve</a:t>
            </a:r>
          </a:p>
        </p:txBody>
      </p:sp>
      <p:sp>
        <p:nvSpPr>
          <p:cNvPr id="27702" name="TextBox 39"/>
          <p:cNvSpPr txBox="1">
            <a:spLocks noChangeArrowheads="1"/>
          </p:cNvSpPr>
          <p:nvPr/>
        </p:nvSpPr>
        <p:spPr bwMode="auto">
          <a:xfrm>
            <a:off x="6699250" y="5430838"/>
            <a:ext cx="5334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1000" b="1"/>
              <a:t>0</a:t>
            </a:r>
          </a:p>
        </p:txBody>
      </p:sp>
      <p:sp>
        <p:nvSpPr>
          <p:cNvPr id="27703" name="TextBox 40"/>
          <p:cNvSpPr txBox="1">
            <a:spLocks noChangeArrowheads="1"/>
          </p:cNvSpPr>
          <p:nvPr/>
        </p:nvSpPr>
        <p:spPr bwMode="auto">
          <a:xfrm>
            <a:off x="7583488" y="5438775"/>
            <a:ext cx="5334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1000" b="1"/>
              <a:t>0.5</a:t>
            </a:r>
          </a:p>
        </p:txBody>
      </p:sp>
      <p:sp>
        <p:nvSpPr>
          <p:cNvPr id="27704" name="TextBox 41"/>
          <p:cNvSpPr txBox="1">
            <a:spLocks noChangeArrowheads="1"/>
          </p:cNvSpPr>
          <p:nvPr/>
        </p:nvSpPr>
        <p:spPr bwMode="auto">
          <a:xfrm>
            <a:off x="7937500" y="5438775"/>
            <a:ext cx="5334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1000" b="1"/>
              <a:t>1</a:t>
            </a:r>
          </a:p>
        </p:txBody>
      </p:sp>
      <p:sp>
        <p:nvSpPr>
          <p:cNvPr id="27705" name="TextBox 42"/>
          <p:cNvSpPr txBox="1">
            <a:spLocks noChangeArrowheads="1"/>
          </p:cNvSpPr>
          <p:nvPr/>
        </p:nvSpPr>
        <p:spPr bwMode="auto">
          <a:xfrm>
            <a:off x="8243888" y="5438775"/>
            <a:ext cx="5334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1000" b="1"/>
              <a:t>2</a:t>
            </a:r>
          </a:p>
        </p:txBody>
      </p:sp>
      <p:sp>
        <p:nvSpPr>
          <p:cNvPr id="27706" name="TextBox 43"/>
          <p:cNvSpPr txBox="1">
            <a:spLocks noChangeArrowheads="1"/>
          </p:cNvSpPr>
          <p:nvPr/>
        </p:nvSpPr>
        <p:spPr bwMode="auto">
          <a:xfrm>
            <a:off x="6342063" y="5419725"/>
            <a:ext cx="5334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1000" b="1"/>
              <a:t>-ve</a:t>
            </a:r>
          </a:p>
        </p:txBody>
      </p:sp>
      <p:sp>
        <p:nvSpPr>
          <p:cNvPr id="27707" name="TextBox 44"/>
          <p:cNvSpPr txBox="1">
            <a:spLocks noChangeArrowheads="1"/>
          </p:cNvSpPr>
          <p:nvPr/>
        </p:nvSpPr>
        <p:spPr bwMode="auto">
          <a:xfrm>
            <a:off x="7269163" y="5446713"/>
            <a:ext cx="5334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1000" b="1"/>
              <a:t>0.25</a:t>
            </a:r>
          </a:p>
        </p:txBody>
      </p:sp>
      <p:sp>
        <p:nvSpPr>
          <p:cNvPr id="27708" name="TextBox 45"/>
          <p:cNvSpPr txBox="1">
            <a:spLocks noChangeArrowheads="1"/>
          </p:cNvSpPr>
          <p:nvPr/>
        </p:nvSpPr>
        <p:spPr bwMode="auto">
          <a:xfrm>
            <a:off x="6891338" y="5448300"/>
            <a:ext cx="5334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1000" b="1"/>
              <a:t>0.125</a:t>
            </a:r>
          </a:p>
        </p:txBody>
      </p:sp>
      <p:pic>
        <p:nvPicPr>
          <p:cNvPr id="27709" name="Picture 18" descr="C:\Users\HLara\Desktop\A549 TUSC2 C-4 72 hrs gel 3 actin0001.ti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663" y="6073775"/>
            <a:ext cx="29781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710" name="Rectangle 74"/>
          <p:cNvSpPr>
            <a:spLocks noChangeArrowheads="1"/>
          </p:cNvSpPr>
          <p:nvPr/>
        </p:nvSpPr>
        <p:spPr bwMode="auto">
          <a:xfrm>
            <a:off x="7981950" y="4108450"/>
            <a:ext cx="306388" cy="307975"/>
          </a:xfrm>
          <a:prstGeom prst="rect">
            <a:avLst/>
          </a:prstGeom>
          <a:noFill/>
          <a:ln w="25400">
            <a:solidFill>
              <a:srgbClr val="385D8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7711" name="Rectangle 75"/>
          <p:cNvSpPr>
            <a:spLocks noChangeArrowheads="1"/>
          </p:cNvSpPr>
          <p:nvPr/>
        </p:nvSpPr>
        <p:spPr bwMode="auto">
          <a:xfrm>
            <a:off x="7291388" y="5761038"/>
            <a:ext cx="306387" cy="307975"/>
          </a:xfrm>
          <a:prstGeom prst="rect">
            <a:avLst/>
          </a:prstGeom>
          <a:noFill/>
          <a:ln w="25400">
            <a:solidFill>
              <a:srgbClr val="385D8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7712" name="TextBox 78"/>
          <p:cNvSpPr txBox="1">
            <a:spLocks noChangeArrowheads="1"/>
          </p:cNvSpPr>
          <p:nvPr/>
        </p:nvSpPr>
        <p:spPr bwMode="auto">
          <a:xfrm>
            <a:off x="4645025" y="4229100"/>
            <a:ext cx="15430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 hangingPunct="1"/>
            <a:r>
              <a:rPr lang="en-US" altLang="en-US" sz="1400" b="1"/>
              <a:t>TUSC2</a:t>
            </a:r>
          </a:p>
        </p:txBody>
      </p:sp>
      <p:sp>
        <p:nvSpPr>
          <p:cNvPr id="27713" name="TextBox 79"/>
          <p:cNvSpPr txBox="1">
            <a:spLocks noChangeArrowheads="1"/>
          </p:cNvSpPr>
          <p:nvPr/>
        </p:nvSpPr>
        <p:spPr bwMode="auto">
          <a:xfrm>
            <a:off x="4645025" y="4695825"/>
            <a:ext cx="15430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 hangingPunct="1"/>
            <a:r>
              <a:rPr lang="en-US" altLang="en-US" sz="1400" b="1"/>
              <a:t>actin</a:t>
            </a:r>
          </a:p>
        </p:txBody>
      </p:sp>
      <p:sp>
        <p:nvSpPr>
          <p:cNvPr id="27714" name="TextBox 78"/>
          <p:cNvSpPr txBox="1">
            <a:spLocks noChangeArrowheads="1"/>
          </p:cNvSpPr>
          <p:nvPr/>
        </p:nvSpPr>
        <p:spPr bwMode="auto">
          <a:xfrm>
            <a:off x="4525963" y="5830888"/>
            <a:ext cx="15430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 hangingPunct="1"/>
            <a:r>
              <a:rPr lang="en-US" altLang="en-US" sz="1400" b="1"/>
              <a:t>TUSC2</a:t>
            </a:r>
          </a:p>
        </p:txBody>
      </p:sp>
      <p:sp>
        <p:nvSpPr>
          <p:cNvPr id="27715" name="TextBox 79"/>
          <p:cNvSpPr txBox="1">
            <a:spLocks noChangeArrowheads="1"/>
          </p:cNvSpPr>
          <p:nvPr/>
        </p:nvSpPr>
        <p:spPr bwMode="auto">
          <a:xfrm>
            <a:off x="4525963" y="6297613"/>
            <a:ext cx="15430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 hangingPunct="1"/>
            <a:r>
              <a:rPr lang="en-US" altLang="en-US" sz="1400" b="1"/>
              <a:t>actin</a:t>
            </a:r>
          </a:p>
        </p:txBody>
      </p:sp>
    </p:spTree>
    <p:extLst>
      <p:ext uri="{BB962C8B-B14F-4D97-AF65-F5344CB8AC3E}">
        <p14:creationId xmlns:p14="http://schemas.microsoft.com/office/powerpoint/2010/main" val="96761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096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0"/>
            <a:ext cx="3617913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41275"/>
            <a:ext cx="3546475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2346325"/>
            <a:ext cx="3489325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2384425"/>
            <a:ext cx="3605213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4637088"/>
            <a:ext cx="3471863" cy="20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8" name="TextBox 4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42863"/>
            <a:ext cx="4937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TextBox 4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2346325"/>
            <a:ext cx="49371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TextBox 4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4638675"/>
            <a:ext cx="4937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1" name="TextBox 42"/>
          <p:cNvSpPr>
            <a:spLocks noChangeArrowheads="1"/>
          </p:cNvSpPr>
          <p:nvPr/>
        </p:nvSpPr>
        <p:spPr bwMode="auto">
          <a:xfrm>
            <a:off x="307975" y="1746250"/>
            <a:ext cx="1219200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900" b="1">
                <a:latin typeface="Calibri" pitchFamily="34" charset="0"/>
                <a:sym typeface="Calibri" pitchFamily="34" charset="0"/>
              </a:rPr>
              <a:t>Erlotinib (uM/ml)</a:t>
            </a:r>
            <a:endParaRPr lang="en-US" altLang="en-US" sz="900"/>
          </a:p>
        </p:txBody>
      </p:sp>
      <p:sp>
        <p:nvSpPr>
          <p:cNvPr id="40972" name="TextBox 42"/>
          <p:cNvSpPr>
            <a:spLocks noChangeArrowheads="1"/>
          </p:cNvSpPr>
          <p:nvPr/>
        </p:nvSpPr>
        <p:spPr bwMode="auto">
          <a:xfrm>
            <a:off x="330200" y="1954213"/>
            <a:ext cx="1219200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900" b="1">
                <a:latin typeface="Calibri" pitchFamily="34" charset="0"/>
                <a:sym typeface="Calibri" pitchFamily="34" charset="0"/>
              </a:rPr>
              <a:t>Doxycycline (ug/ml)</a:t>
            </a:r>
            <a:endParaRPr lang="en-US" altLang="en-US" sz="900"/>
          </a:p>
        </p:txBody>
      </p:sp>
      <p:sp>
        <p:nvSpPr>
          <p:cNvPr id="40973" name="TextBox 42"/>
          <p:cNvSpPr>
            <a:spLocks noChangeArrowheads="1"/>
          </p:cNvSpPr>
          <p:nvPr/>
        </p:nvSpPr>
        <p:spPr bwMode="auto">
          <a:xfrm>
            <a:off x="271463" y="4033838"/>
            <a:ext cx="1219200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900" b="1">
                <a:latin typeface="Calibri" pitchFamily="34" charset="0"/>
                <a:sym typeface="Calibri" pitchFamily="34" charset="0"/>
              </a:rPr>
              <a:t>Erlotinib (uM/ml)</a:t>
            </a:r>
            <a:endParaRPr lang="en-US" altLang="en-US" sz="900"/>
          </a:p>
        </p:txBody>
      </p:sp>
      <p:sp>
        <p:nvSpPr>
          <p:cNvPr id="40974" name="TextBox 42"/>
          <p:cNvSpPr>
            <a:spLocks noChangeArrowheads="1"/>
          </p:cNvSpPr>
          <p:nvPr/>
        </p:nvSpPr>
        <p:spPr bwMode="auto">
          <a:xfrm>
            <a:off x="293688" y="4243388"/>
            <a:ext cx="1219200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900" b="1">
                <a:latin typeface="Calibri" pitchFamily="34" charset="0"/>
                <a:sym typeface="Calibri" pitchFamily="34" charset="0"/>
              </a:rPr>
              <a:t>Doxycycline (ug/ml)</a:t>
            </a:r>
            <a:endParaRPr lang="en-US" altLang="en-US" sz="900"/>
          </a:p>
        </p:txBody>
      </p:sp>
      <p:sp>
        <p:nvSpPr>
          <p:cNvPr id="40975" name="TextBox 42"/>
          <p:cNvSpPr>
            <a:spLocks noChangeArrowheads="1"/>
          </p:cNvSpPr>
          <p:nvPr/>
        </p:nvSpPr>
        <p:spPr bwMode="auto">
          <a:xfrm>
            <a:off x="330200" y="6305550"/>
            <a:ext cx="1219200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900" b="1">
                <a:latin typeface="Calibri" pitchFamily="34" charset="0"/>
                <a:sym typeface="Calibri" pitchFamily="34" charset="0"/>
              </a:rPr>
              <a:t>Erlotinib (uM/ml)</a:t>
            </a:r>
            <a:endParaRPr lang="en-US" altLang="en-US" sz="900"/>
          </a:p>
        </p:txBody>
      </p:sp>
      <p:sp>
        <p:nvSpPr>
          <p:cNvPr id="40976" name="TextBox 42"/>
          <p:cNvSpPr>
            <a:spLocks noChangeArrowheads="1"/>
          </p:cNvSpPr>
          <p:nvPr/>
        </p:nvSpPr>
        <p:spPr bwMode="auto">
          <a:xfrm>
            <a:off x="352425" y="6513513"/>
            <a:ext cx="12192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900" b="1">
                <a:latin typeface="Calibri" pitchFamily="34" charset="0"/>
                <a:sym typeface="Calibri" pitchFamily="34" charset="0"/>
              </a:rPr>
              <a:t>Doxycycline (ug/ml)</a:t>
            </a:r>
            <a:endParaRPr lang="en-US" altLang="en-US" sz="900"/>
          </a:p>
        </p:txBody>
      </p:sp>
      <p:sp>
        <p:nvSpPr>
          <p:cNvPr id="40977" name="TextBox 16"/>
          <p:cNvSpPr txBox="1">
            <a:spLocks noChangeArrowheads="1"/>
          </p:cNvSpPr>
          <p:nvPr/>
        </p:nvSpPr>
        <p:spPr bwMode="auto">
          <a:xfrm>
            <a:off x="2268538" y="222250"/>
            <a:ext cx="16938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1000" b="1" i="1">
                <a:solidFill>
                  <a:srgbClr val="FF0000"/>
                </a:solidFill>
                <a:cs typeface="Arial" pitchFamily="34" charset="0"/>
                <a:sym typeface="Calibri" pitchFamily="34" charset="0"/>
              </a:rPr>
              <a:t>KRAS</a:t>
            </a:r>
            <a:r>
              <a:rPr lang="en-US" altLang="en-US" sz="1000" b="1">
                <a:solidFill>
                  <a:srgbClr val="FF0000"/>
                </a:solidFill>
                <a:cs typeface="Arial" pitchFamily="34" charset="0"/>
                <a:sym typeface="Calibri" pitchFamily="34" charset="0"/>
              </a:rPr>
              <a:t> G12S </a:t>
            </a:r>
            <a:r>
              <a:rPr lang="en-US" altLang="en-US" sz="1000" b="1" i="1">
                <a:solidFill>
                  <a:schemeClr val="accent1"/>
                </a:solidFill>
                <a:cs typeface="Arial" pitchFamily="34" charset="0"/>
                <a:sym typeface="Calibri" pitchFamily="34" charset="0"/>
              </a:rPr>
              <a:t>CDKN2A</a:t>
            </a:r>
            <a:endParaRPr lang="en-US" altLang="en-US" sz="1000" b="1" i="1">
              <a:solidFill>
                <a:schemeClr val="accent1"/>
              </a:solidFill>
            </a:endParaRPr>
          </a:p>
        </p:txBody>
      </p:sp>
      <p:sp>
        <p:nvSpPr>
          <p:cNvPr id="40978" name="TextBox 18"/>
          <p:cNvSpPr txBox="1">
            <a:spLocks noChangeArrowheads="1"/>
          </p:cNvSpPr>
          <p:nvPr/>
        </p:nvSpPr>
        <p:spPr bwMode="auto">
          <a:xfrm>
            <a:off x="1527175" y="2565400"/>
            <a:ext cx="304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hangingPunct="1"/>
            <a:r>
              <a:rPr lang="en-US" altLang="en-US" sz="1000" b="1" i="1">
                <a:solidFill>
                  <a:srgbClr val="FF0000"/>
                </a:solidFill>
                <a:cs typeface="Arial" pitchFamily="34" charset="0"/>
                <a:sym typeface="Calibri" pitchFamily="34" charset="0"/>
              </a:rPr>
              <a:t>KRAS </a:t>
            </a:r>
            <a:r>
              <a:rPr lang="en-US" altLang="en-US" sz="1000" b="1">
                <a:solidFill>
                  <a:srgbClr val="FF0000"/>
                </a:solidFill>
                <a:cs typeface="Arial" pitchFamily="34" charset="0"/>
                <a:sym typeface="Calibri" pitchFamily="34" charset="0"/>
              </a:rPr>
              <a:t>G12R </a:t>
            </a:r>
            <a:r>
              <a:rPr lang="en-US" altLang="en-US" sz="1000" b="1" i="1">
                <a:solidFill>
                  <a:schemeClr val="accent1"/>
                </a:solidFill>
                <a:cs typeface="Arial" pitchFamily="34" charset="0"/>
                <a:sym typeface="Calibri" pitchFamily="34" charset="0"/>
              </a:rPr>
              <a:t>CDKN2A</a:t>
            </a:r>
            <a:r>
              <a:rPr lang="en-US" altLang="en-US" sz="1000" b="1" i="1">
                <a:solidFill>
                  <a:schemeClr val="accent1"/>
                </a:solidFill>
                <a:sym typeface="Calibri" pitchFamily="34" charset="0"/>
              </a:rPr>
              <a:t> </a:t>
            </a:r>
            <a:r>
              <a:rPr lang="en-US" altLang="en-US" sz="1000" b="1" i="1">
                <a:solidFill>
                  <a:schemeClr val="accent1"/>
                </a:solidFill>
                <a:cs typeface="Arial" pitchFamily="34" charset="0"/>
                <a:sym typeface="Calibri" pitchFamily="34" charset="0"/>
              </a:rPr>
              <a:t>TP53</a:t>
            </a:r>
            <a:r>
              <a:rPr lang="en-US" altLang="en-US" sz="1000" b="1">
                <a:solidFill>
                  <a:schemeClr val="accent1"/>
                </a:solidFill>
                <a:cs typeface="Arial" pitchFamily="34" charset="0"/>
                <a:sym typeface="Calibri" pitchFamily="34" charset="0"/>
              </a:rPr>
              <a:t> E298* </a:t>
            </a:r>
          </a:p>
          <a:p>
            <a:pPr eaLnBrk="1" hangingPunct="1"/>
            <a:endParaRPr lang="en-US" altLang="en-US" sz="1000" b="1"/>
          </a:p>
        </p:txBody>
      </p:sp>
      <p:sp>
        <p:nvSpPr>
          <p:cNvPr id="40979" name="TextBox 20"/>
          <p:cNvSpPr txBox="1">
            <a:spLocks noChangeArrowheads="1"/>
          </p:cNvSpPr>
          <p:nvPr/>
        </p:nvSpPr>
        <p:spPr bwMode="auto">
          <a:xfrm>
            <a:off x="1490663" y="4833938"/>
            <a:ext cx="3490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1000" b="1" i="1">
                <a:solidFill>
                  <a:srgbClr val="FF0000"/>
                </a:solidFill>
                <a:cs typeface="Arial" pitchFamily="34" charset="0"/>
                <a:sym typeface="Calibri" pitchFamily="34" charset="0"/>
              </a:rPr>
              <a:t>EGFR</a:t>
            </a:r>
            <a:r>
              <a:rPr lang="en-US" altLang="en-US" sz="1000" b="1">
                <a:solidFill>
                  <a:srgbClr val="FF0000"/>
                </a:solidFill>
                <a:cs typeface="Arial" pitchFamily="34" charset="0"/>
                <a:sym typeface="Calibri" pitchFamily="34" charset="0"/>
              </a:rPr>
              <a:t> T790M/L858R </a:t>
            </a:r>
            <a:r>
              <a:rPr lang="en-US" altLang="en-US" sz="1000" b="1" i="1">
                <a:solidFill>
                  <a:schemeClr val="accent1"/>
                </a:solidFill>
                <a:cs typeface="Arial" pitchFamily="34" charset="0"/>
                <a:sym typeface="Calibri" pitchFamily="34" charset="0"/>
              </a:rPr>
              <a:t>PIK3CA</a:t>
            </a:r>
            <a:r>
              <a:rPr lang="en-US" altLang="en-US" sz="1000" b="1">
                <a:solidFill>
                  <a:schemeClr val="accent1"/>
                </a:solidFill>
                <a:cs typeface="Arial" pitchFamily="34" charset="0"/>
                <a:sym typeface="Calibri" pitchFamily="34" charset="0"/>
              </a:rPr>
              <a:t> G118D </a:t>
            </a:r>
            <a:r>
              <a:rPr lang="en-US" altLang="en-US" sz="1000" b="1" i="1">
                <a:solidFill>
                  <a:schemeClr val="accent1"/>
                </a:solidFill>
                <a:cs typeface="Arial" pitchFamily="34" charset="0"/>
                <a:sym typeface="Calibri" pitchFamily="34" charset="0"/>
              </a:rPr>
              <a:t>TP53</a:t>
            </a:r>
            <a:r>
              <a:rPr lang="en-US" altLang="en-US" sz="1000" b="1">
                <a:solidFill>
                  <a:schemeClr val="accent1"/>
                </a:solidFill>
                <a:cs typeface="Arial" pitchFamily="34" charset="0"/>
                <a:sym typeface="Calibri" pitchFamily="34" charset="0"/>
              </a:rPr>
              <a:t> R273H</a:t>
            </a:r>
          </a:p>
          <a:p>
            <a:pPr algn="ctr" eaLnBrk="1" hangingPunct="1"/>
            <a:endParaRPr lang="en-US" altLang="en-US" sz="1000" b="1">
              <a:cs typeface="Arial" pitchFamily="34" charset="0"/>
              <a:sym typeface="Calibri" pitchFamily="34" charset="0"/>
            </a:endParaRPr>
          </a:p>
          <a:p>
            <a:pPr eaLnBrk="1" hangingPunct="1"/>
            <a:endParaRPr lang="en-US" altLang="en-US" sz="1000" b="1"/>
          </a:p>
        </p:txBody>
      </p:sp>
      <p:pic>
        <p:nvPicPr>
          <p:cNvPr id="40980" name="Picture 32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4856163"/>
            <a:ext cx="367347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1" name="TextBox 16"/>
          <p:cNvSpPr txBox="1">
            <a:spLocks noChangeArrowheads="1"/>
          </p:cNvSpPr>
          <p:nvPr/>
        </p:nvSpPr>
        <p:spPr bwMode="auto">
          <a:xfrm>
            <a:off x="5948363" y="250825"/>
            <a:ext cx="16938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1000" b="1" i="1">
                <a:solidFill>
                  <a:srgbClr val="FF0000"/>
                </a:solidFill>
                <a:cs typeface="Arial" pitchFamily="34" charset="0"/>
                <a:sym typeface="Calibri" pitchFamily="34" charset="0"/>
              </a:rPr>
              <a:t>KRAS</a:t>
            </a:r>
            <a:r>
              <a:rPr lang="en-US" altLang="en-US" sz="1000" b="1">
                <a:solidFill>
                  <a:srgbClr val="FF0000"/>
                </a:solidFill>
                <a:cs typeface="Arial" pitchFamily="34" charset="0"/>
                <a:sym typeface="Calibri" pitchFamily="34" charset="0"/>
              </a:rPr>
              <a:t> G12S </a:t>
            </a:r>
            <a:r>
              <a:rPr lang="en-US" altLang="en-US" sz="1000" b="1" i="1">
                <a:solidFill>
                  <a:schemeClr val="accent1"/>
                </a:solidFill>
                <a:cs typeface="Arial" pitchFamily="34" charset="0"/>
                <a:sym typeface="Calibri" pitchFamily="34" charset="0"/>
              </a:rPr>
              <a:t>CDKN2A</a:t>
            </a:r>
            <a:endParaRPr lang="en-US" altLang="en-US" sz="1000" b="1" i="1">
              <a:solidFill>
                <a:schemeClr val="accent1"/>
              </a:solidFill>
            </a:endParaRPr>
          </a:p>
        </p:txBody>
      </p:sp>
      <p:sp>
        <p:nvSpPr>
          <p:cNvPr id="40982" name="TextBox 18"/>
          <p:cNvSpPr txBox="1">
            <a:spLocks noChangeArrowheads="1"/>
          </p:cNvSpPr>
          <p:nvPr/>
        </p:nvSpPr>
        <p:spPr bwMode="auto">
          <a:xfrm>
            <a:off x="5138738" y="2565400"/>
            <a:ext cx="304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hangingPunct="1"/>
            <a:r>
              <a:rPr lang="en-US" altLang="en-US" sz="1000" b="1" i="1">
                <a:solidFill>
                  <a:srgbClr val="FF0000"/>
                </a:solidFill>
                <a:cs typeface="Arial" pitchFamily="34" charset="0"/>
                <a:sym typeface="Calibri" pitchFamily="34" charset="0"/>
              </a:rPr>
              <a:t>KRAS </a:t>
            </a:r>
            <a:r>
              <a:rPr lang="en-US" altLang="en-US" sz="1000" b="1">
                <a:solidFill>
                  <a:srgbClr val="FF0000"/>
                </a:solidFill>
                <a:cs typeface="Arial" pitchFamily="34" charset="0"/>
                <a:sym typeface="Calibri" pitchFamily="34" charset="0"/>
              </a:rPr>
              <a:t>G12R </a:t>
            </a:r>
            <a:r>
              <a:rPr lang="en-US" altLang="en-US" sz="1000" b="1" i="1">
                <a:solidFill>
                  <a:schemeClr val="accent1"/>
                </a:solidFill>
                <a:cs typeface="Arial" pitchFamily="34" charset="0"/>
                <a:sym typeface="Calibri" pitchFamily="34" charset="0"/>
              </a:rPr>
              <a:t>CDKN2A</a:t>
            </a:r>
            <a:r>
              <a:rPr lang="en-US" altLang="en-US" sz="1000" b="1" i="1">
                <a:solidFill>
                  <a:schemeClr val="accent1"/>
                </a:solidFill>
                <a:sym typeface="Calibri" pitchFamily="34" charset="0"/>
              </a:rPr>
              <a:t> </a:t>
            </a:r>
            <a:r>
              <a:rPr lang="en-US" altLang="en-US" sz="1000" b="1" i="1">
                <a:solidFill>
                  <a:schemeClr val="accent1"/>
                </a:solidFill>
                <a:cs typeface="Arial" pitchFamily="34" charset="0"/>
                <a:sym typeface="Calibri" pitchFamily="34" charset="0"/>
              </a:rPr>
              <a:t>TP53</a:t>
            </a:r>
            <a:r>
              <a:rPr lang="en-US" altLang="en-US" sz="1000" b="1">
                <a:solidFill>
                  <a:schemeClr val="accent1"/>
                </a:solidFill>
                <a:cs typeface="Arial" pitchFamily="34" charset="0"/>
                <a:sym typeface="Calibri" pitchFamily="34" charset="0"/>
              </a:rPr>
              <a:t> E298* </a:t>
            </a:r>
          </a:p>
          <a:p>
            <a:pPr eaLnBrk="1" hangingPunct="1"/>
            <a:endParaRPr lang="en-US" altLang="en-US" sz="1000" b="1"/>
          </a:p>
        </p:txBody>
      </p:sp>
      <p:sp>
        <p:nvSpPr>
          <p:cNvPr id="40983" name="TextBox 9"/>
          <p:cNvSpPr txBox="1">
            <a:spLocks noChangeArrowheads="1"/>
          </p:cNvSpPr>
          <p:nvPr/>
        </p:nvSpPr>
        <p:spPr bwMode="auto">
          <a:xfrm>
            <a:off x="1866900" y="6607175"/>
            <a:ext cx="541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1200" b="1">
                <a:latin typeface="Calibri" pitchFamily="34" charset="0"/>
              </a:rPr>
              <a:t>bars: mean ± 95% C.I.; 3 separate experiments by octuplicates </a:t>
            </a:r>
          </a:p>
        </p:txBody>
      </p:sp>
    </p:spTree>
    <p:extLst>
      <p:ext uri="{BB962C8B-B14F-4D97-AF65-F5344CB8AC3E}">
        <p14:creationId xmlns:p14="http://schemas.microsoft.com/office/powerpoint/2010/main" val="160647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4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z="4000" smtClean="0"/>
              <a:t>Synergism by combining TUSC2 expression and erlotinib</a:t>
            </a:r>
          </a:p>
        </p:txBody>
      </p:sp>
      <p:graphicFrame>
        <p:nvGraphicFramePr>
          <p:cNvPr id="33795" name="Group 3"/>
          <p:cNvGraphicFramePr>
            <a:graphicFrameLocks noGrp="1"/>
          </p:cNvGraphicFramePr>
          <p:nvPr>
            <p:ph idx="4294967295"/>
          </p:nvPr>
        </p:nvGraphicFramePr>
        <p:xfrm>
          <a:off x="647700" y="1517650"/>
          <a:ext cx="7956550" cy="5129241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815975"/>
                <a:gridCol w="1228725"/>
                <a:gridCol w="1357313"/>
                <a:gridCol w="1262062"/>
              </a:tblGrid>
              <a:tr h="6400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91438" marR="9143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91438" marR="9143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91438" marR="9143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Relative cell density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(% reduction from control)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91438" marR="9143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00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Cell line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91438" marR="9143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genetic alteration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91438" marR="9143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TUSC2clones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91438" marR="9143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dox (1ug/ml)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91438" marR="9143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er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(2.3 uM/ml)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91438" marR="9143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dox + er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91438" marR="9143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6827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A549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91438" marR="91438" marT="45712" marB="4571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CDKN2A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del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KRAS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 G12S</a:t>
                      </a:r>
                    </a:p>
                  </a:txBody>
                  <a:tcPr marL="91438" marR="91438" marT="45712" marB="4571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C-4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91438" marR="91438" marT="45712" marB="4571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10.5 (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Arial" pitchFamily="34" charset="0"/>
                        </a:rPr>
                        <a:t>±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4.6)</a:t>
                      </a:r>
                    </a:p>
                  </a:txBody>
                  <a:tcPr marL="91438" marR="91438" marT="45712" marB="4571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31.3 (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Arial" pitchFamily="34" charset="0"/>
                        </a:rPr>
                        <a:t>±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2.9)</a:t>
                      </a:r>
                    </a:p>
                  </a:txBody>
                  <a:tcPr marL="91438" marR="91438" marT="45712" marB="4571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23634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48.1 (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23634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Arial" pitchFamily="34" charset="0"/>
                        </a:rPr>
                        <a:t>±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23634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2.5)</a:t>
                      </a:r>
                    </a:p>
                  </a:txBody>
                  <a:tcPr marL="91438" marR="91438" marT="45712" marB="4571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3682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D-4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91438" marR="91438" marT="45712" marB="4571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19.3 (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Arial" pitchFamily="34" charset="0"/>
                        </a:rPr>
                        <a:t>±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5.4)</a:t>
                      </a:r>
                    </a:p>
                  </a:txBody>
                  <a:tcPr marL="91438" marR="91438" marT="45712" marB="4571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11.3 (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Arial" pitchFamily="34" charset="0"/>
                        </a:rPr>
                        <a:t>±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4.6)</a:t>
                      </a:r>
                    </a:p>
                  </a:txBody>
                  <a:tcPr marL="91438" marR="91438" marT="45712" marB="4571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23634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49.9 (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23634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Arial" pitchFamily="34" charset="0"/>
                        </a:rPr>
                        <a:t>±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23634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6.7)</a:t>
                      </a:r>
                    </a:p>
                  </a:txBody>
                  <a:tcPr marL="91438" marR="91438" marT="45712" marB="4571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36574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H157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91438" marR="91438" marT="45712" marB="4571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CDKN2A 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E69*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 </a:t>
                      </a:r>
                      <a:r>
                        <a:rPr kumimoji="0" lang="en-US" altLang="zh-CN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KRAS 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G12R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TP53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 E298*</a:t>
                      </a:r>
                    </a:p>
                  </a:txBody>
                  <a:tcPr marL="91438" marR="91438" marT="45712" marB="4571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B-5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91438" marR="91438" marT="45712" marB="4571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17.8 (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Arial" pitchFamily="34" charset="0"/>
                        </a:rPr>
                        <a:t>±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7.9)</a:t>
                      </a:r>
                    </a:p>
                  </a:txBody>
                  <a:tcPr marL="91438" marR="91438" marT="45712" marB="4571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6.5 (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Arial" pitchFamily="34" charset="0"/>
                        </a:rPr>
                        <a:t>±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8.1)</a:t>
                      </a:r>
                    </a:p>
                  </a:txBody>
                  <a:tcPr marL="91438" marR="91438" marT="45712" marB="4571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42.5 (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Arial" pitchFamily="34" charset="0"/>
                        </a:rPr>
                        <a:t>±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5.5)</a:t>
                      </a:r>
                    </a:p>
                  </a:txBody>
                  <a:tcPr marL="91438" marR="91438" marT="45712" marB="4571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</a:tr>
              <a:tr h="5492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C-10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91438" marR="91438" marT="45712" marB="4571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-8.7 (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Arial" pitchFamily="34" charset="0"/>
                        </a:rPr>
                        <a:t>±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1.5)</a:t>
                      </a:r>
                    </a:p>
                  </a:txBody>
                  <a:tcPr marL="91438" marR="91438" marT="45712" marB="4571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-2.2 (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Arial" pitchFamily="34" charset="0"/>
                        </a:rPr>
                        <a:t>±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1.8) </a:t>
                      </a:r>
                    </a:p>
                  </a:txBody>
                  <a:tcPr marL="91438" marR="91438" marT="45712" marB="4571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23634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9.8 (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23634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Arial" pitchFamily="34" charset="0"/>
                        </a:rPr>
                        <a:t>±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23634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3.9) </a:t>
                      </a:r>
                    </a:p>
                  </a:txBody>
                  <a:tcPr marL="91438" marR="91438" marT="45712" marB="4571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</a:tr>
              <a:tr h="36827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H1299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91438" marR="91438" marT="45712" marB="4571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NRAS 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Q61K</a:t>
                      </a:r>
                    </a:p>
                  </a:txBody>
                  <a:tcPr marL="91438" marR="91438" marT="45712" marB="4571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D-4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91438" marR="91438" marT="45712" marB="4571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11.9 (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Arial" pitchFamily="34" charset="0"/>
                        </a:rPr>
                        <a:t>±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2.1)</a:t>
                      </a:r>
                    </a:p>
                  </a:txBody>
                  <a:tcPr marL="91438" marR="91438" marT="45712" marB="4571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6 (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Arial" pitchFamily="34" charset="0"/>
                        </a:rPr>
                        <a:t>±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2)</a:t>
                      </a:r>
                    </a:p>
                  </a:txBody>
                  <a:tcPr marL="91438" marR="91438" marT="45712" marB="4571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23634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38 (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23634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Arial" pitchFamily="34" charset="0"/>
                        </a:rPr>
                        <a:t>±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23634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3.5)</a:t>
                      </a:r>
                    </a:p>
                  </a:txBody>
                  <a:tcPr marL="91438" marR="91438" marT="45712" marB="4571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365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F-4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91438" marR="91438" marT="45712" marB="4571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22.9 (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Arial" pitchFamily="34" charset="0"/>
                        </a:rPr>
                        <a:t>±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5.5)</a:t>
                      </a:r>
                    </a:p>
                  </a:txBody>
                  <a:tcPr marL="91438" marR="91438" marT="45712" marB="4571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15.2 (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Arial" pitchFamily="34" charset="0"/>
                        </a:rPr>
                        <a:t>±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4.8)</a:t>
                      </a:r>
                    </a:p>
                  </a:txBody>
                  <a:tcPr marL="91438" marR="91438" marT="45712" marB="4571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42.3 (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Arial" pitchFamily="34" charset="0"/>
                        </a:rPr>
                        <a:t>±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5.9)</a:t>
                      </a:r>
                    </a:p>
                  </a:txBody>
                  <a:tcPr marL="91438" marR="91438" marT="45712" marB="4571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14635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H1975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91438" marR="91438" marT="45712" marB="4571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CDKN2A 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E69*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 </a:t>
                      </a:r>
                      <a:r>
                        <a:rPr kumimoji="0" lang="en-US" altLang="zh-CN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EGFR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 T790M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EGFR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 L858R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PIK3CA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 G118D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TP53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 R273H</a:t>
                      </a:r>
                    </a:p>
                  </a:txBody>
                  <a:tcPr marL="91438" marR="91438" marT="45712" marB="4571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A-2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91438" marR="91438" marT="45712" marB="4571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5.9 (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Arial" pitchFamily="34" charset="0"/>
                        </a:rPr>
                        <a:t>±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4.8)</a:t>
                      </a:r>
                    </a:p>
                  </a:txBody>
                  <a:tcPr marL="91438" marR="91438" marT="45712" marB="4571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11.7 (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Arial" pitchFamily="34" charset="0"/>
                        </a:rPr>
                        <a:t>±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10.9)</a:t>
                      </a:r>
                    </a:p>
                  </a:txBody>
                  <a:tcPr marL="91438" marR="91438" marT="45712" marB="4571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32.3 (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Arial" pitchFamily="34" charset="0"/>
                        </a:rPr>
                        <a:t>±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5.8)</a:t>
                      </a:r>
                    </a:p>
                  </a:txBody>
                  <a:tcPr marL="91438" marR="91438" marT="45712" marB="4571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</a:tr>
            </a:tbl>
          </a:graphicData>
        </a:graphic>
      </p:graphicFrame>
      <p:sp>
        <p:nvSpPr>
          <p:cNvPr id="52291" name="Date Placeholder 2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713F0C42-0C1F-4C2E-86D1-5D2B01954C5E}" type="datetime1">
              <a:rPr lang="en-US" altLang="en-US" sz="1200">
                <a:solidFill>
                  <a:srgbClr val="898989"/>
                </a:solidFill>
              </a:rPr>
              <a:pPr eaLnBrk="1" hangingPunct="1"/>
              <a:t>4/8/2015</a:t>
            </a:fld>
            <a:endParaRPr lang="en-US" altLang="en-US"/>
          </a:p>
        </p:txBody>
      </p:sp>
      <p:sp>
        <p:nvSpPr>
          <p:cNvPr id="52292" name="TextBox 9"/>
          <p:cNvSpPr txBox="1">
            <a:spLocks noChangeArrowheads="1"/>
          </p:cNvSpPr>
          <p:nvPr/>
        </p:nvSpPr>
        <p:spPr bwMode="auto">
          <a:xfrm>
            <a:off x="755650" y="6583363"/>
            <a:ext cx="5410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1200" b="1">
                <a:latin typeface="Calibri" pitchFamily="34" charset="0"/>
              </a:rPr>
              <a:t>VALUES: mean ± 95% C.I.; 3 separate experiments by octuplicates </a:t>
            </a:r>
          </a:p>
        </p:txBody>
      </p:sp>
    </p:spTree>
    <p:extLst>
      <p:ext uri="{BB962C8B-B14F-4D97-AF65-F5344CB8AC3E}">
        <p14:creationId xmlns:p14="http://schemas.microsoft.com/office/powerpoint/2010/main" val="82288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 - A549TSC2_PctCt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" y="1216742"/>
            <a:ext cx="779526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68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 - A549TP_PctCt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5" y="1269813"/>
            <a:ext cx="7760970" cy="549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03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2 - A549TP_PctCt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79" y="230909"/>
            <a:ext cx="4517820" cy="320040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238" y="381000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75995" y="0"/>
            <a:ext cx="492443" cy="2895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endParaRPr lang="en-US" sz="1000" b="1" dirty="0" smtClean="0"/>
          </a:p>
          <a:p>
            <a:pPr algn="ctr"/>
            <a:r>
              <a:rPr lang="en-US" sz="1000" b="1" dirty="0" smtClean="0"/>
              <a:t>% change  from </a:t>
            </a:r>
            <a:r>
              <a:rPr lang="en-US" sz="1000" b="1" dirty="0" err="1" smtClean="0"/>
              <a:t>erlotinib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Tx</a:t>
            </a:r>
            <a:endParaRPr lang="en-US" sz="1000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828" y="3733800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1 - A549TSC2_PctCtl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74" y="3618271"/>
            <a:ext cx="4097867" cy="297425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325778" y="3618271"/>
            <a:ext cx="492443" cy="2895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endParaRPr lang="en-US" sz="1000" b="1" dirty="0" smtClean="0"/>
          </a:p>
          <a:p>
            <a:pPr algn="ctr"/>
            <a:r>
              <a:rPr lang="en-US" sz="1000" b="1" dirty="0" smtClean="0"/>
              <a:t>% change  from </a:t>
            </a:r>
            <a:r>
              <a:rPr lang="en-US" sz="1000" b="1" dirty="0" err="1" smtClean="0"/>
              <a:t>erlotinib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Tx</a:t>
            </a:r>
            <a:endParaRPr lang="en-US" sz="1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324600" y="6553199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Erlotinib</a:t>
            </a:r>
            <a:r>
              <a:rPr lang="en-US" sz="1200" b="1" dirty="0" smtClean="0"/>
              <a:t> (M)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79074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427</Words>
  <Application>Microsoft Office PowerPoint</Application>
  <PresentationFormat>On-screen Show (4:3)</PresentationFormat>
  <Paragraphs>173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TUSC2 expression</vt:lpstr>
      <vt:lpstr>PowerPoint Presentation</vt:lpstr>
      <vt:lpstr>Synergism by combining TUSC2 expression and erlotinib</vt:lpstr>
      <vt:lpstr>PowerPoint Presentation</vt:lpstr>
      <vt:lpstr>PowerPoint Presentation</vt:lpstr>
      <vt:lpstr>PowerPoint Presentation</vt:lpstr>
    </vt:vector>
  </TitlesOfParts>
  <Company>M. D. Anderson Cancer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Majidi,Mourad</dc:creator>
  <cp:lastModifiedBy>Majidi,Mourad</cp:lastModifiedBy>
  <cp:revision>3</cp:revision>
  <dcterms:created xsi:type="dcterms:W3CDTF">2015-04-08T16:05:35Z</dcterms:created>
  <dcterms:modified xsi:type="dcterms:W3CDTF">2015-04-08T16:58:24Z</dcterms:modified>
</cp:coreProperties>
</file>