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Wolking" initials="SW" lastIdx="1" clrIdx="0">
    <p:extLst/>
  </p:cmAuthor>
  <p:cmAuthor id="2" name="Stefan Wolking" initials="SW [2]" lastIdx="1" clrIdx="1">
    <p:extLst/>
  </p:cmAuthor>
  <p:cmAuthor id="3" name="Stefan Wolking" initials="SW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31"/>
  </p:normalViewPr>
  <p:slideViewPr>
    <p:cSldViewPr snapToGrid="0" snapToObjects="1">
      <p:cViewPr varScale="1">
        <p:scale>
          <a:sx n="83" d="100"/>
          <a:sy n="83" d="100"/>
        </p:scale>
        <p:origin x="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8B5B1-5533-314A-83BB-4F200237C625}" type="datetimeFigureOut">
              <a:rPr lang="en-US" smtClean="0"/>
              <a:t>7/19/18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8DBF5-57B4-5240-B9DA-B3EDABE5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8DBF5-57B4-5240-B9DA-B3EDABE5D6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9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3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3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A3FCE-8616-574C-AFA5-208F03A2E054}" type="datetimeFigureOut">
              <a:rPr lang="en-US" smtClean="0"/>
              <a:t>7/19/18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D126D-8D6A-BE42-A035-4F3A06E5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7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66377" y="61100"/>
            <a:ext cx="8375611" cy="3307127"/>
            <a:chOff x="266377" y="61100"/>
            <a:chExt cx="8375611" cy="33071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9597" r="17623"/>
            <a:stretch/>
          </p:blipFill>
          <p:spPr>
            <a:xfrm>
              <a:off x="1199809" y="223340"/>
              <a:ext cx="3684008" cy="31448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606053" y="223341"/>
              <a:ext cx="581770" cy="3061034"/>
              <a:chOff x="606053" y="223341"/>
              <a:chExt cx="478140" cy="306103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06053" y="223341"/>
                <a:ext cx="468278" cy="31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Fp2-F8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15909" y="401786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F8-T4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15911" y="560403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T4-T6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5908" y="707851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>
                    <a:latin typeface="Arial" charset="0"/>
                    <a:ea typeface="Arial" charset="0"/>
                    <a:cs typeface="Arial" charset="0"/>
                  </a:rPr>
                  <a:t>T6-O2</a:t>
                </a:r>
                <a:endParaRPr lang="en-US" sz="722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5912" y="1690556"/>
                <a:ext cx="468278" cy="31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Fp2-F4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5915" y="1898743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F4-C4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5912" y="2087102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>
                    <a:latin typeface="Arial" charset="0"/>
                    <a:ea typeface="Arial" charset="0"/>
                    <a:cs typeface="Arial" charset="0"/>
                  </a:rPr>
                  <a:t>C4-P4</a:t>
                </a:r>
                <a:endParaRPr lang="en-US" sz="722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5911" y="2295355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P4-O2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5908" y="897468"/>
                <a:ext cx="468278" cy="31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Fp1-F7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5908" y="1095611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F7-T3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5911" y="1313840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T3-T5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5908" y="1514375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T7-O1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15908" y="2503480"/>
                <a:ext cx="468278" cy="31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Fp1-F3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5911" y="2694290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F3-C3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5909" y="2882649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C3-P3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5908" y="3080921"/>
                <a:ext cx="468278" cy="20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2" dirty="0">
                    <a:latin typeface="Arial" charset="0"/>
                    <a:ea typeface="Arial" charset="0"/>
                    <a:cs typeface="Arial" charset="0"/>
                  </a:rPr>
                  <a:t>P3-O1</a:t>
                </a: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r="15079"/>
            <a:stretch/>
          </p:blipFill>
          <p:spPr>
            <a:xfrm>
              <a:off x="5241395" y="189789"/>
              <a:ext cx="3400593" cy="31448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1" name="TextBox 80"/>
            <p:cNvSpPr txBox="1"/>
            <p:nvPr/>
          </p:nvSpPr>
          <p:spPr>
            <a:xfrm flipH="1">
              <a:off x="266377" y="97573"/>
              <a:ext cx="450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 flipH="1">
              <a:off x="4908657" y="61100"/>
              <a:ext cx="450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16753" y="3808038"/>
            <a:ext cx="4794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Supplement Figure 1:</a:t>
            </a:r>
            <a:r>
              <a:rPr lang="en-US" sz="1200" dirty="0"/>
              <a:t> </a:t>
            </a:r>
            <a:r>
              <a:rPr lang="en-US" sz="1200" b="1" dirty="0"/>
              <a:t>EEG of F4, developmental and epileptic </a:t>
            </a:r>
            <a:r>
              <a:rPr lang="en-US" sz="1200" b="1" dirty="0" err="1"/>
              <a:t>encephalopahthy</a:t>
            </a:r>
            <a:r>
              <a:rPr lang="en-US" sz="1200" b="1" dirty="0"/>
              <a:t>:</a:t>
            </a:r>
            <a:r>
              <a:rPr lang="en-US" sz="1200" dirty="0"/>
              <a:t> EEG, longitudinal bipolar montage. A: registered during light sleep shows isolated </a:t>
            </a:r>
            <a:r>
              <a:rPr lang="en-US" sz="1200" dirty="0" err="1"/>
              <a:t>bifrontal</a:t>
            </a:r>
            <a:r>
              <a:rPr lang="en-US" sz="1200" dirty="0"/>
              <a:t> sharp-waves and a 1-2 seconds burst of generalized </a:t>
            </a:r>
            <a:r>
              <a:rPr lang="en-US" sz="1200" dirty="0" err="1"/>
              <a:t>polyspikes</a:t>
            </a:r>
            <a:r>
              <a:rPr lang="en-US" sz="1200" dirty="0"/>
              <a:t>. B: shows a brief tonic seizures. Semiology: gaze directed upwards, tonic posture of both arms, slight head drop at the end of seizure. EEG: typical pattern of tonic seizure with generalized </a:t>
            </a:r>
            <a:r>
              <a:rPr lang="en-US" sz="1200" dirty="0" err="1"/>
              <a:t>ß</a:t>
            </a:r>
            <a:r>
              <a:rPr lang="en-US" sz="1200" dirty="0"/>
              <a:t>-activity with increasing amplitude and decreasing frequency. Postictal delta-activity.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C57C7A-4D4C-6F41-AE63-A5383BBA208C}"/>
              </a:ext>
            </a:extLst>
          </p:cNvPr>
          <p:cNvGrpSpPr/>
          <p:nvPr/>
        </p:nvGrpSpPr>
        <p:grpSpPr>
          <a:xfrm>
            <a:off x="948975" y="3376119"/>
            <a:ext cx="635941" cy="323656"/>
            <a:chOff x="948975" y="3376119"/>
            <a:chExt cx="635941" cy="32365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03ABE9C-EA81-1D47-887A-78F37A79F6F2}"/>
                </a:ext>
              </a:extLst>
            </p:cNvPr>
            <p:cNvCxnSpPr>
              <a:cxnSpLocks/>
            </p:cNvCxnSpPr>
            <p:nvPr/>
          </p:nvCxnSpPr>
          <p:spPr>
            <a:xfrm>
              <a:off x="1262909" y="3403904"/>
              <a:ext cx="0" cy="148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45A2F7-28BA-6345-9DF7-AFB26C2852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2909" y="3548935"/>
              <a:ext cx="30823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69F0B4-8B64-2441-B042-0C1F778DD20D}"/>
                </a:ext>
              </a:extLst>
            </p:cNvPr>
            <p:cNvSpPr txBox="1"/>
            <p:nvPr/>
          </p:nvSpPr>
          <p:spPr>
            <a:xfrm>
              <a:off x="1236744" y="3499720"/>
              <a:ext cx="34817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/>
                <a:t>1sec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A7B384-45F3-E44B-9441-B111D533483B}"/>
                </a:ext>
              </a:extLst>
            </p:cNvPr>
            <p:cNvSpPr txBox="1"/>
            <p:nvPr/>
          </p:nvSpPr>
          <p:spPr>
            <a:xfrm>
              <a:off x="948975" y="3376119"/>
              <a:ext cx="37542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/>
                <a:t>70µV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75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167" b="4167"/>
          <a:stretch/>
        </p:blipFill>
        <p:spPr>
          <a:xfrm>
            <a:off x="968270" y="526997"/>
            <a:ext cx="3241685" cy="318142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458099" y="576663"/>
            <a:ext cx="649924" cy="3154774"/>
            <a:chOff x="534299" y="576663"/>
            <a:chExt cx="453808" cy="3154774"/>
          </a:xfrm>
        </p:grpSpPr>
        <p:sp>
          <p:nvSpPr>
            <p:cNvPr id="4" name="TextBox 3"/>
            <p:cNvSpPr txBox="1"/>
            <p:nvPr/>
          </p:nvSpPr>
          <p:spPr>
            <a:xfrm>
              <a:off x="541744" y="576663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Fp2-AV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734" y="725453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Fp1-AV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741" y="894107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F8-AV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748" y="1033994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F4-AV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1744" y="1181728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latin typeface="Arial" charset="0"/>
                  <a:ea typeface="Arial" charset="0"/>
                  <a:cs typeface="Arial" charset="0"/>
                </a:rPr>
                <a:t>Fz</a:t>
              </a:r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-AV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741" y="1330513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F3-AV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741" y="1456979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F7-AV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741" y="1613204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A2-AV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734" y="1754534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T4-AV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734" y="1903320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C4-AV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734" y="2052106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latin typeface="Arial" charset="0"/>
                  <a:ea typeface="Arial" charset="0"/>
                  <a:cs typeface="Arial" charset="0"/>
                </a:rPr>
                <a:t>Cz</a:t>
              </a:r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-AV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745" y="2208282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C3-AV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1738" y="2349611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T3-AV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738" y="2498397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A1-AV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734" y="2655567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T6-AV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727" y="2796896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P4-AV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727" y="2945682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latin typeface="Arial" charset="0"/>
                  <a:ea typeface="Arial" charset="0"/>
                  <a:cs typeface="Arial" charset="0"/>
                </a:rPr>
                <a:t>Pz</a:t>
              </a:r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-AV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4306" y="3101691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P3-AV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4299" y="3243020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latin typeface="Arial" charset="0"/>
                  <a:ea typeface="Arial" charset="0"/>
                  <a:cs typeface="Arial" charset="0"/>
                </a:rPr>
                <a:t>T5-AV</a:t>
              </a:r>
              <a:endParaRPr lang="en-US" sz="8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4299" y="3391806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O2-AV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4299" y="3515993"/>
              <a:ext cx="446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O1-AV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58099" y="402093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b="1" dirty="0"/>
              <a:t>Supplement Figure 2: EEG of </a:t>
            </a:r>
            <a:r>
              <a:rPr lang="en-US" sz="1200" b="1"/>
              <a:t>F8, developmental </a:t>
            </a:r>
            <a:r>
              <a:rPr lang="en-US" sz="1200" b="1" dirty="0"/>
              <a:t>and epileptic encephalopathy</a:t>
            </a:r>
            <a:r>
              <a:rPr lang="en-US" sz="1200" dirty="0"/>
              <a:t>: EEG, average referential montage. Registration during sleep showing occasional, </a:t>
            </a:r>
            <a:r>
              <a:rPr lang="en-US" sz="1200" dirty="0" err="1"/>
              <a:t>bifrontal</a:t>
            </a:r>
            <a:r>
              <a:rPr lang="en-US" sz="1200" dirty="0"/>
              <a:t> bursts of generalized spikes for 3-4 seconds.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01BB1E-22F2-4041-8367-1DEEDF620DD5}"/>
              </a:ext>
            </a:extLst>
          </p:cNvPr>
          <p:cNvGrpSpPr/>
          <p:nvPr/>
        </p:nvGrpSpPr>
        <p:grpSpPr>
          <a:xfrm>
            <a:off x="3293764" y="3731437"/>
            <a:ext cx="830565" cy="323656"/>
            <a:chOff x="930564" y="3376119"/>
            <a:chExt cx="830565" cy="32365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CE629E-CBDA-1546-9D4F-E80BB641CB25}"/>
                </a:ext>
              </a:extLst>
            </p:cNvPr>
            <p:cNvSpPr txBox="1"/>
            <p:nvPr/>
          </p:nvSpPr>
          <p:spPr>
            <a:xfrm>
              <a:off x="1350517" y="3499720"/>
              <a:ext cx="39220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00" dirty="0"/>
                <a:t>1sec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C8796FD-C3FC-B842-BD5A-F3C0F51A5FEE}"/>
                </a:ext>
              </a:extLst>
            </p:cNvPr>
            <p:cNvCxnSpPr>
              <a:cxnSpLocks/>
            </p:cNvCxnSpPr>
            <p:nvPr/>
          </p:nvCxnSpPr>
          <p:spPr>
            <a:xfrm>
              <a:off x="1262909" y="3403904"/>
              <a:ext cx="0" cy="148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EF72BF-0E92-B44D-9833-B42346D91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0252" y="3558087"/>
              <a:ext cx="50087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E1536A-F7C6-7E49-B48E-A3BFC146F294}"/>
                </a:ext>
              </a:extLst>
            </p:cNvPr>
            <p:cNvSpPr txBox="1"/>
            <p:nvPr/>
          </p:nvSpPr>
          <p:spPr>
            <a:xfrm>
              <a:off x="930564" y="3376119"/>
              <a:ext cx="4203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/>
                <a:t>100µV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63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1971</TotalTime>
  <Words>165</Words>
  <Application>Microsoft Macintosh PowerPoint</Application>
  <PresentationFormat>A4 Paper (210x297 mm)</PresentationFormat>
  <Paragraphs>46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Wolking</dc:creator>
  <cp:lastModifiedBy>Stefan Wolking</cp:lastModifiedBy>
  <cp:revision>30</cp:revision>
  <dcterms:created xsi:type="dcterms:W3CDTF">2016-10-17T07:46:43Z</dcterms:created>
  <dcterms:modified xsi:type="dcterms:W3CDTF">2018-07-19T12:42:01Z</dcterms:modified>
</cp:coreProperties>
</file>