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08" r:id="rId2"/>
    <p:sldId id="353" r:id="rId3"/>
    <p:sldId id="354" r:id="rId4"/>
    <p:sldId id="355" r:id="rId5"/>
    <p:sldId id="356" r:id="rId6"/>
    <p:sldId id="374" r:id="rId7"/>
    <p:sldId id="376" r:id="rId8"/>
    <p:sldId id="358" r:id="rId9"/>
    <p:sldId id="391" r:id="rId10"/>
    <p:sldId id="395" r:id="rId11"/>
    <p:sldId id="396" r:id="rId12"/>
    <p:sldId id="397" r:id="rId13"/>
    <p:sldId id="373" r:id="rId14"/>
    <p:sldId id="378" r:id="rId15"/>
    <p:sldId id="380" r:id="rId16"/>
    <p:sldId id="381" r:id="rId17"/>
    <p:sldId id="382" r:id="rId18"/>
    <p:sldId id="383" r:id="rId19"/>
    <p:sldId id="384" r:id="rId20"/>
    <p:sldId id="386" r:id="rId21"/>
    <p:sldId id="385" r:id="rId22"/>
    <p:sldId id="388" r:id="rId23"/>
    <p:sldId id="398" r:id="rId24"/>
    <p:sldId id="390" r:id="rId25"/>
    <p:sldId id="392" r:id="rId26"/>
    <p:sldId id="393" r:id="rId27"/>
    <p:sldId id="394" r:id="rId28"/>
    <p:sldId id="402" r:id="rId29"/>
    <p:sldId id="403" r:id="rId30"/>
    <p:sldId id="399" r:id="rId31"/>
    <p:sldId id="412" r:id="rId32"/>
    <p:sldId id="413" r:id="rId33"/>
    <p:sldId id="400" r:id="rId34"/>
    <p:sldId id="401" r:id="rId35"/>
    <p:sldId id="410" r:id="rId36"/>
    <p:sldId id="411" r:id="rId37"/>
    <p:sldId id="408" r:id="rId38"/>
    <p:sldId id="404" r:id="rId39"/>
    <p:sldId id="405" r:id="rId40"/>
    <p:sldId id="406" r:id="rId41"/>
    <p:sldId id="407" r:id="rId42"/>
    <p:sldId id="409" r:id="rId43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3">
          <p15:clr>
            <a:srgbClr val="A4A3A4"/>
          </p15:clr>
        </p15:guide>
        <p15:guide id="2" pos="2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60"/>
    <a:srgbClr val="0089CF"/>
    <a:srgbClr val="04A64B"/>
    <a:srgbClr val="A89900"/>
    <a:srgbClr val="A37C28"/>
    <a:srgbClr val="D95139"/>
    <a:srgbClr val="D03124"/>
    <a:srgbClr val="B1101A"/>
    <a:srgbClr val="993334"/>
    <a:srgbClr val="EE3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81" autoAdjust="0"/>
    <p:restoredTop sz="94698"/>
  </p:normalViewPr>
  <p:slideViewPr>
    <p:cSldViewPr snapToGrid="0" snapToObjects="1">
      <p:cViewPr varScale="1">
        <p:scale>
          <a:sx n="115" d="100"/>
          <a:sy n="115" d="100"/>
        </p:scale>
        <p:origin x="1710" y="108"/>
      </p:cViewPr>
      <p:guideLst>
        <p:guide orient="horz" pos="4273"/>
        <p:guide pos="2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1A3738-7C2C-4146-AABB-54D3E912C28D}" type="doc">
      <dgm:prSet loTypeId="urn:microsoft.com/office/officeart/2005/8/layout/cycle1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4CC026-B429-4F47-82F8-BB103A6E9B73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Generate and specify hypotheses</a:t>
          </a:r>
        </a:p>
      </dgm:t>
    </dgm:pt>
    <dgm:pt modelId="{FADB7C41-3135-D54A-B10B-5ED77C4175A6}" type="parTrans" cxnId="{8B21932F-6728-4C44-8188-4D10315C0998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953CCD07-FE0C-3C4A-972D-6446F20E1AE3}" type="sibTrans" cxnId="{8B21932F-6728-4C44-8188-4D10315C0998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7890C492-B9B7-DD4D-AEFC-F0F10B6E2ECA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Design study</a:t>
          </a:r>
        </a:p>
      </dgm:t>
    </dgm:pt>
    <dgm:pt modelId="{29F201CA-537C-4248-99A1-0C4C75A060E7}" type="parTrans" cxnId="{4A4725BC-0D67-4348-ABAB-5564E583FF50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93A33DE6-F998-1D47-AFE1-9226788C3304}" type="sibTrans" cxnId="{4A4725BC-0D67-4348-ABAB-5564E583FF50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DE63F3FA-E663-2842-BFEE-0679AD398C54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Collect data</a:t>
          </a:r>
        </a:p>
      </dgm:t>
    </dgm:pt>
    <dgm:pt modelId="{5AD2EF34-4FBD-804C-95DC-7F3E74FFCC45}" type="parTrans" cxnId="{C15DC205-760C-7645-9C2D-0949D77AAE0D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7DB84395-A044-0348-BEF4-221C040E9C8C}" type="sibTrans" cxnId="{C15DC205-760C-7645-9C2D-0949D77AAE0D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8CEA81C0-32EF-5241-8707-1700FE9FD298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Analyse data &amp; test hypotheses</a:t>
          </a:r>
        </a:p>
      </dgm:t>
    </dgm:pt>
    <dgm:pt modelId="{0CE4DD4A-640C-144C-93E8-CEC6BC154325}" type="parTrans" cxnId="{689F38DB-57A1-5249-B78B-87BF127E36B4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9C305376-58E0-2640-B331-E9CF8D21D012}" type="sibTrans" cxnId="{689F38DB-57A1-5249-B78B-87BF127E36B4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5C4C3559-86F7-234B-9ED4-9208E75B3A88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Interpret data</a:t>
          </a:r>
        </a:p>
      </dgm:t>
    </dgm:pt>
    <dgm:pt modelId="{0FBAF7AA-8277-334C-8742-D5F2C1F7EEB9}" type="parTrans" cxnId="{28EADD40-5094-5047-9728-2AFC91B5CD01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22900F44-842A-F74B-934D-052325EB325B}" type="sibTrans" cxnId="{28EADD40-5094-5047-9728-2AFC91B5CD01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EE24359F-EBCB-6A4A-8209-7D35DA202C34}">
      <dgm:prSet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Publish or conduct next experiment</a:t>
          </a:r>
        </a:p>
      </dgm:t>
    </dgm:pt>
    <dgm:pt modelId="{B256D8B5-5566-F840-9E68-8556B9900AAF}" type="parTrans" cxnId="{C845CDDC-E2E2-FF4B-8317-4A3B62136199}">
      <dgm:prSet/>
      <dgm:spPr/>
      <dgm:t>
        <a:bodyPr/>
        <a:lstStyle/>
        <a:p>
          <a:endParaRPr lang="en-US"/>
        </a:p>
      </dgm:t>
    </dgm:pt>
    <dgm:pt modelId="{7D6D6F7E-7470-0D4C-B77B-36BA91D7C87A}" type="sibTrans" cxnId="{C845CDDC-E2E2-FF4B-8317-4A3B62136199}">
      <dgm:prSet/>
      <dgm:spPr>
        <a:solidFill>
          <a:srgbClr val="0000FF"/>
        </a:solidFill>
        <a:ln>
          <a:noFill/>
        </a:ln>
      </dgm:spPr>
      <dgm:t>
        <a:bodyPr/>
        <a:lstStyle/>
        <a:p>
          <a:endParaRPr lang="en-US"/>
        </a:p>
      </dgm:t>
    </dgm:pt>
    <dgm:pt modelId="{04AD11BB-5E85-084A-A192-2206F7716029}" type="pres">
      <dgm:prSet presAssocID="{2E1A3738-7C2C-4146-AABB-54D3E912C28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095B20-B379-C74E-AF27-3ECDEF8FBC7B}" type="pres">
      <dgm:prSet presAssocID="{2A4CC026-B429-4F47-82F8-BB103A6E9B73}" presName="dummy" presStyleCnt="0"/>
      <dgm:spPr/>
    </dgm:pt>
    <dgm:pt modelId="{07BBB428-E78B-1A42-900F-0D0F95ADD9EB}" type="pres">
      <dgm:prSet presAssocID="{2A4CC026-B429-4F47-82F8-BB103A6E9B73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1D3058-D6C8-DF4A-8CCA-78473390B1D2}" type="pres">
      <dgm:prSet presAssocID="{953CCD07-FE0C-3C4A-972D-6446F20E1AE3}" presName="sibTrans" presStyleLbl="node1" presStyleIdx="0" presStyleCnt="6"/>
      <dgm:spPr/>
      <dgm:t>
        <a:bodyPr/>
        <a:lstStyle/>
        <a:p>
          <a:endParaRPr lang="en-US"/>
        </a:p>
      </dgm:t>
    </dgm:pt>
    <dgm:pt modelId="{1FC2E1A9-54A4-AB44-A25B-D8F9BBAC8E8D}" type="pres">
      <dgm:prSet presAssocID="{7890C492-B9B7-DD4D-AEFC-F0F10B6E2ECA}" presName="dummy" presStyleCnt="0"/>
      <dgm:spPr/>
    </dgm:pt>
    <dgm:pt modelId="{17E44329-E3DE-7649-B671-A7EEB56ABE17}" type="pres">
      <dgm:prSet presAssocID="{7890C492-B9B7-DD4D-AEFC-F0F10B6E2ECA}" presName="node" presStyleLbl="revTx" presStyleIdx="1" presStyleCnt="6" custScaleY="56457" custRadScaleRad="100047" custRadScaleInc="-8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91729-FADC-574D-991E-183CBA751918}" type="pres">
      <dgm:prSet presAssocID="{93A33DE6-F998-1D47-AFE1-9226788C3304}" presName="sibTrans" presStyleLbl="node1" presStyleIdx="1" presStyleCnt="6"/>
      <dgm:spPr/>
      <dgm:t>
        <a:bodyPr/>
        <a:lstStyle/>
        <a:p>
          <a:endParaRPr lang="en-US"/>
        </a:p>
      </dgm:t>
    </dgm:pt>
    <dgm:pt modelId="{B9BFB799-093B-6540-A495-822757D78E16}" type="pres">
      <dgm:prSet presAssocID="{DE63F3FA-E663-2842-BFEE-0679AD398C54}" presName="dummy" presStyleCnt="0"/>
      <dgm:spPr/>
    </dgm:pt>
    <dgm:pt modelId="{6ED06299-0F8D-A54B-9AB3-1EE1030D37D8}" type="pres">
      <dgm:prSet presAssocID="{DE63F3FA-E663-2842-BFEE-0679AD398C54}" presName="node" presStyleLbl="revTx" presStyleIdx="2" presStyleCnt="6" custScaleY="53387" custRadScaleRad="98135" custRadScaleInc="-10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4F334-95A9-C64F-9B0B-DE7B70236FB0}" type="pres">
      <dgm:prSet presAssocID="{7DB84395-A044-0348-BEF4-221C040E9C8C}" presName="sibTrans" presStyleLbl="node1" presStyleIdx="2" presStyleCnt="6"/>
      <dgm:spPr/>
      <dgm:t>
        <a:bodyPr/>
        <a:lstStyle/>
        <a:p>
          <a:endParaRPr lang="en-US"/>
        </a:p>
      </dgm:t>
    </dgm:pt>
    <dgm:pt modelId="{A7303C6B-D9FD-D143-BA8A-4D5CCD9E436E}" type="pres">
      <dgm:prSet presAssocID="{8CEA81C0-32EF-5241-8707-1700FE9FD298}" presName="dummy" presStyleCnt="0"/>
      <dgm:spPr/>
    </dgm:pt>
    <dgm:pt modelId="{7830C75D-BAEA-1445-ACB8-E908117A60E6}" type="pres">
      <dgm:prSet presAssocID="{8CEA81C0-32EF-5241-8707-1700FE9FD298}" presName="node" presStyleLbl="revTx" presStyleIdx="3" presStyleCnt="6" custScaleX="133120" custRadScaleRad="99573" custRadScaleInc="12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A824FB-0AFA-3D42-8044-50D481D74FE9}" type="pres">
      <dgm:prSet presAssocID="{9C305376-58E0-2640-B331-E9CF8D21D012}" presName="sibTrans" presStyleLbl="node1" presStyleIdx="3" presStyleCnt="6"/>
      <dgm:spPr/>
      <dgm:t>
        <a:bodyPr/>
        <a:lstStyle/>
        <a:p>
          <a:endParaRPr lang="en-US"/>
        </a:p>
      </dgm:t>
    </dgm:pt>
    <dgm:pt modelId="{95B67DC5-257C-2442-93B7-CB526291D7C6}" type="pres">
      <dgm:prSet presAssocID="{5C4C3559-86F7-234B-9ED4-9208E75B3A88}" presName="dummy" presStyleCnt="0"/>
      <dgm:spPr/>
    </dgm:pt>
    <dgm:pt modelId="{617A6D33-BB49-FD4E-8B84-FD5D6FCECEC1}" type="pres">
      <dgm:prSet presAssocID="{5C4C3559-86F7-234B-9ED4-9208E75B3A88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B335D1-FC5D-7045-BB0E-F6AF7507AD68}" type="pres">
      <dgm:prSet presAssocID="{22900F44-842A-F74B-934D-052325EB325B}" presName="sibTrans" presStyleLbl="node1" presStyleIdx="4" presStyleCnt="6"/>
      <dgm:spPr/>
      <dgm:t>
        <a:bodyPr/>
        <a:lstStyle/>
        <a:p>
          <a:endParaRPr lang="en-US"/>
        </a:p>
      </dgm:t>
    </dgm:pt>
    <dgm:pt modelId="{D8943292-AD5F-5548-9B20-21FD129D15C9}" type="pres">
      <dgm:prSet presAssocID="{EE24359F-EBCB-6A4A-8209-7D35DA202C34}" presName="dummy" presStyleCnt="0"/>
      <dgm:spPr/>
    </dgm:pt>
    <dgm:pt modelId="{A53890B9-B770-814A-931F-2AE140FEAED4}" type="pres">
      <dgm:prSet presAssocID="{EE24359F-EBCB-6A4A-8209-7D35DA202C34}" presName="node" presStyleLbl="revTx" presStyleIdx="5" presStyleCnt="6" custScaleX="139951" custScaleY="49494" custRadScaleRad="97366" custRadScaleInc="-4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F9F634-4396-4C45-83CA-1D0CACED40F3}" type="pres">
      <dgm:prSet presAssocID="{7D6D6F7E-7470-0D4C-B77B-36BA91D7C87A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4C970085-37E3-FC4E-805C-35E140EF8B3B}" type="presOf" srcId="{953CCD07-FE0C-3C4A-972D-6446F20E1AE3}" destId="{891D3058-D6C8-DF4A-8CCA-78473390B1D2}" srcOrd="0" destOrd="0" presId="urn:microsoft.com/office/officeart/2005/8/layout/cycle1"/>
    <dgm:cxn modelId="{C307A73E-DAF6-0E43-B1D5-9CD4FBF80123}" type="presOf" srcId="{7D6D6F7E-7470-0D4C-B77B-36BA91D7C87A}" destId="{4AF9F634-4396-4C45-83CA-1D0CACED40F3}" srcOrd="0" destOrd="0" presId="urn:microsoft.com/office/officeart/2005/8/layout/cycle1"/>
    <dgm:cxn modelId="{13992430-1CAF-F44C-AF5B-196AEDE2C42B}" type="presOf" srcId="{5C4C3559-86F7-234B-9ED4-9208E75B3A88}" destId="{617A6D33-BB49-FD4E-8B84-FD5D6FCECEC1}" srcOrd="0" destOrd="0" presId="urn:microsoft.com/office/officeart/2005/8/layout/cycle1"/>
    <dgm:cxn modelId="{D5144506-CDFF-7E4B-BF5D-8B2A1D786B69}" type="presOf" srcId="{2A4CC026-B429-4F47-82F8-BB103A6E9B73}" destId="{07BBB428-E78B-1A42-900F-0D0F95ADD9EB}" srcOrd="0" destOrd="0" presId="urn:microsoft.com/office/officeart/2005/8/layout/cycle1"/>
    <dgm:cxn modelId="{D8D29099-674C-9841-ACC5-70BBC106805C}" type="presOf" srcId="{7890C492-B9B7-DD4D-AEFC-F0F10B6E2ECA}" destId="{17E44329-E3DE-7649-B671-A7EEB56ABE17}" srcOrd="0" destOrd="0" presId="urn:microsoft.com/office/officeart/2005/8/layout/cycle1"/>
    <dgm:cxn modelId="{B02F707A-EF02-9942-B165-8B2E434B130F}" type="presOf" srcId="{7DB84395-A044-0348-BEF4-221C040E9C8C}" destId="{5804F334-95A9-C64F-9B0B-DE7B70236FB0}" srcOrd="0" destOrd="0" presId="urn:microsoft.com/office/officeart/2005/8/layout/cycle1"/>
    <dgm:cxn modelId="{7EF773AF-F409-AC40-B789-40D6D14AF1FF}" type="presOf" srcId="{EE24359F-EBCB-6A4A-8209-7D35DA202C34}" destId="{A53890B9-B770-814A-931F-2AE140FEAED4}" srcOrd="0" destOrd="0" presId="urn:microsoft.com/office/officeart/2005/8/layout/cycle1"/>
    <dgm:cxn modelId="{AA3E3012-5810-4447-BA90-E5F8327DF8D5}" type="presOf" srcId="{9C305376-58E0-2640-B331-E9CF8D21D012}" destId="{81A824FB-0AFA-3D42-8044-50D481D74FE9}" srcOrd="0" destOrd="0" presId="urn:microsoft.com/office/officeart/2005/8/layout/cycle1"/>
    <dgm:cxn modelId="{3B8E619E-97E4-F543-8371-392E40DB3243}" type="presOf" srcId="{93A33DE6-F998-1D47-AFE1-9226788C3304}" destId="{3B491729-FADC-574D-991E-183CBA751918}" srcOrd="0" destOrd="0" presId="urn:microsoft.com/office/officeart/2005/8/layout/cycle1"/>
    <dgm:cxn modelId="{8B21932F-6728-4C44-8188-4D10315C0998}" srcId="{2E1A3738-7C2C-4146-AABB-54D3E912C28D}" destId="{2A4CC026-B429-4F47-82F8-BB103A6E9B73}" srcOrd="0" destOrd="0" parTransId="{FADB7C41-3135-D54A-B10B-5ED77C4175A6}" sibTransId="{953CCD07-FE0C-3C4A-972D-6446F20E1AE3}"/>
    <dgm:cxn modelId="{4A4725BC-0D67-4348-ABAB-5564E583FF50}" srcId="{2E1A3738-7C2C-4146-AABB-54D3E912C28D}" destId="{7890C492-B9B7-DD4D-AEFC-F0F10B6E2ECA}" srcOrd="1" destOrd="0" parTransId="{29F201CA-537C-4248-99A1-0C4C75A060E7}" sibTransId="{93A33DE6-F998-1D47-AFE1-9226788C3304}"/>
    <dgm:cxn modelId="{83D97C3F-17A8-8C41-9D4B-6C76C319A261}" type="presOf" srcId="{8CEA81C0-32EF-5241-8707-1700FE9FD298}" destId="{7830C75D-BAEA-1445-ACB8-E908117A60E6}" srcOrd="0" destOrd="0" presId="urn:microsoft.com/office/officeart/2005/8/layout/cycle1"/>
    <dgm:cxn modelId="{56B24CC1-F7F4-9D41-98B7-5361F1A551B1}" type="presOf" srcId="{22900F44-842A-F74B-934D-052325EB325B}" destId="{FBB335D1-FC5D-7045-BB0E-F6AF7507AD68}" srcOrd="0" destOrd="0" presId="urn:microsoft.com/office/officeart/2005/8/layout/cycle1"/>
    <dgm:cxn modelId="{B59EE027-E7B3-8340-AA27-213C5B6380C0}" type="presOf" srcId="{2E1A3738-7C2C-4146-AABB-54D3E912C28D}" destId="{04AD11BB-5E85-084A-A192-2206F7716029}" srcOrd="0" destOrd="0" presId="urn:microsoft.com/office/officeart/2005/8/layout/cycle1"/>
    <dgm:cxn modelId="{28EADD40-5094-5047-9728-2AFC91B5CD01}" srcId="{2E1A3738-7C2C-4146-AABB-54D3E912C28D}" destId="{5C4C3559-86F7-234B-9ED4-9208E75B3A88}" srcOrd="4" destOrd="0" parTransId="{0FBAF7AA-8277-334C-8742-D5F2C1F7EEB9}" sibTransId="{22900F44-842A-F74B-934D-052325EB325B}"/>
    <dgm:cxn modelId="{C845CDDC-E2E2-FF4B-8317-4A3B62136199}" srcId="{2E1A3738-7C2C-4146-AABB-54D3E912C28D}" destId="{EE24359F-EBCB-6A4A-8209-7D35DA202C34}" srcOrd="5" destOrd="0" parTransId="{B256D8B5-5566-F840-9E68-8556B9900AAF}" sibTransId="{7D6D6F7E-7470-0D4C-B77B-36BA91D7C87A}"/>
    <dgm:cxn modelId="{C15DC205-760C-7645-9C2D-0949D77AAE0D}" srcId="{2E1A3738-7C2C-4146-AABB-54D3E912C28D}" destId="{DE63F3FA-E663-2842-BFEE-0679AD398C54}" srcOrd="2" destOrd="0" parTransId="{5AD2EF34-4FBD-804C-95DC-7F3E74FFCC45}" sibTransId="{7DB84395-A044-0348-BEF4-221C040E9C8C}"/>
    <dgm:cxn modelId="{1EBF393C-303D-2348-8565-869744F530E3}" type="presOf" srcId="{DE63F3FA-E663-2842-BFEE-0679AD398C54}" destId="{6ED06299-0F8D-A54B-9AB3-1EE1030D37D8}" srcOrd="0" destOrd="0" presId="urn:microsoft.com/office/officeart/2005/8/layout/cycle1"/>
    <dgm:cxn modelId="{689F38DB-57A1-5249-B78B-87BF127E36B4}" srcId="{2E1A3738-7C2C-4146-AABB-54D3E912C28D}" destId="{8CEA81C0-32EF-5241-8707-1700FE9FD298}" srcOrd="3" destOrd="0" parTransId="{0CE4DD4A-640C-144C-93E8-CEC6BC154325}" sibTransId="{9C305376-58E0-2640-B331-E9CF8D21D012}"/>
    <dgm:cxn modelId="{188C5CCC-EB58-3D4C-A301-78C2A5D12F99}" type="presParOf" srcId="{04AD11BB-5E85-084A-A192-2206F7716029}" destId="{98095B20-B379-C74E-AF27-3ECDEF8FBC7B}" srcOrd="0" destOrd="0" presId="urn:microsoft.com/office/officeart/2005/8/layout/cycle1"/>
    <dgm:cxn modelId="{0CF89B25-5F7E-F64B-9730-471A539EAA16}" type="presParOf" srcId="{04AD11BB-5E85-084A-A192-2206F7716029}" destId="{07BBB428-E78B-1A42-900F-0D0F95ADD9EB}" srcOrd="1" destOrd="0" presId="urn:microsoft.com/office/officeart/2005/8/layout/cycle1"/>
    <dgm:cxn modelId="{0725782D-43FC-9B4D-8709-79DAD324C9E5}" type="presParOf" srcId="{04AD11BB-5E85-084A-A192-2206F7716029}" destId="{891D3058-D6C8-DF4A-8CCA-78473390B1D2}" srcOrd="2" destOrd="0" presId="urn:microsoft.com/office/officeart/2005/8/layout/cycle1"/>
    <dgm:cxn modelId="{8DEAAFB8-44B3-3449-A106-AC43C85CE597}" type="presParOf" srcId="{04AD11BB-5E85-084A-A192-2206F7716029}" destId="{1FC2E1A9-54A4-AB44-A25B-D8F9BBAC8E8D}" srcOrd="3" destOrd="0" presId="urn:microsoft.com/office/officeart/2005/8/layout/cycle1"/>
    <dgm:cxn modelId="{1B5C58BD-D006-9544-977E-6C86CB5127F2}" type="presParOf" srcId="{04AD11BB-5E85-084A-A192-2206F7716029}" destId="{17E44329-E3DE-7649-B671-A7EEB56ABE17}" srcOrd="4" destOrd="0" presId="urn:microsoft.com/office/officeart/2005/8/layout/cycle1"/>
    <dgm:cxn modelId="{877831DD-7CD9-0745-B9AF-F7E51A24E9A4}" type="presParOf" srcId="{04AD11BB-5E85-084A-A192-2206F7716029}" destId="{3B491729-FADC-574D-991E-183CBA751918}" srcOrd="5" destOrd="0" presId="urn:microsoft.com/office/officeart/2005/8/layout/cycle1"/>
    <dgm:cxn modelId="{EAF31961-2A5D-1247-BEE5-A21B93FDA9C2}" type="presParOf" srcId="{04AD11BB-5E85-084A-A192-2206F7716029}" destId="{B9BFB799-093B-6540-A495-822757D78E16}" srcOrd="6" destOrd="0" presId="urn:microsoft.com/office/officeart/2005/8/layout/cycle1"/>
    <dgm:cxn modelId="{0B8BB5EF-15A8-6A45-A752-0972499767D3}" type="presParOf" srcId="{04AD11BB-5E85-084A-A192-2206F7716029}" destId="{6ED06299-0F8D-A54B-9AB3-1EE1030D37D8}" srcOrd="7" destOrd="0" presId="urn:microsoft.com/office/officeart/2005/8/layout/cycle1"/>
    <dgm:cxn modelId="{708AA977-FE07-454F-B89A-839340FB4F02}" type="presParOf" srcId="{04AD11BB-5E85-084A-A192-2206F7716029}" destId="{5804F334-95A9-C64F-9B0B-DE7B70236FB0}" srcOrd="8" destOrd="0" presId="urn:microsoft.com/office/officeart/2005/8/layout/cycle1"/>
    <dgm:cxn modelId="{EAC9C228-0F23-0847-BF34-1079AA980227}" type="presParOf" srcId="{04AD11BB-5E85-084A-A192-2206F7716029}" destId="{A7303C6B-D9FD-D143-BA8A-4D5CCD9E436E}" srcOrd="9" destOrd="0" presId="urn:microsoft.com/office/officeart/2005/8/layout/cycle1"/>
    <dgm:cxn modelId="{7F35C2F0-5923-564E-A7E0-B5B860CF39C8}" type="presParOf" srcId="{04AD11BB-5E85-084A-A192-2206F7716029}" destId="{7830C75D-BAEA-1445-ACB8-E908117A60E6}" srcOrd="10" destOrd="0" presId="urn:microsoft.com/office/officeart/2005/8/layout/cycle1"/>
    <dgm:cxn modelId="{C3AAADC5-570B-C74A-82D4-3F7FC450771E}" type="presParOf" srcId="{04AD11BB-5E85-084A-A192-2206F7716029}" destId="{81A824FB-0AFA-3D42-8044-50D481D74FE9}" srcOrd="11" destOrd="0" presId="urn:microsoft.com/office/officeart/2005/8/layout/cycle1"/>
    <dgm:cxn modelId="{0A7FDA15-1D74-7D47-AA9F-C04DFA9A6697}" type="presParOf" srcId="{04AD11BB-5E85-084A-A192-2206F7716029}" destId="{95B67DC5-257C-2442-93B7-CB526291D7C6}" srcOrd="12" destOrd="0" presId="urn:microsoft.com/office/officeart/2005/8/layout/cycle1"/>
    <dgm:cxn modelId="{925C341D-13DB-914D-A431-8606A8069D93}" type="presParOf" srcId="{04AD11BB-5E85-084A-A192-2206F7716029}" destId="{617A6D33-BB49-FD4E-8B84-FD5D6FCECEC1}" srcOrd="13" destOrd="0" presId="urn:microsoft.com/office/officeart/2005/8/layout/cycle1"/>
    <dgm:cxn modelId="{7C5846C0-3847-A940-988B-4BF34E2A8AEF}" type="presParOf" srcId="{04AD11BB-5E85-084A-A192-2206F7716029}" destId="{FBB335D1-FC5D-7045-BB0E-F6AF7507AD68}" srcOrd="14" destOrd="0" presId="urn:microsoft.com/office/officeart/2005/8/layout/cycle1"/>
    <dgm:cxn modelId="{30A9228E-DA2D-F049-9801-669C5DF58FD6}" type="presParOf" srcId="{04AD11BB-5E85-084A-A192-2206F7716029}" destId="{D8943292-AD5F-5548-9B20-21FD129D15C9}" srcOrd="15" destOrd="0" presId="urn:microsoft.com/office/officeart/2005/8/layout/cycle1"/>
    <dgm:cxn modelId="{2909AFB9-B2C9-6744-AD48-3F65AAE9B83B}" type="presParOf" srcId="{04AD11BB-5E85-084A-A192-2206F7716029}" destId="{A53890B9-B770-814A-931F-2AE140FEAED4}" srcOrd="16" destOrd="0" presId="urn:microsoft.com/office/officeart/2005/8/layout/cycle1"/>
    <dgm:cxn modelId="{9A5C5B53-75AE-B34B-82C7-2D1593B84760}" type="presParOf" srcId="{04AD11BB-5E85-084A-A192-2206F7716029}" destId="{4AF9F634-4396-4C45-83CA-1D0CACED40F3}" srcOrd="17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1A3738-7C2C-4146-AABB-54D3E912C28D}" type="doc">
      <dgm:prSet loTypeId="urn:microsoft.com/office/officeart/2005/8/layout/cycle1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4CC026-B429-4F47-82F8-BB103A6E9B73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Generate and specify hypotheses</a:t>
          </a:r>
        </a:p>
      </dgm:t>
    </dgm:pt>
    <dgm:pt modelId="{FADB7C41-3135-D54A-B10B-5ED77C4175A6}" type="parTrans" cxnId="{8B21932F-6728-4C44-8188-4D10315C0998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953CCD07-FE0C-3C4A-972D-6446F20E1AE3}" type="sibTrans" cxnId="{8B21932F-6728-4C44-8188-4D10315C0998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7890C492-B9B7-DD4D-AEFC-F0F10B6E2ECA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Design study</a:t>
          </a:r>
        </a:p>
      </dgm:t>
    </dgm:pt>
    <dgm:pt modelId="{29F201CA-537C-4248-99A1-0C4C75A060E7}" type="parTrans" cxnId="{4A4725BC-0D67-4348-ABAB-5564E583FF50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93A33DE6-F998-1D47-AFE1-9226788C3304}" type="sibTrans" cxnId="{4A4725BC-0D67-4348-ABAB-5564E583FF50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DE63F3FA-E663-2842-BFEE-0679AD398C54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Collect data</a:t>
          </a:r>
        </a:p>
      </dgm:t>
    </dgm:pt>
    <dgm:pt modelId="{5AD2EF34-4FBD-804C-95DC-7F3E74FFCC45}" type="parTrans" cxnId="{C15DC205-760C-7645-9C2D-0949D77AAE0D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7DB84395-A044-0348-BEF4-221C040E9C8C}" type="sibTrans" cxnId="{C15DC205-760C-7645-9C2D-0949D77AAE0D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8CEA81C0-32EF-5241-8707-1700FE9FD298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Analyse data &amp; test hypotheses</a:t>
          </a:r>
        </a:p>
      </dgm:t>
    </dgm:pt>
    <dgm:pt modelId="{0CE4DD4A-640C-144C-93E8-CEC6BC154325}" type="parTrans" cxnId="{689F38DB-57A1-5249-B78B-87BF127E36B4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9C305376-58E0-2640-B331-E9CF8D21D012}" type="sibTrans" cxnId="{689F38DB-57A1-5249-B78B-87BF127E36B4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5C4C3559-86F7-234B-9ED4-9208E75B3A88}">
      <dgm:prSet phldrT="[Text]"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Interpret data</a:t>
          </a:r>
        </a:p>
      </dgm:t>
    </dgm:pt>
    <dgm:pt modelId="{0FBAF7AA-8277-334C-8742-D5F2C1F7EEB9}" type="parTrans" cxnId="{28EADD40-5094-5047-9728-2AFC91B5CD01}">
      <dgm:prSet/>
      <dgm:spPr/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22900F44-842A-F74B-934D-052325EB325B}" type="sibTrans" cxnId="{28EADD40-5094-5047-9728-2AFC91B5CD01}">
      <dgm:prSet/>
      <dgm:spPr>
        <a:solidFill>
          <a:srgbClr val="0000FF"/>
        </a:solidFill>
      </dgm:spPr>
      <dgm:t>
        <a:bodyPr/>
        <a:lstStyle/>
        <a:p>
          <a:endParaRPr lang="en-US" sz="1400" b="0" i="0">
            <a:latin typeface="Helvetica Light"/>
            <a:cs typeface="Helvetica Light"/>
          </a:endParaRPr>
        </a:p>
      </dgm:t>
    </dgm:pt>
    <dgm:pt modelId="{EE24359F-EBCB-6A4A-8209-7D35DA202C34}">
      <dgm:prSet custT="1"/>
      <dgm:spPr/>
      <dgm:t>
        <a:bodyPr/>
        <a:lstStyle/>
        <a:p>
          <a:r>
            <a:rPr lang="en-US" sz="1400" b="0" i="0" dirty="0">
              <a:latin typeface="Helvetica Light"/>
              <a:cs typeface="Helvetica Light"/>
            </a:rPr>
            <a:t>Publish or conduct next experiment</a:t>
          </a:r>
        </a:p>
      </dgm:t>
    </dgm:pt>
    <dgm:pt modelId="{B256D8B5-5566-F840-9E68-8556B9900AAF}" type="parTrans" cxnId="{C845CDDC-E2E2-FF4B-8317-4A3B62136199}">
      <dgm:prSet/>
      <dgm:spPr/>
      <dgm:t>
        <a:bodyPr/>
        <a:lstStyle/>
        <a:p>
          <a:endParaRPr lang="en-US"/>
        </a:p>
      </dgm:t>
    </dgm:pt>
    <dgm:pt modelId="{7D6D6F7E-7470-0D4C-B77B-36BA91D7C87A}" type="sibTrans" cxnId="{C845CDDC-E2E2-FF4B-8317-4A3B62136199}">
      <dgm:prSet/>
      <dgm:spPr>
        <a:solidFill>
          <a:srgbClr val="0000FF"/>
        </a:solidFill>
        <a:ln>
          <a:noFill/>
        </a:ln>
      </dgm:spPr>
      <dgm:t>
        <a:bodyPr/>
        <a:lstStyle/>
        <a:p>
          <a:endParaRPr lang="en-US"/>
        </a:p>
      </dgm:t>
    </dgm:pt>
    <dgm:pt modelId="{04AD11BB-5E85-084A-A192-2206F7716029}" type="pres">
      <dgm:prSet presAssocID="{2E1A3738-7C2C-4146-AABB-54D3E912C28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095B20-B379-C74E-AF27-3ECDEF8FBC7B}" type="pres">
      <dgm:prSet presAssocID="{2A4CC026-B429-4F47-82F8-BB103A6E9B73}" presName="dummy" presStyleCnt="0"/>
      <dgm:spPr/>
    </dgm:pt>
    <dgm:pt modelId="{07BBB428-E78B-1A42-900F-0D0F95ADD9EB}" type="pres">
      <dgm:prSet presAssocID="{2A4CC026-B429-4F47-82F8-BB103A6E9B73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1D3058-D6C8-DF4A-8CCA-78473390B1D2}" type="pres">
      <dgm:prSet presAssocID="{953CCD07-FE0C-3C4A-972D-6446F20E1AE3}" presName="sibTrans" presStyleLbl="node1" presStyleIdx="0" presStyleCnt="6"/>
      <dgm:spPr/>
      <dgm:t>
        <a:bodyPr/>
        <a:lstStyle/>
        <a:p>
          <a:endParaRPr lang="en-US"/>
        </a:p>
      </dgm:t>
    </dgm:pt>
    <dgm:pt modelId="{1FC2E1A9-54A4-AB44-A25B-D8F9BBAC8E8D}" type="pres">
      <dgm:prSet presAssocID="{7890C492-B9B7-DD4D-AEFC-F0F10B6E2ECA}" presName="dummy" presStyleCnt="0"/>
      <dgm:spPr/>
    </dgm:pt>
    <dgm:pt modelId="{17E44329-E3DE-7649-B671-A7EEB56ABE17}" type="pres">
      <dgm:prSet presAssocID="{7890C492-B9B7-DD4D-AEFC-F0F10B6E2ECA}" presName="node" presStyleLbl="revTx" presStyleIdx="1" presStyleCnt="6" custScaleY="56457" custRadScaleRad="100047" custRadScaleInc="-8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91729-FADC-574D-991E-183CBA751918}" type="pres">
      <dgm:prSet presAssocID="{93A33DE6-F998-1D47-AFE1-9226788C3304}" presName="sibTrans" presStyleLbl="node1" presStyleIdx="1" presStyleCnt="6"/>
      <dgm:spPr/>
      <dgm:t>
        <a:bodyPr/>
        <a:lstStyle/>
        <a:p>
          <a:endParaRPr lang="en-US"/>
        </a:p>
      </dgm:t>
    </dgm:pt>
    <dgm:pt modelId="{B9BFB799-093B-6540-A495-822757D78E16}" type="pres">
      <dgm:prSet presAssocID="{DE63F3FA-E663-2842-BFEE-0679AD398C54}" presName="dummy" presStyleCnt="0"/>
      <dgm:spPr/>
    </dgm:pt>
    <dgm:pt modelId="{6ED06299-0F8D-A54B-9AB3-1EE1030D37D8}" type="pres">
      <dgm:prSet presAssocID="{DE63F3FA-E663-2842-BFEE-0679AD398C54}" presName="node" presStyleLbl="revTx" presStyleIdx="2" presStyleCnt="6" custScaleY="53387" custRadScaleRad="98135" custRadScaleInc="-10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4F334-95A9-C64F-9B0B-DE7B70236FB0}" type="pres">
      <dgm:prSet presAssocID="{7DB84395-A044-0348-BEF4-221C040E9C8C}" presName="sibTrans" presStyleLbl="node1" presStyleIdx="2" presStyleCnt="6"/>
      <dgm:spPr/>
      <dgm:t>
        <a:bodyPr/>
        <a:lstStyle/>
        <a:p>
          <a:endParaRPr lang="en-US"/>
        </a:p>
      </dgm:t>
    </dgm:pt>
    <dgm:pt modelId="{A7303C6B-D9FD-D143-BA8A-4D5CCD9E436E}" type="pres">
      <dgm:prSet presAssocID="{8CEA81C0-32EF-5241-8707-1700FE9FD298}" presName="dummy" presStyleCnt="0"/>
      <dgm:spPr/>
    </dgm:pt>
    <dgm:pt modelId="{7830C75D-BAEA-1445-ACB8-E908117A60E6}" type="pres">
      <dgm:prSet presAssocID="{8CEA81C0-32EF-5241-8707-1700FE9FD298}" presName="node" presStyleLbl="revTx" presStyleIdx="3" presStyleCnt="6" custScaleX="133120" custRadScaleRad="99573" custRadScaleInc="12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A824FB-0AFA-3D42-8044-50D481D74FE9}" type="pres">
      <dgm:prSet presAssocID="{9C305376-58E0-2640-B331-E9CF8D21D012}" presName="sibTrans" presStyleLbl="node1" presStyleIdx="3" presStyleCnt="6"/>
      <dgm:spPr/>
      <dgm:t>
        <a:bodyPr/>
        <a:lstStyle/>
        <a:p>
          <a:endParaRPr lang="en-US"/>
        </a:p>
      </dgm:t>
    </dgm:pt>
    <dgm:pt modelId="{95B67DC5-257C-2442-93B7-CB526291D7C6}" type="pres">
      <dgm:prSet presAssocID="{5C4C3559-86F7-234B-9ED4-9208E75B3A88}" presName="dummy" presStyleCnt="0"/>
      <dgm:spPr/>
    </dgm:pt>
    <dgm:pt modelId="{617A6D33-BB49-FD4E-8B84-FD5D6FCECEC1}" type="pres">
      <dgm:prSet presAssocID="{5C4C3559-86F7-234B-9ED4-9208E75B3A88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B335D1-FC5D-7045-BB0E-F6AF7507AD68}" type="pres">
      <dgm:prSet presAssocID="{22900F44-842A-F74B-934D-052325EB325B}" presName="sibTrans" presStyleLbl="node1" presStyleIdx="4" presStyleCnt="6"/>
      <dgm:spPr/>
      <dgm:t>
        <a:bodyPr/>
        <a:lstStyle/>
        <a:p>
          <a:endParaRPr lang="en-US"/>
        </a:p>
      </dgm:t>
    </dgm:pt>
    <dgm:pt modelId="{D8943292-AD5F-5548-9B20-21FD129D15C9}" type="pres">
      <dgm:prSet presAssocID="{EE24359F-EBCB-6A4A-8209-7D35DA202C34}" presName="dummy" presStyleCnt="0"/>
      <dgm:spPr/>
    </dgm:pt>
    <dgm:pt modelId="{A53890B9-B770-814A-931F-2AE140FEAED4}" type="pres">
      <dgm:prSet presAssocID="{EE24359F-EBCB-6A4A-8209-7D35DA202C34}" presName="node" presStyleLbl="revTx" presStyleIdx="5" presStyleCnt="6" custScaleX="139951" custScaleY="49494" custRadScaleRad="97366" custRadScaleInc="-4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F9F634-4396-4C45-83CA-1D0CACED40F3}" type="pres">
      <dgm:prSet presAssocID="{7D6D6F7E-7470-0D4C-B77B-36BA91D7C87A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4C970085-37E3-FC4E-805C-35E140EF8B3B}" type="presOf" srcId="{953CCD07-FE0C-3C4A-972D-6446F20E1AE3}" destId="{891D3058-D6C8-DF4A-8CCA-78473390B1D2}" srcOrd="0" destOrd="0" presId="urn:microsoft.com/office/officeart/2005/8/layout/cycle1"/>
    <dgm:cxn modelId="{C307A73E-DAF6-0E43-B1D5-9CD4FBF80123}" type="presOf" srcId="{7D6D6F7E-7470-0D4C-B77B-36BA91D7C87A}" destId="{4AF9F634-4396-4C45-83CA-1D0CACED40F3}" srcOrd="0" destOrd="0" presId="urn:microsoft.com/office/officeart/2005/8/layout/cycle1"/>
    <dgm:cxn modelId="{13992430-1CAF-F44C-AF5B-196AEDE2C42B}" type="presOf" srcId="{5C4C3559-86F7-234B-9ED4-9208E75B3A88}" destId="{617A6D33-BB49-FD4E-8B84-FD5D6FCECEC1}" srcOrd="0" destOrd="0" presId="urn:microsoft.com/office/officeart/2005/8/layout/cycle1"/>
    <dgm:cxn modelId="{D5144506-CDFF-7E4B-BF5D-8B2A1D786B69}" type="presOf" srcId="{2A4CC026-B429-4F47-82F8-BB103A6E9B73}" destId="{07BBB428-E78B-1A42-900F-0D0F95ADD9EB}" srcOrd="0" destOrd="0" presId="urn:microsoft.com/office/officeart/2005/8/layout/cycle1"/>
    <dgm:cxn modelId="{D8D29099-674C-9841-ACC5-70BBC106805C}" type="presOf" srcId="{7890C492-B9B7-DD4D-AEFC-F0F10B6E2ECA}" destId="{17E44329-E3DE-7649-B671-A7EEB56ABE17}" srcOrd="0" destOrd="0" presId="urn:microsoft.com/office/officeart/2005/8/layout/cycle1"/>
    <dgm:cxn modelId="{B02F707A-EF02-9942-B165-8B2E434B130F}" type="presOf" srcId="{7DB84395-A044-0348-BEF4-221C040E9C8C}" destId="{5804F334-95A9-C64F-9B0B-DE7B70236FB0}" srcOrd="0" destOrd="0" presId="urn:microsoft.com/office/officeart/2005/8/layout/cycle1"/>
    <dgm:cxn modelId="{7EF773AF-F409-AC40-B789-40D6D14AF1FF}" type="presOf" srcId="{EE24359F-EBCB-6A4A-8209-7D35DA202C34}" destId="{A53890B9-B770-814A-931F-2AE140FEAED4}" srcOrd="0" destOrd="0" presId="urn:microsoft.com/office/officeart/2005/8/layout/cycle1"/>
    <dgm:cxn modelId="{AA3E3012-5810-4447-BA90-E5F8327DF8D5}" type="presOf" srcId="{9C305376-58E0-2640-B331-E9CF8D21D012}" destId="{81A824FB-0AFA-3D42-8044-50D481D74FE9}" srcOrd="0" destOrd="0" presId="urn:microsoft.com/office/officeart/2005/8/layout/cycle1"/>
    <dgm:cxn modelId="{3B8E619E-97E4-F543-8371-392E40DB3243}" type="presOf" srcId="{93A33DE6-F998-1D47-AFE1-9226788C3304}" destId="{3B491729-FADC-574D-991E-183CBA751918}" srcOrd="0" destOrd="0" presId="urn:microsoft.com/office/officeart/2005/8/layout/cycle1"/>
    <dgm:cxn modelId="{8B21932F-6728-4C44-8188-4D10315C0998}" srcId="{2E1A3738-7C2C-4146-AABB-54D3E912C28D}" destId="{2A4CC026-B429-4F47-82F8-BB103A6E9B73}" srcOrd="0" destOrd="0" parTransId="{FADB7C41-3135-D54A-B10B-5ED77C4175A6}" sibTransId="{953CCD07-FE0C-3C4A-972D-6446F20E1AE3}"/>
    <dgm:cxn modelId="{4A4725BC-0D67-4348-ABAB-5564E583FF50}" srcId="{2E1A3738-7C2C-4146-AABB-54D3E912C28D}" destId="{7890C492-B9B7-DD4D-AEFC-F0F10B6E2ECA}" srcOrd="1" destOrd="0" parTransId="{29F201CA-537C-4248-99A1-0C4C75A060E7}" sibTransId="{93A33DE6-F998-1D47-AFE1-9226788C3304}"/>
    <dgm:cxn modelId="{83D97C3F-17A8-8C41-9D4B-6C76C319A261}" type="presOf" srcId="{8CEA81C0-32EF-5241-8707-1700FE9FD298}" destId="{7830C75D-BAEA-1445-ACB8-E908117A60E6}" srcOrd="0" destOrd="0" presId="urn:microsoft.com/office/officeart/2005/8/layout/cycle1"/>
    <dgm:cxn modelId="{56B24CC1-F7F4-9D41-98B7-5361F1A551B1}" type="presOf" srcId="{22900F44-842A-F74B-934D-052325EB325B}" destId="{FBB335D1-FC5D-7045-BB0E-F6AF7507AD68}" srcOrd="0" destOrd="0" presId="urn:microsoft.com/office/officeart/2005/8/layout/cycle1"/>
    <dgm:cxn modelId="{B59EE027-E7B3-8340-AA27-213C5B6380C0}" type="presOf" srcId="{2E1A3738-7C2C-4146-AABB-54D3E912C28D}" destId="{04AD11BB-5E85-084A-A192-2206F7716029}" srcOrd="0" destOrd="0" presId="urn:microsoft.com/office/officeart/2005/8/layout/cycle1"/>
    <dgm:cxn modelId="{28EADD40-5094-5047-9728-2AFC91B5CD01}" srcId="{2E1A3738-7C2C-4146-AABB-54D3E912C28D}" destId="{5C4C3559-86F7-234B-9ED4-9208E75B3A88}" srcOrd="4" destOrd="0" parTransId="{0FBAF7AA-8277-334C-8742-D5F2C1F7EEB9}" sibTransId="{22900F44-842A-F74B-934D-052325EB325B}"/>
    <dgm:cxn modelId="{C845CDDC-E2E2-FF4B-8317-4A3B62136199}" srcId="{2E1A3738-7C2C-4146-AABB-54D3E912C28D}" destId="{EE24359F-EBCB-6A4A-8209-7D35DA202C34}" srcOrd="5" destOrd="0" parTransId="{B256D8B5-5566-F840-9E68-8556B9900AAF}" sibTransId="{7D6D6F7E-7470-0D4C-B77B-36BA91D7C87A}"/>
    <dgm:cxn modelId="{C15DC205-760C-7645-9C2D-0949D77AAE0D}" srcId="{2E1A3738-7C2C-4146-AABB-54D3E912C28D}" destId="{DE63F3FA-E663-2842-BFEE-0679AD398C54}" srcOrd="2" destOrd="0" parTransId="{5AD2EF34-4FBD-804C-95DC-7F3E74FFCC45}" sibTransId="{7DB84395-A044-0348-BEF4-221C040E9C8C}"/>
    <dgm:cxn modelId="{1EBF393C-303D-2348-8565-869744F530E3}" type="presOf" srcId="{DE63F3FA-E663-2842-BFEE-0679AD398C54}" destId="{6ED06299-0F8D-A54B-9AB3-1EE1030D37D8}" srcOrd="0" destOrd="0" presId="urn:microsoft.com/office/officeart/2005/8/layout/cycle1"/>
    <dgm:cxn modelId="{689F38DB-57A1-5249-B78B-87BF127E36B4}" srcId="{2E1A3738-7C2C-4146-AABB-54D3E912C28D}" destId="{8CEA81C0-32EF-5241-8707-1700FE9FD298}" srcOrd="3" destOrd="0" parTransId="{0CE4DD4A-640C-144C-93E8-CEC6BC154325}" sibTransId="{9C305376-58E0-2640-B331-E9CF8D21D012}"/>
    <dgm:cxn modelId="{188C5CCC-EB58-3D4C-A301-78C2A5D12F99}" type="presParOf" srcId="{04AD11BB-5E85-084A-A192-2206F7716029}" destId="{98095B20-B379-C74E-AF27-3ECDEF8FBC7B}" srcOrd="0" destOrd="0" presId="urn:microsoft.com/office/officeart/2005/8/layout/cycle1"/>
    <dgm:cxn modelId="{0CF89B25-5F7E-F64B-9730-471A539EAA16}" type="presParOf" srcId="{04AD11BB-5E85-084A-A192-2206F7716029}" destId="{07BBB428-E78B-1A42-900F-0D0F95ADD9EB}" srcOrd="1" destOrd="0" presId="urn:microsoft.com/office/officeart/2005/8/layout/cycle1"/>
    <dgm:cxn modelId="{0725782D-43FC-9B4D-8709-79DAD324C9E5}" type="presParOf" srcId="{04AD11BB-5E85-084A-A192-2206F7716029}" destId="{891D3058-D6C8-DF4A-8CCA-78473390B1D2}" srcOrd="2" destOrd="0" presId="urn:microsoft.com/office/officeart/2005/8/layout/cycle1"/>
    <dgm:cxn modelId="{8DEAAFB8-44B3-3449-A106-AC43C85CE597}" type="presParOf" srcId="{04AD11BB-5E85-084A-A192-2206F7716029}" destId="{1FC2E1A9-54A4-AB44-A25B-D8F9BBAC8E8D}" srcOrd="3" destOrd="0" presId="urn:microsoft.com/office/officeart/2005/8/layout/cycle1"/>
    <dgm:cxn modelId="{1B5C58BD-D006-9544-977E-6C86CB5127F2}" type="presParOf" srcId="{04AD11BB-5E85-084A-A192-2206F7716029}" destId="{17E44329-E3DE-7649-B671-A7EEB56ABE17}" srcOrd="4" destOrd="0" presId="urn:microsoft.com/office/officeart/2005/8/layout/cycle1"/>
    <dgm:cxn modelId="{877831DD-7CD9-0745-B9AF-F7E51A24E9A4}" type="presParOf" srcId="{04AD11BB-5E85-084A-A192-2206F7716029}" destId="{3B491729-FADC-574D-991E-183CBA751918}" srcOrd="5" destOrd="0" presId="urn:microsoft.com/office/officeart/2005/8/layout/cycle1"/>
    <dgm:cxn modelId="{EAF31961-2A5D-1247-BEE5-A21B93FDA9C2}" type="presParOf" srcId="{04AD11BB-5E85-084A-A192-2206F7716029}" destId="{B9BFB799-093B-6540-A495-822757D78E16}" srcOrd="6" destOrd="0" presId="urn:microsoft.com/office/officeart/2005/8/layout/cycle1"/>
    <dgm:cxn modelId="{0B8BB5EF-15A8-6A45-A752-0972499767D3}" type="presParOf" srcId="{04AD11BB-5E85-084A-A192-2206F7716029}" destId="{6ED06299-0F8D-A54B-9AB3-1EE1030D37D8}" srcOrd="7" destOrd="0" presId="urn:microsoft.com/office/officeart/2005/8/layout/cycle1"/>
    <dgm:cxn modelId="{708AA977-FE07-454F-B89A-839340FB4F02}" type="presParOf" srcId="{04AD11BB-5E85-084A-A192-2206F7716029}" destId="{5804F334-95A9-C64F-9B0B-DE7B70236FB0}" srcOrd="8" destOrd="0" presId="urn:microsoft.com/office/officeart/2005/8/layout/cycle1"/>
    <dgm:cxn modelId="{EAC9C228-0F23-0847-BF34-1079AA980227}" type="presParOf" srcId="{04AD11BB-5E85-084A-A192-2206F7716029}" destId="{A7303C6B-D9FD-D143-BA8A-4D5CCD9E436E}" srcOrd="9" destOrd="0" presId="urn:microsoft.com/office/officeart/2005/8/layout/cycle1"/>
    <dgm:cxn modelId="{7F35C2F0-5923-564E-A7E0-B5B860CF39C8}" type="presParOf" srcId="{04AD11BB-5E85-084A-A192-2206F7716029}" destId="{7830C75D-BAEA-1445-ACB8-E908117A60E6}" srcOrd="10" destOrd="0" presId="urn:microsoft.com/office/officeart/2005/8/layout/cycle1"/>
    <dgm:cxn modelId="{C3AAADC5-570B-C74A-82D4-3F7FC450771E}" type="presParOf" srcId="{04AD11BB-5E85-084A-A192-2206F7716029}" destId="{81A824FB-0AFA-3D42-8044-50D481D74FE9}" srcOrd="11" destOrd="0" presId="urn:microsoft.com/office/officeart/2005/8/layout/cycle1"/>
    <dgm:cxn modelId="{0A7FDA15-1D74-7D47-AA9F-C04DFA9A6697}" type="presParOf" srcId="{04AD11BB-5E85-084A-A192-2206F7716029}" destId="{95B67DC5-257C-2442-93B7-CB526291D7C6}" srcOrd="12" destOrd="0" presId="urn:microsoft.com/office/officeart/2005/8/layout/cycle1"/>
    <dgm:cxn modelId="{925C341D-13DB-914D-A431-8606A8069D93}" type="presParOf" srcId="{04AD11BB-5E85-084A-A192-2206F7716029}" destId="{617A6D33-BB49-FD4E-8B84-FD5D6FCECEC1}" srcOrd="13" destOrd="0" presId="urn:microsoft.com/office/officeart/2005/8/layout/cycle1"/>
    <dgm:cxn modelId="{7C5846C0-3847-A940-988B-4BF34E2A8AEF}" type="presParOf" srcId="{04AD11BB-5E85-084A-A192-2206F7716029}" destId="{FBB335D1-FC5D-7045-BB0E-F6AF7507AD68}" srcOrd="14" destOrd="0" presId="urn:microsoft.com/office/officeart/2005/8/layout/cycle1"/>
    <dgm:cxn modelId="{30A9228E-DA2D-F049-9801-669C5DF58FD6}" type="presParOf" srcId="{04AD11BB-5E85-084A-A192-2206F7716029}" destId="{D8943292-AD5F-5548-9B20-21FD129D15C9}" srcOrd="15" destOrd="0" presId="urn:microsoft.com/office/officeart/2005/8/layout/cycle1"/>
    <dgm:cxn modelId="{2909AFB9-B2C9-6744-AD48-3F65AAE9B83B}" type="presParOf" srcId="{04AD11BB-5E85-084A-A192-2206F7716029}" destId="{A53890B9-B770-814A-931F-2AE140FEAED4}" srcOrd="16" destOrd="0" presId="urn:microsoft.com/office/officeart/2005/8/layout/cycle1"/>
    <dgm:cxn modelId="{9A5C5B53-75AE-B34B-82C7-2D1593B84760}" type="presParOf" srcId="{04AD11BB-5E85-084A-A192-2206F7716029}" destId="{4AF9F634-4396-4C45-83CA-1D0CACED40F3}" srcOrd="17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BB428-E78B-1A42-900F-0D0F95ADD9EB}">
      <dsp:nvSpPr>
        <dsp:cNvPr id="0" name=""/>
        <dsp:cNvSpPr/>
      </dsp:nvSpPr>
      <dsp:spPr>
        <a:xfrm>
          <a:off x="4676725" y="12923"/>
          <a:ext cx="1096342" cy="109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Generate and specify hypotheses</a:t>
          </a:r>
        </a:p>
      </dsp:txBody>
      <dsp:txXfrm>
        <a:off x="4676725" y="12923"/>
        <a:ext cx="1096342" cy="1096342"/>
      </dsp:txXfrm>
    </dsp:sp>
    <dsp:sp modelId="{891D3058-D6C8-DF4A-8CCA-78473390B1D2}">
      <dsp:nvSpPr>
        <dsp:cNvPr id="0" name=""/>
        <dsp:cNvSpPr/>
      </dsp:nvSpPr>
      <dsp:spPr>
        <a:xfrm>
          <a:off x="1327004" y="3374"/>
          <a:ext cx="5353454" cy="5353454"/>
        </a:xfrm>
        <a:prstGeom prst="circularArrow">
          <a:avLst>
            <a:gd name="adj1" fmla="val 3993"/>
            <a:gd name="adj2" fmla="val 250535"/>
            <a:gd name="adj3" fmla="val 20804991"/>
            <a:gd name="adj4" fmla="val 18981240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44329-E3DE-7649-B671-A7EEB56ABE17}">
      <dsp:nvSpPr>
        <dsp:cNvPr id="0" name=""/>
        <dsp:cNvSpPr/>
      </dsp:nvSpPr>
      <dsp:spPr>
        <a:xfrm>
          <a:off x="5899296" y="2294457"/>
          <a:ext cx="1096342" cy="61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Design study</a:t>
          </a:r>
        </a:p>
      </dsp:txBody>
      <dsp:txXfrm>
        <a:off x="5899296" y="2294457"/>
        <a:ext cx="1096342" cy="618962"/>
      </dsp:txXfrm>
    </dsp:sp>
    <dsp:sp modelId="{3B491729-FADC-574D-991E-183CBA751918}">
      <dsp:nvSpPr>
        <dsp:cNvPr id="0" name=""/>
        <dsp:cNvSpPr/>
      </dsp:nvSpPr>
      <dsp:spPr>
        <a:xfrm>
          <a:off x="1334608" y="-68689"/>
          <a:ext cx="5353454" cy="5353454"/>
        </a:xfrm>
        <a:prstGeom prst="circularArrow">
          <a:avLst>
            <a:gd name="adj1" fmla="val 3993"/>
            <a:gd name="adj2" fmla="val 250535"/>
            <a:gd name="adj3" fmla="val 2614868"/>
            <a:gd name="adj4" fmla="val 430479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06299-0F8D-A54B-9AB3-1EE1030D37D8}">
      <dsp:nvSpPr>
        <dsp:cNvPr id="0" name=""/>
        <dsp:cNvSpPr/>
      </dsp:nvSpPr>
      <dsp:spPr>
        <a:xfrm>
          <a:off x="4730089" y="4418155"/>
          <a:ext cx="1096342" cy="585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Collect data</a:t>
          </a:r>
        </a:p>
      </dsp:txBody>
      <dsp:txXfrm>
        <a:off x="4730089" y="4418155"/>
        <a:ext cx="1096342" cy="585304"/>
      </dsp:txXfrm>
    </dsp:sp>
    <dsp:sp modelId="{5804F334-95A9-C64F-9B0B-DE7B70236FB0}">
      <dsp:nvSpPr>
        <dsp:cNvPr id="0" name=""/>
        <dsp:cNvSpPr/>
      </dsp:nvSpPr>
      <dsp:spPr>
        <a:xfrm>
          <a:off x="1258968" y="-24073"/>
          <a:ext cx="5353454" cy="5353454"/>
        </a:xfrm>
        <a:prstGeom prst="circularArrow">
          <a:avLst>
            <a:gd name="adj1" fmla="val 3993"/>
            <a:gd name="adj2" fmla="val 250535"/>
            <a:gd name="adj3" fmla="val 5874073"/>
            <a:gd name="adj4" fmla="val 4262470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0C75D-BAEA-1445-ACB8-E908117A60E6}">
      <dsp:nvSpPr>
        <dsp:cNvPr id="0" name=""/>
        <dsp:cNvSpPr/>
      </dsp:nvSpPr>
      <dsp:spPr>
        <a:xfrm>
          <a:off x="1964668" y="4183993"/>
          <a:ext cx="1459451" cy="109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Analyse data &amp; test hypotheses</a:t>
          </a:r>
        </a:p>
      </dsp:txBody>
      <dsp:txXfrm>
        <a:off x="1964668" y="4183993"/>
        <a:ext cx="1459451" cy="1096342"/>
      </dsp:txXfrm>
    </dsp:sp>
    <dsp:sp modelId="{81A824FB-0AFA-3D42-8044-50D481D74FE9}">
      <dsp:nvSpPr>
        <dsp:cNvPr id="0" name=""/>
        <dsp:cNvSpPr/>
      </dsp:nvSpPr>
      <dsp:spPr>
        <a:xfrm>
          <a:off x="1319991" y="-21952"/>
          <a:ext cx="5353454" cy="5353454"/>
        </a:xfrm>
        <a:prstGeom prst="circularArrow">
          <a:avLst>
            <a:gd name="adj1" fmla="val 3993"/>
            <a:gd name="adj2" fmla="val 250535"/>
            <a:gd name="adj3" fmla="val 9737688"/>
            <a:gd name="adj4" fmla="val 8477241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A6D33-BB49-FD4E-8B84-FD5D6FCECEC1}">
      <dsp:nvSpPr>
        <dsp:cNvPr id="0" name=""/>
        <dsp:cNvSpPr/>
      </dsp:nvSpPr>
      <dsp:spPr>
        <a:xfrm>
          <a:off x="1009037" y="2130464"/>
          <a:ext cx="1096342" cy="109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Interpret data</a:t>
          </a:r>
        </a:p>
      </dsp:txBody>
      <dsp:txXfrm>
        <a:off x="1009037" y="2130464"/>
        <a:ext cx="1096342" cy="1096342"/>
      </dsp:txXfrm>
    </dsp:sp>
    <dsp:sp modelId="{FBB335D1-FC5D-7045-BB0E-F6AF7507AD68}">
      <dsp:nvSpPr>
        <dsp:cNvPr id="0" name=""/>
        <dsp:cNvSpPr/>
      </dsp:nvSpPr>
      <dsp:spPr>
        <a:xfrm>
          <a:off x="1297861" y="110966"/>
          <a:ext cx="5353454" cy="5353454"/>
        </a:xfrm>
        <a:prstGeom prst="circularArrow">
          <a:avLst>
            <a:gd name="adj1" fmla="val 3993"/>
            <a:gd name="adj2" fmla="val 250535"/>
            <a:gd name="adj3" fmla="val 13565930"/>
            <a:gd name="adj4" fmla="val 11735543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890B9-B770-814A-931F-2AE140FEAED4}">
      <dsp:nvSpPr>
        <dsp:cNvPr id="0" name=""/>
        <dsp:cNvSpPr/>
      </dsp:nvSpPr>
      <dsp:spPr>
        <a:xfrm>
          <a:off x="2012600" y="364489"/>
          <a:ext cx="1534342" cy="542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Publish or conduct next experiment</a:t>
          </a:r>
        </a:p>
      </dsp:txBody>
      <dsp:txXfrm>
        <a:off x="2012600" y="364489"/>
        <a:ext cx="1534342" cy="542623"/>
      </dsp:txXfrm>
    </dsp:sp>
    <dsp:sp modelId="{4AF9F634-4396-4C45-83CA-1D0CACED40F3}">
      <dsp:nvSpPr>
        <dsp:cNvPr id="0" name=""/>
        <dsp:cNvSpPr/>
      </dsp:nvSpPr>
      <dsp:spPr>
        <a:xfrm>
          <a:off x="1452556" y="34678"/>
          <a:ext cx="5353454" cy="5353454"/>
        </a:xfrm>
        <a:prstGeom prst="circularArrow">
          <a:avLst>
            <a:gd name="adj1" fmla="val 3993"/>
            <a:gd name="adj2" fmla="val 250535"/>
            <a:gd name="adj3" fmla="val 16725725"/>
            <a:gd name="adj4" fmla="val 15222360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BB428-E78B-1A42-900F-0D0F95ADD9EB}">
      <dsp:nvSpPr>
        <dsp:cNvPr id="0" name=""/>
        <dsp:cNvSpPr/>
      </dsp:nvSpPr>
      <dsp:spPr>
        <a:xfrm>
          <a:off x="4676725" y="12923"/>
          <a:ext cx="1096342" cy="109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Generate and specify hypotheses</a:t>
          </a:r>
        </a:p>
      </dsp:txBody>
      <dsp:txXfrm>
        <a:off x="4676725" y="12923"/>
        <a:ext cx="1096342" cy="1096342"/>
      </dsp:txXfrm>
    </dsp:sp>
    <dsp:sp modelId="{891D3058-D6C8-DF4A-8CCA-78473390B1D2}">
      <dsp:nvSpPr>
        <dsp:cNvPr id="0" name=""/>
        <dsp:cNvSpPr/>
      </dsp:nvSpPr>
      <dsp:spPr>
        <a:xfrm>
          <a:off x="1327004" y="3374"/>
          <a:ext cx="5353454" cy="5353454"/>
        </a:xfrm>
        <a:prstGeom prst="circularArrow">
          <a:avLst>
            <a:gd name="adj1" fmla="val 3993"/>
            <a:gd name="adj2" fmla="val 250535"/>
            <a:gd name="adj3" fmla="val 20804991"/>
            <a:gd name="adj4" fmla="val 18981240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44329-E3DE-7649-B671-A7EEB56ABE17}">
      <dsp:nvSpPr>
        <dsp:cNvPr id="0" name=""/>
        <dsp:cNvSpPr/>
      </dsp:nvSpPr>
      <dsp:spPr>
        <a:xfrm>
          <a:off x="5899296" y="2294457"/>
          <a:ext cx="1096342" cy="618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Design study</a:t>
          </a:r>
        </a:p>
      </dsp:txBody>
      <dsp:txXfrm>
        <a:off x="5899296" y="2294457"/>
        <a:ext cx="1096342" cy="618962"/>
      </dsp:txXfrm>
    </dsp:sp>
    <dsp:sp modelId="{3B491729-FADC-574D-991E-183CBA751918}">
      <dsp:nvSpPr>
        <dsp:cNvPr id="0" name=""/>
        <dsp:cNvSpPr/>
      </dsp:nvSpPr>
      <dsp:spPr>
        <a:xfrm>
          <a:off x="1334608" y="-68689"/>
          <a:ext cx="5353454" cy="5353454"/>
        </a:xfrm>
        <a:prstGeom prst="circularArrow">
          <a:avLst>
            <a:gd name="adj1" fmla="val 3993"/>
            <a:gd name="adj2" fmla="val 250535"/>
            <a:gd name="adj3" fmla="val 2614868"/>
            <a:gd name="adj4" fmla="val 430479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06299-0F8D-A54B-9AB3-1EE1030D37D8}">
      <dsp:nvSpPr>
        <dsp:cNvPr id="0" name=""/>
        <dsp:cNvSpPr/>
      </dsp:nvSpPr>
      <dsp:spPr>
        <a:xfrm>
          <a:off x="4730089" y="4418155"/>
          <a:ext cx="1096342" cy="585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Collect data</a:t>
          </a:r>
        </a:p>
      </dsp:txBody>
      <dsp:txXfrm>
        <a:off x="4730089" y="4418155"/>
        <a:ext cx="1096342" cy="585304"/>
      </dsp:txXfrm>
    </dsp:sp>
    <dsp:sp modelId="{5804F334-95A9-C64F-9B0B-DE7B70236FB0}">
      <dsp:nvSpPr>
        <dsp:cNvPr id="0" name=""/>
        <dsp:cNvSpPr/>
      </dsp:nvSpPr>
      <dsp:spPr>
        <a:xfrm>
          <a:off x="1258968" y="-24073"/>
          <a:ext cx="5353454" cy="5353454"/>
        </a:xfrm>
        <a:prstGeom prst="circularArrow">
          <a:avLst>
            <a:gd name="adj1" fmla="val 3993"/>
            <a:gd name="adj2" fmla="val 250535"/>
            <a:gd name="adj3" fmla="val 5874073"/>
            <a:gd name="adj4" fmla="val 4262470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0C75D-BAEA-1445-ACB8-E908117A60E6}">
      <dsp:nvSpPr>
        <dsp:cNvPr id="0" name=""/>
        <dsp:cNvSpPr/>
      </dsp:nvSpPr>
      <dsp:spPr>
        <a:xfrm>
          <a:off x="1964668" y="4183993"/>
          <a:ext cx="1459451" cy="109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Analyse data &amp; test hypotheses</a:t>
          </a:r>
        </a:p>
      </dsp:txBody>
      <dsp:txXfrm>
        <a:off x="1964668" y="4183993"/>
        <a:ext cx="1459451" cy="1096342"/>
      </dsp:txXfrm>
    </dsp:sp>
    <dsp:sp modelId="{81A824FB-0AFA-3D42-8044-50D481D74FE9}">
      <dsp:nvSpPr>
        <dsp:cNvPr id="0" name=""/>
        <dsp:cNvSpPr/>
      </dsp:nvSpPr>
      <dsp:spPr>
        <a:xfrm>
          <a:off x="1319991" y="-21952"/>
          <a:ext cx="5353454" cy="5353454"/>
        </a:xfrm>
        <a:prstGeom prst="circularArrow">
          <a:avLst>
            <a:gd name="adj1" fmla="val 3993"/>
            <a:gd name="adj2" fmla="val 250535"/>
            <a:gd name="adj3" fmla="val 9737688"/>
            <a:gd name="adj4" fmla="val 8477241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A6D33-BB49-FD4E-8B84-FD5D6FCECEC1}">
      <dsp:nvSpPr>
        <dsp:cNvPr id="0" name=""/>
        <dsp:cNvSpPr/>
      </dsp:nvSpPr>
      <dsp:spPr>
        <a:xfrm>
          <a:off x="1009037" y="2130464"/>
          <a:ext cx="1096342" cy="1096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Interpret data</a:t>
          </a:r>
        </a:p>
      </dsp:txBody>
      <dsp:txXfrm>
        <a:off x="1009037" y="2130464"/>
        <a:ext cx="1096342" cy="1096342"/>
      </dsp:txXfrm>
    </dsp:sp>
    <dsp:sp modelId="{FBB335D1-FC5D-7045-BB0E-F6AF7507AD68}">
      <dsp:nvSpPr>
        <dsp:cNvPr id="0" name=""/>
        <dsp:cNvSpPr/>
      </dsp:nvSpPr>
      <dsp:spPr>
        <a:xfrm>
          <a:off x="1297861" y="110966"/>
          <a:ext cx="5353454" cy="5353454"/>
        </a:xfrm>
        <a:prstGeom prst="circularArrow">
          <a:avLst>
            <a:gd name="adj1" fmla="val 3993"/>
            <a:gd name="adj2" fmla="val 250535"/>
            <a:gd name="adj3" fmla="val 13565930"/>
            <a:gd name="adj4" fmla="val 11735543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890B9-B770-814A-931F-2AE140FEAED4}">
      <dsp:nvSpPr>
        <dsp:cNvPr id="0" name=""/>
        <dsp:cNvSpPr/>
      </dsp:nvSpPr>
      <dsp:spPr>
        <a:xfrm>
          <a:off x="2012600" y="364489"/>
          <a:ext cx="1534342" cy="542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>
              <a:latin typeface="Helvetica Light"/>
              <a:cs typeface="Helvetica Light"/>
            </a:rPr>
            <a:t>Publish or conduct next experiment</a:t>
          </a:r>
        </a:p>
      </dsp:txBody>
      <dsp:txXfrm>
        <a:off x="2012600" y="364489"/>
        <a:ext cx="1534342" cy="542623"/>
      </dsp:txXfrm>
    </dsp:sp>
    <dsp:sp modelId="{4AF9F634-4396-4C45-83CA-1D0CACED40F3}">
      <dsp:nvSpPr>
        <dsp:cNvPr id="0" name=""/>
        <dsp:cNvSpPr/>
      </dsp:nvSpPr>
      <dsp:spPr>
        <a:xfrm>
          <a:off x="1452556" y="34678"/>
          <a:ext cx="5353454" cy="5353454"/>
        </a:xfrm>
        <a:prstGeom prst="circularArrow">
          <a:avLst>
            <a:gd name="adj1" fmla="val 3993"/>
            <a:gd name="adj2" fmla="val 250535"/>
            <a:gd name="adj3" fmla="val 16725725"/>
            <a:gd name="adj4" fmla="val 15222360"/>
            <a:gd name="adj5" fmla="val 4659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201E16-7309-405E-810B-5FCA9AFDD10F}" type="datetime1">
              <a:rPr lang="nl-NL"/>
              <a:pPr/>
              <a:t>25-2-2020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074B61-66BF-48FA-BB78-F79AE791C4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0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B30C77DF-2EED-9C42-8FA6-BA20BBBC33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A340AEC9-9A71-2148-B991-F3987C216D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847B305E-D553-E34C-AE18-B044B9569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A18951-7790-F64A-BD70-004CF7AC7684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55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B30C77DF-2EED-9C42-8FA6-BA20BBBC33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A340AEC9-9A71-2148-B991-F3987C216D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847B305E-D553-E34C-AE18-B044B9569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A18951-7790-F64A-BD70-004CF7AC7684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80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 10"/>
          <p:cNvSpPr/>
          <p:nvPr userDrawn="1"/>
        </p:nvSpPr>
        <p:spPr bwMode="auto">
          <a:xfrm>
            <a:off x="868365" y="1458345"/>
            <a:ext cx="196850" cy="98425"/>
          </a:xfrm>
          <a:custGeom>
            <a:avLst/>
            <a:gdLst>
              <a:gd name="connsiteX0" fmla="*/ 0 w 196850"/>
              <a:gd name="connsiteY0" fmla="*/ 3175 h 98425"/>
              <a:gd name="connsiteX1" fmla="*/ 95250 w 196850"/>
              <a:gd name="connsiteY1" fmla="*/ 98425 h 98425"/>
              <a:gd name="connsiteX2" fmla="*/ 196850 w 196850"/>
              <a:gd name="connsiteY2" fmla="*/ 0 h 98425"/>
              <a:gd name="connsiteX3" fmla="*/ 0 w 196850"/>
              <a:gd name="connsiteY3" fmla="*/ 317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98425">
                <a:moveTo>
                  <a:pt x="0" y="3175"/>
                </a:moveTo>
                <a:lnTo>
                  <a:pt x="95250" y="98425"/>
                </a:lnTo>
                <a:lnTo>
                  <a:pt x="196850" y="0"/>
                </a:lnTo>
                <a:lnTo>
                  <a:pt x="0" y="3175"/>
                </a:lnTo>
                <a:close/>
              </a:path>
            </a:pathLst>
          </a:custGeom>
          <a:solidFill>
            <a:srgbClr val="0089CF">
              <a:alpha val="9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C6BCE98-DCBE-3248-A510-D30F23AB1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9528" y="5896327"/>
            <a:ext cx="2159187" cy="642585"/>
          </a:xfrm>
          <a:prstGeom prst="rect">
            <a:avLst/>
          </a:prstGeom>
        </p:spPr>
      </p:pic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4AD07396-293E-C340-A28D-F2B73F431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0268" y="6356350"/>
            <a:ext cx="5319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E529B74A-4329-C849-8FA2-22D34562E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61833" y="358786"/>
            <a:ext cx="6227695" cy="1099560"/>
          </a:xfrm>
          <a:prstGeom prst="rect">
            <a:avLst/>
          </a:prstGeom>
          <a:solidFill>
            <a:srgbClr val="0089CF">
              <a:alpha val="89804"/>
            </a:srgbClr>
          </a:solidFill>
        </p:spPr>
        <p:txBody>
          <a:bodyPr wrap="square" lIns="252000" tIns="144000" rIns="144000" bIns="144000" anchor="ctr" anchorCtr="0">
            <a:normAutofit/>
          </a:bodyPr>
          <a:lstStyle>
            <a:lvl1pPr algn="l">
              <a:defRPr lang="nl-NL" sz="4400" cap="all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70000" lvl="0" algn="l" eaLnBrk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Main title slide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062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wee rege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dirty="0"/>
              <a:t>Click on </a:t>
            </a:r>
            <a:r>
              <a:rPr lang="nl-NL" noProof="0" dirty="0" err="1"/>
              <a:t>the</a:t>
            </a:r>
            <a:r>
              <a:rPr lang="nl-NL" noProof="0" dirty="0"/>
              <a:t> icon </a:t>
            </a:r>
            <a:r>
              <a:rPr lang="nl-NL" noProof="0" dirty="0" err="1"/>
              <a:t>to</a:t>
            </a:r>
            <a:r>
              <a:rPr lang="nl-NL" noProof="0" dirty="0"/>
              <a:t> change </a:t>
            </a:r>
            <a:r>
              <a:rPr lang="nl-NL" noProof="0" dirty="0" err="1"/>
              <a:t>the</a:t>
            </a:r>
            <a:r>
              <a:rPr lang="nl-NL" noProof="0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037839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dirty="0"/>
              <a:t>Click on </a:t>
            </a:r>
            <a:r>
              <a:rPr lang="nl-NL" noProof="0" dirty="0" err="1"/>
              <a:t>the</a:t>
            </a:r>
            <a:r>
              <a:rPr lang="nl-NL" noProof="0" dirty="0"/>
              <a:t> icon </a:t>
            </a:r>
            <a:r>
              <a:rPr lang="nl-NL" noProof="0" dirty="0" err="1"/>
              <a:t>to</a:t>
            </a:r>
            <a:r>
              <a:rPr lang="nl-NL" noProof="0" dirty="0"/>
              <a:t> change </a:t>
            </a:r>
            <a:r>
              <a:rPr lang="nl-NL" noProof="0" dirty="0" err="1"/>
              <a:t>the</a:t>
            </a:r>
            <a:r>
              <a:rPr lang="nl-NL" noProof="0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930995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5649915" y="5976939"/>
            <a:ext cx="3248025" cy="6127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0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5B813-A7AC-BD42-8E7C-E8481C57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47459-33C0-9241-A239-043F61E78291}" type="datetime1">
              <a:rPr lang="en-GB" altLang="en-US"/>
              <a:pPr>
                <a:defRPr/>
              </a:pPr>
              <a:t>25/02/2020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36C1A-D59E-5948-A84E-DB114630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B623D-4E39-3F43-ACA1-3A23A763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82704-6B89-CD46-A43D-1FE4D98A5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51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0089CF"/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lines</a:t>
            </a:r>
            <a:endParaRPr lang="nl-NL" dirty="0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0089CF"/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5B9D"/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Text</a:t>
            </a:r>
            <a:r>
              <a:rPr lang="nl-NL" dirty="0"/>
              <a:t> block </a:t>
            </a:r>
            <a:r>
              <a:rPr lang="nl-NL" dirty="0" err="1"/>
              <a:t>adapts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11843" y="6356350"/>
            <a:ext cx="530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CD13921-6C2D-A749-8DAB-0C3657B60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1928" y="6048727"/>
            <a:ext cx="2159187" cy="6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883FA0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dirty="0" err="1"/>
              <a:t>Choose</a:t>
            </a:r>
            <a:r>
              <a:rPr lang="nl-NL" dirty="0"/>
              <a:t> </a:t>
            </a:r>
            <a:r>
              <a:rPr lang="nl-NL" dirty="0" err="1"/>
              <a:t>faculty</a:t>
            </a:r>
            <a:r>
              <a:rPr lang="nl-NL" dirty="0"/>
              <a:t> dia </a:t>
            </a:r>
            <a:r>
              <a:rPr lang="nl-NL" dirty="0" err="1"/>
              <a:t>from</a:t>
            </a:r>
            <a:r>
              <a:rPr lang="nl-NL" dirty="0"/>
              <a:t> slidemodel</a:t>
            </a:r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883FA0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92278F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Text</a:t>
            </a:r>
            <a:r>
              <a:rPr lang="nl-NL" dirty="0"/>
              <a:t> block </a:t>
            </a:r>
            <a:r>
              <a:rPr lang="nl-NL" dirty="0" err="1"/>
              <a:t>adapts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2906" y="6356350"/>
            <a:ext cx="5336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5" y="6036507"/>
            <a:ext cx="3253043" cy="6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7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B94A85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lines</a:t>
            </a:r>
            <a:endParaRPr lang="nl-NL" dirty="0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B94A85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EE3D8A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Text</a:t>
            </a:r>
            <a:r>
              <a:rPr lang="nl-NL" dirty="0"/>
              <a:t> block </a:t>
            </a:r>
            <a:r>
              <a:rPr lang="nl-NL" dirty="0" err="1"/>
              <a:t>adapts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00268" y="6356350"/>
            <a:ext cx="5319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5" y="6039243"/>
            <a:ext cx="3253043" cy="6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993334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lines</a:t>
            </a:r>
            <a:endParaRPr lang="nl-NL" dirty="0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993334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B1101A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Text</a:t>
            </a:r>
            <a:r>
              <a:rPr lang="nl-NL" dirty="0"/>
              <a:t> block </a:t>
            </a:r>
            <a:r>
              <a:rPr lang="nl-NL" dirty="0" err="1"/>
              <a:t>adapts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71332" y="6356350"/>
            <a:ext cx="534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6" y="6039243"/>
            <a:ext cx="3253041" cy="6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1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D03124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lines</a:t>
            </a:r>
            <a:endParaRPr lang="nl-NL" dirty="0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D03124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D95139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Text</a:t>
            </a:r>
            <a:r>
              <a:rPr lang="nl-NL" dirty="0"/>
              <a:t> block </a:t>
            </a:r>
            <a:r>
              <a:rPr lang="nl-NL" dirty="0" err="1"/>
              <a:t>adapts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8694" y="6356350"/>
            <a:ext cx="5331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6" y="6039243"/>
            <a:ext cx="3253041" cy="6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A37C28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lines</a:t>
            </a:r>
            <a:endParaRPr lang="nl-NL" dirty="0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A37C28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A89900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Text</a:t>
            </a:r>
            <a:r>
              <a:rPr lang="nl-NL" dirty="0"/>
              <a:t> block </a:t>
            </a:r>
            <a:r>
              <a:rPr lang="nl-NL" dirty="0" err="1"/>
              <a:t>adapts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2906" y="6356350"/>
            <a:ext cx="5336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9527" y="6039243"/>
            <a:ext cx="3224079" cy="6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8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04A64B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lines</a:t>
            </a:r>
            <a:endParaRPr lang="nl-NL" dirty="0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04A64B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7A60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Text</a:t>
            </a:r>
            <a:r>
              <a:rPr lang="nl-NL" dirty="0"/>
              <a:t> block </a:t>
            </a:r>
            <a:r>
              <a:rPr lang="nl-NL" dirty="0" err="1"/>
              <a:t>adapts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9757" y="6356350"/>
            <a:ext cx="5360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9527" y="6041955"/>
            <a:ext cx="3224079" cy="6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6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up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lines</a:t>
            </a:r>
            <a:endParaRPr lang="nl-NL" dirty="0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33ADAC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A0AF"/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Text</a:t>
            </a:r>
            <a:r>
              <a:rPr lang="nl-NL" dirty="0"/>
              <a:t> block </a:t>
            </a:r>
            <a:r>
              <a:rPr lang="nl-NL" dirty="0" err="1"/>
              <a:t>adapts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amount</a:t>
            </a:r>
            <a:r>
              <a:rPr lang="nl-NL" dirty="0"/>
              <a:t> of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 dirty="0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71332" y="6356350"/>
            <a:ext cx="534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0437" y="6036507"/>
            <a:ext cx="3282260" cy="6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8460000" cy="49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64" r:id="rId9"/>
    <p:sldLayoutId id="2147483663" r:id="rId10"/>
    <p:sldLayoutId id="2147483672" r:id="rId11"/>
    <p:sldLayoutId id="2147483657" r:id="rId12"/>
    <p:sldLayoutId id="2147483673" r:id="rId13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 Narrow Bold"/>
          <a:ea typeface="ＭＳ Ｐゴシック" charset="-128"/>
          <a:cs typeface="Arial Narrow Bold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9pPr>
    </p:titleStyle>
    <p:bodyStyle>
      <a:lvl1pPr marL="273050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2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1pPr>
      <a:lvl2pPr marL="271463" indent="-271463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2pPr>
      <a:lvl3pPr marL="542925" indent="-271463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8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3pPr>
      <a:lvl4pPr marL="809625" indent="-266700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6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4pPr>
      <a:lvl5pPr marL="1071563" indent="-261938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hyperlink" Target="https://orcid.org/0000-0003-3625-1357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hyperlink" Target="https://orcid.org/0000-0001-7777-560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hyperlink" Target="https://doi.org/10.31219/osf.io/5y8w7" TargetMode="External"/><Relationship Id="rId4" Type="http://schemas.openxmlformats.org/officeDocument/2006/relationships/hyperlink" Target="https://tinyurl.com/RR-citation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doi.org/10.31234/osf.io/p6e9c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annemscheel/status/1225106059808903168" TargetMode="External"/><Relationship Id="rId5" Type="http://schemas.openxmlformats.org/officeDocument/2006/relationships/hyperlink" Target="https://doi.org/10.1371/journal.pbio.3000246" TargetMode="Externa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s.io/rr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3934/Neuroscience2014.1.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3934/Neuroscience2014.1.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31222/osf.io/4329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3934/Neuroscience2014.1.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3934/Neuroscience2014.1.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3934/Neuroscience2014.1.4" TargetMode="External"/><Relationship Id="rId4" Type="http://schemas.openxmlformats.org/officeDocument/2006/relationships/hyperlink" Target="https://doi.org/10.31222/osf.io/4329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rsos.royalsocietypublishing.org/content/4/9/16093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vasishth.github.io/MPILeipzig2019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9/ees.2016.0223" TargetMode="External"/><Relationship Id="rId2" Type="http://schemas.openxmlformats.org/officeDocument/2006/relationships/hyperlink" Target="https://doi.org/10.1177/1745691612459058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hyperlink" Target="https://osf.io/nt67f/" TargetMode="External"/><Relationship Id="rId4" Type="http://schemas.openxmlformats.org/officeDocument/2006/relationships/hyperlink" Target="https://doi.org/10.3934/Neuroscience2014.1.4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34/Neuroscience2014.1.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osf.io/nt67f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doi.org/10.3934/Neuroscience2014.1.4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sf.io/nt67f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sf.io/nt67f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sf.io/nt67f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sf.io/nt67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98/rsos.180448" TargetMode="External"/><Relationship Id="rId5" Type="http://schemas.openxmlformats.org/officeDocument/2006/relationships/hyperlink" Target="https://doi.org/10.31234/osf.io/fk8vh" TargetMode="External"/><Relationship Id="rId4" Type="http://schemas.openxmlformats.org/officeDocument/2006/relationships/hyperlink" Target="https://doi.org/10.3934/Neuroscience2014.1.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Registered</a:t>
            </a:r>
            <a:r>
              <a:rPr lang="nl-NL" dirty="0"/>
              <a:t> </a:t>
            </a:r>
            <a:r>
              <a:rPr lang="nl-NL" dirty="0" err="1"/>
              <a:t>reports</a:t>
            </a:r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14" y="3413760"/>
            <a:ext cx="3225338" cy="3225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14" y="5754211"/>
            <a:ext cx="1751986" cy="684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3" b="12276"/>
          <a:stretch/>
        </p:blipFill>
        <p:spPr>
          <a:xfrm>
            <a:off x="495636" y="2060485"/>
            <a:ext cx="2064377" cy="2244437"/>
          </a:xfrm>
          <a:prstGeom prst="rect">
            <a:avLst/>
          </a:prstGeom>
        </p:spPr>
      </p:pic>
      <p:sp>
        <p:nvSpPr>
          <p:cNvPr id="8" name="Title 38"/>
          <p:cNvSpPr txBox="1">
            <a:spLocks/>
          </p:cNvSpPr>
          <p:nvPr/>
        </p:nvSpPr>
        <p:spPr>
          <a:xfrm>
            <a:off x="124692" y="5754211"/>
            <a:ext cx="4006734" cy="762966"/>
          </a:xfrm>
          <a:prstGeom prst="rect">
            <a:avLst/>
          </a:prstGeom>
          <a:solidFill>
            <a:srgbClr val="0089CF">
              <a:alpha val="89804"/>
            </a:srgbClr>
          </a:solidFill>
        </p:spPr>
        <p:txBody>
          <a:bodyPr wrap="square" lIns="252000" tIns="144000" rIns="144000" bIns="144000" anchor="ctr" anchorCtr="0">
            <a:normAutofit fontScale="85000"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nl-NL" sz="44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r>
              <a:rPr lang="nl-NL" sz="1800" dirty="0"/>
              <a:t>25-02-2020 </a:t>
            </a:r>
            <a:r>
              <a:rPr lang="nl-NL" sz="1800" dirty="0"/>
              <a:t>HTTPS://</a:t>
            </a:r>
            <a:r>
              <a:rPr lang="nl-NL" sz="1800" dirty="0" smtClean="0"/>
              <a:t>DOI.ORG/10.5281/zenodo.3686714</a:t>
            </a:r>
            <a:endParaRPr lang="nl-NL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45" y="6475612"/>
            <a:ext cx="838200" cy="295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0A5ED-5589-CF42-96E3-1B33C3C0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885" y="2060485"/>
            <a:ext cx="1763535" cy="2290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7845" y="43692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hangingPunct="0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Lena Karvovskaya</a:t>
            </a:r>
          </a:p>
          <a:p>
            <a:pPr lvl="0" defTabSz="914400" eaLnBrk="0" hangingPunct="0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manager RDM</a:t>
            </a:r>
          </a:p>
          <a:p>
            <a:pPr lvl="0" defTabSz="914400" eaLnBrk="0" hangingPunct="0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 Amsterdam </a:t>
            </a:r>
            <a:endParaRPr lang="en-US" altLang="en-US" sz="600" dirty="0"/>
          </a:p>
        </p:txBody>
      </p:sp>
      <p:sp>
        <p:nvSpPr>
          <p:cNvPr id="12" name="Rectangle 11"/>
          <p:cNvSpPr/>
          <p:nvPr/>
        </p:nvSpPr>
        <p:spPr>
          <a:xfrm>
            <a:off x="428827" y="4350790"/>
            <a:ext cx="21311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hangingPunct="0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Esther Plomp</a:t>
            </a:r>
            <a:endParaRPr lang="en-US" altLang="en-US" dirty="0"/>
          </a:p>
          <a:p>
            <a:pPr lvl="0" defTabSz="914400" eaLnBrk="0" hangingPunct="0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Steward</a:t>
            </a:r>
          </a:p>
          <a:p>
            <a:pPr lvl="0" defTabSz="914400" eaLnBrk="0" hangingPunct="0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Delft</a:t>
            </a:r>
          </a:p>
        </p:txBody>
      </p:sp>
      <p:pic>
        <p:nvPicPr>
          <p:cNvPr id="11" name="Picture 10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16" y="4907061"/>
            <a:ext cx="1084409" cy="594876"/>
          </a:xfrm>
          <a:prstGeom prst="rect">
            <a:avLst/>
          </a:prstGeom>
        </p:spPr>
      </p:pic>
      <p:pic>
        <p:nvPicPr>
          <p:cNvPr id="14" name="Picture 13">
            <a:hlinkClick r:id="rId9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43" y="4899774"/>
            <a:ext cx="1084409" cy="5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397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00305" y="6043353"/>
            <a:ext cx="2385753" cy="590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007A60"/>
          </a:solidFill>
          <a:ln>
            <a:solidFill>
              <a:srgbClr val="92D050"/>
            </a:solidFill>
          </a:ln>
        </p:spPr>
        <p:txBody>
          <a:bodyPr/>
          <a:lstStyle/>
          <a:p>
            <a:r>
              <a:rPr lang="nl-NL" dirty="0" err="1"/>
              <a:t>Advantages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4706518"/>
          </a:xfrm>
        </p:spPr>
        <p:txBody>
          <a:bodyPr/>
          <a:lstStyle/>
          <a:p>
            <a:pPr marL="457200" indent="-457200" eaLnBrk="1" hangingPunct="1">
              <a:buFont typeface="Arial"/>
              <a:buChar char="•"/>
              <a:defRPr/>
            </a:pPr>
            <a:r>
              <a:rPr lang="en-US" altLang="en-US" dirty="0">
                <a:latin typeface="+mj-lt"/>
              </a:rPr>
              <a:t>Get </a:t>
            </a:r>
            <a:r>
              <a:rPr lang="en-US" altLang="en-US" b="1" dirty="0">
                <a:latin typeface="+mj-lt"/>
              </a:rPr>
              <a:t>expert reviewer feedback </a:t>
            </a:r>
            <a:r>
              <a:rPr lang="en-US" altLang="en-US" dirty="0">
                <a:latin typeface="+mj-lt"/>
              </a:rPr>
              <a:t>when it’s most useful</a:t>
            </a:r>
          </a:p>
          <a:p>
            <a:pPr marL="457200" indent="-457200" eaLnBrk="1" hangingPunct="1">
              <a:buFont typeface="Arial"/>
              <a:buChar char="•"/>
              <a:defRPr/>
            </a:pPr>
            <a:endParaRPr lang="en-US" altLang="en-US" dirty="0">
              <a:latin typeface="+mj-lt"/>
            </a:endParaRP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altLang="en-US" dirty="0">
                <a:latin typeface="+mj-lt"/>
              </a:rPr>
              <a:t>Higher </a:t>
            </a:r>
            <a:r>
              <a:rPr lang="en-US" altLang="en-US" b="1" dirty="0">
                <a:latin typeface="+mj-lt"/>
              </a:rPr>
              <a:t>acceptance rate </a:t>
            </a:r>
          </a:p>
          <a:p>
            <a:pPr marL="728663" lvl="1" indent="-457200">
              <a:buFont typeface="Arial"/>
              <a:buChar char="•"/>
              <a:defRPr/>
            </a:pPr>
            <a:r>
              <a:rPr lang="en-US" altLang="en-US" sz="1800" dirty="0">
                <a:latin typeface="+mj-lt"/>
              </a:rPr>
              <a:t>More likely to get accepted in the 1</a:t>
            </a:r>
            <a:r>
              <a:rPr lang="en-US" altLang="en-US" sz="1800" baseline="30000" dirty="0">
                <a:latin typeface="+mj-lt"/>
              </a:rPr>
              <a:t>st</a:t>
            </a:r>
            <a:r>
              <a:rPr lang="en-US" altLang="en-US" sz="1800" dirty="0">
                <a:latin typeface="+mj-lt"/>
              </a:rPr>
              <a:t> journal you submit to</a:t>
            </a:r>
          </a:p>
          <a:p>
            <a:pPr marL="457200" indent="-457200" eaLnBrk="1" hangingPunct="1">
              <a:buFont typeface="Arial"/>
              <a:buChar char="•"/>
              <a:defRPr/>
            </a:pPr>
            <a:endParaRPr lang="en-US" altLang="en-US" dirty="0">
              <a:latin typeface="+mj-lt"/>
            </a:endParaRP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altLang="en-US" dirty="0">
                <a:latin typeface="+mj-lt"/>
              </a:rPr>
              <a:t>Get paper </a:t>
            </a:r>
            <a:r>
              <a:rPr lang="en-US" altLang="en-US" b="1" dirty="0">
                <a:latin typeface="+mj-lt"/>
              </a:rPr>
              <a:t>accepted before you start the research</a:t>
            </a:r>
            <a:r>
              <a:rPr lang="en-US" altLang="en-US" dirty="0">
                <a:latin typeface="+mj-lt"/>
              </a:rPr>
              <a:t>, regardless of the eventual results</a:t>
            </a:r>
          </a:p>
          <a:p>
            <a:pPr marL="457200" indent="-457200" eaLnBrk="1" hangingPunct="1">
              <a:buFont typeface="Arial"/>
              <a:buChar char="•"/>
              <a:defRPr/>
            </a:pPr>
            <a:endParaRPr lang="en-US" altLang="en-US" dirty="0">
              <a:latin typeface="+mj-lt"/>
            </a:endParaRPr>
          </a:p>
          <a:p>
            <a:pPr marL="457200" indent="-457200" eaLnBrk="1" hangingPunct="1">
              <a:buFont typeface="Arial"/>
              <a:buChar char="•"/>
              <a:defRPr/>
            </a:pPr>
            <a:r>
              <a:rPr lang="en-US" altLang="en-US" dirty="0">
                <a:latin typeface="+mj-lt"/>
              </a:rPr>
              <a:t>Article </a:t>
            </a:r>
            <a:r>
              <a:rPr lang="en-US" altLang="en-US" b="1" dirty="0">
                <a:latin typeface="+mj-lt"/>
              </a:rPr>
              <a:t>well cited </a:t>
            </a:r>
            <a:r>
              <a:rPr lang="en-US" altLang="en-US" sz="2000" dirty="0">
                <a:latin typeface="+mj-lt"/>
              </a:rPr>
              <a:t>(above impact factor)</a:t>
            </a:r>
          </a:p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42541" y="5273231"/>
            <a:ext cx="366746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>
              <a:defRPr/>
            </a:pPr>
            <a:r>
              <a:rPr lang="en-GB" altLang="en-US" sz="1400" dirty="0">
                <a:hlinkClick r:id="rId4"/>
              </a:rPr>
              <a:t>https://tinyurl.com/RR-citations</a:t>
            </a:r>
            <a:endParaRPr lang="en-GB" altLang="en-US" sz="1400" dirty="0"/>
          </a:p>
          <a:p>
            <a:pPr marL="271463" lvl="1">
              <a:defRPr/>
            </a:pPr>
            <a:r>
              <a:rPr lang="en-GB" altLang="en-US" sz="1400" dirty="0"/>
              <a:t>Hummer et al. 2017 </a:t>
            </a:r>
          </a:p>
          <a:p>
            <a:pPr marL="271463" lvl="1">
              <a:defRPr/>
            </a:pPr>
            <a:r>
              <a:rPr lang="en-GB" altLang="en-US" sz="1400" dirty="0">
                <a:hlinkClick r:id="rId5"/>
              </a:rPr>
              <a:t>https://doi.org/</a:t>
            </a:r>
            <a:r>
              <a:rPr lang="nl-NL" sz="1400" dirty="0">
                <a:hlinkClick r:id="rId5"/>
              </a:rPr>
              <a:t>10.31219/osf.io/5y8w7</a:t>
            </a:r>
            <a:endParaRPr lang="nl-NL" sz="1400" dirty="0"/>
          </a:p>
          <a:p>
            <a:pPr marL="271463" lvl="1">
              <a:defRPr/>
            </a:pPr>
            <a:endParaRPr lang="en-GB" altLang="en-US" sz="1600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C68BE947-7B02-754B-8EB1-074A6CD2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00" y="2653150"/>
            <a:ext cx="281622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1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00305" y="6043353"/>
            <a:ext cx="2385753" cy="590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400" y="459029"/>
            <a:ext cx="5490000" cy="1080000"/>
          </a:xfrm>
          <a:solidFill>
            <a:srgbClr val="007A60"/>
          </a:solidFill>
          <a:ln>
            <a:solidFill>
              <a:srgbClr val="92D050"/>
            </a:solidFill>
          </a:ln>
        </p:spPr>
        <p:txBody>
          <a:bodyPr/>
          <a:lstStyle/>
          <a:p>
            <a:r>
              <a:rPr lang="nl-NL" dirty="0" err="1"/>
              <a:t>Registered</a:t>
            </a:r>
            <a:r>
              <a:rPr lang="nl-NL" dirty="0"/>
              <a:t> </a:t>
            </a:r>
            <a:r>
              <a:rPr lang="nl-NL" dirty="0" err="1"/>
              <a:t>Reports</a:t>
            </a:r>
            <a:r>
              <a:rPr lang="nl-NL" dirty="0"/>
              <a:t> are Mainstream </a:t>
            </a:r>
            <a:r>
              <a:rPr lang="nl-NL" dirty="0" err="1"/>
              <a:t>now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30317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Offered by 225 journals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~150 stage 2 articles so far published by 54 outlets</a:t>
            </a:r>
          </a:p>
          <a:p>
            <a:pPr>
              <a:lnSpc>
                <a:spcPct val="150000"/>
              </a:lnSpc>
            </a:pPr>
            <a:r>
              <a:rPr lang="en-US" altLang="en-US" sz="1200" dirty="0">
                <a:latin typeface="+mj-lt"/>
              </a:rPr>
              <a:t>ttps://www.zotero.org/groups/osf/items/collectionKey/KEJP68G9</a:t>
            </a:r>
          </a:p>
          <a:p>
            <a:pPr>
              <a:lnSpc>
                <a:spcPct val="150000"/>
              </a:lnSpc>
            </a:pPr>
            <a:r>
              <a:rPr lang="en-US" altLang="en-US" sz="1200" b="1" dirty="0">
                <a:latin typeface="+mj-lt"/>
              </a:rPr>
              <a:t>Chambers and </a:t>
            </a:r>
            <a:r>
              <a:rPr lang="en-US" altLang="en-US" sz="1200" b="1" dirty="0" err="1">
                <a:latin typeface="+mj-lt"/>
              </a:rPr>
              <a:t>Tzavella</a:t>
            </a:r>
            <a:r>
              <a:rPr lang="en-US" altLang="en-US" sz="1200" b="1" dirty="0">
                <a:latin typeface="+mj-lt"/>
              </a:rPr>
              <a:t> 2020</a:t>
            </a:r>
            <a:r>
              <a:rPr lang="en-US" sz="1200" b="1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+mj-lt"/>
              </a:rPr>
              <a:t>https://doi.org/10.31222/osf.io/43298</a:t>
            </a:r>
            <a:endParaRPr lang="nl-NL" sz="1200" dirty="0">
              <a:latin typeface="+mj-lt"/>
            </a:endParaRPr>
          </a:p>
          <a:p>
            <a:endParaRPr lang="nl-NL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162662" y="6264224"/>
            <a:ext cx="3873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Original 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42" y="6391274"/>
            <a:ext cx="838200" cy="295275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7ACE350-E8C3-104E-BAA6-DB046EC1D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67" y="3100647"/>
            <a:ext cx="4063433" cy="375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2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 err="1"/>
              <a:t>Working</a:t>
            </a:r>
            <a:r>
              <a:rPr lang="nl-NL" sz="3600" dirty="0"/>
              <a:t> as </a:t>
            </a:r>
            <a:r>
              <a:rPr lang="nl-NL" sz="3600" dirty="0" err="1"/>
              <a:t>Intended</a:t>
            </a:r>
            <a:endParaRPr lang="nl-NL" sz="3600" dirty="0"/>
          </a:p>
        </p:txBody>
      </p:sp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/>
          <p:cNvSpPr/>
          <p:nvPr/>
        </p:nvSpPr>
        <p:spPr>
          <a:xfrm>
            <a:off x="4671912" y="5150113"/>
            <a:ext cx="405830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96% </a:t>
            </a:r>
            <a:r>
              <a:rPr lang="nl-NL" dirty="0" err="1"/>
              <a:t>positive</a:t>
            </a:r>
            <a:r>
              <a:rPr lang="nl-NL" dirty="0"/>
              <a:t> </a:t>
            </a:r>
            <a:r>
              <a:rPr lang="nl-NL" dirty="0" err="1"/>
              <a:t>results</a:t>
            </a:r>
            <a:r>
              <a:rPr lang="nl-NL" dirty="0"/>
              <a:t> in standard </a:t>
            </a:r>
            <a:r>
              <a:rPr lang="nl-NL" dirty="0" err="1"/>
              <a:t>publications</a:t>
            </a:r>
            <a:r>
              <a:rPr lang="nl-NL" dirty="0"/>
              <a:t>,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b="1" dirty="0"/>
              <a:t>44% </a:t>
            </a:r>
            <a:r>
              <a:rPr lang="nl-NL" b="1" dirty="0" err="1"/>
              <a:t>positive</a:t>
            </a:r>
            <a:r>
              <a:rPr lang="nl-NL" b="1" dirty="0"/>
              <a:t> </a:t>
            </a:r>
            <a:r>
              <a:rPr lang="nl-NL" b="1" dirty="0" err="1"/>
              <a:t>results</a:t>
            </a:r>
            <a:r>
              <a:rPr lang="nl-NL" b="1" dirty="0"/>
              <a:t> </a:t>
            </a:r>
            <a:r>
              <a:rPr lang="nl-NL" dirty="0"/>
              <a:t>in </a:t>
            </a:r>
            <a:r>
              <a:rPr lang="nl-NL" dirty="0" err="1"/>
              <a:t>RRs</a:t>
            </a:r>
            <a:endParaRPr lang="nl-NL" dirty="0"/>
          </a:p>
          <a:p>
            <a:r>
              <a:rPr lang="nl-NL" sz="1400" dirty="0"/>
              <a:t>Scheel et al. 2020 </a:t>
            </a:r>
            <a:r>
              <a:rPr lang="nl-NL" sz="1400" dirty="0">
                <a:hlinkClick r:id="rId2"/>
              </a:rPr>
              <a:t>https://doi.org/10.31234/osf.io/p6e9c</a:t>
            </a:r>
            <a:r>
              <a:rPr lang="nl-NL" sz="14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12" y="1578028"/>
            <a:ext cx="4014888" cy="3359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690619"/>
            <a:ext cx="3715558" cy="30434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1300" y="5150113"/>
            <a:ext cx="385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Hypotheses are </a:t>
            </a:r>
            <a:r>
              <a:rPr lang="nl-NL" b="1" dirty="0"/>
              <a:t>~5 </a:t>
            </a:r>
            <a:r>
              <a:rPr lang="nl-NL" b="1" dirty="0" err="1"/>
              <a:t>times</a:t>
            </a:r>
            <a:r>
              <a:rPr lang="nl-NL" b="1" dirty="0"/>
              <a:t> more </a:t>
            </a:r>
            <a:r>
              <a:rPr lang="nl-NL" b="1" dirty="0" err="1"/>
              <a:t>likely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be</a:t>
            </a:r>
            <a:r>
              <a:rPr lang="nl-NL" b="1" dirty="0"/>
              <a:t> </a:t>
            </a:r>
            <a:r>
              <a:rPr lang="nl-NL" b="1" dirty="0" err="1"/>
              <a:t>unsupported</a:t>
            </a:r>
            <a:r>
              <a:rPr lang="nl-NL" b="1" dirty="0"/>
              <a:t> </a:t>
            </a:r>
            <a:r>
              <a:rPr lang="nl-NL" dirty="0"/>
              <a:t>in </a:t>
            </a:r>
            <a:r>
              <a:rPr lang="nl-NL" dirty="0" err="1"/>
              <a:t>RRs</a:t>
            </a:r>
            <a:r>
              <a:rPr lang="nl-NL" dirty="0"/>
              <a:t> </a:t>
            </a:r>
          </a:p>
          <a:p>
            <a:r>
              <a:rPr lang="nl-NL" sz="1400" dirty="0"/>
              <a:t>Allen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Mehler</a:t>
            </a:r>
            <a:r>
              <a:rPr lang="nl-NL" sz="1400" dirty="0"/>
              <a:t> 2019</a:t>
            </a:r>
          </a:p>
          <a:p>
            <a:r>
              <a:rPr lang="nl-NL" sz="1400" dirty="0">
                <a:hlinkClick r:id="rId5"/>
              </a:rPr>
              <a:t>https://doi.org/10.1371/journal.pbio.3000246</a:t>
            </a:r>
            <a:r>
              <a:rPr lang="nl-NL" sz="1400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17952" y="590108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400" dirty="0">
                <a:hlinkClick r:id="rId6"/>
              </a:rPr>
              <a:t>Summary on Twitter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0152397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3" y="448732"/>
            <a:ext cx="8659963" cy="640926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82704-6B89-CD46-A43D-1FE4D98A52A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F315528-4993-3D45-AA12-9F42C5125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221" y="102659"/>
            <a:ext cx="2325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https://cos.io/rr/</a:t>
            </a:r>
            <a:endParaRPr lang="en-US" alt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1744397" y="6231468"/>
            <a:ext cx="1481667" cy="508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485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Are </a:t>
            </a:r>
            <a:r>
              <a:rPr lang="nl-NL" sz="3600" dirty="0" err="1"/>
              <a:t>registered</a:t>
            </a:r>
            <a:r>
              <a:rPr lang="nl-NL" sz="3600" dirty="0"/>
              <a:t> </a:t>
            </a:r>
            <a:r>
              <a:rPr lang="nl-NL" sz="3600" dirty="0" err="1"/>
              <a:t>reports</a:t>
            </a:r>
            <a:r>
              <a:rPr lang="nl-NL" sz="3600" dirty="0"/>
              <a:t> </a:t>
            </a:r>
            <a:r>
              <a:rPr lang="nl-NL" sz="3600" dirty="0" err="1"/>
              <a:t>suitable</a:t>
            </a:r>
            <a:r>
              <a:rPr lang="nl-NL" sz="3600" dirty="0"/>
              <a:t> </a:t>
            </a:r>
            <a:r>
              <a:rPr lang="nl-NL" sz="3600" dirty="0" err="1"/>
              <a:t>for</a:t>
            </a:r>
            <a:r>
              <a:rPr lang="nl-NL" sz="3600" dirty="0"/>
              <a:t> </a:t>
            </a:r>
            <a:r>
              <a:rPr lang="nl-NL" sz="3600" dirty="0" err="1"/>
              <a:t>my</a:t>
            </a:r>
            <a:r>
              <a:rPr lang="nl-NL" sz="3600" dirty="0"/>
              <a:t> research?</a:t>
            </a:r>
          </a:p>
        </p:txBody>
      </p:sp>
      <p:sp>
        <p:nvSpPr>
          <p:cNvPr id="2" name="Rectangle 1"/>
          <p:cNvSpPr/>
          <p:nvPr/>
        </p:nvSpPr>
        <p:spPr>
          <a:xfrm>
            <a:off x="361833" y="1912183"/>
            <a:ext cx="7356765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dirty="0"/>
              <a:t>Applicable to any field engaged in </a:t>
            </a:r>
            <a:r>
              <a:rPr lang="en-US" b="1" u="sng" dirty="0"/>
              <a:t>hypothesis-driven research </a:t>
            </a:r>
            <a:r>
              <a:rPr lang="en-US" dirty="0"/>
              <a:t>where one or more of the following problems apply: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 dirty="0"/>
              <a:t> Publication bias</a:t>
            </a:r>
            <a:endParaRPr lang="en-US" dirty="0"/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 dirty="0"/>
              <a:t> Significance chasing (e.g. </a:t>
            </a:r>
            <a:r>
              <a:rPr lang="en-US" b="1" i="1" dirty="0"/>
              <a:t>p</a:t>
            </a:r>
            <a:r>
              <a:rPr lang="en-US" b="1" dirty="0"/>
              <a:t>-hacking)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 i="1" dirty="0"/>
              <a:t> Post hoc </a:t>
            </a:r>
            <a:r>
              <a:rPr lang="en-US" b="1" dirty="0"/>
              <a:t>hypothesizing (hindsight bias)</a:t>
            </a:r>
            <a:endParaRPr lang="en-US" altLang="ja-JP" b="1" dirty="0"/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 dirty="0"/>
              <a:t> Low statistical power</a:t>
            </a:r>
            <a:endParaRPr lang="en-US" dirty="0"/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 dirty="0"/>
              <a:t> Lack of close replication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98450" y="4621374"/>
            <a:ext cx="825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 dirty="0">
                <a:latin typeface="+mj-lt"/>
              </a:rPr>
              <a:t>Not applicable for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+mj-lt"/>
              </a:rPr>
              <a:t>Purely exploratory science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>
                <a:latin typeface="+mj-lt"/>
              </a:rPr>
              <a:t>Methods development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373018" y="5156005"/>
            <a:ext cx="2216510" cy="36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No hypothesis testing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133850" y="4924092"/>
            <a:ext cx="292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/>
              <a:t>}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926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593447" cy="1401178"/>
          </a:xfrm>
        </p:spPr>
        <p:txBody>
          <a:bodyPr>
            <a:noAutofit/>
          </a:bodyPr>
          <a:lstStyle/>
          <a:p>
            <a:r>
              <a:rPr lang="en-US" sz="3200" dirty="0"/>
              <a:t>Could researchers cheat by ‘pre-registering’ a study that they have already conducted?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241300" y="2171838"/>
            <a:ext cx="881149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 </a:t>
            </a:r>
            <a:r>
              <a:rPr lang="en-US" b="1" dirty="0"/>
              <a:t>Time-stamped raw data files must be submitted </a:t>
            </a:r>
            <a:r>
              <a:rPr lang="en-US" dirty="0"/>
              <a:t>at Stage 2 with basic lab log and certification from all authors that data was collected </a:t>
            </a:r>
            <a:r>
              <a:rPr lang="en-US" u="sng" dirty="0"/>
              <a:t>after</a:t>
            </a:r>
            <a:r>
              <a:rPr lang="en-US" dirty="0"/>
              <a:t> provisional acceptance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 Submitting a completed study at Stage 1 would therefore be </a:t>
            </a:r>
            <a:r>
              <a:rPr lang="en-US" b="1" dirty="0"/>
              <a:t>fraud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 Strategy would backfire anyway when reviewers ask for amendments at Stage 1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26592" y="4381834"/>
            <a:ext cx="807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i="1" dirty="0"/>
              <a:t>Registered Reports aren’t designed to prevent fraud but to incentivize good practice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4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4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069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6861927" cy="1095941"/>
          </a:xfrm>
        </p:spPr>
        <p:txBody>
          <a:bodyPr>
            <a:noAutofit/>
          </a:bodyPr>
          <a:lstStyle/>
          <a:p>
            <a:r>
              <a:rPr lang="en-US" sz="3600" dirty="0"/>
              <a:t>Will this limit exploratory research?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241300" y="2171838"/>
            <a:ext cx="881149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 No. </a:t>
            </a:r>
            <a:r>
              <a:rPr lang="en-US" sz="2400" b="1" dirty="0"/>
              <a:t>There are no restrictions on the reporting of unregistered exploratory analyses.</a:t>
            </a:r>
            <a:endParaRPr lang="en-US" sz="2400" dirty="0"/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 Confirmatory and exploratory analyses are simply reported </a:t>
            </a:r>
            <a:r>
              <a:rPr lang="en-US" sz="2400" b="1" dirty="0"/>
              <a:t>separately</a:t>
            </a:r>
            <a:r>
              <a:rPr lang="en-US" sz="2400" dirty="0"/>
              <a:t> in the final paper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4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4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279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7"/>
            <a:ext cx="8125462" cy="1104254"/>
          </a:xfrm>
        </p:spPr>
        <p:txBody>
          <a:bodyPr>
            <a:noAutofit/>
          </a:bodyPr>
          <a:lstStyle/>
          <a:p>
            <a:r>
              <a:rPr lang="en-US" sz="3600" dirty="0"/>
              <a:t>Are Registered Reports suitable for me as an early career researcher?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7514" y="2055341"/>
            <a:ext cx="893445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They send a signal that the researcher cares about </a:t>
            </a:r>
            <a:r>
              <a:rPr lang="en-US" b="1" dirty="0">
                <a:latin typeface="+mj-lt"/>
              </a:rPr>
              <a:t>transparency and reproducibility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They are offered at </a:t>
            </a:r>
            <a:r>
              <a:rPr lang="en-US" b="1" dirty="0">
                <a:latin typeface="+mj-lt"/>
              </a:rPr>
              <a:t>prominent journals </a:t>
            </a:r>
            <a:r>
              <a:rPr lang="en-US" dirty="0">
                <a:latin typeface="+mj-lt"/>
              </a:rPr>
              <a:t>(publishers such as Royal Society, Nature, APA, PLOS ONE)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78% of submitted RRs were </a:t>
            </a:r>
            <a:r>
              <a:rPr lang="en-US" b="1" dirty="0">
                <a:latin typeface="+mj-lt"/>
              </a:rPr>
              <a:t>led by ECRs </a:t>
            </a:r>
            <a:r>
              <a:rPr lang="en-US" dirty="0">
                <a:latin typeface="+mj-lt"/>
              </a:rPr>
              <a:t>at </a:t>
            </a:r>
            <a:r>
              <a:rPr lang="en-US" i="1" dirty="0">
                <a:latin typeface="+mj-lt"/>
              </a:rPr>
              <a:t>Cortex</a:t>
            </a:r>
            <a:r>
              <a:rPr lang="en-US" dirty="0">
                <a:latin typeface="+mj-lt"/>
              </a:rPr>
              <a:t> compared with 67% for a comparison sample of regular articles </a:t>
            </a:r>
            <a:br>
              <a:rPr lang="en-US" dirty="0">
                <a:latin typeface="+mj-lt"/>
              </a:rPr>
            </a:br>
            <a:r>
              <a:rPr lang="en-US" sz="1600" dirty="0">
                <a:latin typeface="+mj-lt"/>
              </a:rPr>
              <a:t>(Chambers and </a:t>
            </a:r>
            <a:r>
              <a:rPr lang="en-US" sz="1600" dirty="0" err="1">
                <a:latin typeface="+mj-lt"/>
              </a:rPr>
              <a:t>Tzavella</a:t>
            </a:r>
            <a:r>
              <a:rPr lang="en-US" sz="1600" dirty="0">
                <a:latin typeface="+mj-lt"/>
              </a:rPr>
              <a:t> 2020, </a:t>
            </a:r>
            <a:r>
              <a:rPr lang="en-US" sz="1600" dirty="0">
                <a:latin typeface="+mj-lt"/>
                <a:hlinkClick r:id="rId4"/>
              </a:rPr>
              <a:t>https://doi.org/10.31222/osf.io/43298</a:t>
            </a:r>
            <a:r>
              <a:rPr lang="en-US" sz="1600" dirty="0">
                <a:latin typeface="+mj-lt"/>
              </a:rPr>
              <a:t>)</a:t>
            </a:r>
            <a:endParaRPr lang="nl-NL" sz="1600" dirty="0">
              <a:latin typeface="+mj-lt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Going for post doc jobs, what you do think will look better on your </a:t>
            </a:r>
            <a:r>
              <a:rPr lang="en-US" b="1" dirty="0">
                <a:latin typeface="+mj-lt"/>
              </a:rPr>
              <a:t>CV</a:t>
            </a:r>
            <a:r>
              <a:rPr lang="en-US" dirty="0">
                <a:latin typeface="+mj-lt"/>
              </a:rPr>
              <a:t>?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latin typeface="+mj-lt"/>
              </a:rPr>
              <a:t>A) Papers listed as “in preparation”, “submitted”, “submitted to </a:t>
            </a:r>
            <a:r>
              <a:rPr lang="en-US" sz="1800" i="1" dirty="0">
                <a:latin typeface="+mj-lt"/>
              </a:rPr>
              <a:t>Nature</a:t>
            </a:r>
            <a:r>
              <a:rPr lang="en-US" sz="1800" dirty="0">
                <a:latin typeface="+mj-lt"/>
              </a:rPr>
              <a:t>” 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latin typeface="+mj-lt"/>
              </a:rPr>
              <a:t>B) Papers listed as “provisionally accepted at </a:t>
            </a:r>
            <a:r>
              <a:rPr lang="en-US" sz="1800" i="1" dirty="0">
                <a:latin typeface="+mj-lt"/>
              </a:rPr>
              <a:t>[Journal]</a:t>
            </a:r>
            <a:r>
              <a:rPr lang="en-US" sz="1800" dirty="0">
                <a:latin typeface="+mj-lt"/>
              </a:rPr>
              <a:t>”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84466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069745" cy="1112567"/>
          </a:xfrm>
        </p:spPr>
        <p:txBody>
          <a:bodyPr>
            <a:noAutofit/>
          </a:bodyPr>
          <a:lstStyle/>
          <a:p>
            <a:r>
              <a:rPr lang="en-US" sz="3600" dirty="0"/>
              <a:t>What is the acceptance rate?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41300" y="2295150"/>
            <a:ext cx="873125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For standard (unregistered) research articles, the rejection rate at </a:t>
            </a:r>
            <a:r>
              <a:rPr lang="en-US" i="1" dirty="0">
                <a:latin typeface="+mj-lt"/>
              </a:rPr>
              <a:t>Cortex</a:t>
            </a:r>
            <a:r>
              <a:rPr lang="en-US" dirty="0">
                <a:latin typeface="+mj-lt"/>
              </a:rPr>
              <a:t> is about 90%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But for Registered Reports, only </a:t>
            </a:r>
            <a:r>
              <a:rPr lang="en-US" b="1" dirty="0">
                <a:latin typeface="+mj-lt"/>
              </a:rPr>
              <a:t>10%</a:t>
            </a:r>
            <a:r>
              <a:rPr lang="en-US" dirty="0">
                <a:latin typeface="+mj-lt"/>
              </a:rPr>
              <a:t> of submissions that pass editorial triage are rejected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The rejection rate for Stage 2 submissions is currently </a:t>
            </a:r>
            <a:r>
              <a:rPr lang="en-US" b="1" dirty="0">
                <a:latin typeface="+mj-lt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7115644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069745" cy="1112567"/>
          </a:xfrm>
        </p:spPr>
        <p:txBody>
          <a:bodyPr>
            <a:noAutofit/>
          </a:bodyPr>
          <a:lstStyle/>
          <a:p>
            <a:r>
              <a:rPr lang="en-US" sz="3600" dirty="0"/>
              <a:t>How long does review take?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6160" y="2363426"/>
            <a:ext cx="923071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Generally about </a:t>
            </a:r>
            <a:r>
              <a:rPr lang="en-US" b="1" dirty="0">
                <a:latin typeface="+mj-lt"/>
              </a:rPr>
              <a:t>2-4 months</a:t>
            </a:r>
            <a:r>
              <a:rPr lang="en-US" dirty="0">
                <a:latin typeface="+mj-lt"/>
              </a:rPr>
              <a:t>. e.g. at Cortex: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Average </a:t>
            </a:r>
            <a:r>
              <a:rPr lang="en-US" b="1" dirty="0">
                <a:latin typeface="+mj-lt"/>
              </a:rPr>
              <a:t>9 weeks to complete Stage 1 review</a:t>
            </a:r>
          </a:p>
          <a:p>
            <a:pPr lvl="2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not including time taken for authors to revise manuscript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Average </a:t>
            </a:r>
            <a:r>
              <a:rPr lang="en-US" b="1" dirty="0">
                <a:latin typeface="+mj-lt"/>
              </a:rPr>
              <a:t>9 weeks to complete Stage 2 review</a:t>
            </a:r>
          </a:p>
          <a:p>
            <a:pPr lvl="2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not including time taken for authors to revise manuscript</a:t>
            </a:r>
          </a:p>
        </p:txBody>
      </p:sp>
    </p:spTree>
    <p:extLst>
      <p:ext uri="{BB962C8B-B14F-4D97-AF65-F5344CB8AC3E}">
        <p14:creationId xmlns:p14="http://schemas.microsoft.com/office/powerpoint/2010/main" val="10753071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DCA3B0-1495-5E44-A086-2AE1333D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09" y="1246188"/>
            <a:ext cx="75691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Which part of a research study do you believe should be </a:t>
            </a:r>
            <a:r>
              <a:rPr lang="en-US" altLang="en-US" sz="2800" u="sng" dirty="0"/>
              <a:t>beyond</a:t>
            </a:r>
            <a:r>
              <a:rPr lang="en-US" altLang="en-US" sz="2800" dirty="0"/>
              <a:t> your control as a scientist?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B56B6-D382-434D-AB6E-D27AE96C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0286" y="3560763"/>
            <a:ext cx="93042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Which part of a research study do you believe is </a:t>
            </a:r>
            <a:r>
              <a:rPr lang="en-US" altLang="en-US" sz="2800" u="sng" dirty="0"/>
              <a:t>most important </a:t>
            </a:r>
            <a:r>
              <a:rPr lang="en-US" altLang="en-US" sz="2800" dirty="0"/>
              <a:t>for publishing in ‘top journals’ &amp; advancing your career?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006136-206B-1F43-9F53-CEC644167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525" y="2566988"/>
            <a:ext cx="1817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The results</a:t>
            </a:r>
            <a:endParaRPr lang="en-US" alt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551CB-3629-F84D-8171-A5B9F6327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525" y="5232065"/>
            <a:ext cx="1817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The results</a:t>
            </a: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486" y="6201159"/>
            <a:ext cx="2299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 smtClean="0"/>
              <a:t>https://doi.org/10.5281/zenodo.3686714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52006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136247" cy="1696863"/>
          </a:xfrm>
        </p:spPr>
        <p:txBody>
          <a:bodyPr>
            <a:noAutofit/>
          </a:bodyPr>
          <a:lstStyle/>
          <a:p>
            <a:r>
              <a:rPr lang="en-US" sz="2800" dirty="0"/>
              <a:t>What happens if I need to change something about my study procedures after they are provisionally accepted?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6161" y="2363426"/>
            <a:ext cx="8756894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+mj-lt"/>
              </a:rPr>
              <a:t>Minor changes </a:t>
            </a:r>
            <a:r>
              <a:rPr lang="en-US" dirty="0">
                <a:latin typeface="+mj-lt"/>
              </a:rPr>
              <a:t>(e.g. replacing equipment) can be footnoted in Stage 2 manuscript as protocol deviations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+mj-lt"/>
              </a:rPr>
              <a:t>Major changes </a:t>
            </a:r>
            <a:r>
              <a:rPr lang="en-US" dirty="0">
                <a:latin typeface="+mj-lt"/>
              </a:rPr>
              <a:t>(e.g. changing data exclusion criteria) are likely to require withdrawal and re-review </a:t>
            </a:r>
          </a:p>
          <a:p>
            <a:pPr marL="0" indent="0" eaLnBrk="1" hangingPunct="1">
              <a:spcAft>
                <a:spcPts val="600"/>
              </a:spcAft>
            </a:pPr>
            <a:endParaRPr lang="en-US" sz="2800" dirty="0">
              <a:latin typeface="+mj-lt"/>
            </a:endParaRPr>
          </a:p>
          <a:p>
            <a:pPr marL="0" indent="0" eaLnBrk="1" hangingPunct="1">
              <a:spcAft>
                <a:spcPts val="600"/>
              </a:spcAft>
            </a:pPr>
            <a:r>
              <a:rPr lang="en-US" sz="2000" dirty="0">
                <a:latin typeface="+mj-lt"/>
              </a:rPr>
              <a:t>Editorial team decides whether deviation is sufficiently minor to continue</a:t>
            </a:r>
          </a:p>
        </p:txBody>
      </p:sp>
    </p:spTree>
    <p:extLst>
      <p:ext uri="{BB962C8B-B14F-4D97-AF65-F5344CB8AC3E}">
        <p14:creationId xmlns:p14="http://schemas.microsoft.com/office/powerpoint/2010/main" val="7834444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1836CEA-5410-3A4E-83CC-06A3A9253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136247" cy="1696863"/>
          </a:xfrm>
        </p:spPr>
        <p:txBody>
          <a:bodyPr>
            <a:noAutofit/>
          </a:bodyPr>
          <a:lstStyle/>
          <a:p>
            <a:r>
              <a:rPr lang="en-US" sz="2800" dirty="0"/>
              <a:t>Some of my analyses will depend on the results, so how can I pre-register each step in detail?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6161" y="2363426"/>
            <a:ext cx="8229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Pre-registration doesn’t require each decision to be specified, only the decision </a:t>
            </a:r>
            <a:r>
              <a:rPr lang="en-US" i="1" dirty="0">
                <a:latin typeface="+mj-lt"/>
              </a:rPr>
              <a:t>tree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Authors can pre-register the contingencies / rules for future decisions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Pilot data or modelling can be useful for narrowing the range of likely possibilities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4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4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241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1836CEA-5410-3A4E-83CC-06A3A9253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136247" cy="1095941"/>
          </a:xfrm>
        </p:spPr>
        <p:txBody>
          <a:bodyPr>
            <a:noAutofit/>
          </a:bodyPr>
          <a:lstStyle/>
          <a:p>
            <a:r>
              <a:rPr lang="en-US" sz="3600" dirty="0"/>
              <a:t>How do Registered Reports support replication studies?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4350" y="1814061"/>
            <a:ext cx="8229600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+mj-lt"/>
              </a:rPr>
              <a:t>Conspiracy of circumstances tells us not to bother doing direct (close) replications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+mj-lt"/>
              </a:rPr>
              <a:t>Method sections are often too vague to allow precise replication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+mj-lt"/>
              </a:rPr>
              <a:t>Chronic lack of power in novel research means that replications often require very large samples sizes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+mj-lt"/>
              </a:rPr>
              <a:t>Attempting to exactly repeat a previous experiment can be seen in some fields (e.g. psychology) as an act of aggression (cf. physics)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+mj-lt"/>
              </a:rPr>
              <a:t>Motivated reasoning by reviewers can impede publication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+mj-lt"/>
              </a:rPr>
              <a:t>Many journals </a:t>
            </a:r>
            <a:r>
              <a:rPr lang="en-US" sz="2000" dirty="0" err="1">
                <a:latin typeface="+mj-lt"/>
              </a:rPr>
              <a:t>prioritise</a:t>
            </a:r>
            <a:r>
              <a:rPr lang="en-US" sz="2000" dirty="0">
                <a:latin typeface="+mj-lt"/>
              </a:rPr>
              <a:t> novelty and see replications as unpublishable</a:t>
            </a:r>
          </a:p>
        </p:txBody>
      </p:sp>
    </p:spTree>
    <p:extLst>
      <p:ext uri="{BB962C8B-B14F-4D97-AF65-F5344CB8AC3E}">
        <p14:creationId xmlns:p14="http://schemas.microsoft.com/office/powerpoint/2010/main" val="31347854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1836CEA-5410-3A4E-83CC-06A3A9253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136247" cy="1095941"/>
          </a:xfrm>
        </p:spPr>
        <p:txBody>
          <a:bodyPr>
            <a:noAutofit/>
          </a:bodyPr>
          <a:lstStyle/>
          <a:p>
            <a:r>
              <a:rPr lang="en-US" sz="3600" dirty="0"/>
              <a:t>How do Registered Reports support replication studies?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61833" y="2789139"/>
            <a:ext cx="8483600" cy="157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RRs: have proposed replication experiment reviewed and provisionally accepted </a:t>
            </a:r>
            <a:r>
              <a:rPr lang="en-US" i="1" dirty="0"/>
              <a:t>before</a:t>
            </a:r>
            <a:r>
              <a:rPr lang="en-US" dirty="0"/>
              <a:t> you invest substantial resources into doing it; potentially involve original authors in peer review of the protocol; </a:t>
            </a:r>
            <a:r>
              <a:rPr lang="en-US" b="1" dirty="0"/>
              <a:t>motivated reasoning is prevented</a:t>
            </a:r>
          </a:p>
        </p:txBody>
      </p:sp>
    </p:spTree>
    <p:extLst>
      <p:ext uri="{BB962C8B-B14F-4D97-AF65-F5344CB8AC3E}">
        <p14:creationId xmlns:p14="http://schemas.microsoft.com/office/powerpoint/2010/main" val="70572883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1836CEA-5410-3A4E-83CC-06A3A9253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136247" cy="1370261"/>
          </a:xfrm>
        </p:spPr>
        <p:txBody>
          <a:bodyPr>
            <a:noAutofit/>
          </a:bodyPr>
          <a:lstStyle/>
          <a:p>
            <a:r>
              <a:rPr lang="en-US" sz="2800" dirty="0"/>
              <a:t>I have no idea of what effect size to expect in my experiment, so how can I do a power analysis as part of Stage 1?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/>
          <p:cNvSpPr/>
          <p:nvPr/>
        </p:nvSpPr>
        <p:spPr>
          <a:xfrm>
            <a:off x="361833" y="2067249"/>
            <a:ext cx="827509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Pilot results </a:t>
            </a:r>
            <a:r>
              <a:rPr lang="en-US" sz="2400" dirty="0"/>
              <a:t>to help inform effect size estimates are welcomed in Stage 1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Usually there is related literature or you can specify a smallest effect size of interest (SESOI). 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If SESOI is uncertain, options are: 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    an orthodox statistical approach with corrected peeking </a:t>
            </a:r>
          </a:p>
          <a:p>
            <a:pPr lvl="2">
              <a:spcAft>
                <a:spcPts val="600"/>
              </a:spcAft>
              <a:buFont typeface="Arial" charset="0"/>
              <a:buChar char="•"/>
            </a:pPr>
            <a:r>
              <a:rPr lang="en-US" sz="1600" dirty="0"/>
              <a:t> (e.g. </a:t>
            </a:r>
            <a:r>
              <a:rPr lang="en-US" sz="1600" dirty="0" err="1"/>
              <a:t>Lakens</a:t>
            </a:r>
            <a:r>
              <a:rPr lang="en-US" sz="1600" dirty="0"/>
              <a:t>, D. Performing high‐powered studies efficiently with sequential analyses. </a:t>
            </a:r>
            <a:r>
              <a:rPr lang="en-US" sz="1600" i="1" dirty="0"/>
              <a:t>European Journal of Social Psychology</a:t>
            </a:r>
            <a:r>
              <a:rPr lang="en-US" sz="1600" dirty="0"/>
              <a:t> 44.7 (2014): 701-710) 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    Bayesian methods to specify distribution of possible effect sizes </a:t>
            </a:r>
          </a:p>
          <a:p>
            <a:pPr lvl="2">
              <a:spcAft>
                <a:spcPts val="600"/>
              </a:spcAft>
              <a:buFont typeface="Arial" charset="0"/>
              <a:buChar char="•"/>
            </a:pPr>
            <a:r>
              <a:rPr lang="en-US" sz="1600" dirty="0"/>
              <a:t> (e.g. Dienes, Z. Bayesian versus orthodox statistics: Which side are you on? </a:t>
            </a:r>
            <a:r>
              <a:rPr lang="en-US" sz="1600" i="1" dirty="0"/>
              <a:t>Perspectives on Psychological Science</a:t>
            </a:r>
            <a:r>
              <a:rPr lang="en-US" sz="1600" dirty="0"/>
              <a:t> 6.3 (2011): 274-290)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4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4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681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136247" cy="1095941"/>
          </a:xfrm>
        </p:spPr>
        <p:txBody>
          <a:bodyPr>
            <a:noAutofit/>
          </a:bodyPr>
          <a:lstStyle/>
          <a:p>
            <a:r>
              <a:rPr lang="en-US" sz="4000" dirty="0"/>
              <a:t>Could reviewers scoop me?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465513" y="1928553"/>
            <a:ext cx="81381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Usually only a handful of people know about Stage 1 submissions at point of review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Once a Stage 1 protocol is accepted, the </a:t>
            </a:r>
            <a:r>
              <a:rPr lang="en-US" sz="2000" b="1" dirty="0"/>
              <a:t>journal can’t reject your paper</a:t>
            </a:r>
            <a:r>
              <a:rPr lang="en-US" sz="2000" dirty="0"/>
              <a:t> because something similar was published (novelty becomes irrelevant)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Manuscript received date on many published RRs is the date of Stage 1 submission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How different from grant applications, conference presentations, seminars? 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7 years there have been </a:t>
            </a:r>
            <a:r>
              <a:rPr lang="en-US" sz="2000" b="1" dirty="0"/>
              <a:t>no reports of scooping</a:t>
            </a:r>
            <a:r>
              <a:rPr lang="en-US" sz="2000" dirty="0"/>
              <a:t>, and Stage 1 protocols can be kept under private embargo until Stage 2 submission or acceptance. 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Chambers and </a:t>
            </a:r>
            <a:r>
              <a:rPr lang="en-US" sz="1600" dirty="0" err="1"/>
              <a:t>Tzavella</a:t>
            </a:r>
            <a:r>
              <a:rPr lang="en-US" sz="1600" dirty="0"/>
              <a:t> 2020 (</a:t>
            </a:r>
            <a:r>
              <a:rPr lang="en-US" sz="1600" dirty="0">
                <a:hlinkClick r:id="rId4"/>
              </a:rPr>
              <a:t>https://doi.org/10.31222/osf.io/43298</a:t>
            </a:r>
            <a:r>
              <a:rPr lang="en-US" sz="1600" dirty="0"/>
              <a:t>)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5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5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625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136247" cy="1403512"/>
          </a:xfrm>
        </p:spPr>
        <p:txBody>
          <a:bodyPr>
            <a:noAutofit/>
          </a:bodyPr>
          <a:lstStyle/>
          <a:p>
            <a:r>
              <a:rPr lang="en-US" sz="2800" dirty="0"/>
              <a:t>Registered Reports seem limited to single studies. What if I want to publish a sequence of experiments?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/>
          <p:cNvSpPr/>
          <p:nvPr/>
        </p:nvSpPr>
        <p:spPr>
          <a:xfrm>
            <a:off x="465512" y="1928553"/>
            <a:ext cx="776408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Many journals offer </a:t>
            </a:r>
            <a:r>
              <a:rPr lang="en-US" sz="2400" b="1" dirty="0"/>
              <a:t>sequential registrations</a:t>
            </a:r>
            <a:r>
              <a:rPr lang="en-US" sz="2400" dirty="0"/>
              <a:t> in which authors add studies iteratively at Stage 1 via a fast-track mechanism and complete them at Stage 2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/>
              <a:t> With each completed cycle, the previous accepted version of the paper is guaranteed to be published</a:t>
            </a:r>
          </a:p>
          <a:p>
            <a:pPr marL="342900" indent="-34290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Authors can also include a sequence of unregistered experiments as preliminary studies in a Stage 1 RR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e.g. E1, E2, E3 preliminary; manuscript proposes E4 as pre-registered test: </a:t>
            </a:r>
            <a:r>
              <a:rPr lang="en-US" sz="1600" dirty="0">
                <a:hlinkClick r:id="rId4"/>
              </a:rPr>
              <a:t>http://rsos.royalsocietypublishing.org/content/4/9/160935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86525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361833" y="358786"/>
            <a:ext cx="7136247" cy="1112567"/>
          </a:xfrm>
        </p:spPr>
        <p:txBody>
          <a:bodyPr>
            <a:noAutofit/>
          </a:bodyPr>
          <a:lstStyle/>
          <a:p>
            <a:r>
              <a:rPr lang="en-US" sz="2800" dirty="0"/>
              <a:t>How do I convince my PI/supervisor to try Registered Reports?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0961" y="6519400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519400"/>
            <a:ext cx="838200" cy="295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2088" y="2078373"/>
            <a:ext cx="8831262" cy="40934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Explain the </a:t>
            </a:r>
            <a:r>
              <a:rPr lang="en-US" sz="2400" b="1" dirty="0"/>
              <a:t>wider community</a:t>
            </a:r>
            <a:r>
              <a:rPr lang="en-US" sz="2400" dirty="0"/>
              <a:t> benefits as well as potential </a:t>
            </a:r>
            <a:r>
              <a:rPr lang="en-US" sz="2400" b="1" dirty="0"/>
              <a:t>benefits for your career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</a:t>
            </a:r>
            <a:r>
              <a:rPr lang="en-US" sz="2400" b="1" dirty="0"/>
              <a:t>RRs are useful for providing clarity and avoiding stonewalling by rivals </a:t>
            </a:r>
            <a:r>
              <a:rPr lang="en-US" sz="2400" dirty="0"/>
              <a:t>who may object to your results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Are offered by </a:t>
            </a:r>
            <a:r>
              <a:rPr lang="en-US" sz="2400" b="1" dirty="0"/>
              <a:t>major journals and well cited</a:t>
            </a:r>
            <a:r>
              <a:rPr lang="en-US" sz="2400" dirty="0"/>
              <a:t>, with numbers continually rising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Are part of transparency initiatives that only going to increase in prominence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If you’re the first in your field, you can be considered as a </a:t>
            </a:r>
            <a:r>
              <a:rPr lang="en-US" sz="2400" b="1" dirty="0"/>
              <a:t>front runner</a:t>
            </a:r>
          </a:p>
        </p:txBody>
      </p:sp>
    </p:spTree>
    <p:extLst>
      <p:ext uri="{BB962C8B-B14F-4D97-AF65-F5344CB8AC3E}">
        <p14:creationId xmlns:p14="http://schemas.microsoft.com/office/powerpoint/2010/main" val="12006272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33C4-2617-8942-8047-8DA0DEE03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Selfish reasons for pre-registration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9C754-9633-CC4E-85BC-19B4F232B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539801"/>
          </a:xfrm>
        </p:spPr>
        <p:txBody>
          <a:bodyPr/>
          <a:lstStyle/>
          <a:p>
            <a:r>
              <a:rPr lang="en-US" dirty="0"/>
              <a:t>Leif Nelson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15C63-0D67-764C-8317-4FF7FAC0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72345-731F-C04F-BD1D-3277B9EB4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2CD37A6-B2FC-3549-AB4F-B052518F9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43" y="2682516"/>
            <a:ext cx="769832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am not saying, “you have to preregister or else!” Heck, I am not even saying that you should; I am saying that I should. In a world of transparent reporting, I choose preregistration as a way to selfishly show off that I predicted the outcome of my study. 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US" altLang="en-US" sz="30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s://lh3.googleusercontent.com/7o8drnQJTylJ8Klw_QBI8TOKgKBxxbVkZWwrJ3A1wpfXJ7cW3Y1AwcOkiUSBB5TNhA0dX3Oy3ZODq2mH9Mzet-QO77a0hLLGs7hKNqpkzVAqL0OEx-cPA6vvRghPVxzgmRt1PH1vwA">
            <a:extLst>
              <a:ext uri="{FF2B5EF4-FFF2-40B4-BE49-F238E27FC236}">
                <a16:creationId xmlns:a16="http://schemas.microsoft.com/office/drawing/2014/main" id="{4809CEFB-57D6-1148-B560-34FF6E1C0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6200"/>
            <a:ext cx="4824177" cy="20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CCA66E-9237-3042-9315-0D5C243B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606" y="4192105"/>
            <a:ext cx="1988618" cy="19886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2876" y="6041976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886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C9F40-070E-3748-B0BD-591A25F09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Pre-registration in psycholinguistics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6C135-D617-D142-8175-85FC731DC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Shravan </a:t>
            </a:r>
            <a:r>
              <a:rPr lang="en-US" dirty="0" err="1"/>
              <a:t>Vasishth</a:t>
            </a:r>
            <a:r>
              <a:rPr lang="en-US" dirty="0"/>
              <a:t> (Potsdam University)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260C19-35B7-294D-ABC5-73EEE104C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F6040-54A3-A54D-ADC0-1AD7C9AA2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29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EC6F0-08D6-1944-A364-17FD1C44D697}"/>
              </a:ext>
            </a:extLst>
          </p:cNvPr>
          <p:cNvSpPr/>
          <p:nvPr/>
        </p:nvSpPr>
        <p:spPr>
          <a:xfrm>
            <a:off x="428400" y="6270239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https://vasishth.github.io/MPILeipzig2019/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7A5B5-F49F-0A4C-8C49-D00A89AA2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2332578"/>
            <a:ext cx="8831262" cy="40318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Slower data collection and publication: 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7 papers in 2018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6 in 2017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11 in 2016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10 in 2015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Discuss the ambiguities of the results openly in papers.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Releasing data caught mistakes before publication.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“Overall, I feel that the quality of our work has improved.”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96C1CB-59B8-F948-BC5F-F1931404A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56" y="2332578"/>
            <a:ext cx="3043544" cy="20290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B1267-0DF4-3E49-9F3F-8A902B28127E}"/>
              </a:ext>
            </a:extLst>
          </p:cNvPr>
          <p:cNvSpPr/>
          <p:nvPr/>
        </p:nvSpPr>
        <p:spPr>
          <a:xfrm>
            <a:off x="6645180" y="1909232"/>
            <a:ext cx="237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shravanvasishth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5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DCA3B0-1495-5E44-A086-2AE1333D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09" y="1246188"/>
            <a:ext cx="75691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>
                    <a:lumMod val="85000"/>
                  </a:schemeClr>
                </a:solidFill>
              </a:rPr>
              <a:t>Which part of a research study do you believe should be </a:t>
            </a:r>
            <a:r>
              <a:rPr lang="en-US" altLang="en-US" sz="2800" u="sng" dirty="0">
                <a:solidFill>
                  <a:schemeClr val="bg1">
                    <a:lumMod val="85000"/>
                  </a:schemeClr>
                </a:solidFill>
              </a:rPr>
              <a:t>beyond</a:t>
            </a:r>
            <a:r>
              <a:rPr lang="en-US" altLang="en-US" sz="2800" dirty="0">
                <a:solidFill>
                  <a:schemeClr val="bg1">
                    <a:lumMod val="85000"/>
                  </a:schemeClr>
                </a:solidFill>
              </a:rPr>
              <a:t> your control as a scientist?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B56B6-D382-434D-AB6E-D27AE96C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0763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>
                    <a:lumMod val="85000"/>
                  </a:schemeClr>
                </a:solidFill>
              </a:rPr>
              <a:t>Which part of a research study do you believe is </a:t>
            </a:r>
            <a:r>
              <a:rPr lang="en-US" altLang="en-US" sz="2800" u="sng" dirty="0">
                <a:solidFill>
                  <a:schemeClr val="bg1">
                    <a:lumMod val="85000"/>
                  </a:schemeClr>
                </a:solidFill>
              </a:rPr>
              <a:t>most important </a:t>
            </a:r>
            <a:r>
              <a:rPr lang="en-US" altLang="en-US" sz="2800" dirty="0">
                <a:solidFill>
                  <a:schemeClr val="bg1">
                    <a:lumMod val="85000"/>
                  </a:schemeClr>
                </a:solidFill>
              </a:rPr>
              <a:t>for publishing in ‘top journals’ &amp; advancing your career?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006136-206B-1F43-9F53-CEC644167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525" y="2566988"/>
            <a:ext cx="1817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The results</a:t>
            </a:r>
            <a:endParaRPr lang="en-US" alt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551CB-3629-F84D-8171-A5B9F6327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525" y="5232065"/>
            <a:ext cx="1817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The results</a:t>
            </a: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66388" y="784523"/>
            <a:ext cx="6075233" cy="923330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5400"/>
              <a:t>Don’t touch THIS</a:t>
            </a:r>
            <a:endParaRPr lang="en-US" sz="5400" dirty="0"/>
          </a:p>
        </p:txBody>
      </p:sp>
      <p:sp>
        <p:nvSpPr>
          <p:cNvPr id="3" name="Right Arrow 2"/>
          <p:cNvSpPr/>
          <p:nvPr/>
        </p:nvSpPr>
        <p:spPr>
          <a:xfrm rot="6956845">
            <a:off x="3909205" y="2025799"/>
            <a:ext cx="1002857" cy="348992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9135" y="3515312"/>
            <a:ext cx="8776229" cy="830997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But make sure THIS is amazing </a:t>
            </a:r>
          </a:p>
        </p:txBody>
      </p:sp>
      <p:sp>
        <p:nvSpPr>
          <p:cNvPr id="10" name="Right Arrow 9"/>
          <p:cNvSpPr/>
          <p:nvPr/>
        </p:nvSpPr>
        <p:spPr>
          <a:xfrm rot="6977390">
            <a:off x="4110121" y="4651763"/>
            <a:ext cx="1026728" cy="348992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0AB2A-94F1-204D-8523-3BAEC94C72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Registered</a:t>
            </a:r>
            <a:r>
              <a:rPr lang="nl-NL" dirty="0"/>
              <a:t> </a:t>
            </a:r>
            <a:r>
              <a:rPr lang="nl-NL" dirty="0" err="1"/>
              <a:t>reports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E98EF-326E-044C-9B6C-B786F484AB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1181002"/>
          </a:xfrm>
        </p:spPr>
        <p:txBody>
          <a:bodyPr/>
          <a:lstStyle/>
          <a:p>
            <a:r>
              <a:rPr lang="en-US" dirty="0"/>
              <a:t>Instead of "playing the game" it is time to change the rules: Registered Reports at AIMS Neuroscience and beyond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50E62-B261-034C-A297-3D64F2D79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33E7D-3705-2F4A-97EB-037E4D649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30</a:t>
            </a:fld>
            <a:endParaRPr lang="nl-NL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3B533AB-5CEE-3147-B015-60D10807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8194" y="4867957"/>
            <a:ext cx="191590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6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6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Peter J.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Etchells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PeteEtchells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s://lh6.googleusercontent.com/yP_O2Ed8GN_TJOhSgoUpb6MKoT2ag2LTgXYq4T70VqGap8KfDnG6UXMmaifmFk5hh9gErDDyPL--HdyxVm4bkwRW7jsYT8cM3CJ9U75V5JEeFsqkR1bty54s97NU4fBC2-qNHqy3jw">
            <a:extLst>
              <a:ext uri="{FF2B5EF4-FFF2-40B4-BE49-F238E27FC236}">
                <a16:creationId xmlns:a16="http://schemas.microsoft.com/office/drawing/2014/main" id="{132120F7-E7F7-B14A-B558-ECBAE792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449"/>
            <a:ext cx="2091524" cy="20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3560C5-097E-F04D-AB65-FD8932C7F9AB}"/>
              </a:ext>
            </a:extLst>
          </p:cNvPr>
          <p:cNvSpPr/>
          <p:nvPr/>
        </p:nvSpPr>
        <p:spPr>
          <a:xfrm>
            <a:off x="0" y="2952268"/>
            <a:ext cx="7926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989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Chambers, Christopher D.,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Feredoes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Eva,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Muthukumaraswamy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Suresh Daniel and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Etchells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, Peter.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2014. AIMS Neuroscience 1 (1) , pp. 4-17. 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8" name="Picture 4" descr="https://lh6.googleusercontent.com/hNx4vjJl39kSM02XnkCmoE1kGBIfoCRN1McLQrfa8nbwaxT40_S3YLWfsS59W9fd4GUHCz-JpKHhYlGx9BLBKO1IjPq48HEHQujcYmv1047-1nU8bq0DuULomes_SLPp0NimSYUaxg">
            <a:extLst>
              <a:ext uri="{FF2B5EF4-FFF2-40B4-BE49-F238E27FC236}">
                <a16:creationId xmlns:a16="http://schemas.microsoft.com/office/drawing/2014/main" id="{025B74A4-0DE3-8A44-BE23-F08F44D1E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903" y="3716449"/>
            <a:ext cx="1792386" cy="23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dW4UN4dPQk0I1hdRDC2RO7sl3GEFy8y0WtxH2roHPdaTm2f7u7y8MlOklIqNeoyq9AoTslWvIfqw9qDjuAmfH1vfFxl0P3XdlPau-bdAIJekUxe2ZelbOaVgYfrr625uRQL1q_l9oQ">
            <a:extLst>
              <a:ext uri="{FF2B5EF4-FFF2-40B4-BE49-F238E27FC236}">
                <a16:creationId xmlns:a16="http://schemas.microsoft.com/office/drawing/2014/main" id="{02CFB3D6-EFB4-C94F-B97E-6AE85FFF2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48" y="3713847"/>
            <a:ext cx="2330056" cy="23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eEiJGRX9z8pKUWZOxSGgb7jBWcl1xllM_CLu51Z30MpGqphDV9mEA0JLUEdDAyFBVwm3r_ncZ8Hp4w9qDcrg6qsaCnnm1khDTqhswifOIO3SMsBroYgSBBLpa_4q4JOEVWKKGhubXw">
            <a:extLst>
              <a:ext uri="{FF2B5EF4-FFF2-40B4-BE49-F238E27FC236}">
                <a16:creationId xmlns:a16="http://schemas.microsoft.com/office/drawing/2014/main" id="{4ABCF617-A229-A746-98B4-E0C8BCCC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48" y="3350185"/>
            <a:ext cx="2103480" cy="21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DF0F1C-50C8-EC4A-AEB3-5FB4682442BB}"/>
              </a:ext>
            </a:extLst>
          </p:cNvPr>
          <p:cNvSpPr/>
          <p:nvPr/>
        </p:nvSpPr>
        <p:spPr>
          <a:xfrm>
            <a:off x="0" y="591412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Chris Chambers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@chrisdc77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7EA07D-01DC-4C46-BE57-E15803011075}"/>
              </a:ext>
            </a:extLst>
          </p:cNvPr>
          <p:cNvSpPr/>
          <p:nvPr/>
        </p:nvSpPr>
        <p:spPr>
          <a:xfrm>
            <a:off x="2358828" y="60785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Eva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Fredoes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@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evaferedoes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5B8FBC-5CD1-9045-8C3A-53C853B8BA42}"/>
              </a:ext>
            </a:extLst>
          </p:cNvPr>
          <p:cNvSpPr/>
          <p:nvPr/>
        </p:nvSpPr>
        <p:spPr>
          <a:xfrm>
            <a:off x="4454948" y="60365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Suresh 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Muthukumaraswamy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793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? </a:t>
            </a:r>
            <a:r>
              <a:rPr lang="nl-NL" dirty="0" err="1"/>
              <a:t>Discussion</a:t>
            </a:r>
            <a:r>
              <a:rPr lang="nl-NL" dirty="0"/>
              <a:t>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164779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Do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Registered</a:t>
            </a:r>
            <a:r>
              <a:rPr lang="nl-NL" dirty="0"/>
              <a:t> </a:t>
            </a:r>
            <a:r>
              <a:rPr lang="nl-NL" dirty="0" err="1"/>
              <a:t>Reports</a:t>
            </a:r>
            <a:r>
              <a:rPr lang="nl-NL" dirty="0"/>
              <a:t> are </a:t>
            </a:r>
            <a:r>
              <a:rPr lang="nl-NL" dirty="0" err="1"/>
              <a:t>feasible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research?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/>
              <a:t>Do </a:t>
            </a:r>
            <a:r>
              <a:rPr lang="nl-NL" dirty="0" err="1"/>
              <a:t>you</a:t>
            </a:r>
            <a:r>
              <a:rPr lang="nl-NL" dirty="0"/>
              <a:t> have </a:t>
            </a:r>
            <a:r>
              <a:rPr lang="nl-NL" dirty="0" err="1"/>
              <a:t>any</a:t>
            </a:r>
            <a:r>
              <a:rPr lang="nl-NL" dirty="0"/>
              <a:t> concerns? </a:t>
            </a:r>
          </a:p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4296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Additional</a:t>
            </a:r>
            <a:r>
              <a:rPr lang="nl-NL" dirty="0"/>
              <a:t>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553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95385-E322-EB43-80D4-26776B31B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dumping 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4A8C-0B60-2249-A1F2-73734CCCC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1501602"/>
          </a:xfrm>
        </p:spPr>
        <p:txBody>
          <a:bodyPr/>
          <a:lstStyle/>
          <a:p>
            <a:r>
              <a:rPr lang="en-US" dirty="0"/>
              <a:t>Won’t Registered Reports become a dumping ground for negative or ambiguous findings that have little impact?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9D57B-78F1-EC41-B65E-93FD321C3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4DC28-42B8-614C-892B-019994333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9C6763-0FA2-0846-9FCC-B0A65ED67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00" y="3292178"/>
            <a:ext cx="7382057" cy="28315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RRs that include null hypothesis significance testing (NHST)-based analyses must include </a:t>
            </a:r>
            <a:r>
              <a:rPr lang="en-US" sz="2400" i="1" dirty="0"/>
              <a:t>a priori </a:t>
            </a:r>
            <a:r>
              <a:rPr lang="en-US" sz="2400" dirty="0"/>
              <a:t>power of ≥ 90% for all tests of the proposed hypotheses.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Ensuring high statistical power increases the credibility of all findings, regardless of whether they are clearly positive, clearly negative or inconclusive.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8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5E2D3-C6B6-F048-B233-1EF37FA2FA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expensive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5949A-D844-0945-B87F-621EF6AA5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253925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Setting a requirement of 90% for statistical power is unrealistic for expensive methods and would require impossibly large sample sizes.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disadvantages researchers who work with expensive techniques or who have limited resources</a:t>
            </a:r>
            <a:r>
              <a:rPr lang="en-US" dirty="0" smtClean="0"/>
              <a:t>.</a:t>
            </a:r>
            <a:endParaRPr lang="en-US" sz="32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95FB4-E4BB-AA4C-842A-3E21C1941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6586A-A3F2-CC43-9A7F-27E694DEE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67441-FBA8-274C-A1DF-7586C53EC179}"/>
              </a:ext>
            </a:extLst>
          </p:cNvPr>
          <p:cNvSpPr/>
          <p:nvPr/>
        </p:nvSpPr>
        <p:spPr>
          <a:xfrm>
            <a:off x="428400" y="4336068"/>
            <a:ext cx="8100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Underpowered experiments themselves are detrimental to science.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One solution is to combine resources across research teams to increase power, such as the highly successful IMAGEN fMRI consortium.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157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7FBB-1949-ED49-8679-BD932A6217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resubmitting it to a higher impact journal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455E5-7BD8-7546-A5A1-C20480996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1501602"/>
          </a:xfrm>
        </p:spPr>
        <p:txBody>
          <a:bodyPr/>
          <a:lstStyle/>
          <a:p>
            <a:r>
              <a:rPr lang="en-US" dirty="0"/>
              <a:t>What is to stop authors with IPA withdrawing their manuscript after getting striking results and resubmitting it to a higher impact journal?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B0D32-B245-8F47-A883-9B15C410E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72B15-1D4B-6444-9591-1878CCA4F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35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BA8D46-D47A-4647-9FC5-A47EA1664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3510663"/>
            <a:ext cx="8831262" cy="13542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Nothing! The authors are not locked in a specific journal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dirty="0"/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63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C659-067C-964B-A87F-2E437C4C2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Student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B28E5-E7F3-7A4B-97B4-6554DE99E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1501602"/>
          </a:xfrm>
        </p:spPr>
        <p:txBody>
          <a:bodyPr/>
          <a:lstStyle/>
          <a:p>
            <a:r>
              <a:rPr lang="en-US" dirty="0"/>
              <a:t>Much of my research stems from student projects, which operate over too short a time scale to be suitable for Registered Reports.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FDFA1-E1CF-764D-BD4E-F0F145AEE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C3457-96A2-CF44-885F-0C208DC83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36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D428F-224B-7B45-91F0-0C1986B46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3551123"/>
            <a:ext cx="8831262" cy="290848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This is a legitimate concern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One way authors can address this is to design and pre-register student projects several months before students commence.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It is possible to negotiate a delayed commencement date with the editors.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3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EE9-6466-4949-A8B1-C613C5270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99" y="460799"/>
            <a:ext cx="5648719" cy="1691681"/>
          </a:xfrm>
        </p:spPr>
        <p:txBody>
          <a:bodyPr/>
          <a:lstStyle/>
          <a:p>
            <a:r>
              <a:rPr lang="en-US" sz="2600" dirty="0"/>
              <a:t>Pre-registration of hypotheses and analysis plans is too arduous to be feasible for authors.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C94E3-3959-8B4B-AD10-670C461BE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5DC65-A2A7-0D4B-BF8C-796776279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37</a:t>
            </a:fld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51DF64-23D9-3E43-B983-9978CEE8F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2264490"/>
            <a:ext cx="8831262" cy="253915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The amount of work is similar to conventional manuscript preparation;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The reward for doing the work in advance, rather than at the end, is that IPA guarantees a publication.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dirty="0"/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2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EE9-6466-4949-A8B1-C613C5270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00" y="460800"/>
            <a:ext cx="5490000" cy="1392276"/>
          </a:xfrm>
        </p:spPr>
        <p:txBody>
          <a:bodyPr/>
          <a:lstStyle/>
          <a:p>
            <a:r>
              <a:rPr lang="en-US" sz="2600" dirty="0"/>
              <a:t>How are Registered Reports different from clinical trial registration?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C94E3-3959-8B4B-AD10-670C461BE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5DC65-A2A7-0D4B-BF8C-796776279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38</a:t>
            </a:fld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51DF64-23D9-3E43-B983-9978CEE8F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2078373"/>
            <a:ext cx="8831262" cy="34009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Only 1 in 3 peer reviewers of clinical research compare authors’ protocols to their final submitted manuscripts.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Most forms of clinical trial registration (e.g. </a:t>
            </a:r>
            <a:r>
              <a:rPr lang="en-US" sz="2400" dirty="0" err="1"/>
              <a:t>clinicaltrials.gov</a:t>
            </a:r>
            <a:r>
              <a:rPr lang="en-US" sz="2400" dirty="0"/>
              <a:t>) do not peer review study protocols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/>
              <a:t>which provides the opportunity for authors to include sufficient “wiggle room” in the methods or proposed analyses to allow later p-hacking or </a:t>
            </a:r>
            <a:r>
              <a:rPr lang="en-US" sz="1600" dirty="0" err="1"/>
              <a:t>HARKing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Journals that review and publish trial protocols (e.g. Lancet Protocol Reviews, BMC Protocols, Trials), do not provide any guarantee that the final outcome will be published.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19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9891-B691-FD40-B24F-4A9426B05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sloppy research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2374E-A8E5-3044-A12C-50E343C77E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1822203"/>
          </a:xfrm>
        </p:spPr>
        <p:txBody>
          <a:bodyPr/>
          <a:lstStyle/>
          <a:p>
            <a:r>
              <a:rPr lang="en-US" dirty="0"/>
              <a:t>If publication is guaranteed in advance, why would researchers bother running their experiments carefully? This scheme could incentivize false negatives arising from sloppy research practices.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73B12-8C05-0E4F-B6F9-365338251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0A076-27A1-A249-9ADA-202986AEA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39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497DCC-DCAA-604D-8002-DB9F75FBCC5B}"/>
              </a:ext>
            </a:extLst>
          </p:cNvPr>
          <p:cNvSpPr/>
          <p:nvPr/>
        </p:nvSpPr>
        <p:spPr>
          <a:xfrm>
            <a:off x="428400" y="3750678"/>
            <a:ext cx="7210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 believe that scientists are motivated to do their work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Running a pre-registered study carelessly would also sabotage the outcome-neutral tests, so the result will not be accepted for publication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7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FCC9E82-F93A-BD4F-88C8-24F1B350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308100"/>
            <a:ext cx="4319588" cy="4319588"/>
          </a:xfrm>
          <a:prstGeom prst="ellipse">
            <a:avLst/>
          </a:prstGeom>
          <a:solidFill>
            <a:srgbClr val="8CF714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What’s best for science</a:t>
            </a:r>
          </a:p>
          <a:p>
            <a:pPr algn="ctr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altLang="en-US" dirty="0">
                <a:solidFill>
                  <a:srgbClr val="000000"/>
                </a:solidFill>
              </a:rPr>
              <a:t>High quality research, published regardless of outcome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4A5A66-3C52-A640-B4C5-2A326677B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308100"/>
            <a:ext cx="4319588" cy="4319588"/>
          </a:xfrm>
          <a:prstGeom prst="ellipse">
            <a:avLst/>
          </a:prstGeom>
          <a:solidFill>
            <a:srgbClr val="E06663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What’s best for scientists</a:t>
            </a:r>
          </a:p>
          <a:p>
            <a:pPr algn="ctr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US" altLang="en-US" dirty="0">
                <a:solidFill>
                  <a:srgbClr val="000000"/>
                </a:solidFill>
              </a:rPr>
              <a:t>Producing a lot of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rgbClr val="000000"/>
                </a:solidFill>
              </a:rPr>
              <a:t>“great results”</a:t>
            </a: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098C3AA-0391-7D4D-9CF6-13A71BB65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513" y="142875"/>
            <a:ext cx="626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Results-driven culture distorts incentives</a:t>
            </a:r>
            <a:endParaRPr lang="en-US" altLang="en-US" sz="2800" dirty="0"/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9E05F6C-B77B-284F-96C9-CF1C6A292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" y="5713071"/>
            <a:ext cx="7045642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/>
              <a:t>Nosek</a:t>
            </a:r>
            <a:r>
              <a:rPr lang="en-US" altLang="en-US" sz="1200" dirty="0"/>
              <a:t>, Spies &amp; </a:t>
            </a:r>
            <a:r>
              <a:rPr lang="en-US" altLang="en-US" sz="1200" dirty="0" err="1"/>
              <a:t>Motyl</a:t>
            </a:r>
            <a:r>
              <a:rPr lang="en-US" altLang="en-US" sz="1200" dirty="0"/>
              <a:t> (2012) </a:t>
            </a:r>
            <a:r>
              <a:rPr lang="nl-NL" sz="1200" dirty="0">
                <a:hlinkClick r:id="rId2"/>
              </a:rPr>
              <a:t>https://doi.org/10.1177/1745691612459058</a:t>
            </a:r>
            <a:endParaRPr lang="nl-NL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1200" dirty="0"/>
              <a:t>Edwards </a:t>
            </a:r>
            <a:r>
              <a:rPr lang="nl-NL" altLang="en-US" sz="1200" dirty="0" err="1"/>
              <a:t>and</a:t>
            </a:r>
            <a:r>
              <a:rPr lang="nl-NL" altLang="en-US" sz="1200" dirty="0"/>
              <a:t> Roy (2017) </a:t>
            </a:r>
            <a:r>
              <a:rPr lang="nl-NL" altLang="en-US" sz="1200" dirty="0">
                <a:hlinkClick r:id="rId3"/>
              </a:rPr>
              <a:t>https://doi.org/10.1089/ees.2016.0223</a:t>
            </a:r>
            <a:endParaRPr lang="nl-NL" altLang="en-US" sz="1200" dirty="0"/>
          </a:p>
          <a:p>
            <a:pPr>
              <a:buNone/>
            </a:pPr>
            <a:r>
              <a:rPr lang="nl-NL" altLang="en-US" sz="1200" dirty="0"/>
              <a:t>Chambers </a:t>
            </a:r>
            <a:r>
              <a:rPr lang="nl-NL" altLang="en-US" sz="1200" dirty="0" err="1"/>
              <a:t>and</a:t>
            </a:r>
            <a:r>
              <a:rPr lang="nl-NL" altLang="en-US" sz="1200" dirty="0"/>
              <a:t> </a:t>
            </a:r>
            <a:r>
              <a:rPr lang="nl-NL" altLang="en-US" sz="1200" dirty="0" err="1"/>
              <a:t>colleagues</a:t>
            </a:r>
            <a:r>
              <a:rPr lang="nl-NL" altLang="en-US" sz="1200" dirty="0"/>
              <a:t> (2014) </a:t>
            </a:r>
            <a:r>
              <a:rPr lang="nl-NL" altLang="en-US" sz="1200" dirty="0">
                <a:cs typeface="Calibri" panose="020F0502020204030204" pitchFamily="34" charset="0"/>
                <a:hlinkClick r:id="rId4"/>
              </a:rPr>
              <a:t>https://doi.org/</a:t>
            </a:r>
            <a:r>
              <a:rPr lang="nl-NL" sz="1200" dirty="0">
                <a:solidFill>
                  <a:srgbClr val="000000"/>
                </a:solidFill>
                <a:cs typeface="Calibri" panose="020F0502020204030204" pitchFamily="34" charset="0"/>
                <a:hlinkClick r:id="rId4"/>
              </a:rPr>
              <a:t>10.3934/Neuroscience2014.1.4</a:t>
            </a:r>
            <a:r>
              <a:rPr lang="nl-NL" sz="12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200" dirty="0">
              <a:cs typeface="Calibri" panose="020F0502020204030204" pitchFamily="34" charset="0"/>
            </a:endParaRPr>
          </a:p>
        </p:txBody>
      </p:sp>
      <p:sp>
        <p:nvSpPr>
          <p:cNvPr id="21509" name="Slide Number Placeholder 2">
            <a:extLst>
              <a:ext uri="{FF2B5EF4-FFF2-40B4-BE49-F238E27FC236}">
                <a16:creationId xmlns:a16="http://schemas.microsoft.com/office/drawing/2014/main" id="{EEF0F73A-49C2-C14F-9229-71D0EAAD9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003661C-C428-A54B-9EAE-8AAAAFFB5C79}" type="slidenum">
              <a:rPr lang="en-US" altLang="en-US">
                <a:solidFill>
                  <a:srgbClr val="898989"/>
                </a:solidFill>
              </a:rPr>
              <a:pPr/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5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4574-C6C9-434B-849E-A05400D50B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ethical approval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64DB1-6D96-6A4E-8688-470FD21CC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540800"/>
            <a:ext cx="6983904" cy="2764163"/>
          </a:xfrm>
        </p:spPr>
        <p:txBody>
          <a:bodyPr/>
          <a:lstStyle/>
          <a:p>
            <a:r>
              <a:rPr lang="en-US" dirty="0"/>
              <a:t>Stage 1 submissions must have institutional ethical approval to be considered for IPA, and such ethical approval can be highly specific. This means that if a researcher has to change anything about their study design to obtain IPA, the ethics application would need to be amended and resubmitted to the ethics committee. This back-and-forth will be too time-consuming and bureaucratic for many researchers.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E7D96-DD89-7B46-A24C-E885CBCE9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1F336-246B-D443-A36D-62264DAB5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40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995836-D6A8-D847-81BD-6381811828A5}"/>
              </a:ext>
            </a:extLst>
          </p:cNvPr>
          <p:cNvSpPr/>
          <p:nvPr/>
        </p:nvSpPr>
        <p:spPr>
          <a:xfrm>
            <a:off x="488827" y="4502522"/>
            <a:ext cx="6064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No easy 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An ideal strategy, where possible, is to build in minor procedural flexibility when applying for ethics approval.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98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DEE9-6466-4949-A8B1-C613C5270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99" y="460800"/>
            <a:ext cx="5672995" cy="1764510"/>
          </a:xfrm>
        </p:spPr>
        <p:txBody>
          <a:bodyPr/>
          <a:lstStyle/>
          <a:p>
            <a:r>
              <a:rPr lang="en-US" sz="2600" dirty="0"/>
              <a:t>How will RRs prevent pre-registrations for studies that have no funding or approvals and will never actually happen?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C94E3-3959-8B4B-AD10-670C461BE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5DC65-A2A7-0D4B-BF8C-796776279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41</a:t>
            </a:fld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51DF64-23D9-3E43-B983-9978CEE8F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2612447"/>
            <a:ext cx="742185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/>
              <a:t>Stage 1 submissions include a cover letter stating that all necessary support (e.g. funding, facilities) and approvals (e.g. ethics) are already in place and that the researchers could start immediately following IPA.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335B7F-1437-2E4C-8189-2F22833A2188}"/>
              </a:ext>
            </a:extLst>
          </p:cNvPr>
          <p:cNvSpPr/>
          <p:nvPr/>
        </p:nvSpPr>
        <p:spPr>
          <a:xfrm>
            <a:off x="241300" y="57024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dirty="0" err="1"/>
              <a:t>Chambers</a:t>
            </a:r>
            <a:r>
              <a:rPr lang="nl-NL" altLang="en-US" dirty="0"/>
              <a:t> </a:t>
            </a:r>
            <a:r>
              <a:rPr lang="nl-NL" altLang="en-US" dirty="0" err="1"/>
              <a:t>and</a:t>
            </a:r>
            <a:r>
              <a:rPr lang="nl-NL" altLang="en-US" dirty="0"/>
              <a:t> </a:t>
            </a:r>
            <a:r>
              <a:rPr lang="nl-NL" altLang="en-US" dirty="0" err="1"/>
              <a:t>colleagues</a:t>
            </a:r>
            <a:r>
              <a:rPr lang="nl-NL" altLang="en-US" dirty="0"/>
              <a:t> (2014) </a:t>
            </a:r>
            <a:r>
              <a:rPr lang="nl-NL" altLang="en-US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9F24-5CAA-024F-86C3-93F3E825C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Burden on reviewers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D7EE0-88A5-FC4D-BA8E-3CEAD8E7F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1501602"/>
          </a:xfrm>
        </p:spPr>
        <p:txBody>
          <a:bodyPr/>
          <a:lstStyle/>
          <a:p>
            <a:r>
              <a:rPr lang="en-US" dirty="0"/>
              <a:t>The peer review process for Registered Reports includes two phases. Won’t this create too much additional work for reviewers?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BCA61-F4FD-1E44-9B0A-C3D78A628A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47652-D3A1-D24B-AA5D-6131296C2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42</a:t>
            </a:fld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2D70C-CFFE-2442-A332-78EA0D6DC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3292178"/>
            <a:ext cx="8831262" cy="20928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400" dirty="0"/>
              <a:t> Note that in conventional review process manuscripts are often rejected sequentially by multiple journals, passing through many reviewers. </a:t>
            </a:r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dirty="0"/>
          </a:p>
          <a:p>
            <a:pPr>
              <a:spcAft>
                <a:spcPts val="600"/>
              </a:spcAft>
              <a:buFont typeface="Arial" charset="0"/>
              <a:buChar char="•"/>
              <a:defRPr/>
            </a:pP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2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2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809" y="6095619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42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105FECB-6DF8-8642-ABDE-1103B187666D}"/>
              </a:ext>
            </a:extLst>
          </p:cNvPr>
          <p:cNvGraphicFramePr/>
          <p:nvPr/>
        </p:nvGraphicFramePr>
        <p:xfrm>
          <a:off x="122776" y="1122477"/>
          <a:ext cx="8004668" cy="535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530" name="TextBox 27">
            <a:extLst>
              <a:ext uri="{FF2B5EF4-FFF2-40B4-BE49-F238E27FC236}">
                <a16:creationId xmlns:a16="http://schemas.microsoft.com/office/drawing/2014/main" id="{423027D4-81CC-C249-A302-4817CAB7A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-66675"/>
            <a:ext cx="64373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What happens when we put researchers under pressure to get “great results”?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719B4D8-A6AB-A045-ABFB-16D88FC9B058}"/>
              </a:ext>
            </a:extLst>
          </p:cNvPr>
          <p:cNvGrpSpPr>
            <a:grpSpLocks/>
          </p:cNvGrpSpPr>
          <p:nvPr/>
        </p:nvGrpSpPr>
        <p:grpSpPr bwMode="auto">
          <a:xfrm>
            <a:off x="995363" y="893763"/>
            <a:ext cx="7843837" cy="4967287"/>
            <a:chOff x="996104" y="893371"/>
            <a:chExt cx="7843096" cy="4967833"/>
          </a:xfrm>
        </p:grpSpPr>
        <p:sp>
          <p:nvSpPr>
            <p:cNvPr id="22544" name="Rectangle 16">
              <a:extLst>
                <a:ext uri="{FF2B5EF4-FFF2-40B4-BE49-F238E27FC236}">
                  <a16:creationId xmlns:a16="http://schemas.microsoft.com/office/drawing/2014/main" id="{E40BB3E2-8BDF-D248-B352-549CB18FB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104" y="893371"/>
              <a:ext cx="211695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Publication bias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Lack of data sharing</a:t>
              </a:r>
            </a:p>
          </p:txBody>
        </p:sp>
        <p:sp>
          <p:nvSpPr>
            <p:cNvPr id="22545" name="Rectangle 17">
              <a:extLst>
                <a:ext uri="{FF2B5EF4-FFF2-40B4-BE49-F238E27FC236}">
                  <a16:creationId xmlns:a16="http://schemas.microsoft.com/office/drawing/2014/main" id="{40C187AC-61CC-5D44-B011-81A55D64C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4171" y="3862401"/>
              <a:ext cx="2155029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Low statistical power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765F44A-0AF9-834D-B720-92379CB8E6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054866" y="2019032"/>
              <a:ext cx="2746116" cy="161942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366F7B9-21D6-2446-9A30-A9DA1FCBD2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996135" y="4003625"/>
              <a:ext cx="734943" cy="153051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548" name="Rectangle 20">
              <a:extLst>
                <a:ext uri="{FF2B5EF4-FFF2-40B4-BE49-F238E27FC236}">
                  <a16:creationId xmlns:a16="http://schemas.microsoft.com/office/drawing/2014/main" id="{E8B0279E-98B2-544D-A134-D7765FD0A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961" y="4378532"/>
              <a:ext cx="2320021" cy="277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Selective reporting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7A8C797-D2B6-EE4A-BA4C-403C445906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543800" y="5861204"/>
              <a:ext cx="1257181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550" name="Rectangle 22">
              <a:extLst>
                <a:ext uri="{FF2B5EF4-FFF2-40B4-BE49-F238E27FC236}">
                  <a16:creationId xmlns:a16="http://schemas.microsoft.com/office/drawing/2014/main" id="{90A828C4-2554-4842-AA11-2D32B6E7F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125" y="5396094"/>
              <a:ext cx="2133398" cy="277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Selective reporting</a:t>
              </a:r>
            </a:p>
          </p:txBody>
        </p:sp>
        <p:sp>
          <p:nvSpPr>
            <p:cNvPr id="22551" name="Rectangle 23">
              <a:extLst>
                <a:ext uri="{FF2B5EF4-FFF2-40B4-BE49-F238E27FC236}">
                  <a16:creationId xmlns:a16="http://schemas.microsoft.com/office/drawing/2014/main" id="{9B06D52B-0416-FC42-B65B-ABE5A1CFEA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000">
              <a:off x="2284303" y="2851929"/>
              <a:ext cx="2578368" cy="277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Changing the hypothesis</a:t>
              </a:r>
              <a:endParaRPr lang="en-US" altLang="en-US" sz="1800"/>
            </a:p>
          </p:txBody>
        </p:sp>
        <p:sp>
          <p:nvSpPr>
            <p:cNvPr id="22552" name="Rectangle 24">
              <a:extLst>
                <a:ext uri="{FF2B5EF4-FFF2-40B4-BE49-F238E27FC236}">
                  <a16:creationId xmlns:a16="http://schemas.microsoft.com/office/drawing/2014/main" id="{6E55D0BC-01FA-CD45-AD09-E69687F11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8200" y="1122477"/>
              <a:ext cx="137237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Lack of replication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345279-469C-4048-AE5F-93D16651FFBB}"/>
              </a:ext>
            </a:extLst>
          </p:cNvPr>
          <p:cNvGrpSpPr>
            <a:grpSpLocks/>
          </p:cNvGrpSpPr>
          <p:nvPr/>
        </p:nvGrpSpPr>
        <p:grpSpPr bwMode="auto">
          <a:xfrm>
            <a:off x="220663" y="158750"/>
            <a:ext cx="8801100" cy="5375275"/>
            <a:chOff x="220663" y="158750"/>
            <a:chExt cx="8801100" cy="5375275"/>
          </a:xfrm>
        </p:grpSpPr>
        <p:sp>
          <p:nvSpPr>
            <p:cNvPr id="22534" name="TextBox 28">
              <a:extLst>
                <a:ext uri="{FF2B5EF4-FFF2-40B4-BE49-F238E27FC236}">
                  <a16:creationId xmlns:a16="http://schemas.microsoft.com/office/drawing/2014/main" id="{03D936D0-1E4A-9B49-9530-D74F21CFD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8100" y="1741488"/>
              <a:ext cx="1739900" cy="584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1 in 1000 papers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Makel et al (2012)</a:t>
              </a:r>
            </a:p>
          </p:txBody>
        </p:sp>
        <p:sp>
          <p:nvSpPr>
            <p:cNvPr id="22535" name="TextBox 29">
              <a:extLst>
                <a:ext uri="{FF2B5EF4-FFF2-40B4-BE49-F238E27FC236}">
                  <a16:creationId xmlns:a16="http://schemas.microsoft.com/office/drawing/2014/main" id="{56EC0A9C-3A8A-474C-8E1E-DD697FDF3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3063" y="4241800"/>
              <a:ext cx="2298700" cy="12922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~50% chance to detect medium effects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Cohen (1962); Sedlmeier and Gigerenzer (1989); Bezeau and Graves (2001)</a:t>
              </a:r>
            </a:p>
          </p:txBody>
        </p:sp>
        <p:sp>
          <p:nvSpPr>
            <p:cNvPr id="22536" name="Rectangle 30">
              <a:extLst>
                <a:ext uri="{FF2B5EF4-FFF2-40B4-BE49-F238E27FC236}">
                  <a16:creationId xmlns:a16="http://schemas.microsoft.com/office/drawing/2014/main" id="{45C55279-18C3-EB48-A094-2FD75EE6C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925" y="4713288"/>
              <a:ext cx="2195513" cy="5857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~50-100% prevalence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John et al (2012)</a:t>
              </a:r>
            </a:p>
          </p:txBody>
        </p:sp>
        <p:sp>
          <p:nvSpPr>
            <p:cNvPr id="22537" name="Rectangle 31">
              <a:extLst>
                <a:ext uri="{FF2B5EF4-FFF2-40B4-BE49-F238E27FC236}">
                  <a16:creationId xmlns:a16="http://schemas.microsoft.com/office/drawing/2014/main" id="{7ED5150E-0945-4C4F-B91F-A9C237CF6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300" y="3200400"/>
              <a:ext cx="2146300" cy="8001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~50-90% prevalence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John et al (2012)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Kerr (1998)</a:t>
              </a:r>
            </a:p>
          </p:txBody>
        </p:sp>
        <p:grpSp>
          <p:nvGrpSpPr>
            <p:cNvPr id="22538" name="Group 44">
              <a:extLst>
                <a:ext uri="{FF2B5EF4-FFF2-40B4-BE49-F238E27FC236}">
                  <a16:creationId xmlns:a16="http://schemas.microsoft.com/office/drawing/2014/main" id="{712F92BC-4FA2-774D-B685-64F099AEB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663" y="158750"/>
              <a:ext cx="1558261" cy="735013"/>
              <a:chOff x="221404" y="158234"/>
              <a:chExt cx="1557475" cy="735140"/>
            </a:xfrm>
          </p:grpSpPr>
          <p:sp>
            <p:nvSpPr>
              <p:cNvPr id="22542" name="Rectangle 32">
                <a:extLst>
                  <a:ext uri="{FF2B5EF4-FFF2-40B4-BE49-F238E27FC236}">
                    <a16:creationId xmlns:a16="http://schemas.microsoft.com/office/drawing/2014/main" id="{C696C4D8-C82F-0149-ABB5-1EC22C100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404" y="158234"/>
                <a:ext cx="1557475" cy="58477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rgbClr val="FF0000"/>
                    </a:solidFill>
                  </a:rPr>
                  <a:t>~92% </a:t>
                </a:r>
                <a:r>
                  <a:rPr lang="en-US" altLang="en-US" sz="1800" dirty="0" smtClean="0">
                    <a:solidFill>
                      <a:srgbClr val="FF0000"/>
                    </a:solidFill>
                  </a:rPr>
                  <a:t>positive </a:t>
                </a:r>
                <a:r>
                  <a:rPr lang="en-US" altLang="en-US" sz="1400" dirty="0" err="1"/>
                  <a:t>Fanelli</a:t>
                </a:r>
                <a:r>
                  <a:rPr lang="en-US" altLang="en-US" sz="1400" dirty="0"/>
                  <a:t> (2010)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C842272-25C6-D244-BC32-971DDC2EAC31}"/>
                  </a:ext>
                </a:extLst>
              </p:cNvPr>
              <p:cNvCxnSpPr>
                <a:cxnSpLocks noChangeShapeType="1"/>
                <a:stCxn id="22542" idx="2"/>
              </p:cNvCxnSpPr>
              <p:nvPr/>
            </p:nvCxnSpPr>
            <p:spPr bwMode="auto">
              <a:xfrm flipH="1">
                <a:off x="995714" y="743010"/>
                <a:ext cx="4428" cy="15036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22539" name="Group 43">
              <a:extLst>
                <a:ext uri="{FF2B5EF4-FFF2-40B4-BE49-F238E27FC236}">
                  <a16:creationId xmlns:a16="http://schemas.microsoft.com/office/drawing/2014/main" id="{5AD074B9-B738-6043-ACAF-A611A759AE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275" y="1474788"/>
              <a:ext cx="1700213" cy="850900"/>
              <a:chOff x="295912" y="1474842"/>
              <a:chExt cx="1699840" cy="85132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85B3C74-BB77-E041-AE4C-DA8C7A92B6D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51406" y="1474842"/>
                <a:ext cx="44440" cy="2033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2541" name="Rectangle 37">
                <a:extLst>
                  <a:ext uri="{FF2B5EF4-FFF2-40B4-BE49-F238E27FC236}">
                    <a16:creationId xmlns:a16="http://schemas.microsoft.com/office/drawing/2014/main" id="{299EBB4F-5B80-314A-8411-4A13A8FE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12" y="1741392"/>
                <a:ext cx="1699840" cy="58477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</a:rPr>
                  <a:t>~70% failure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Wicherts et al (2006)</a:t>
                </a:r>
              </a:p>
            </p:txBody>
          </p:sp>
        </p:grpSp>
      </p:grpSp>
      <p:sp>
        <p:nvSpPr>
          <p:cNvPr id="22533" name="Slide Number Placeholder 2">
            <a:extLst>
              <a:ext uri="{FF2B5EF4-FFF2-40B4-BE49-F238E27FC236}">
                <a16:creationId xmlns:a16="http://schemas.microsoft.com/office/drawing/2014/main" id="{86D01183-0715-4144-82AB-C3B452DAA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02AC268-A12E-FE4D-9B1A-F9632FDCA674}" type="slidenum">
              <a:rPr lang="en-US" altLang="en-US">
                <a:solidFill>
                  <a:srgbClr val="898989"/>
                </a:solidFill>
              </a:rPr>
              <a:pPr/>
              <a:t>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8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450" y="62886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10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10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105FECB-6DF8-8642-ABDE-1103B18766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654461"/>
              </p:ext>
            </p:extLst>
          </p:nvPr>
        </p:nvGraphicFramePr>
        <p:xfrm>
          <a:off x="122776" y="1122477"/>
          <a:ext cx="8004668" cy="535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530" name="TextBox 27">
            <a:extLst>
              <a:ext uri="{FF2B5EF4-FFF2-40B4-BE49-F238E27FC236}">
                <a16:creationId xmlns:a16="http://schemas.microsoft.com/office/drawing/2014/main" id="{423027D4-81CC-C249-A302-4817CAB7A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-66675"/>
            <a:ext cx="64373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What happens when we put researchers under pressure to get “great results”?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719B4D8-A6AB-A045-ABFB-16D88FC9B058}"/>
              </a:ext>
            </a:extLst>
          </p:cNvPr>
          <p:cNvGrpSpPr>
            <a:grpSpLocks/>
          </p:cNvGrpSpPr>
          <p:nvPr/>
        </p:nvGrpSpPr>
        <p:grpSpPr bwMode="auto">
          <a:xfrm>
            <a:off x="995363" y="893763"/>
            <a:ext cx="7843837" cy="4967287"/>
            <a:chOff x="996104" y="893371"/>
            <a:chExt cx="7843096" cy="4967833"/>
          </a:xfrm>
        </p:grpSpPr>
        <p:sp>
          <p:nvSpPr>
            <p:cNvPr id="22544" name="Rectangle 16">
              <a:extLst>
                <a:ext uri="{FF2B5EF4-FFF2-40B4-BE49-F238E27FC236}">
                  <a16:creationId xmlns:a16="http://schemas.microsoft.com/office/drawing/2014/main" id="{E40BB3E2-8BDF-D248-B352-549CB18FB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104" y="893371"/>
              <a:ext cx="211695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Publication bias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Lack of data sharing</a:t>
              </a:r>
            </a:p>
          </p:txBody>
        </p:sp>
        <p:sp>
          <p:nvSpPr>
            <p:cNvPr id="22545" name="Rectangle 17">
              <a:extLst>
                <a:ext uri="{FF2B5EF4-FFF2-40B4-BE49-F238E27FC236}">
                  <a16:creationId xmlns:a16="http://schemas.microsoft.com/office/drawing/2014/main" id="{40C187AC-61CC-5D44-B011-81A55D64C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4171" y="3862401"/>
              <a:ext cx="2155029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Low statistical power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765F44A-0AF9-834D-B720-92379CB8E6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054866" y="2019032"/>
              <a:ext cx="2746116" cy="161942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366F7B9-21D6-2446-9A30-A9DA1FCBD2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996135" y="4003625"/>
              <a:ext cx="734943" cy="153051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548" name="Rectangle 20">
              <a:extLst>
                <a:ext uri="{FF2B5EF4-FFF2-40B4-BE49-F238E27FC236}">
                  <a16:creationId xmlns:a16="http://schemas.microsoft.com/office/drawing/2014/main" id="{E8B0279E-98B2-544D-A134-D7765FD0A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961" y="4378532"/>
              <a:ext cx="2320021" cy="277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Selective reporting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7A8C797-D2B6-EE4A-BA4C-403C445906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543800" y="5861204"/>
              <a:ext cx="1257181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550" name="Rectangle 22">
              <a:extLst>
                <a:ext uri="{FF2B5EF4-FFF2-40B4-BE49-F238E27FC236}">
                  <a16:creationId xmlns:a16="http://schemas.microsoft.com/office/drawing/2014/main" id="{90A828C4-2554-4842-AA11-2D32B6E7F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125" y="5396094"/>
              <a:ext cx="2133398" cy="277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Selective reporting</a:t>
              </a:r>
            </a:p>
          </p:txBody>
        </p:sp>
        <p:sp>
          <p:nvSpPr>
            <p:cNvPr id="22551" name="Rectangle 23">
              <a:extLst>
                <a:ext uri="{FF2B5EF4-FFF2-40B4-BE49-F238E27FC236}">
                  <a16:creationId xmlns:a16="http://schemas.microsoft.com/office/drawing/2014/main" id="{9B06D52B-0416-FC42-B65B-ABE5A1CFEA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000">
              <a:off x="2284303" y="2851929"/>
              <a:ext cx="2578368" cy="277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Changing the hypothesis</a:t>
              </a:r>
              <a:endParaRPr lang="en-US" altLang="en-US" sz="1800"/>
            </a:p>
          </p:txBody>
        </p:sp>
        <p:sp>
          <p:nvSpPr>
            <p:cNvPr id="22552" name="Rectangle 24">
              <a:extLst>
                <a:ext uri="{FF2B5EF4-FFF2-40B4-BE49-F238E27FC236}">
                  <a16:creationId xmlns:a16="http://schemas.microsoft.com/office/drawing/2014/main" id="{6E55D0BC-01FA-CD45-AD09-E69687F11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8200" y="1122477"/>
              <a:ext cx="137237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Helvetica Light" panose="020B0403020202020204" pitchFamily="34" charset="0"/>
                </a:rPr>
                <a:t>Lack of replication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345279-469C-4048-AE5F-93D16651FFBB}"/>
              </a:ext>
            </a:extLst>
          </p:cNvPr>
          <p:cNvGrpSpPr>
            <a:grpSpLocks/>
          </p:cNvGrpSpPr>
          <p:nvPr/>
        </p:nvGrpSpPr>
        <p:grpSpPr bwMode="auto">
          <a:xfrm>
            <a:off x="220663" y="158750"/>
            <a:ext cx="8801100" cy="5375275"/>
            <a:chOff x="220663" y="158750"/>
            <a:chExt cx="8801100" cy="5375275"/>
          </a:xfrm>
        </p:grpSpPr>
        <p:sp>
          <p:nvSpPr>
            <p:cNvPr id="22534" name="TextBox 28">
              <a:extLst>
                <a:ext uri="{FF2B5EF4-FFF2-40B4-BE49-F238E27FC236}">
                  <a16:creationId xmlns:a16="http://schemas.microsoft.com/office/drawing/2014/main" id="{03D936D0-1E4A-9B49-9530-D74F21CFD3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8100" y="1741488"/>
              <a:ext cx="1739900" cy="584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1 in 1000 papers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Makel et al (2012)</a:t>
              </a:r>
            </a:p>
          </p:txBody>
        </p:sp>
        <p:sp>
          <p:nvSpPr>
            <p:cNvPr id="22535" name="TextBox 29">
              <a:extLst>
                <a:ext uri="{FF2B5EF4-FFF2-40B4-BE49-F238E27FC236}">
                  <a16:creationId xmlns:a16="http://schemas.microsoft.com/office/drawing/2014/main" id="{56EC0A9C-3A8A-474C-8E1E-DD697FDF3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3063" y="4241800"/>
              <a:ext cx="2298700" cy="12922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~50% chance to detect medium effects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Cohen (1962); Sedlmeier and Gigerenzer (1989); Bezeau and Graves (2001)</a:t>
              </a:r>
            </a:p>
          </p:txBody>
        </p:sp>
        <p:sp>
          <p:nvSpPr>
            <p:cNvPr id="22536" name="Rectangle 30">
              <a:extLst>
                <a:ext uri="{FF2B5EF4-FFF2-40B4-BE49-F238E27FC236}">
                  <a16:creationId xmlns:a16="http://schemas.microsoft.com/office/drawing/2014/main" id="{45C55279-18C3-EB48-A094-2FD75EE6C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5925" y="4713288"/>
              <a:ext cx="2195513" cy="5857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~50-100% prevalence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John et al (2012)</a:t>
              </a:r>
            </a:p>
          </p:txBody>
        </p:sp>
        <p:sp>
          <p:nvSpPr>
            <p:cNvPr id="22537" name="Rectangle 31">
              <a:extLst>
                <a:ext uri="{FF2B5EF4-FFF2-40B4-BE49-F238E27FC236}">
                  <a16:creationId xmlns:a16="http://schemas.microsoft.com/office/drawing/2014/main" id="{7ED5150E-0945-4C4F-B91F-A9C237CF6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300" y="3200400"/>
              <a:ext cx="2146300" cy="8001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~50-90% prevalence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John et al (2012)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Kerr (1998)</a:t>
              </a:r>
            </a:p>
          </p:txBody>
        </p:sp>
        <p:grpSp>
          <p:nvGrpSpPr>
            <p:cNvPr id="22538" name="Group 44">
              <a:extLst>
                <a:ext uri="{FF2B5EF4-FFF2-40B4-BE49-F238E27FC236}">
                  <a16:creationId xmlns:a16="http://schemas.microsoft.com/office/drawing/2014/main" id="{712F92BC-4FA2-774D-B685-64F099AEB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663" y="158750"/>
              <a:ext cx="1468437" cy="735013"/>
              <a:chOff x="221404" y="158234"/>
              <a:chExt cx="1467696" cy="735140"/>
            </a:xfrm>
          </p:grpSpPr>
          <p:sp>
            <p:nvSpPr>
              <p:cNvPr id="22542" name="Rectangle 32">
                <a:extLst>
                  <a:ext uri="{FF2B5EF4-FFF2-40B4-BE49-F238E27FC236}">
                    <a16:creationId xmlns:a16="http://schemas.microsoft.com/office/drawing/2014/main" id="{C696C4D8-C82F-0149-ABB5-1EC22C100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404" y="158234"/>
                <a:ext cx="1467696" cy="58477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</a:rPr>
                  <a:t>~92% positive </a:t>
                </a:r>
                <a:r>
                  <a:rPr lang="en-US" altLang="en-US" sz="1400"/>
                  <a:t>Fanelli (2010)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C842272-25C6-D244-BC32-971DDC2EAC31}"/>
                  </a:ext>
                </a:extLst>
              </p:cNvPr>
              <p:cNvCxnSpPr>
                <a:cxnSpLocks noChangeShapeType="1"/>
                <a:stCxn id="22542" idx="2"/>
              </p:cNvCxnSpPr>
              <p:nvPr/>
            </p:nvCxnSpPr>
            <p:spPr bwMode="auto">
              <a:xfrm>
                <a:off x="956045" y="742535"/>
                <a:ext cx="39668" cy="1508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22539" name="Group 43">
              <a:extLst>
                <a:ext uri="{FF2B5EF4-FFF2-40B4-BE49-F238E27FC236}">
                  <a16:creationId xmlns:a16="http://schemas.microsoft.com/office/drawing/2014/main" id="{5AD074B9-B738-6043-ACAF-A611A759AE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275" y="1474788"/>
              <a:ext cx="1700213" cy="850900"/>
              <a:chOff x="295912" y="1474842"/>
              <a:chExt cx="1699840" cy="85132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85B3C74-BB77-E041-AE4C-DA8C7A92B6D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51406" y="1474842"/>
                <a:ext cx="44440" cy="2033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2541" name="Rectangle 37">
                <a:extLst>
                  <a:ext uri="{FF2B5EF4-FFF2-40B4-BE49-F238E27FC236}">
                    <a16:creationId xmlns:a16="http://schemas.microsoft.com/office/drawing/2014/main" id="{299EBB4F-5B80-314A-8411-4A13A8FE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12" y="1741392"/>
                <a:ext cx="1699840" cy="58477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</a:rPr>
                  <a:t>~70% failure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Wicherts et al (2006)</a:t>
                </a:r>
              </a:p>
            </p:txBody>
          </p:sp>
        </p:grpSp>
      </p:grpSp>
      <p:sp>
        <p:nvSpPr>
          <p:cNvPr id="22533" name="Slide Number Placeholder 2">
            <a:extLst>
              <a:ext uri="{FF2B5EF4-FFF2-40B4-BE49-F238E27FC236}">
                <a16:creationId xmlns:a16="http://schemas.microsoft.com/office/drawing/2014/main" id="{86D01183-0715-4144-82AB-C3B452DAA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02AC268-A12E-FE4D-9B1A-F9632FDCA674}" type="slidenum">
              <a:rPr lang="en-US" altLang="en-US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8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9753" y="-66675"/>
            <a:ext cx="9540616" cy="69246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Box 27"/>
          <p:cNvSpPr txBox="1"/>
          <p:nvPr/>
        </p:nvSpPr>
        <p:spPr>
          <a:xfrm>
            <a:off x="1686350" y="2553341"/>
            <a:ext cx="6075233" cy="923330"/>
          </a:xfrm>
          <a:prstGeom prst="rect">
            <a:avLst/>
          </a:prstGeom>
          <a:solidFill>
            <a:srgbClr val="0070C0">
              <a:alpha val="3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How to fix this?</a:t>
            </a:r>
          </a:p>
        </p:txBody>
      </p:sp>
    </p:spTree>
    <p:extLst>
      <p:ext uri="{BB962C8B-B14F-4D97-AF65-F5344CB8AC3E}">
        <p14:creationId xmlns:p14="http://schemas.microsoft.com/office/powerpoint/2010/main" val="275406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1836CEA-5410-3A4E-83CC-06A3A9253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Change footer text: menu &gt; insert &gt; header en footer text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C104A-724A-9948-A466-39625638E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Registered</a:t>
            </a:r>
            <a:r>
              <a:rPr lang="nl-NL" dirty="0"/>
              <a:t> </a:t>
            </a:r>
            <a:r>
              <a:rPr lang="nl-NL" dirty="0" err="1"/>
              <a:t>reports</a:t>
            </a:r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2040467"/>
            <a:ext cx="806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Publishing format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en-US" b="1" dirty="0"/>
              <a:t>research question and the quality of methodology are central </a:t>
            </a:r>
            <a:r>
              <a:rPr lang="en-US" dirty="0"/>
              <a:t>by conducting peer review prior to data collection.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3186642"/>
            <a:ext cx="7620000" cy="17716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9" y="5691654"/>
            <a:ext cx="5906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-&gt; results are a dead currency in quality evaluation</a:t>
            </a:r>
            <a:endParaRPr lang="nl-NL" dirty="0"/>
          </a:p>
        </p:txBody>
      </p:sp>
      <p:sp>
        <p:nvSpPr>
          <p:cNvPr id="11" name="Rectangle 10"/>
          <p:cNvSpPr/>
          <p:nvPr/>
        </p:nvSpPr>
        <p:spPr>
          <a:xfrm>
            <a:off x="6589528" y="5827222"/>
            <a:ext cx="2554472" cy="692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3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81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52FE0E91-D742-3A46-8067-43001734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22" y="878424"/>
            <a:ext cx="5655656" cy="540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5">
            <a:extLst>
              <a:ext uri="{FF2B5EF4-FFF2-40B4-BE49-F238E27FC236}">
                <a16:creationId xmlns:a16="http://schemas.microsoft.com/office/drawing/2014/main" id="{6A1CE1CA-BC11-0343-B710-D1B626563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177800"/>
            <a:ext cx="4940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None of these things matter</a:t>
            </a:r>
          </a:p>
        </p:txBody>
      </p:sp>
      <p:sp>
        <p:nvSpPr>
          <p:cNvPr id="30724" name="Slide Number Placeholder 1">
            <a:extLst>
              <a:ext uri="{FF2B5EF4-FFF2-40B4-BE49-F238E27FC236}">
                <a16:creationId xmlns:a16="http://schemas.microsoft.com/office/drawing/2014/main" id="{B1BC9C04-9B7A-484A-817A-E3F254984F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3E6A0CD-4AA9-4841-A375-A3ADEE7F2D84}" type="slidenum">
              <a:rPr lang="en-US" altLang="en-US">
                <a:solidFill>
                  <a:srgbClr val="898989"/>
                </a:solidFill>
              </a:rPr>
              <a:pPr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3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00305" y="6043353"/>
            <a:ext cx="2385753" cy="590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007A60"/>
          </a:solidFill>
          <a:ln>
            <a:solidFill>
              <a:srgbClr val="92D050"/>
            </a:solidFill>
          </a:ln>
        </p:spPr>
        <p:txBody>
          <a:bodyPr/>
          <a:lstStyle/>
          <a:p>
            <a:r>
              <a:rPr lang="nl-NL" dirty="0" err="1"/>
              <a:t>Advantages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400" y="1715521"/>
            <a:ext cx="5490000" cy="470651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latin typeface="+mj-lt"/>
              </a:rPr>
              <a:t>Reproducible</a:t>
            </a:r>
            <a:r>
              <a:rPr lang="en-US" altLang="en-US" dirty="0">
                <a:latin typeface="+mj-lt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Detailed, repeatable methods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+mj-lt"/>
              </a:rPr>
              <a:t>High statistical power (2-3x &gt; sample sizes)</a:t>
            </a:r>
          </a:p>
          <a:p>
            <a:pPr eaLnBrk="1" hangingPunct="1">
              <a:spcBef>
                <a:spcPct val="0"/>
              </a:spcBef>
            </a:pPr>
            <a:endParaRPr lang="en-US" altLang="en-US" b="1" dirty="0"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b="1" dirty="0">
                <a:latin typeface="+mj-lt"/>
              </a:rPr>
              <a:t>Transparent</a:t>
            </a:r>
            <a:r>
              <a:rPr lang="en-US" altLang="en-US" dirty="0">
                <a:latin typeface="+mj-lt"/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Accompanied by open data &amp; materials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Outcomes of confirmatory and exploratory analyses distinguished</a:t>
            </a:r>
          </a:p>
          <a:p>
            <a:pPr eaLnBrk="1" hangingPunct="1">
              <a:spcBef>
                <a:spcPct val="0"/>
              </a:spcBef>
            </a:pPr>
            <a:endParaRPr lang="en-US" altLang="en-US" b="1" dirty="0"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b="1" dirty="0">
                <a:latin typeface="+mj-lt"/>
              </a:rPr>
              <a:t>Credible</a:t>
            </a:r>
            <a:endParaRPr lang="en-US" altLang="en-US" dirty="0">
              <a:latin typeface="+mj-lt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No publication bias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No hindsight bias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No selective reporting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CC70A2-6B8C-4FE8-A4AE-E466C9B2130C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4210961" y="6396335"/>
            <a:ext cx="3873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linkClick r:id="rId2"/>
              </a:rPr>
              <a:t>Slide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Chris Chambers: https://osf.io/pkm67/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92" y="6408837"/>
            <a:ext cx="838200" cy="2952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68666" y="5657671"/>
            <a:ext cx="2817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altLang="en-US" sz="1400" dirty="0"/>
              <a:t>Chambers </a:t>
            </a:r>
            <a:r>
              <a:rPr lang="nl-NL" altLang="en-US" sz="1400" dirty="0" err="1"/>
              <a:t>and</a:t>
            </a:r>
            <a:r>
              <a:rPr lang="nl-NL" altLang="en-US" sz="1400" dirty="0"/>
              <a:t> </a:t>
            </a:r>
            <a:r>
              <a:rPr lang="nl-NL" altLang="en-US" sz="1400" dirty="0" err="1"/>
              <a:t>colleagues</a:t>
            </a:r>
            <a:r>
              <a:rPr lang="nl-NL" altLang="en-US" sz="1400" dirty="0"/>
              <a:t> (2014) </a:t>
            </a:r>
            <a:r>
              <a:rPr lang="nl-NL" altLang="en-US" sz="1400" dirty="0">
                <a:cs typeface="Calibri" panose="020F0502020204030204" pitchFamily="34" charset="0"/>
                <a:hlinkClick r:id="rId4"/>
              </a:rPr>
              <a:t>https://doi.org/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  <a:hlinkClick r:id="rId4"/>
              </a:rPr>
              <a:t>10.3934/Neuroscience2014.1.4</a:t>
            </a:r>
            <a:r>
              <a:rPr lang="nl-NL" sz="1400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endParaRPr lang="en-US" altLang="en-US" sz="1400" dirty="0"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8400" y="2072240"/>
            <a:ext cx="30187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dirty="0" err="1">
                <a:latin typeface="ArialMT"/>
              </a:rPr>
              <a:t>Obels</a:t>
            </a:r>
            <a:r>
              <a:rPr lang="nl-NL" sz="1400" dirty="0">
                <a:latin typeface="ArialMT"/>
              </a:rPr>
              <a:t> et al. 2019</a:t>
            </a:r>
          </a:p>
          <a:p>
            <a:r>
              <a:rPr lang="nl-NL" sz="1400" dirty="0">
                <a:latin typeface="ArialMT"/>
                <a:hlinkClick r:id="rId5"/>
              </a:rPr>
              <a:t>https://doi.org/10.31234/osf.io/fk8vh</a:t>
            </a:r>
            <a:endParaRPr lang="nl-NL" sz="1400" dirty="0">
              <a:latin typeface="ArialMT"/>
            </a:endParaRPr>
          </a:p>
          <a:p>
            <a:r>
              <a:rPr lang="nl-NL" sz="1400" dirty="0" err="1">
                <a:latin typeface="ArialMT"/>
              </a:rPr>
              <a:t>Hardwicke</a:t>
            </a:r>
            <a:r>
              <a:rPr lang="nl-NL" sz="1400" dirty="0">
                <a:latin typeface="ArialMT"/>
              </a:rPr>
              <a:t> et al. 2018</a:t>
            </a:r>
          </a:p>
          <a:p>
            <a:r>
              <a:rPr lang="nl-NL" sz="1400" dirty="0">
                <a:hlinkClick r:id="rId6"/>
              </a:rPr>
              <a:t>https://doi.org/10.1098/rsos.180448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428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EN_2019_corporate_facultaire_3x4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EN_2018_corp_faculteiten_3x4" id="{6812F472-4831-4C4A-A8DB-7AAD38B1ECCD}" vid="{9215B9E0-AC0A-3E48-8D87-B3B4D6FDB48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PPT_EN_2019_corporate_facultaire_3x4</Template>
  <TotalTime>1732</TotalTime>
  <Words>3327</Words>
  <Application>Microsoft Office PowerPoint</Application>
  <PresentationFormat>On-screen Show (4:3)</PresentationFormat>
  <Paragraphs>389</Paragraphs>
  <Slides>42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ＭＳ Ｐゴシック</vt:lpstr>
      <vt:lpstr>Arial</vt:lpstr>
      <vt:lpstr>Arial Narrow</vt:lpstr>
      <vt:lpstr>Arial Narrow Bold</vt:lpstr>
      <vt:lpstr>ArialMT</vt:lpstr>
      <vt:lpstr>Calibri</vt:lpstr>
      <vt:lpstr>Helvetica Light</vt:lpstr>
      <vt:lpstr>Lucida Grande</vt:lpstr>
      <vt:lpstr>Wingdings</vt:lpstr>
      <vt:lpstr>PPT_EN_2019_corporate_facultaire_3x4</vt:lpstr>
      <vt:lpstr>Registered reports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Registered reports</vt:lpstr>
      <vt:lpstr>PowerPoint Presentation</vt:lpstr>
      <vt:lpstr>Advantages</vt:lpstr>
      <vt:lpstr>Advantages</vt:lpstr>
      <vt:lpstr>Registered Reports are Mainstream now</vt:lpstr>
      <vt:lpstr>Working as Intended</vt:lpstr>
      <vt:lpstr> </vt:lpstr>
      <vt:lpstr>Are registered reports suitable for my research?</vt:lpstr>
      <vt:lpstr>Could researchers cheat by ‘pre-registering’ a study that they have already conducted?</vt:lpstr>
      <vt:lpstr>Will this limit exploratory research?</vt:lpstr>
      <vt:lpstr>Are Registered Reports suitable for me as an early career researcher? </vt:lpstr>
      <vt:lpstr>What is the acceptance rate?</vt:lpstr>
      <vt:lpstr>How long does review take?</vt:lpstr>
      <vt:lpstr>What happens if I need to change something about my study procedures after they are provisionally accepted?</vt:lpstr>
      <vt:lpstr>Some of my analyses will depend on the results, so how can I pre-register each step in detail?</vt:lpstr>
      <vt:lpstr>How do Registered Reports support replication studies?</vt:lpstr>
      <vt:lpstr>How do Registered Reports support replication studies?</vt:lpstr>
      <vt:lpstr>I have no idea of what effect size to expect in my experiment, so how can I do a power analysis as part of Stage 1?</vt:lpstr>
      <vt:lpstr>Could reviewers scoop me?</vt:lpstr>
      <vt:lpstr>Registered Reports seem limited to single studies. What if I want to publish a sequence of experiments?</vt:lpstr>
      <vt:lpstr>How do I convince my PI/supervisor to try Registered Reports?</vt:lpstr>
      <vt:lpstr>Selfish reasons for pre-registration</vt:lpstr>
      <vt:lpstr>Pre-registration in psycholinguistics</vt:lpstr>
      <vt:lpstr>Registered reports</vt:lpstr>
      <vt:lpstr>Questions? Discussion!</vt:lpstr>
      <vt:lpstr>Additional Slides</vt:lpstr>
      <vt:lpstr>dumping ground</vt:lpstr>
      <vt:lpstr>expensive techniques</vt:lpstr>
      <vt:lpstr>resubmitting it to a higher impact journal</vt:lpstr>
      <vt:lpstr>Student projects</vt:lpstr>
      <vt:lpstr>Pre-registration of hypotheses and analysis plans is too arduous to be feasible for authors.</vt:lpstr>
      <vt:lpstr>How are Registered Reports different from clinical trial registration?</vt:lpstr>
      <vt:lpstr>sloppy research practices</vt:lpstr>
      <vt:lpstr>ethical approval</vt:lpstr>
      <vt:lpstr>How will RRs prevent pre-registrations for studies that have no funding or approvals and will never actually happen?</vt:lpstr>
      <vt:lpstr>Burden on reviewers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Esther Plomp</cp:lastModifiedBy>
  <cp:revision>39</cp:revision>
  <cp:lastPrinted>2011-04-28T21:53:15Z</cp:lastPrinted>
  <dcterms:created xsi:type="dcterms:W3CDTF">2020-01-31T10:04:35Z</dcterms:created>
  <dcterms:modified xsi:type="dcterms:W3CDTF">2020-02-25T10:36:20Z</dcterms:modified>
</cp:coreProperties>
</file>