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13"/>
  </p:normalViewPr>
  <p:slideViewPr>
    <p:cSldViewPr snapToGrid="0" snapToObjects="1">
      <p:cViewPr varScale="1">
        <p:scale>
          <a:sx n="96" d="100"/>
          <a:sy n="96" d="100"/>
        </p:scale>
        <p:origin x="6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92201-25DD-E54B-BE6B-3379FAB1024B}" type="datetimeFigureOut">
              <a:rPr lang="en-US" smtClean="0"/>
              <a:t>3/23/20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919B3-6389-974F-A447-4EEA7EAA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2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92201-25DD-E54B-BE6B-3379FAB1024B}" type="datetimeFigureOut">
              <a:rPr lang="en-US" smtClean="0"/>
              <a:t>3/23/20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919B3-6389-974F-A447-4EEA7EAA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78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92201-25DD-E54B-BE6B-3379FAB1024B}" type="datetimeFigureOut">
              <a:rPr lang="en-US" smtClean="0"/>
              <a:t>3/23/20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919B3-6389-974F-A447-4EEA7EAA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40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92201-25DD-E54B-BE6B-3379FAB1024B}" type="datetimeFigureOut">
              <a:rPr lang="en-US" smtClean="0"/>
              <a:t>3/23/20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919B3-6389-974F-A447-4EEA7EAA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22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92201-25DD-E54B-BE6B-3379FAB1024B}" type="datetimeFigureOut">
              <a:rPr lang="en-US" smtClean="0"/>
              <a:t>3/23/20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919B3-6389-974F-A447-4EEA7EAA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64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92201-25DD-E54B-BE6B-3379FAB1024B}" type="datetimeFigureOut">
              <a:rPr lang="en-US" smtClean="0"/>
              <a:t>3/23/20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919B3-6389-974F-A447-4EEA7EAA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0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92201-25DD-E54B-BE6B-3379FAB1024B}" type="datetimeFigureOut">
              <a:rPr lang="en-US" smtClean="0"/>
              <a:t>3/23/20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919B3-6389-974F-A447-4EEA7EAA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55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92201-25DD-E54B-BE6B-3379FAB1024B}" type="datetimeFigureOut">
              <a:rPr lang="en-US" smtClean="0"/>
              <a:t>3/23/20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919B3-6389-974F-A447-4EEA7EAA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56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92201-25DD-E54B-BE6B-3379FAB1024B}" type="datetimeFigureOut">
              <a:rPr lang="en-US" smtClean="0"/>
              <a:t>3/23/20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919B3-6389-974F-A447-4EEA7EAA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37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92201-25DD-E54B-BE6B-3379FAB1024B}" type="datetimeFigureOut">
              <a:rPr lang="en-US" smtClean="0"/>
              <a:t>3/23/20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919B3-6389-974F-A447-4EEA7EAA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88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92201-25DD-E54B-BE6B-3379FAB1024B}" type="datetimeFigureOut">
              <a:rPr lang="en-US" smtClean="0"/>
              <a:t>3/23/20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919B3-6389-974F-A447-4EEA7EAA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85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92201-25DD-E54B-BE6B-3379FAB1024B}" type="datetimeFigureOut">
              <a:rPr lang="en-US" smtClean="0"/>
              <a:t>3/23/20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919B3-6389-974F-A447-4EEA7EAA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32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88509"/>
              </p:ext>
            </p:extLst>
          </p:nvPr>
        </p:nvGraphicFramePr>
        <p:xfrm>
          <a:off x="3352799" y="914402"/>
          <a:ext cx="5194852" cy="56454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7426"/>
                <a:gridCol w="2597426"/>
              </a:tblGrid>
              <a:tr h="20162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Conditions </a:t>
                      </a:r>
                      <a:endParaRPr lang="en-US" sz="700">
                        <a:solidFill>
                          <a:srgbClr val="000000"/>
                        </a:solidFill>
                        <a:effectLst/>
                        <a:latin typeface="Arial MT" charset="0"/>
                        <a:ea typeface="Calibri" charset="0"/>
                        <a:cs typeface="Arial MT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ICD-9-CM, ICD-10 and CCS codes </a:t>
                      </a:r>
                      <a:endParaRPr lang="en-US" sz="700">
                        <a:solidFill>
                          <a:srgbClr val="000000"/>
                        </a:solidFill>
                        <a:effectLst/>
                        <a:latin typeface="Arial MT" charset="0"/>
                        <a:ea typeface="Calibri" charset="0"/>
                        <a:cs typeface="Arial MT" charset="0"/>
                      </a:endParaRPr>
                    </a:p>
                  </a:txBody>
                  <a:tcPr marL="38851" marR="38851" marT="0" marB="0"/>
                </a:tc>
              </a:tr>
              <a:tr h="141135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Prothrombotic hematological conditions including sickle cell disease, hypercoagulable conditions due to activated protein C resistance, anti-thrombin III deficiency, factor V Leiden mutation, lupus anticoagulant, protein C deficiency, protein S deficiency, and pro-thrombin gene mutation </a:t>
                      </a:r>
                      <a:endParaRPr lang="en-US" sz="700">
                        <a:solidFill>
                          <a:srgbClr val="000000"/>
                        </a:solidFill>
                        <a:effectLst/>
                        <a:latin typeface="Arial MT" charset="0"/>
                        <a:ea typeface="Calibri" charset="0"/>
                        <a:cs typeface="Arial MT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CCS 61. 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ICD-9 CM codes 286.53, 289.0 289.81, 289.82 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ICD 10 codes D58.19,  D59.5, D68.51, D68.52, D68.59, D68.61, D68.62, D75.1</a:t>
                      </a:r>
                      <a:endParaRPr lang="en-US" sz="700" dirty="0">
                        <a:solidFill>
                          <a:srgbClr val="000000"/>
                        </a:solidFill>
                        <a:effectLst/>
                        <a:latin typeface="Arial MT" charset="0"/>
                        <a:ea typeface="Calibri" charset="0"/>
                        <a:cs typeface="Arial MT" charset="0"/>
                      </a:endParaRPr>
                    </a:p>
                  </a:txBody>
                  <a:tcPr marL="38851" marR="38851" marT="0" marB="0"/>
                </a:tc>
              </a:tr>
              <a:tr h="60486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Head and neck infection including meningitis, encephalitis, and other CNS infections . Also includes ear infections </a:t>
                      </a:r>
                      <a:endParaRPr lang="en-US" sz="700">
                        <a:solidFill>
                          <a:srgbClr val="000000"/>
                        </a:solidFill>
                        <a:effectLst/>
                        <a:latin typeface="Arial MT" charset="0"/>
                        <a:ea typeface="Calibri" charset="0"/>
                        <a:cs typeface="Arial MT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CCS 76, 77, and 78. CCS 92 for ear infections</a:t>
                      </a:r>
                      <a:endParaRPr lang="en-US" sz="700">
                        <a:solidFill>
                          <a:srgbClr val="000000"/>
                        </a:solidFill>
                        <a:effectLst/>
                        <a:latin typeface="Arial MT" charset="0"/>
                        <a:ea typeface="Calibri" charset="0"/>
                        <a:cs typeface="Arial MT" charset="0"/>
                      </a:endParaRPr>
                    </a:p>
                  </a:txBody>
                  <a:tcPr marL="38851" marR="38851" marT="0" marB="0"/>
                </a:tc>
              </a:tr>
              <a:tr h="80649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Systemic inflammatory disease which include systemic lupus erythematosus, rheumatoid disorders and other related conditions, and other connective tissues disorders </a:t>
                      </a:r>
                      <a:endParaRPr lang="en-US" sz="700">
                        <a:solidFill>
                          <a:srgbClr val="000000"/>
                        </a:solidFill>
                        <a:effectLst/>
                        <a:latin typeface="Arial MT" charset="0"/>
                        <a:ea typeface="Calibri" charset="0"/>
                        <a:cs typeface="Arial MT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CCS 202, 210, and 211 </a:t>
                      </a:r>
                      <a:endParaRPr lang="en-US" sz="700">
                        <a:solidFill>
                          <a:srgbClr val="000000"/>
                        </a:solidFill>
                        <a:effectLst/>
                        <a:latin typeface="Arial MT" charset="0"/>
                        <a:ea typeface="Calibri" charset="0"/>
                        <a:cs typeface="Arial MT" charset="0"/>
                      </a:endParaRPr>
                    </a:p>
                  </a:txBody>
                  <a:tcPr marL="38851" marR="38851" marT="0" marB="0"/>
                </a:tc>
              </a:tr>
              <a:tr h="20162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Any cancer (excluding brain)</a:t>
                      </a:r>
                      <a:endParaRPr lang="en-US" sz="700">
                        <a:solidFill>
                          <a:srgbClr val="000000"/>
                        </a:solidFill>
                        <a:effectLst/>
                        <a:latin typeface="Arial MT" charset="0"/>
                        <a:ea typeface="Calibri" charset="0"/>
                        <a:cs typeface="Arial MT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CCS 11 through 43 , excluding CCS 35</a:t>
                      </a:r>
                      <a:endParaRPr lang="en-US" sz="700">
                        <a:solidFill>
                          <a:srgbClr val="000000"/>
                        </a:solidFill>
                        <a:effectLst/>
                        <a:latin typeface="Arial MT" charset="0"/>
                        <a:ea typeface="Calibri" charset="0"/>
                        <a:cs typeface="Arial MT" charset="0"/>
                      </a:endParaRPr>
                    </a:p>
                  </a:txBody>
                  <a:tcPr marL="38851" marR="38851" marT="0" marB="0"/>
                </a:tc>
              </a:tr>
              <a:tr h="120973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Any brain tumor </a:t>
                      </a:r>
                      <a:endParaRPr lang="en-US" sz="700">
                        <a:solidFill>
                          <a:srgbClr val="000000"/>
                        </a:solidFill>
                        <a:effectLst/>
                        <a:latin typeface="Arial MT" charset="0"/>
                        <a:ea typeface="Calibri" charset="0"/>
                        <a:cs typeface="Arial MT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Includes CCS 35 in addition to ICD 9 codes 192.X, 198.3, 225.X, 237.1, 237.5, 237.6, 239.6, 239.7 and ICD 10 codes D32.x or D33.x, D42.0 D42.1, D42.9, D43.0, D43.1, D43.2, D43.3, C79.31, C79.32, C79.40, C79.49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700">
                        <a:solidFill>
                          <a:srgbClr val="000000"/>
                        </a:solidFill>
                        <a:effectLst/>
                        <a:latin typeface="Arial MT" charset="0"/>
                        <a:ea typeface="Calibri" charset="0"/>
                        <a:cs typeface="Arial MT" charset="0"/>
                      </a:endParaRPr>
                    </a:p>
                  </a:txBody>
                  <a:tcPr marL="38851" marR="38851" marT="0" marB="0"/>
                </a:tc>
              </a:tr>
              <a:tr h="60486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Traumatic head injury: head trauma which included intracranial injury as well as open wound of the head and neck </a:t>
                      </a:r>
                      <a:endParaRPr lang="en-US" sz="700">
                        <a:solidFill>
                          <a:srgbClr val="000000"/>
                        </a:solidFill>
                        <a:effectLst/>
                        <a:latin typeface="Arial MT" charset="0"/>
                        <a:ea typeface="Calibri" charset="0"/>
                        <a:cs typeface="Arial MT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CCS 233, 234, and 235 </a:t>
                      </a:r>
                      <a:endParaRPr lang="en-US" sz="700">
                        <a:solidFill>
                          <a:srgbClr val="000000"/>
                        </a:solidFill>
                        <a:effectLst/>
                        <a:latin typeface="Arial MT" charset="0"/>
                        <a:ea typeface="Calibri" charset="0"/>
                        <a:cs typeface="Arial MT" charset="0"/>
                      </a:endParaRPr>
                    </a:p>
                  </a:txBody>
                  <a:tcPr marL="38851" marR="38851" marT="0" marB="0"/>
                </a:tc>
              </a:tr>
              <a:tr h="20162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Pregnancy and puerperium </a:t>
                      </a:r>
                      <a:endParaRPr lang="en-US" sz="700">
                        <a:solidFill>
                          <a:srgbClr val="000000"/>
                        </a:solidFill>
                        <a:effectLst/>
                        <a:latin typeface="Arial MT" charset="0"/>
                        <a:ea typeface="Calibri" charset="0"/>
                        <a:cs typeface="Arial MT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CCS 177 through 196 </a:t>
                      </a:r>
                      <a:endParaRPr lang="en-US" sz="700">
                        <a:solidFill>
                          <a:srgbClr val="000000"/>
                        </a:solidFill>
                        <a:effectLst/>
                        <a:latin typeface="Arial MT" charset="0"/>
                        <a:ea typeface="Calibri" charset="0"/>
                        <a:cs typeface="Arial MT" charset="0"/>
                      </a:endParaRPr>
                    </a:p>
                  </a:txBody>
                  <a:tcPr marL="38851" marR="38851" marT="0" marB="0"/>
                </a:tc>
              </a:tr>
              <a:tr h="20162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Contraceptive management</a:t>
                      </a:r>
                      <a:endParaRPr lang="en-US" sz="700">
                        <a:solidFill>
                          <a:srgbClr val="000000"/>
                        </a:solidFill>
                        <a:effectLst/>
                        <a:latin typeface="Arial MT" charset="0"/>
                        <a:ea typeface="Calibri" charset="0"/>
                        <a:cs typeface="Arial MT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CCS 176</a:t>
                      </a:r>
                      <a:endParaRPr lang="en-US" sz="700">
                        <a:solidFill>
                          <a:srgbClr val="000000"/>
                        </a:solidFill>
                        <a:effectLst/>
                        <a:latin typeface="Arial MT" charset="0"/>
                        <a:ea typeface="Calibri" charset="0"/>
                        <a:cs typeface="Arial MT" charset="0"/>
                      </a:endParaRPr>
                    </a:p>
                  </a:txBody>
                  <a:tcPr marL="38851" marR="38851" marT="0" marB="0"/>
                </a:tc>
              </a:tr>
              <a:tr h="20162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Dehydration </a:t>
                      </a:r>
                      <a:endParaRPr lang="en-US" sz="700">
                        <a:solidFill>
                          <a:srgbClr val="000000"/>
                        </a:solidFill>
                        <a:effectLst/>
                        <a:latin typeface="Arial MT" charset="0"/>
                        <a:ea typeface="Calibri" charset="0"/>
                        <a:cs typeface="Arial MT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ICD-9-CM 276.51, 276.50 or ICD 10 E86.0</a:t>
                      </a:r>
                      <a:endParaRPr lang="en-US" sz="700" dirty="0">
                        <a:solidFill>
                          <a:srgbClr val="000000"/>
                        </a:solidFill>
                        <a:effectLst/>
                        <a:latin typeface="Arial MT" charset="0"/>
                        <a:ea typeface="Calibri" charset="0"/>
                        <a:cs typeface="Arial MT" charset="0"/>
                      </a:endParaRPr>
                    </a:p>
                  </a:txBody>
                  <a:tcPr marL="38851" marR="38851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94546" y="312122"/>
            <a:ext cx="10395089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Supplementary table 1. International Classification of Diseases, 9th edition–Clinical Modification (ICD-9-CM) or Tenth edition (ICD-10) and Clinical Classification Software (CCS) codes used to identify cerebral venous thrombosis risk factors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3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038861"/>
              </p:ext>
            </p:extLst>
          </p:nvPr>
        </p:nvGraphicFramePr>
        <p:xfrm>
          <a:off x="2160101" y="463827"/>
          <a:ext cx="9435555" cy="628391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02056"/>
                <a:gridCol w="647279"/>
                <a:gridCol w="647279"/>
                <a:gridCol w="647279"/>
                <a:gridCol w="647279"/>
                <a:gridCol w="647279"/>
                <a:gridCol w="647279"/>
                <a:gridCol w="647279"/>
                <a:gridCol w="647279"/>
                <a:gridCol w="647279"/>
                <a:gridCol w="647279"/>
                <a:gridCol w="647279"/>
                <a:gridCol w="656715"/>
                <a:gridCol w="656715"/>
              </a:tblGrid>
              <a:tr h="1702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Variable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Description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Total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2005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2006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2007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2008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2009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2010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2011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2012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2013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2014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P-trend*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</a:tr>
              <a:tr h="211458">
                <a:tc gridSpan="1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Age and sex distribution of cerebral venous thrombosis patients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14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Males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33.2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22.9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24.9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26.1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28.8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27.9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32.7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31.7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36.3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36.9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36.6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&lt;0.001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</a:tr>
              <a:tr h="219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Females 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66.7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77.1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75.1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73.9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71.2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72.1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67.3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68.3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63.7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63.1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63.4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&lt;0.001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</a:tr>
              <a:tr h="23649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Age, yrs ,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Mean (SE)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Males 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50.2 (0.36)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48.9 (1.7)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46.8 (1.69)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48.4 (1.36)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48.8 (1.31)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Sex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48.5 (1.20)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48.7 (1.20)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49.1 (1.01)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50.9 (1.11)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50.4 (1.02)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0.025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</a:tr>
              <a:tr h="2364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Females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43.4 (0.26)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38.5 (1.03)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38.5 (0.88)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40.1 (0.89)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40.9 (1.00)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41.6 (0.94)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42.5 (0.76)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43.2 (0.87)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43.0 (0.85)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46.4 (0.92)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45.6 (0.78)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&lt;0.001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</a:tr>
              <a:tr h="167675">
                <a:tc gridSpan="1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Proportions of hospitalization in various age and sex groups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7675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000">
                          <a:effectLst/>
                        </a:rPr>
                        <a:t>Males, %</a:t>
                      </a:r>
                    </a:p>
                    <a:p>
                      <a:pPr marL="0" marR="0" algn="ctr">
                        <a:spcBef>
                          <a:spcPts val="140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18-44yo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13.1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9.1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11.8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11.7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11.4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9.9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13.0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13.0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15.0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13.4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13.6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&lt;0.001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</a:tr>
              <a:tr h="167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45-64 yo 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12.8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10.0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8.5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9.7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12.3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12.0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13.7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12.9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14.1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14.5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13.9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&lt;0.001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</a:tr>
              <a:tr h="3609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&gt;=65 yo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7.2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3.8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4.7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4.7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6.0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6.0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5.8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7.2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9.1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9.1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&lt;0.001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</a:tr>
              <a:tr h="139729"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Females,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%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18-44yo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41.5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56.5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55.1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51.6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49.3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49.1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42.4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42.1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39.9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35.3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35.9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&lt;0.001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</a:tr>
              <a:tr h="1397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45-64 yo 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15.5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13.2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12.5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15.3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13.6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14.3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17.2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17.2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14.4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14.9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17.1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0.005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</a:tr>
              <a:tr h="1490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&gt;=65 yo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9.8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7.4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7.5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7.0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8.2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8.7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7.8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9.0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9.3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12.9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10.4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&lt;0.001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</a:tr>
              <a:tr h="149045">
                <a:tc gridSpan="1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Cerebral venous thrombosis risk factors 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9045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Any risk factor, 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Males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57.4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46.9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47.9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53.4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47.6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55.0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56.3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55.4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58.7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59.5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63.3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&lt;0.001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</a:tr>
              <a:tr h="2449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Females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63.6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66.6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64.8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68.0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69.7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64.8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63.3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61.4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63.2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64.8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61.2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0.015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</a:tr>
              <a:tr h="23649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Pregnancy and puerperioum in females 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27.4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41.3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33.0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32.1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32.3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24.5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18.5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17.6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14.8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15.0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16.7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&lt;0.001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</a:tr>
              <a:tr h="23649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Pregnancy and puerperium in 18-44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43.9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63.7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51.9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54.4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57.9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49.2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40.9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38.5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33.3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39.4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41.7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&lt;0.001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</a:tr>
              <a:tr h="149045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Contraception , %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1.4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1.8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2.6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1.9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1.8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1.8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1.1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1.7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0.7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1.5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0.116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</a:tr>
              <a:tr h="149045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000">
                          <a:effectLst/>
                        </a:rPr>
                        <a:t>Any brain tumor 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 Males 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3.1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2.5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7.5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6.6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0.044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</a:tr>
              <a:tr h="1490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Females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3.4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2.2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2.1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2.3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3.1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3.6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3.2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5.1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5.0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5.9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4.8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&lt;0.001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</a:tr>
              <a:tr h="149045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Any cancer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Males 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19.5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13.9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12.8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22.0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17.7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18.8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17.2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14.6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18.0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23.2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24.0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</a:tr>
              <a:tr h="1490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Females 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11.8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6.8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9.2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12.1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7.7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11.8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11.7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11.9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12.7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13.6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&lt;0.001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</a:tr>
              <a:tr h="149045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Head and Neck infection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Males 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11.2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20.0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10.7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10.7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8.4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8.7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8.7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15.5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14.2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10.9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11.5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0.957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</a:tr>
              <a:tr h="1490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Females 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6.5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5.4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6.4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4.9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7.3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6.8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8.7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5.8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6.7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5.1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0.761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</a:tr>
              <a:tr h="149045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Prothrombotic conditions 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Males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9.1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11.2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8.0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7.8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11.4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9.5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10.4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7.2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12.7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0.042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</a:tr>
              <a:tr h="2491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Females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11.3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5.4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12.4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9.6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10.3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11.6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13.3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12.4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11.5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12.0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9.0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0.182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</a:tr>
              <a:tr h="149045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Inflammatory condtions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Males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11.2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6.7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7.1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8.4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11.0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9.3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11.2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10.4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11.5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14.0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0.001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</a:tr>
              <a:tr h="1490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Females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11.4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5.4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6.1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7.9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7.3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9.1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13.6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9.9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15.8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13.8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14.8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&lt;0.001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</a:tr>
              <a:tr h="149045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CNS Trauma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Males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11.3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2.8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8.9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7.2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6.6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14.5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11.0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11.7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9.9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11.5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0.007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</a:tr>
              <a:tr h="1490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Females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2.6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0.4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1.5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1.1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2.0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1.9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3.0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4.7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&lt;0.001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</a:tr>
              <a:tr h="149045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Dehydration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Males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5.8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2.9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6.1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4.4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8.1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4.7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6.5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5.1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5.4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0.936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</a:tr>
              <a:tr h="1490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Females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4.9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1.3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6.4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5.6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4.5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4.8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6.0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4.0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4.7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5.9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4.2</a:t>
                      </a:r>
                      <a:endParaRPr lang="en-US" sz="1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0.481</a:t>
                      </a:r>
                      <a:endParaRPr lang="en-US" sz="1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8899" marR="38899" marT="0" marB="0"/>
                </a:tc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50709" y="1601776"/>
            <a:ext cx="19286895" cy="59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76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78557" y="39757"/>
            <a:ext cx="9780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effectLst/>
                <a:latin typeface="Times New Roman" charset="0"/>
                <a:ea typeface="Arial" charset="0"/>
              </a:rPr>
              <a:t>Figure e-1. </a:t>
            </a:r>
            <a:r>
              <a:rPr lang="en-US" sz="1200" b="1" dirty="0" err="1" smtClean="0">
                <a:effectLst/>
                <a:latin typeface="Times New Roman" charset="0"/>
                <a:ea typeface="Arial" charset="0"/>
              </a:rPr>
              <a:t>Joinpoint</a:t>
            </a:r>
            <a:r>
              <a:rPr lang="en-US" sz="1200" b="1" dirty="0" smtClean="0">
                <a:effectLst/>
                <a:latin typeface="Times New Roman" charset="0"/>
                <a:ea typeface="Arial" charset="0"/>
              </a:rPr>
              <a:t> regression of trends in incidence of cerebral venous thrombosis in New York and Florida from 2006-2016, according to sex and age groups. </a:t>
            </a:r>
            <a:endParaRPr lang="en-US" sz="1200" b="1" dirty="0">
              <a:effectLst/>
              <a:latin typeface="Arial" charset="0"/>
              <a:ea typeface="Arial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60753" y="501422"/>
            <a:ext cx="11715202" cy="5830918"/>
            <a:chOff x="28232" y="1027082"/>
            <a:chExt cx="11715202" cy="583091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2490"/>
            <a:stretch/>
          </p:blipFill>
          <p:spPr>
            <a:xfrm>
              <a:off x="397564" y="1027082"/>
              <a:ext cx="5634045" cy="493643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1857"/>
            <a:stretch/>
          </p:blipFill>
          <p:spPr>
            <a:xfrm>
              <a:off x="6500197" y="1048512"/>
              <a:ext cx="5243237" cy="491500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2966" y="6310670"/>
              <a:ext cx="4797287" cy="54733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6200000">
              <a:off x="-162365" y="2580059"/>
              <a:ext cx="750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Males</a:t>
              </a:r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5837675" y="2732459"/>
              <a:ext cx="955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Females</a:t>
              </a:r>
              <a:endParaRPr lang="en-US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44055" y="1297874"/>
              <a:ext cx="1686198" cy="87060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8557" y="1298890"/>
              <a:ext cx="1898358" cy="928521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3664985" y="6455478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effectLst/>
                <a:latin typeface="Times New Roman" charset="0"/>
                <a:ea typeface="Arial" charset="0"/>
              </a:rPr>
              <a:t>APC represents annualized percentage change.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83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870</Words>
  <Application>Microsoft Macintosh PowerPoint</Application>
  <PresentationFormat>Widescreen</PresentationFormat>
  <Paragraphs>439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 MT</vt:lpstr>
      <vt:lpstr>Calibri</vt:lpstr>
      <vt:lpstr>Calibri Light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Otite, Fadar O.</dc:creator>
  <cp:lastModifiedBy>Otite, Fadar O.</cp:lastModifiedBy>
  <cp:revision>4</cp:revision>
  <dcterms:created xsi:type="dcterms:W3CDTF">2020-03-23T06:28:22Z</dcterms:created>
  <dcterms:modified xsi:type="dcterms:W3CDTF">2020-03-23T07:16:23Z</dcterms:modified>
</cp:coreProperties>
</file>