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8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Lst>
  <p:sldSz cx="9144000" cy="5143500" type="screen16x9"/>
  <p:notesSz cx="6858000" cy="9144000"/>
  <p:embeddedFontLst>
    <p:embeddedFont>
      <p:font typeface="Proxima Nova" panose="02000506030000020004" pitchFamily="2" charset="0"/>
      <p:regular r:id="rId81"/>
      <p:bold r:id="rId82"/>
      <p:italic r:id="rId83"/>
      <p:boldItalic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ca Krimmel" initial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p:restoredTop sz="94648"/>
  </p:normalViewPr>
  <p:slideViewPr>
    <p:cSldViewPr snapToGrid="0">
      <p:cViewPr varScale="1">
        <p:scale>
          <a:sx n="153" d="100"/>
          <a:sy n="153" d="100"/>
        </p:scale>
        <p:origin x="184" y="2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4.fntdata"/><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3.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1.fntdata"/><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font" Target="fonts/font2.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fa75c074d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fa75c074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451654d1d6_0_6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451654d1d6_0_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Reminder from Week 1</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451654d1d6_0_7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451654d1d6_0_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Reminder from Week 1</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451654d1d6_0_1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451654d1d6_0_1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EXAMPLE DATA…</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451654d1d6_0_8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451654d1d6_0_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Tour the splash screen interface, including: Create vs. Open, This Computer (and browse for file)</a:t>
            </a:r>
            <a:endParaRPr/>
          </a:p>
          <a:p>
            <a:pPr marL="0" lvl="0" indent="0" algn="l" rtl="0">
              <a:spcBef>
                <a:spcPts val="0"/>
              </a:spcBef>
              <a:spcAft>
                <a:spcPts val="0"/>
              </a:spcAft>
              <a:buNone/>
            </a:pPr>
            <a:endParaRPr/>
          </a:p>
          <a:p>
            <a:pPr marL="0" lvl="0" indent="0" algn="l" rtl="0">
              <a:spcBef>
                <a:spcPts val="0"/>
              </a:spcBef>
              <a:spcAft>
                <a:spcPts val="0"/>
              </a:spcAft>
              <a:buNone/>
            </a:pPr>
            <a:r>
              <a:rPr lang="en"/>
              <a:t>Tour the preview interface, including: Start over/Project name/Create project, Preview window, Parse data as (OR will guess; highlight that Excel is another format), all of the options!</a:t>
            </a:r>
            <a:endParaRPr/>
          </a:p>
          <a:p>
            <a:pPr marL="0" lvl="0" indent="0" algn="l" rtl="0">
              <a:spcBef>
                <a:spcPts val="0"/>
              </a:spcBef>
              <a:spcAft>
                <a:spcPts val="0"/>
              </a:spcAft>
              <a:buNone/>
            </a:pPr>
            <a:endParaRPr/>
          </a:p>
          <a:p>
            <a:pPr marL="0" lvl="0" indent="0" algn="l" rtl="0">
              <a:spcBef>
                <a:spcPts val="0"/>
              </a:spcBef>
              <a:spcAft>
                <a:spcPts val="0"/>
              </a:spcAft>
              <a:buNone/>
            </a:pPr>
            <a:r>
              <a:rPr lang="en"/>
              <a:t>Highlight Rows vs. Records</a:t>
            </a:r>
            <a:endParaRPr/>
          </a:p>
          <a:p>
            <a:pPr marL="0" lvl="0" indent="0" algn="l" rtl="0">
              <a:spcBef>
                <a:spcPts val="0"/>
              </a:spcBef>
              <a:spcAft>
                <a:spcPts val="0"/>
              </a:spcAft>
              <a:buNone/>
            </a:pPr>
            <a:endParaRPr/>
          </a:p>
          <a:p>
            <a:pPr marL="0" lvl="0" indent="0" algn="l" rtl="0">
              <a:spcBef>
                <a:spcPts val="0"/>
              </a:spcBef>
              <a:spcAft>
                <a:spcPts val="0"/>
              </a:spcAft>
              <a:buNone/>
            </a:pPr>
            <a:r>
              <a:rPr lang="en"/>
              <a:t>You will need to spend some time getting to know this interface but once you do, you’ll breeze right through!</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451654d1d6_0_3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451654d1d6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451654d1d6_0_3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451654d1d6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Reminder from last week.</a:t>
            </a:r>
            <a:endParaRPr/>
          </a:p>
          <a:p>
            <a:pPr marL="0" lvl="0" indent="0" algn="l" rtl="0">
              <a:spcBef>
                <a:spcPts val="0"/>
              </a:spcBef>
              <a:spcAft>
                <a:spcPts val="0"/>
              </a:spcAft>
              <a:buNone/>
            </a:pPr>
            <a:endParaRPr/>
          </a:p>
          <a:p>
            <a:pPr marL="0" lvl="0" indent="0" algn="l" rtl="0">
              <a:spcBef>
                <a:spcPts val="0"/>
              </a:spcBef>
              <a:spcAft>
                <a:spcPts val="0"/>
              </a:spcAft>
              <a:buNone/>
            </a:pPr>
            <a:r>
              <a:rPr lang="en"/>
              <a:t>Exploration in spreadsheets often happens separately (and before) data manipulation because it’s difficult to see the results of your actions live. Exploration in OpenRefine can certainly happen separately (and before) data manipulation, but it can also be more intermixed because OpenRefine allows you to preview the results of your actions really well.</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451654d1d6_0_3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451654d1d6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Same concepts as last week, faceting and filtering.</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451654d1d6_0_3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451654d1d6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Groups data into definable objects, e.g. unique text values, numeric ranges, text string lengths.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Includes entirety of the data, within the scope you define.</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Can help you explore by seeing a big picture of your data, and enabling you to browse by “drilling down.” This is easier in OpenRefine because you can click on any of the values in the left hand list to drill down. We will explore this in a demo shortly.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451654d1d6_0_3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451654d1d6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Tour the facet interface, including: # choices, sort by, and edit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451654d1d6_0_3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451654d1d6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451654d1d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451654d1d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 goal for today is less step-by-step instruction and more overall, big picture “what could OpenRefine do for me if I took the time to learn it?” The best way to actually gain competency in OpenRefine will be by working with your own data towards your own goals.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451654d1d6_0_3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451654d1d6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Includes or excludes data based on scope you define.</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Depends either on facets or on knowledge you possess, e.g. “the format for values in this column should be ___.”</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Can help you explore by highlighting values at odds with your expectations.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Filters are often mutually exclusive, which can inhibit exploration.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451654d1d6_0_3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451654d1d6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are going to demonstrate how OpenRefine facilitates concurrent data exploration and clean up.</a:t>
            </a:r>
            <a:endParaRPr/>
          </a:p>
          <a:p>
            <a:pPr marL="0" lvl="0" indent="0" algn="l" rtl="0">
              <a:spcBef>
                <a:spcPts val="0"/>
              </a:spcBef>
              <a:spcAft>
                <a:spcPts val="0"/>
              </a:spcAft>
              <a:buNone/>
            </a:pPr>
            <a:endParaRPr/>
          </a:p>
          <a:p>
            <a:pPr marL="0" lvl="0" indent="0" algn="l" rtl="0">
              <a:spcBef>
                <a:spcPts val="0"/>
              </a:spcBef>
              <a:spcAft>
                <a:spcPts val="0"/>
              </a:spcAft>
              <a:buNone/>
            </a:pPr>
            <a:r>
              <a:rPr lang="en"/>
              <a:t>(1) Add text facets for country, stateProvince, county, locality. (2) Look at country and stateProvince values and note that we can clean as we explore by editing values. (3) Filter by clicking on the blank values for stateProvince - cannot add values based on county, but if I am familiar with the localities I can based on that. (4) Edit the value for stateProvince by selecting (or selecting the inverse, as highlighted with orange) of values in locality - note that OpenRefine is telling us how many cells we are affecting. (5) Look at county and talk through (but don’t edit) how we might clean that up by sorting by choice count. (6) Remove filters with “reset all” and look at values in county - note that if we had cleaned up the county column in the last step we’d have missed some blanks.</a:t>
            </a:r>
            <a:endParaRPr/>
          </a:p>
          <a:p>
            <a:pPr marL="0" lvl="0" indent="0" algn="l" rtl="0">
              <a:spcBef>
                <a:spcPts val="0"/>
              </a:spcBef>
              <a:spcAft>
                <a:spcPts val="0"/>
              </a:spcAft>
              <a:buNone/>
            </a:pPr>
            <a:endParaRPr/>
          </a:p>
          <a:p>
            <a:pPr marL="0" lvl="0" indent="0" algn="l" rtl="0">
              <a:spcBef>
                <a:spcPts val="0"/>
              </a:spcBef>
              <a:spcAft>
                <a:spcPts val="0"/>
              </a:spcAft>
              <a:buNone/>
            </a:pPr>
            <a:r>
              <a:rPr lang="en"/>
              <a:t>Highlight that we can avoid the mutually exclusive filter issue by combining facets and filters.</a:t>
            </a:r>
            <a:endParaRPr/>
          </a:p>
          <a:p>
            <a:pPr marL="0" lvl="0" indent="0" algn="l" rtl="0">
              <a:spcBef>
                <a:spcPts val="0"/>
              </a:spcBef>
              <a:spcAft>
                <a:spcPts val="0"/>
              </a:spcAft>
              <a:buNone/>
            </a:pPr>
            <a:endParaRPr/>
          </a:p>
          <a:p>
            <a:pPr marL="0" lvl="0" indent="0" algn="l" rtl="0">
              <a:spcBef>
                <a:spcPts val="0"/>
              </a:spcBef>
              <a:spcAft>
                <a:spcPts val="0"/>
              </a:spcAft>
              <a:buNone/>
            </a:pPr>
            <a:r>
              <a:rPr lang="en"/>
              <a:t>Show </a:t>
            </a:r>
            <a:r>
              <a:rPr lang="en" i="1"/>
              <a:t>Text filter</a:t>
            </a:r>
            <a:r>
              <a:rPr lang="en"/>
              <a:t>.</a:t>
            </a:r>
            <a:endParaRPr/>
          </a:p>
          <a:p>
            <a:pPr marL="0" lvl="0" indent="0" algn="l" rtl="0">
              <a:spcBef>
                <a:spcPts val="0"/>
              </a:spcBef>
              <a:spcAft>
                <a:spcPts val="0"/>
              </a:spcAft>
              <a:buNone/>
            </a:pPr>
            <a:endParaRPr/>
          </a:p>
          <a:p>
            <a:pPr marL="0" lvl="0" indent="0" algn="l" rtl="0">
              <a:spcBef>
                <a:spcPts val="0"/>
              </a:spcBef>
              <a:spcAft>
                <a:spcPts val="0"/>
              </a:spcAft>
              <a:buNone/>
            </a:pPr>
            <a:r>
              <a:rPr lang="en"/>
              <a:t>Highlight the option to permalink by these facets and filters! Save this link in a note on your computer (remember that you should take notes!)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451654d1d6_0_8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451654d1d6_0_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Just like faceting and filtering, your ability to sort in OpenRefine is more refined than in Excel or Sheets. You can sort on any column, and additionally add columns to sort a level down. You can also edit your sorting, and if useful, permanently reorder your rows. This will make it so that any time you reopen this project you won’t need to re-sort. So far this is the same functionality we have in spreadsheets.</a:t>
            </a:r>
            <a:endParaRPr/>
          </a:p>
          <a:p>
            <a:pPr marL="0" lvl="0" indent="0" algn="l" rtl="0">
              <a:spcBef>
                <a:spcPts val="0"/>
              </a:spcBef>
              <a:spcAft>
                <a:spcPts val="0"/>
              </a:spcAft>
              <a:buNone/>
            </a:pPr>
            <a:endParaRPr/>
          </a:p>
          <a:p>
            <a:pPr marL="0" lvl="0" indent="0" algn="l" rtl="0">
              <a:spcBef>
                <a:spcPts val="0"/>
              </a:spcBef>
              <a:spcAft>
                <a:spcPts val="0"/>
              </a:spcAft>
              <a:buNone/>
            </a:pPr>
            <a:r>
              <a:rPr lang="en"/>
              <a:t>The extra power that OpenRefine has for sorting over spreadsheets is two-fold. First, you never have to worry about accidentally only sorting part of your data. Second, you can tell OpenRefine to treat values as numbers, dates, or booleans even if the underlying data type is all text. OpenRefine does not change the cells in a column from, e.g., text to numbers. Rather, it just interprets the values as numbers for the purposes of sorting but keeps the underlying data type as is.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451654d1d6_0_10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451654d1d6_0_10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Breakout room(s) for those who need one-on-one help installing OpenRefine!</a:t>
            </a:r>
            <a:endParaRPr/>
          </a:p>
          <a:p>
            <a:pPr marL="0" lvl="0" indent="0" algn="l" rtl="0">
              <a:spcBef>
                <a:spcPts val="0"/>
              </a:spcBef>
              <a:spcAft>
                <a:spcPts val="0"/>
              </a:spcAft>
              <a:buNone/>
            </a:pPr>
            <a:endParaRPr/>
          </a:p>
          <a:p>
            <a:pPr marL="0" lvl="0" indent="0" algn="l" rtl="0">
              <a:spcBef>
                <a:spcPts val="0"/>
              </a:spcBef>
              <a:spcAft>
                <a:spcPts val="0"/>
              </a:spcAft>
              <a:buNone/>
            </a:pPr>
            <a:r>
              <a:rPr lang="en"/>
              <a:t>Key actions include choosing a column and selecting </a:t>
            </a:r>
            <a:r>
              <a:rPr lang="en" i="1"/>
              <a:t>Facet &gt; Text facet</a:t>
            </a:r>
            <a:r>
              <a:rPr lang="en"/>
              <a:t>, then clicking on values in the facet interface to include/exclude filter criteria</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451654d1d6_0_10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451654d1d6_0_1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Numeric and timeline facets are histograms.</a:t>
            </a:r>
            <a:endParaRPr/>
          </a:p>
          <a:p>
            <a:pPr marL="0" lvl="0" indent="0" algn="l" rtl="0">
              <a:spcBef>
                <a:spcPts val="0"/>
              </a:spcBef>
              <a:spcAft>
                <a:spcPts val="0"/>
              </a:spcAft>
              <a:buNone/>
            </a:pPr>
            <a:endParaRPr/>
          </a:p>
          <a:p>
            <a:pPr marL="0" lvl="0" indent="0" algn="l" rtl="0">
              <a:spcBef>
                <a:spcPts val="0"/>
              </a:spcBef>
              <a:spcAft>
                <a:spcPts val="0"/>
              </a:spcAft>
              <a:buNone/>
            </a:pPr>
            <a:r>
              <a:rPr lang="en" i="1"/>
              <a:t>Prompt response in chat</a:t>
            </a:r>
            <a:r>
              <a:rPr lang="en"/>
              <a:t>: Why might you want to be able to find every row where a certain column has duplicate values?</a:t>
            </a:r>
            <a:endParaRPr/>
          </a:p>
          <a:p>
            <a:pPr marL="0" lvl="0" indent="0" algn="l" rtl="0">
              <a:spcBef>
                <a:spcPts val="0"/>
              </a:spcBef>
              <a:spcAft>
                <a:spcPts val="0"/>
              </a:spcAft>
              <a:buNone/>
            </a:pPr>
            <a:r>
              <a:rPr lang="en"/>
              <a:t>Duplicates facet is super handy for finding things like duplicate catalog numbers. </a:t>
            </a:r>
            <a:endParaRPr i="1"/>
          </a:p>
          <a:p>
            <a:pPr marL="0" lvl="0" indent="0" algn="l" rtl="0">
              <a:spcBef>
                <a:spcPts val="0"/>
              </a:spcBef>
              <a:spcAft>
                <a:spcPts val="0"/>
              </a:spcAft>
              <a:buNone/>
            </a:pPr>
            <a:endParaRPr/>
          </a:p>
          <a:p>
            <a:pPr marL="0" lvl="0" indent="0" algn="l" rtl="0">
              <a:spcBef>
                <a:spcPts val="0"/>
              </a:spcBef>
              <a:spcAft>
                <a:spcPts val="0"/>
              </a:spcAft>
              <a:buNone/>
            </a:pPr>
            <a:r>
              <a:rPr lang="en"/>
              <a:t>Text length facet is handy for dealing with outlier fields where excessive text was transcribed.</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451654d1d6_0_10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451654d1d6_0_10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could split a column into multiple columns to do the last one, or use custom text facets.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451654d1d6_0_10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451654d1d6_0_10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 can describe a pattern, you can turn it into regex.</a:t>
            </a:r>
            <a:endParaRPr/>
          </a:p>
          <a:p>
            <a:pPr marL="0" lvl="0" indent="0" algn="l" rtl="0">
              <a:spcBef>
                <a:spcPts val="0"/>
              </a:spcBef>
              <a:spcAft>
                <a:spcPts val="0"/>
              </a:spcAft>
              <a:buNone/>
            </a:pPr>
            <a:endParaRPr/>
          </a:p>
          <a:p>
            <a:pPr marL="0" lvl="0" indent="0" algn="l" rtl="0">
              <a:spcBef>
                <a:spcPts val="0"/>
              </a:spcBef>
              <a:spcAft>
                <a:spcPts val="0"/>
              </a:spcAft>
              <a:buNone/>
            </a:pPr>
            <a:r>
              <a:rPr lang="en"/>
              <a:t>Note that Google Sheets also can facilitate the use of regular expressions.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451654d1d6_0_3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451654d1d6_0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451654d1d6_0_4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1451654d1d6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451654d1d6_0_3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451654d1d6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451654d1d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451654d1d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EXAMPLE TAKEAWAYS…</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You can read your colleagues’ feedback in the shared notes document.</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451654d1d6_0_4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451654d1d6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451654d1d6_0_3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451654d1d6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451654d1d6_0_9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451654d1d6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451654d1d6_0_8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451654d1d6_0_8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Unlike spreadsheets, OpenRefine doesn’t store formulas and display the output of those calculations; it only shows the value inside each cell. So what you see visually is an accurate representation of the data. No need for, e.g., “paste special.”</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451654d1d6_0_4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451654d1d6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451654d1d6_0_4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451654d1d6_0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451654d1d6_0_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1451654d1d6_0_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451654d1d6_0_4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451654d1d6_0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451654d1d6_0_10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451654d1d6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 this on a column. Essentially all editing happens column by column.</a:t>
            </a:r>
            <a:endParaRPr/>
          </a:p>
          <a:p>
            <a:pPr marL="0" lvl="0" indent="0" algn="l" rtl="0">
              <a:spcBef>
                <a:spcPts val="0"/>
              </a:spcBef>
              <a:spcAft>
                <a:spcPts val="0"/>
              </a:spcAft>
              <a:buNone/>
            </a:pPr>
            <a:endParaRPr/>
          </a:p>
          <a:p>
            <a:pPr marL="0" lvl="0" indent="0" algn="l" rtl="0">
              <a:spcBef>
                <a:spcPts val="0"/>
              </a:spcBef>
              <a:spcAft>
                <a:spcPts val="0"/>
              </a:spcAft>
              <a:buNone/>
            </a:pPr>
            <a:r>
              <a:rPr lang="en"/>
              <a:t>Note the ability to find &amp; replace using regular expressions.</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451654d1d6_0_10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451654d1d6_0_10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451654d1d6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451654d1d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EXAMPLE FEEDBACK…</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451654d1d6_0_10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1451654d1d6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451654d1d6_0_1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1451654d1d6_0_1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451654d1d6_0_1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451654d1d6_0_1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Text facet on occurrenceRemarks, for readability. (2) Text filter on occurrenceRemarks, using keyword “dry.” (3) Review results in the text facet and add column based on this column (we will see this again later) with only the word “dry.” (4) Star rows. (5) Add star facet. (6) Text filter on occurrenceRemarks, using keyword “alcohol.” (7) Add value based on this and using the “apply to identical cells” function.</a:t>
            </a:r>
            <a:endParaRPr/>
          </a:p>
          <a:p>
            <a:pPr marL="0" lvl="0" indent="0" algn="l" rtl="0">
              <a:spcBef>
                <a:spcPts val="0"/>
              </a:spcBef>
              <a:spcAft>
                <a:spcPts val="0"/>
              </a:spcAft>
              <a:buNone/>
            </a:pPr>
            <a:endParaRPr/>
          </a:p>
          <a:p>
            <a:pPr marL="0" lvl="0" indent="0" algn="l" rtl="0">
              <a:spcBef>
                <a:spcPts val="0"/>
              </a:spcBef>
              <a:spcAft>
                <a:spcPts val="0"/>
              </a:spcAft>
              <a:buNone/>
            </a:pPr>
            <a:r>
              <a:rPr lang="en"/>
              <a:t>Nothing needs to be done about occurrenceRemarks - maybe this is a verbatim field!</a:t>
            </a:r>
            <a:endParaRPr/>
          </a:p>
          <a:p>
            <a:pPr marL="0" lvl="0" indent="0" algn="l" rtl="0">
              <a:spcBef>
                <a:spcPts val="0"/>
              </a:spcBef>
              <a:spcAft>
                <a:spcPts val="0"/>
              </a:spcAft>
              <a:buNone/>
            </a:pPr>
            <a:endParaRPr/>
          </a:p>
          <a:p>
            <a:pPr marL="0" lvl="0" indent="0" algn="l" rtl="0">
              <a:spcBef>
                <a:spcPts val="0"/>
              </a:spcBef>
              <a:spcAft>
                <a:spcPts val="0"/>
              </a:spcAft>
              <a:buNone/>
            </a:pPr>
            <a:r>
              <a:rPr lang="en"/>
              <a:t>Highlight Rows vs. Records.</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405926672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1405926672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4059266724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1405926672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451654d1d6_0_1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1451654d1d6_0_1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451654d1d6_0_1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451654d1d6_0_1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Cluster from the column. Include: messing around with the methods, # rows in each value, new cell value, merge checkbox, “browse this cluster”</a:t>
            </a:r>
            <a:endParaRPr/>
          </a:p>
          <a:p>
            <a:pPr marL="0" lvl="0" indent="0" algn="l" rtl="0">
              <a:spcBef>
                <a:spcPts val="0"/>
              </a:spcBef>
              <a:spcAft>
                <a:spcPts val="0"/>
              </a:spcAft>
              <a:buNone/>
            </a:pPr>
            <a:endParaRPr/>
          </a:p>
          <a:p>
            <a:pPr marL="0" lvl="0" indent="0" algn="l" rtl="0">
              <a:spcBef>
                <a:spcPts val="0"/>
              </a:spcBef>
              <a:spcAft>
                <a:spcPts val="0"/>
              </a:spcAft>
              <a:buNone/>
            </a:pPr>
            <a:r>
              <a:rPr lang="en"/>
              <a:t>Do a text facet to notice issues.</a:t>
            </a:r>
            <a:endParaRPr/>
          </a:p>
          <a:p>
            <a:pPr marL="0" lvl="0" indent="0" algn="l" rtl="0">
              <a:spcBef>
                <a:spcPts val="0"/>
              </a:spcBef>
              <a:spcAft>
                <a:spcPts val="0"/>
              </a:spcAft>
              <a:buNone/>
            </a:pPr>
            <a:endParaRPr/>
          </a:p>
          <a:p>
            <a:pPr marL="0" lvl="0" indent="0" algn="l" rtl="0">
              <a:spcBef>
                <a:spcPts val="0"/>
              </a:spcBef>
              <a:spcAft>
                <a:spcPts val="0"/>
              </a:spcAft>
              <a:buNone/>
            </a:pPr>
            <a:r>
              <a:rPr lang="en"/>
              <a:t>Find and replace on “collectors.”</a:t>
            </a:r>
            <a:endParaRPr/>
          </a:p>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451654d1d6_0_1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1451654d1d6_0_1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that we have a verbatim locality so can edit this! Example of printing labels, or georeferencing.</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451654d1d6_0_1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1451654d1d6_0_1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Once you’ve finished bulk editing, you’ll want to get data out of OpenRefine. Note that you do not need to export in order to save! OpenRefine autosaves every five minutes.</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1451654d1d6_0_8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1451654d1d6_0_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Prompt response verbally or in chat: </a:t>
            </a:r>
            <a:r>
              <a:rPr lang="en"/>
              <a:t>Who has used this functionality before, and do you have any suggestions for others?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451654d1d6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451654d1d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will be having each of you use OpenRefine for several exercises today. If you are unable or unwilling to use it yourself that’s okay, but I want everyone who wants to to be able to participate.</a:t>
            </a:r>
            <a:endParaRPr/>
          </a:p>
          <a:p>
            <a:pPr marL="0" lvl="0" indent="0" algn="l" rtl="0">
              <a:spcBef>
                <a:spcPts val="0"/>
              </a:spcBef>
              <a:spcAft>
                <a:spcPts val="0"/>
              </a:spcAft>
              <a:buNone/>
            </a:pPr>
            <a:endParaRPr/>
          </a:p>
          <a:p>
            <a:pPr marL="0" lvl="0" indent="0" algn="l" rtl="0">
              <a:spcBef>
                <a:spcPts val="0"/>
              </a:spcBef>
              <a:spcAft>
                <a:spcPts val="0"/>
              </a:spcAft>
              <a:buNone/>
            </a:pPr>
            <a:r>
              <a:rPr lang="en" i="1"/>
              <a:t>Zoom poll:</a:t>
            </a:r>
            <a:r>
              <a:rPr lang="en"/>
              <a:t> Do you have OpenRefine installed on your computer? Yes, No, Huh?!</a:t>
            </a:r>
            <a:endParaRPr/>
          </a:p>
          <a:p>
            <a:pPr marL="0" lvl="0" indent="0" algn="l" rtl="0">
              <a:spcBef>
                <a:spcPts val="0"/>
              </a:spcBef>
              <a:spcAft>
                <a:spcPts val="0"/>
              </a:spcAft>
              <a:buNone/>
            </a:pPr>
            <a:endParaRPr/>
          </a:p>
          <a:p>
            <a:pPr marL="0" lvl="0" indent="0" algn="l" rtl="0">
              <a:spcBef>
                <a:spcPts val="0"/>
              </a:spcBef>
              <a:spcAft>
                <a:spcPts val="0"/>
              </a:spcAft>
              <a:buNone/>
            </a:pPr>
            <a:r>
              <a:rPr lang="en" i="1"/>
              <a:t>Zoom poll: </a:t>
            </a:r>
            <a:r>
              <a:rPr lang="en"/>
              <a:t>Have you opened OpenRefine on your computer to confirm that it runs? Yes, No, Maybe?!</a:t>
            </a:r>
            <a:endParaRPr/>
          </a:p>
          <a:p>
            <a:pPr marL="0" lvl="0" indent="0" algn="l" rtl="0">
              <a:spcBef>
                <a:spcPts val="0"/>
              </a:spcBef>
              <a:spcAft>
                <a:spcPts val="0"/>
              </a:spcAft>
              <a:buNone/>
            </a:pPr>
            <a:endParaRPr/>
          </a:p>
          <a:p>
            <a:pPr marL="0" lvl="0" indent="0" algn="l" rtl="0">
              <a:spcBef>
                <a:spcPts val="0"/>
              </a:spcBef>
              <a:spcAft>
                <a:spcPts val="0"/>
              </a:spcAft>
              <a:buNone/>
            </a:pPr>
            <a:r>
              <a:rPr lang="en" i="1"/>
              <a:t>Zoom poll: </a:t>
            </a:r>
            <a:r>
              <a:rPr lang="en"/>
              <a:t>Do you need help getting OpenRefine installed or functional on your computer? No, Yes, and my computer is running Windows OS, Yes, and my computer is running Mac OS [if we have people who need help, there will be breakout rooms during the one hour break for this, led by VJ (Windows) and Dean (Mac)]</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3fa75c074d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3fa75c074d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OpenRefine saves every change you make to the dataset. These changes are saved in a format known as JSON (JavaScript Object Notation). You can export this JSON script and apply it to other data files.</a:t>
            </a:r>
            <a:endParaRPr/>
          </a:p>
          <a:p>
            <a:pPr marL="0" lvl="0" indent="0" algn="l" rtl="0">
              <a:spcBef>
                <a:spcPts val="0"/>
              </a:spcBef>
              <a:spcAft>
                <a:spcPts val="0"/>
              </a:spcAft>
              <a:buNone/>
            </a:pPr>
            <a:endParaRPr/>
          </a:p>
          <a:p>
            <a:pPr marL="0" lvl="0" indent="0" algn="l" rtl="0">
              <a:spcBef>
                <a:spcPts val="0"/>
              </a:spcBef>
              <a:spcAft>
                <a:spcPts val="0"/>
              </a:spcAft>
              <a:buNone/>
            </a:pPr>
            <a:r>
              <a:rPr lang="en"/>
              <a:t>Copy the code from the right hand panel and paste it into a text editor (like NotePad on Windows or TextEdit on Mac). Make sure it saves as a plain text file. In TextEdit, do this by selecting Format &gt; Make plain text and save the file as a txt file.</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1451654d1d6_0_1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1451654d1d6_0_1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Prompt response verbally or in chat.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451654d1d6_0_5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1451654d1d6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451654d1d6_0_5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1451654d1d6_0_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451654d1d6_0_5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451654d1d6_0_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1451654d1d6_0_9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1451654d1d6_0_9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451654d1d6_0_10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451654d1d6_0_10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the ability to preview your action.</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1451654d1d6_0_5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1451654d1d6_0_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1451654d1d6_0_9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1451654d1d6_0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function takes care of return carriages and tabs as well as spaces. Note that the craziness is a regular expression!</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451654d1d6_0_9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1451654d1d6_0_9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451654d1d6_0_8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451654d1d6_0_8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451654d1d6_0_5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451654d1d6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451654d1d6_0_10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1451654d1d6_0_1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the ability to add any standard text here. Like could be a prefix/suffix too.</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1451654d1d6_0_1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1451654d1d6_0_1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creating a new column!</a:t>
            </a:r>
            <a:endParaRPr/>
          </a:p>
          <a:p>
            <a:pPr marL="0" lvl="0" indent="0" algn="l" rtl="0">
              <a:spcBef>
                <a:spcPts val="0"/>
              </a:spcBef>
              <a:spcAft>
                <a:spcPts val="0"/>
              </a:spcAft>
              <a:buNone/>
            </a:pPr>
            <a:endParaRPr/>
          </a:p>
          <a:p>
            <a:pPr marL="0" lvl="0" indent="0" algn="l" rtl="0">
              <a:spcBef>
                <a:spcPts val="0"/>
              </a:spcBef>
              <a:spcAft>
                <a:spcPts val="0"/>
              </a:spcAft>
              <a:buNone/>
            </a:pPr>
            <a:r>
              <a:rPr lang="en"/>
              <a:t>Consistency in adding text, e.g. for the purposes of parsing in the future.</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451654d1d6_0_5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1451654d1d6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Higher geography pulled out of locality</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451654d1d6_0_9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1451654d1d6_0_9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functionality of this is pretty hit or miss. More common languages, and longer text strings, have the highest success rate.</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1451654d1d6_0_9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1451654d1d6_0_9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1451654d1d6_0_9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1451654d1d6_0_9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1451654d1d6_0_5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1451654d1d6_0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451654d1d6_0_1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451654d1d6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1451654d1d6_0_5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1451654d1d6_0_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451654d1d6_0_2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451654d1d6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Reminder from Week 1</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1451654d1d6_0_6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1451654d1d6_0_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1451654d1d6_0_6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1451654d1d6_0_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1451654d1d6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1451654d1d6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451654d1d6_0_9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1451654d1d6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1451654d1d6_0_8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1451654d1d6_0_8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1451654d1d6_0_8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1451654d1d6_0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1451654d1d6_0_9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1451654d1d6_0_9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dirty="0"/>
              <a:t>Prompt response in chat:</a:t>
            </a:r>
            <a:r>
              <a:rPr lang="en" dirty="0"/>
              <a:t> Who else (or specifically) might you ask for help?</a:t>
            </a:r>
            <a:endParaRPr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1451654d1d6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1451654d1d6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am also going to share a more formal post-workshop survey via email with everyone who attended any of these sessions. Please respond to that!</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1451654d1d6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1451654d1d6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8" name="Google Shape;618;g1451654d1d6_0_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78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451654d1d6_0_6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451654d1d6_0_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Reminder from Week 1</a:t>
            </a:r>
            <a:endParaRPr>
              <a:solidFill>
                <a:schemeClr val="dk1"/>
              </a:solidFill>
            </a:endParaRPr>
          </a:p>
          <a:p>
            <a:pPr marL="0" lvl="0" indent="0" algn="l" rtl="0">
              <a:spcBef>
                <a:spcPts val="0"/>
              </a:spcBef>
              <a:spcAft>
                <a:spcPts val="0"/>
              </a:spcAft>
              <a:buNone/>
            </a:pPr>
            <a:endParaRPr b="1"/>
          </a:p>
          <a:p>
            <a:pPr marL="0" lvl="0" indent="0" algn="l" rtl="0">
              <a:spcBef>
                <a:spcPts val="0"/>
              </a:spcBef>
              <a:spcAft>
                <a:spcPts val="0"/>
              </a:spcAft>
              <a:buNone/>
            </a:pPr>
            <a:r>
              <a:rPr lang="en"/>
              <a:t>OpenRefine is an open-source tool for manipulating small or large datasets in numerous formats (TSV, CSV, JSON, XML, etc.). It runs locally in your browser software, i.e. no internet connection is needed, and none of the data or commands you enter in OpenRefine are sent to a remote server.</a:t>
            </a:r>
            <a:endParaRPr i="1">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451654d1d6_0_6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451654d1d6_0_6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Reminder from Week 1</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Because of its low barrier to entry with no prior programming knowledge needed, OpenRefine is an excellent tool for the improvement and maintenance of data integrity for best practices in collections management. Data transformations are reversible and repeatable, and original data are locally preserved. The learning curve for OpenRefine is moderate, with a large community of users and shared knowledge base for help.</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000"/>
              <a:buNone/>
              <a:defRPr sz="40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cknowledgements 1">
  <p:cSld name="BLANK_1">
    <p:bg>
      <p:bgPr>
        <a:solidFill>
          <a:schemeClr val="accent1"/>
        </a:solidFill>
        <a:effectLst/>
      </p:bgPr>
    </p:bg>
    <p:spTree>
      <p:nvGrpSpPr>
        <p:cNvPr id="1" name="Shape 50"/>
        <p:cNvGrpSpPr/>
        <p:nvPr/>
      </p:nvGrpSpPr>
      <p:grpSpPr>
        <a:xfrm>
          <a:off x="0" y="0"/>
          <a:ext cx="0" cy="0"/>
          <a:chOff x="0" y="0"/>
          <a:chExt cx="0" cy="0"/>
        </a:xfrm>
      </p:grpSpPr>
      <p:sp>
        <p:nvSpPr>
          <p:cNvPr id="51" name="Google Shape;51;p12"/>
          <p:cNvSpPr txBox="1"/>
          <p:nvPr/>
        </p:nvSpPr>
        <p:spPr>
          <a:xfrm>
            <a:off x="418350" y="1386075"/>
            <a:ext cx="8307300" cy="240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lt1"/>
                </a:solidFill>
              </a:rPr>
              <a:t>This content was originally created by Erica Krimmel (ORCID 0000-0003-3192-0080) in 2022 under the employ of iDigBio, which is funded by grants from the National Science Foundation [DBI-1115210 (2011-2018), DBI-1547229 (2016-2022), &amp; DBI-2027654 (2021-2026)]. Any opinions, findings, and conclusions or recommendations expressed in this material are those of the author(s) and do not necessarily reflect the views of the National Science Foundation. Unless otherwise noted, e.g. for images, this content is licensed CC0 for maximum reusability.</a:t>
            </a:r>
            <a:endParaRPr sz="1800">
              <a:solidFill>
                <a:schemeClr val="lt1"/>
              </a:solidFill>
            </a:endParaRPr>
          </a:p>
        </p:txBody>
      </p:sp>
      <p:sp>
        <p:nvSpPr>
          <p:cNvPr id="52" name="Google Shape;52;p12"/>
          <p:cNvSpPr txBox="1"/>
          <p:nvPr/>
        </p:nvSpPr>
        <p:spPr>
          <a:xfrm>
            <a:off x="2904000" y="713300"/>
            <a:ext cx="33360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FFFF"/>
                </a:solidFill>
              </a:rPr>
              <a:t>ACKNOWLEDGMENTS</a:t>
            </a:r>
            <a:endParaRPr sz="2200" b="1">
              <a:solidFill>
                <a:srgbClr val="FFFFFF"/>
              </a:solidFill>
            </a:endParaRPr>
          </a:p>
        </p:txBody>
      </p:sp>
      <p:grpSp>
        <p:nvGrpSpPr>
          <p:cNvPr id="53" name="Google Shape;53;p12"/>
          <p:cNvGrpSpPr/>
          <p:nvPr/>
        </p:nvGrpSpPr>
        <p:grpSpPr>
          <a:xfrm>
            <a:off x="1769237" y="3787279"/>
            <a:ext cx="5605527" cy="1110616"/>
            <a:chOff x="3212849" y="3210704"/>
            <a:chExt cx="5605527" cy="1110616"/>
          </a:xfrm>
        </p:grpSpPr>
        <p:pic>
          <p:nvPicPr>
            <p:cNvPr id="54" name="Google Shape;54;p12"/>
            <p:cNvPicPr preferRelativeResize="0"/>
            <p:nvPr/>
          </p:nvPicPr>
          <p:blipFill>
            <a:blip r:embed="rId2">
              <a:alphaModFix/>
            </a:blip>
            <a:stretch>
              <a:fillRect/>
            </a:stretch>
          </p:blipFill>
          <p:spPr>
            <a:xfrm>
              <a:off x="3212849" y="3284175"/>
              <a:ext cx="2669626" cy="963675"/>
            </a:xfrm>
            <a:prstGeom prst="rect">
              <a:avLst/>
            </a:prstGeom>
            <a:noFill/>
            <a:ln>
              <a:noFill/>
            </a:ln>
          </p:spPr>
        </p:pic>
        <p:pic>
          <p:nvPicPr>
            <p:cNvPr id="55" name="Google Shape;55;p12"/>
            <p:cNvPicPr preferRelativeResize="0"/>
            <p:nvPr/>
          </p:nvPicPr>
          <p:blipFill>
            <a:blip r:embed="rId3">
              <a:alphaModFix/>
            </a:blip>
            <a:stretch>
              <a:fillRect/>
            </a:stretch>
          </p:blipFill>
          <p:spPr>
            <a:xfrm>
              <a:off x="7709250" y="3210704"/>
              <a:ext cx="1109126" cy="1110616"/>
            </a:xfrm>
            <a:prstGeom prst="rect">
              <a:avLst/>
            </a:prstGeom>
            <a:noFill/>
            <a:ln>
              <a:noFill/>
            </a:ln>
          </p:spPr>
        </p:pic>
        <p:pic>
          <p:nvPicPr>
            <p:cNvPr id="56" name="Google Shape;56;p12"/>
            <p:cNvPicPr preferRelativeResize="0"/>
            <p:nvPr/>
          </p:nvPicPr>
          <p:blipFill>
            <a:blip r:embed="rId4">
              <a:alphaModFix/>
            </a:blip>
            <a:stretch>
              <a:fillRect/>
            </a:stretch>
          </p:blipFill>
          <p:spPr>
            <a:xfrm>
              <a:off x="6241299" y="3211449"/>
              <a:ext cx="1109126" cy="1109126"/>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000"/>
              <a:buNone/>
              <a:defRPr sz="4000">
                <a:solidFill>
                  <a:schemeClr val="lt1"/>
                </a:solidFill>
              </a:defRPr>
            </a:lvl1pPr>
            <a:lvl2pPr lvl="1">
              <a:spcBef>
                <a:spcPts val="0"/>
              </a:spcBef>
              <a:spcAft>
                <a:spcPts val="0"/>
              </a:spcAft>
              <a:buClr>
                <a:schemeClr val="lt1"/>
              </a:buClr>
              <a:buSzPts val="4000"/>
              <a:buNone/>
              <a:defRPr sz="4000">
                <a:solidFill>
                  <a:schemeClr val="lt1"/>
                </a:solidFill>
              </a:defRPr>
            </a:lvl2pPr>
            <a:lvl3pPr lvl="2">
              <a:spcBef>
                <a:spcPts val="0"/>
              </a:spcBef>
              <a:spcAft>
                <a:spcPts val="0"/>
              </a:spcAft>
              <a:buClr>
                <a:schemeClr val="lt1"/>
              </a:buClr>
              <a:buSzPts val="4000"/>
              <a:buNone/>
              <a:defRPr sz="4000">
                <a:solidFill>
                  <a:schemeClr val="lt1"/>
                </a:solidFill>
              </a:defRPr>
            </a:lvl3pPr>
            <a:lvl4pPr lvl="3">
              <a:spcBef>
                <a:spcPts val="0"/>
              </a:spcBef>
              <a:spcAft>
                <a:spcPts val="0"/>
              </a:spcAft>
              <a:buClr>
                <a:schemeClr val="lt1"/>
              </a:buClr>
              <a:buSzPts val="4000"/>
              <a:buNone/>
              <a:defRPr sz="4000">
                <a:solidFill>
                  <a:schemeClr val="lt1"/>
                </a:solidFill>
              </a:defRPr>
            </a:lvl4pPr>
            <a:lvl5pPr lvl="4">
              <a:spcBef>
                <a:spcPts val="0"/>
              </a:spcBef>
              <a:spcAft>
                <a:spcPts val="0"/>
              </a:spcAft>
              <a:buClr>
                <a:schemeClr val="lt1"/>
              </a:buClr>
              <a:buSzPts val="4000"/>
              <a:buNone/>
              <a:defRPr sz="4000">
                <a:solidFill>
                  <a:schemeClr val="lt1"/>
                </a:solidFill>
              </a:defRPr>
            </a:lvl5pPr>
            <a:lvl6pPr lvl="5">
              <a:spcBef>
                <a:spcPts val="0"/>
              </a:spcBef>
              <a:spcAft>
                <a:spcPts val="0"/>
              </a:spcAft>
              <a:buClr>
                <a:schemeClr val="lt1"/>
              </a:buClr>
              <a:buSzPts val="4000"/>
              <a:buNone/>
              <a:defRPr sz="4000">
                <a:solidFill>
                  <a:schemeClr val="lt1"/>
                </a:solidFill>
              </a:defRPr>
            </a:lvl6pPr>
            <a:lvl7pPr lvl="6">
              <a:spcBef>
                <a:spcPts val="0"/>
              </a:spcBef>
              <a:spcAft>
                <a:spcPts val="0"/>
              </a:spcAft>
              <a:buClr>
                <a:schemeClr val="lt1"/>
              </a:buClr>
              <a:buSzPts val="4000"/>
              <a:buNone/>
              <a:defRPr sz="4000">
                <a:solidFill>
                  <a:schemeClr val="lt1"/>
                </a:solidFill>
              </a:defRPr>
            </a:lvl7pPr>
            <a:lvl8pPr lvl="7">
              <a:spcBef>
                <a:spcPts val="0"/>
              </a:spcBef>
              <a:spcAft>
                <a:spcPts val="0"/>
              </a:spcAft>
              <a:buClr>
                <a:schemeClr val="lt1"/>
              </a:buClr>
              <a:buSzPts val="4000"/>
              <a:buNone/>
              <a:defRPr sz="4000">
                <a:solidFill>
                  <a:schemeClr val="lt1"/>
                </a:solidFill>
              </a:defRPr>
            </a:lvl8pPr>
            <a:lvl9pPr lvl="8">
              <a:spcBef>
                <a:spcPts val="0"/>
              </a:spcBef>
              <a:spcAft>
                <a:spcPts val="0"/>
              </a:spcAft>
              <a:buClr>
                <a:schemeClr val="lt1"/>
              </a:buClr>
              <a:buSzPts val="4000"/>
              <a:buNone/>
              <a:defRPr sz="40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81000">
              <a:spcBef>
                <a:spcPts val="0"/>
              </a:spcBef>
              <a:spcAft>
                <a:spcPts val="0"/>
              </a:spcAft>
              <a:buSzPts val="24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81000">
              <a:spcBef>
                <a:spcPts val="0"/>
              </a:spcBef>
              <a:spcAft>
                <a:spcPts val="0"/>
              </a:spcAft>
              <a:buSzPts val="2400"/>
              <a:buChar char="●"/>
              <a:defRPr/>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81000">
              <a:spcBef>
                <a:spcPts val="0"/>
              </a:spcBef>
              <a:spcAft>
                <a:spcPts val="0"/>
              </a:spcAft>
              <a:buSzPts val="2400"/>
              <a:buChar char="●"/>
              <a:defRPr/>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33" name="Google Shape;3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
        <p:cNvGrpSpPr/>
        <p:nvPr/>
      </p:nvGrpSpPr>
      <p:grpSpPr>
        <a:xfrm>
          <a:off x="0" y="0"/>
          <a:ext cx="0" cy="0"/>
          <a:chOff x="0" y="0"/>
          <a:chExt cx="0" cy="0"/>
        </a:xfrm>
      </p:grpSpPr>
      <p:sp>
        <p:nvSpPr>
          <p:cNvPr id="35" name="Google Shape;35;p8"/>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 name="Google Shape;36;p8"/>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37" name="Google Shape;37;p8"/>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38" name="Google Shape;38;p8"/>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39" name="Google Shape;39;p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81000">
              <a:spcBef>
                <a:spcPts val="0"/>
              </a:spcBef>
              <a:spcAft>
                <a:spcPts val="0"/>
              </a:spcAft>
              <a:buClr>
                <a:schemeClr val="lt1"/>
              </a:buClr>
              <a:buSzPts val="2400"/>
              <a:buChar char="●"/>
              <a:defRPr>
                <a:solidFill>
                  <a:schemeClr val="lt1"/>
                </a:solidFill>
              </a:defRPr>
            </a:lvl1pPr>
            <a:lvl2pPr marL="914400" lvl="1" indent="-355600">
              <a:spcBef>
                <a:spcPts val="0"/>
              </a:spcBef>
              <a:spcAft>
                <a:spcPts val="0"/>
              </a:spcAft>
              <a:buClr>
                <a:schemeClr val="lt1"/>
              </a:buClr>
              <a:buSzPts val="2000"/>
              <a:buChar char="○"/>
              <a:defRPr>
                <a:solidFill>
                  <a:schemeClr val="lt1"/>
                </a:solidFill>
              </a:defRPr>
            </a:lvl2pPr>
            <a:lvl3pPr marL="1371600" lvl="2" indent="-355600">
              <a:spcBef>
                <a:spcPts val="0"/>
              </a:spcBef>
              <a:spcAft>
                <a:spcPts val="0"/>
              </a:spcAft>
              <a:buClr>
                <a:schemeClr val="lt1"/>
              </a:buClr>
              <a:buSzPts val="2000"/>
              <a:buChar char="■"/>
              <a:defRPr>
                <a:solidFill>
                  <a:schemeClr val="lt1"/>
                </a:solidFill>
              </a:defRPr>
            </a:lvl3pPr>
            <a:lvl4pPr marL="1828800" lvl="3" indent="-355600">
              <a:spcBef>
                <a:spcPts val="0"/>
              </a:spcBef>
              <a:spcAft>
                <a:spcPts val="0"/>
              </a:spcAft>
              <a:buClr>
                <a:schemeClr val="lt1"/>
              </a:buClr>
              <a:buSzPts val="2000"/>
              <a:buChar char="●"/>
              <a:defRPr>
                <a:solidFill>
                  <a:schemeClr val="lt1"/>
                </a:solidFill>
              </a:defRPr>
            </a:lvl4pPr>
            <a:lvl5pPr marL="2286000" lvl="4" indent="-355600">
              <a:spcBef>
                <a:spcPts val="0"/>
              </a:spcBef>
              <a:spcAft>
                <a:spcPts val="0"/>
              </a:spcAft>
              <a:buClr>
                <a:schemeClr val="lt1"/>
              </a:buClr>
              <a:buSzPts val="2000"/>
              <a:buChar char="○"/>
              <a:defRPr>
                <a:solidFill>
                  <a:schemeClr val="lt1"/>
                </a:solidFill>
              </a:defRPr>
            </a:lvl5pPr>
            <a:lvl6pPr marL="2743200" lvl="5" indent="-355600">
              <a:spcBef>
                <a:spcPts val="0"/>
              </a:spcBef>
              <a:spcAft>
                <a:spcPts val="0"/>
              </a:spcAft>
              <a:buClr>
                <a:schemeClr val="lt1"/>
              </a:buClr>
              <a:buSzPts val="2000"/>
              <a:buChar char="■"/>
              <a:defRPr>
                <a:solidFill>
                  <a:schemeClr val="lt1"/>
                </a:solidFill>
              </a:defRPr>
            </a:lvl6pPr>
            <a:lvl7pPr marL="3200400" lvl="6" indent="-355600">
              <a:spcBef>
                <a:spcPts val="0"/>
              </a:spcBef>
              <a:spcAft>
                <a:spcPts val="0"/>
              </a:spcAft>
              <a:buClr>
                <a:schemeClr val="lt1"/>
              </a:buClr>
              <a:buSzPts val="2000"/>
              <a:buChar char="●"/>
              <a:defRPr>
                <a:solidFill>
                  <a:schemeClr val="lt1"/>
                </a:solidFill>
              </a:defRPr>
            </a:lvl7pPr>
            <a:lvl8pPr marL="3657600" lvl="7" indent="-355600">
              <a:spcBef>
                <a:spcPts val="0"/>
              </a:spcBef>
              <a:spcAft>
                <a:spcPts val="0"/>
              </a:spcAft>
              <a:buClr>
                <a:schemeClr val="lt1"/>
              </a:buClr>
              <a:buSzPts val="2000"/>
              <a:buChar char="○"/>
              <a:defRPr>
                <a:solidFill>
                  <a:schemeClr val="lt1"/>
                </a:solidFill>
              </a:defRPr>
            </a:lvl8pPr>
            <a:lvl9pPr marL="4114800" lvl="8" indent="-355600">
              <a:spcBef>
                <a:spcPts val="0"/>
              </a:spcBef>
              <a:spcAft>
                <a:spcPts val="0"/>
              </a:spcAft>
              <a:buClr>
                <a:schemeClr val="lt1"/>
              </a:buClr>
              <a:buSzPts val="2000"/>
              <a:buChar char="■"/>
              <a:defRPr>
                <a:solidFill>
                  <a:schemeClr val="lt1"/>
                </a:solidFill>
              </a:defRPr>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9"/>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000"/>
              <a:buNone/>
              <a:defRPr sz="2000"/>
            </a:lvl1pPr>
          </a:lstStyle>
          <a:p>
            <a:endParaRPr/>
          </a:p>
        </p:txBody>
      </p:sp>
      <p:sp>
        <p:nvSpPr>
          <p:cNvPr id="43" name="Google Shape;43;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0"/>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0"/>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Times New Roman"/>
              <a:buNone/>
              <a:defRPr sz="3000" b="1">
                <a:solidFill>
                  <a:schemeClr val="dk1"/>
                </a:solidFill>
                <a:latin typeface="Times New Roman"/>
                <a:ea typeface="Times New Roman"/>
                <a:cs typeface="Times New Roman"/>
                <a:sym typeface="Times New Roman"/>
              </a:defRPr>
            </a:lvl1pPr>
            <a:lvl2pPr lvl="1">
              <a:spcBef>
                <a:spcPts val="0"/>
              </a:spcBef>
              <a:spcAft>
                <a:spcPts val="0"/>
              </a:spcAft>
              <a:buClr>
                <a:schemeClr val="dk1"/>
              </a:buClr>
              <a:buSzPts val="3000"/>
              <a:buFont typeface="Times New Roman"/>
              <a:buNone/>
              <a:defRPr sz="3000" b="1">
                <a:solidFill>
                  <a:schemeClr val="dk1"/>
                </a:solidFill>
                <a:latin typeface="Times New Roman"/>
                <a:ea typeface="Times New Roman"/>
                <a:cs typeface="Times New Roman"/>
                <a:sym typeface="Times New Roman"/>
              </a:defRPr>
            </a:lvl2pPr>
            <a:lvl3pPr lvl="2">
              <a:spcBef>
                <a:spcPts val="0"/>
              </a:spcBef>
              <a:spcAft>
                <a:spcPts val="0"/>
              </a:spcAft>
              <a:buClr>
                <a:schemeClr val="dk1"/>
              </a:buClr>
              <a:buSzPts val="3000"/>
              <a:buFont typeface="Times New Roman"/>
              <a:buNone/>
              <a:defRPr sz="3000" b="1">
                <a:solidFill>
                  <a:schemeClr val="dk1"/>
                </a:solidFill>
                <a:latin typeface="Times New Roman"/>
                <a:ea typeface="Times New Roman"/>
                <a:cs typeface="Times New Roman"/>
                <a:sym typeface="Times New Roman"/>
              </a:defRPr>
            </a:lvl3pPr>
            <a:lvl4pPr lvl="3">
              <a:spcBef>
                <a:spcPts val="0"/>
              </a:spcBef>
              <a:spcAft>
                <a:spcPts val="0"/>
              </a:spcAft>
              <a:buClr>
                <a:schemeClr val="dk1"/>
              </a:buClr>
              <a:buSzPts val="3000"/>
              <a:buFont typeface="Times New Roman"/>
              <a:buNone/>
              <a:defRPr sz="3000" b="1">
                <a:solidFill>
                  <a:schemeClr val="dk1"/>
                </a:solidFill>
                <a:latin typeface="Times New Roman"/>
                <a:ea typeface="Times New Roman"/>
                <a:cs typeface="Times New Roman"/>
                <a:sym typeface="Times New Roman"/>
              </a:defRPr>
            </a:lvl4pPr>
            <a:lvl5pPr lvl="4">
              <a:spcBef>
                <a:spcPts val="0"/>
              </a:spcBef>
              <a:spcAft>
                <a:spcPts val="0"/>
              </a:spcAft>
              <a:buClr>
                <a:schemeClr val="dk1"/>
              </a:buClr>
              <a:buSzPts val="3000"/>
              <a:buFont typeface="Times New Roman"/>
              <a:buNone/>
              <a:defRPr sz="3000" b="1">
                <a:solidFill>
                  <a:schemeClr val="dk1"/>
                </a:solidFill>
                <a:latin typeface="Times New Roman"/>
                <a:ea typeface="Times New Roman"/>
                <a:cs typeface="Times New Roman"/>
                <a:sym typeface="Times New Roman"/>
              </a:defRPr>
            </a:lvl5pPr>
            <a:lvl6pPr lvl="5">
              <a:spcBef>
                <a:spcPts val="0"/>
              </a:spcBef>
              <a:spcAft>
                <a:spcPts val="0"/>
              </a:spcAft>
              <a:buClr>
                <a:schemeClr val="dk1"/>
              </a:buClr>
              <a:buSzPts val="3000"/>
              <a:buFont typeface="Times New Roman"/>
              <a:buNone/>
              <a:defRPr sz="3000" b="1">
                <a:solidFill>
                  <a:schemeClr val="dk1"/>
                </a:solidFill>
                <a:latin typeface="Times New Roman"/>
                <a:ea typeface="Times New Roman"/>
                <a:cs typeface="Times New Roman"/>
                <a:sym typeface="Times New Roman"/>
              </a:defRPr>
            </a:lvl6pPr>
            <a:lvl7pPr lvl="6">
              <a:spcBef>
                <a:spcPts val="0"/>
              </a:spcBef>
              <a:spcAft>
                <a:spcPts val="0"/>
              </a:spcAft>
              <a:buClr>
                <a:schemeClr val="dk1"/>
              </a:buClr>
              <a:buSzPts val="3000"/>
              <a:buFont typeface="Times New Roman"/>
              <a:buNone/>
              <a:defRPr sz="3000" b="1">
                <a:solidFill>
                  <a:schemeClr val="dk1"/>
                </a:solidFill>
                <a:latin typeface="Times New Roman"/>
                <a:ea typeface="Times New Roman"/>
                <a:cs typeface="Times New Roman"/>
                <a:sym typeface="Times New Roman"/>
              </a:defRPr>
            </a:lvl7pPr>
            <a:lvl8pPr lvl="7">
              <a:spcBef>
                <a:spcPts val="0"/>
              </a:spcBef>
              <a:spcAft>
                <a:spcPts val="0"/>
              </a:spcAft>
              <a:buClr>
                <a:schemeClr val="dk1"/>
              </a:buClr>
              <a:buSzPts val="3000"/>
              <a:buFont typeface="Times New Roman"/>
              <a:buNone/>
              <a:defRPr sz="3000" b="1">
                <a:solidFill>
                  <a:schemeClr val="dk1"/>
                </a:solidFill>
                <a:latin typeface="Times New Roman"/>
                <a:ea typeface="Times New Roman"/>
                <a:cs typeface="Times New Roman"/>
                <a:sym typeface="Times New Roman"/>
              </a:defRPr>
            </a:lvl8pPr>
            <a:lvl9pPr lvl="8">
              <a:spcBef>
                <a:spcPts val="0"/>
              </a:spcBef>
              <a:spcAft>
                <a:spcPts val="0"/>
              </a:spcAft>
              <a:buClr>
                <a:schemeClr val="dk1"/>
              </a:buClr>
              <a:buSzPts val="3000"/>
              <a:buFont typeface="Times New Roman"/>
              <a:buNone/>
              <a:defRPr sz="3000" b="1">
                <a:solidFill>
                  <a:schemeClr val="dk1"/>
                </a:solidFill>
                <a:latin typeface="Times New Roman"/>
                <a:ea typeface="Times New Roman"/>
                <a:cs typeface="Times New Roman"/>
                <a:sym typeface="Times New Roman"/>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81000">
              <a:lnSpc>
                <a:spcPct val="115000"/>
              </a:lnSpc>
              <a:spcBef>
                <a:spcPts val="0"/>
              </a:spcBef>
              <a:spcAft>
                <a:spcPts val="0"/>
              </a:spcAft>
              <a:buClr>
                <a:schemeClr val="dk1"/>
              </a:buClr>
              <a:buSzPts val="2400"/>
              <a:buChar char="●"/>
              <a:defRPr sz="2400">
                <a:solidFill>
                  <a:schemeClr val="dk1"/>
                </a:solidFill>
              </a:defRPr>
            </a:lvl1pPr>
            <a:lvl2pPr marL="914400" lvl="1" indent="-355600">
              <a:lnSpc>
                <a:spcPct val="115000"/>
              </a:lnSpc>
              <a:spcBef>
                <a:spcPts val="0"/>
              </a:spcBef>
              <a:spcAft>
                <a:spcPts val="0"/>
              </a:spcAft>
              <a:buClr>
                <a:schemeClr val="dk1"/>
              </a:buClr>
              <a:buSzPts val="2000"/>
              <a:buChar char="○"/>
              <a:defRPr sz="2000">
                <a:solidFill>
                  <a:schemeClr val="dk1"/>
                </a:solidFill>
              </a:defRPr>
            </a:lvl2pPr>
            <a:lvl3pPr marL="1371600" lvl="2" indent="-355600">
              <a:lnSpc>
                <a:spcPct val="115000"/>
              </a:lnSpc>
              <a:spcBef>
                <a:spcPts val="0"/>
              </a:spcBef>
              <a:spcAft>
                <a:spcPts val="0"/>
              </a:spcAft>
              <a:buClr>
                <a:schemeClr val="dk1"/>
              </a:buClr>
              <a:buSzPts val="2000"/>
              <a:buChar char="■"/>
              <a:defRPr sz="2000">
                <a:solidFill>
                  <a:schemeClr val="dk1"/>
                </a:solidFill>
              </a:defRPr>
            </a:lvl3pPr>
            <a:lvl4pPr marL="1828800" lvl="3" indent="-355600">
              <a:lnSpc>
                <a:spcPct val="115000"/>
              </a:lnSpc>
              <a:spcBef>
                <a:spcPts val="0"/>
              </a:spcBef>
              <a:spcAft>
                <a:spcPts val="0"/>
              </a:spcAft>
              <a:buClr>
                <a:schemeClr val="dk1"/>
              </a:buClr>
              <a:buSzPts val="2000"/>
              <a:buChar char="●"/>
              <a:defRPr sz="2000">
                <a:solidFill>
                  <a:schemeClr val="dk1"/>
                </a:solidFill>
              </a:defRPr>
            </a:lvl4pPr>
            <a:lvl5pPr marL="2286000" lvl="4" indent="-355600">
              <a:lnSpc>
                <a:spcPct val="115000"/>
              </a:lnSpc>
              <a:spcBef>
                <a:spcPts val="0"/>
              </a:spcBef>
              <a:spcAft>
                <a:spcPts val="0"/>
              </a:spcAft>
              <a:buClr>
                <a:schemeClr val="dk1"/>
              </a:buClr>
              <a:buSzPts val="2000"/>
              <a:buChar char="○"/>
              <a:defRPr sz="2000">
                <a:solidFill>
                  <a:schemeClr val="dk1"/>
                </a:solidFill>
              </a:defRPr>
            </a:lvl5pPr>
            <a:lvl6pPr marL="2743200" lvl="5" indent="-355600">
              <a:lnSpc>
                <a:spcPct val="115000"/>
              </a:lnSpc>
              <a:spcBef>
                <a:spcPts val="0"/>
              </a:spcBef>
              <a:spcAft>
                <a:spcPts val="0"/>
              </a:spcAft>
              <a:buClr>
                <a:schemeClr val="dk1"/>
              </a:buClr>
              <a:buSzPts val="2000"/>
              <a:buChar char="■"/>
              <a:defRPr sz="2000">
                <a:solidFill>
                  <a:schemeClr val="dk1"/>
                </a:solidFill>
              </a:defRPr>
            </a:lvl6pPr>
            <a:lvl7pPr marL="3200400" lvl="6" indent="-355600">
              <a:lnSpc>
                <a:spcPct val="115000"/>
              </a:lnSpc>
              <a:spcBef>
                <a:spcPts val="0"/>
              </a:spcBef>
              <a:spcAft>
                <a:spcPts val="0"/>
              </a:spcAft>
              <a:buClr>
                <a:schemeClr val="dk1"/>
              </a:buClr>
              <a:buSzPts val="2000"/>
              <a:buChar char="●"/>
              <a:defRPr sz="2000">
                <a:solidFill>
                  <a:schemeClr val="dk1"/>
                </a:solidFill>
              </a:defRPr>
            </a:lvl7pPr>
            <a:lvl8pPr marL="3657600" lvl="7" indent="-355600">
              <a:lnSpc>
                <a:spcPct val="115000"/>
              </a:lnSpc>
              <a:spcBef>
                <a:spcPts val="0"/>
              </a:spcBef>
              <a:spcAft>
                <a:spcPts val="0"/>
              </a:spcAft>
              <a:buClr>
                <a:schemeClr val="dk1"/>
              </a:buClr>
              <a:buSzPts val="2000"/>
              <a:buChar char="○"/>
              <a:defRPr sz="2000">
                <a:solidFill>
                  <a:schemeClr val="dk1"/>
                </a:solidFill>
              </a:defRPr>
            </a:lvl8pPr>
            <a:lvl9pPr marL="4114800" lvl="8" indent="-355600">
              <a:lnSpc>
                <a:spcPct val="115000"/>
              </a:lnSpc>
              <a:spcBef>
                <a:spcPts val="0"/>
              </a:spcBef>
              <a:spcAft>
                <a:spcPts val="0"/>
              </a:spcAft>
              <a:buClr>
                <a:schemeClr val="dk1"/>
              </a:buClr>
              <a:buSzPts val="2000"/>
              <a:buChar char="■"/>
              <a:defRPr sz="2000">
                <a:solidFill>
                  <a:schemeClr val="dk1"/>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a:solidFill>
                  <a:schemeClr val="accent3"/>
                </a:solidFill>
                <a:latin typeface="Proxima Nova"/>
                <a:ea typeface="Proxima Nova"/>
                <a:cs typeface="Proxima Nova"/>
                <a:sym typeface="Proxima Nova"/>
              </a:defRPr>
            </a:lvl1pPr>
            <a:lvl2pPr lvl="1" algn="r">
              <a:buNone/>
              <a:defRPr>
                <a:solidFill>
                  <a:schemeClr val="accent3"/>
                </a:solidFill>
                <a:latin typeface="Proxima Nova"/>
                <a:ea typeface="Proxima Nova"/>
                <a:cs typeface="Proxima Nova"/>
                <a:sym typeface="Proxima Nova"/>
              </a:defRPr>
            </a:lvl2pPr>
            <a:lvl3pPr lvl="2" algn="r">
              <a:buNone/>
              <a:defRPr>
                <a:solidFill>
                  <a:schemeClr val="accent3"/>
                </a:solidFill>
                <a:latin typeface="Proxima Nova"/>
                <a:ea typeface="Proxima Nova"/>
                <a:cs typeface="Proxima Nova"/>
                <a:sym typeface="Proxima Nova"/>
              </a:defRPr>
            </a:lvl3pPr>
            <a:lvl4pPr lvl="3" algn="r">
              <a:buNone/>
              <a:defRPr>
                <a:solidFill>
                  <a:schemeClr val="accent3"/>
                </a:solidFill>
                <a:latin typeface="Proxima Nova"/>
                <a:ea typeface="Proxima Nova"/>
                <a:cs typeface="Proxima Nova"/>
                <a:sym typeface="Proxima Nova"/>
              </a:defRPr>
            </a:lvl4pPr>
            <a:lvl5pPr lvl="4" algn="r">
              <a:buNone/>
              <a:defRPr>
                <a:solidFill>
                  <a:schemeClr val="accent3"/>
                </a:solidFill>
                <a:latin typeface="Proxima Nova"/>
                <a:ea typeface="Proxima Nova"/>
                <a:cs typeface="Proxima Nova"/>
                <a:sym typeface="Proxima Nova"/>
              </a:defRPr>
            </a:lvl5pPr>
            <a:lvl6pPr lvl="5" algn="r">
              <a:buNone/>
              <a:defRPr>
                <a:solidFill>
                  <a:schemeClr val="accent3"/>
                </a:solidFill>
                <a:latin typeface="Proxima Nova"/>
                <a:ea typeface="Proxima Nova"/>
                <a:cs typeface="Proxima Nova"/>
                <a:sym typeface="Proxima Nova"/>
              </a:defRPr>
            </a:lvl6pPr>
            <a:lvl7pPr lvl="6" algn="r">
              <a:buNone/>
              <a:defRPr>
                <a:solidFill>
                  <a:schemeClr val="accent3"/>
                </a:solidFill>
                <a:latin typeface="Proxima Nova"/>
                <a:ea typeface="Proxima Nova"/>
                <a:cs typeface="Proxima Nova"/>
                <a:sym typeface="Proxima Nova"/>
              </a:defRPr>
            </a:lvl7pPr>
            <a:lvl8pPr lvl="7" algn="r">
              <a:buNone/>
              <a:defRPr>
                <a:solidFill>
                  <a:schemeClr val="accent3"/>
                </a:solidFill>
                <a:latin typeface="Proxima Nova"/>
                <a:ea typeface="Proxima Nova"/>
                <a:cs typeface="Proxima Nova"/>
                <a:sym typeface="Proxima Nova"/>
              </a:defRPr>
            </a:lvl8pPr>
            <a:lvl9pPr lvl="8" algn="r">
              <a:buNone/>
              <a:defRPr>
                <a:solidFill>
                  <a:schemeClr val="accent3"/>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openrefine.org/download.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hyperlink" Target="https://www.idigbio.org/wiki/index.php/Resources_for_using_OpenRefine" TargetMode="External"/><Relationship Id="rId2" Type="http://schemas.openxmlformats.org/officeDocument/2006/relationships/notesSlide" Target="../notesSlides/notesSlide74.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hyperlink" Target="https://docs.openrefine.org/"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5.xml"/><Relationship Id="rId1" Type="http://schemas.openxmlformats.org/officeDocument/2006/relationships/slideLayout" Target="../slideLayouts/slideLayout3.xml"/><Relationship Id="rId5" Type="http://schemas.openxmlformats.org/officeDocument/2006/relationships/hyperlink" Target="https://datacarpentry.org/workshops-upcoming/" TargetMode="External"/><Relationship Id="rId4" Type="http://schemas.openxmlformats.org/officeDocument/2006/relationships/hyperlink" Target="http://datacarpentry.org/OpenRefine-ecology-lesson/"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Introduction to data wrangling for biodiversity collections</a:t>
            </a:r>
            <a:endParaRPr/>
          </a:p>
        </p:txBody>
      </p:sp>
      <p:sp>
        <p:nvSpPr>
          <p:cNvPr id="62" name="Google Shape;62;p13"/>
          <p:cNvSpPr txBox="1">
            <a:spLocks noGrp="1"/>
          </p:cNvSpPr>
          <p:nvPr>
            <p:ph type="subTitle" idx="1"/>
          </p:nvPr>
        </p:nvSpPr>
        <p:spPr>
          <a:xfrm>
            <a:off x="510450" y="3182335"/>
            <a:ext cx="8123100" cy="111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Week 3: OpenRefine</a:t>
            </a:r>
            <a:endParaRPr/>
          </a:p>
          <a:p>
            <a:pPr marL="0" lvl="0" indent="0" algn="l" rtl="0">
              <a:spcBef>
                <a:spcPts val="1000"/>
              </a:spcBef>
              <a:spcAft>
                <a:spcPts val="1000"/>
              </a:spcAft>
              <a:buNone/>
            </a:pPr>
            <a:r>
              <a:rPr lang="en"/>
              <a:t>[date]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When to use OpenRefine for data wrangling</a:t>
            </a:r>
            <a:endParaRPr/>
          </a:p>
        </p:txBody>
      </p:sp>
      <p:sp>
        <p:nvSpPr>
          <p:cNvPr id="122" name="Google Shape;122;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For </a:t>
            </a:r>
            <a:r>
              <a:rPr lang="en" b="1"/>
              <a:t>quality control</a:t>
            </a:r>
            <a:r>
              <a:rPr lang="en"/>
              <a:t>, e.g. to clean recent data entry prior to (or after) database ingestion, or to clean legacy data</a:t>
            </a:r>
            <a:endParaRPr/>
          </a:p>
          <a:p>
            <a:pPr marL="457200" lvl="0" indent="-381000" algn="l" rtl="0">
              <a:spcBef>
                <a:spcPts val="1000"/>
              </a:spcBef>
              <a:spcAft>
                <a:spcPts val="1000"/>
              </a:spcAft>
              <a:buSzPts val="2400"/>
              <a:buChar char="●"/>
            </a:pPr>
            <a:r>
              <a:rPr lang="en"/>
              <a:t>For </a:t>
            </a:r>
            <a:r>
              <a:rPr lang="en" b="1"/>
              <a:t>combining and manipulating existing datasets</a:t>
            </a:r>
            <a:r>
              <a:rPr lang="en"/>
              <a:t>, e.g. to transform or integrate your data with external resources like those in a taxonomic authority or Wikidata</a:t>
            </a:r>
            <a:endParaRPr/>
          </a:p>
        </p:txBody>
      </p:sp>
      <p:sp>
        <p:nvSpPr>
          <p:cNvPr id="123" name="Google Shape;123;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When </a:t>
            </a:r>
            <a:r>
              <a:rPr lang="en" u="sng"/>
              <a:t>not</a:t>
            </a:r>
            <a:r>
              <a:rPr lang="en"/>
              <a:t> to use OpenRefine for data wrangling</a:t>
            </a:r>
            <a:endParaRPr/>
          </a:p>
        </p:txBody>
      </p:sp>
      <p:sp>
        <p:nvSpPr>
          <p:cNvPr id="129" name="Google Shape;129;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For </a:t>
            </a:r>
            <a:r>
              <a:rPr lang="en" b="1"/>
              <a:t>adding new records individually</a:t>
            </a:r>
            <a:r>
              <a:rPr lang="en"/>
              <a:t> to an existing dataset, e.g. when transcribing specimen labels</a:t>
            </a:r>
            <a:endParaRPr/>
          </a:p>
          <a:p>
            <a:pPr marL="457200" lvl="0" indent="-381000" algn="l" rtl="0">
              <a:spcBef>
                <a:spcPts val="1000"/>
              </a:spcBef>
              <a:spcAft>
                <a:spcPts val="0"/>
              </a:spcAft>
              <a:buSzPts val="2400"/>
              <a:buChar char="●"/>
            </a:pPr>
            <a:r>
              <a:rPr lang="en"/>
              <a:t>For text-heavy </a:t>
            </a:r>
            <a:r>
              <a:rPr lang="en" b="1"/>
              <a:t>one-off data entry</a:t>
            </a:r>
            <a:r>
              <a:rPr lang="en"/>
              <a:t>, e.g. when typing a sentence in a notes field associated with each row</a:t>
            </a:r>
            <a:endParaRPr/>
          </a:p>
          <a:p>
            <a:pPr marL="457200" lvl="0" indent="-381000" algn="l" rtl="0">
              <a:spcBef>
                <a:spcPts val="1000"/>
              </a:spcBef>
              <a:spcAft>
                <a:spcPts val="1000"/>
              </a:spcAft>
              <a:buSzPts val="2400"/>
              <a:buChar char="●"/>
            </a:pPr>
            <a:r>
              <a:rPr lang="en"/>
              <a:t>For projects with </a:t>
            </a:r>
            <a:r>
              <a:rPr lang="en" b="1"/>
              <a:t>multiple users</a:t>
            </a:r>
            <a:r>
              <a:rPr lang="en"/>
              <a:t> on separate computers</a:t>
            </a:r>
            <a:endParaRPr/>
          </a:p>
        </p:txBody>
      </p:sp>
      <p:sp>
        <p:nvSpPr>
          <p:cNvPr id="130" name="Google Shape;13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136" name="Google Shape;136;p24"/>
          <p:cNvPicPr preferRelativeResize="0"/>
          <p:nvPr/>
        </p:nvPicPr>
        <p:blipFill rotWithShape="1">
          <a:blip r:embed="rId3">
            <a:alphaModFix/>
          </a:blip>
          <a:srcRect l="1084" t="1767" r="1192" b="2666"/>
          <a:stretch/>
        </p:blipFill>
        <p:spPr>
          <a:xfrm>
            <a:off x="202013" y="399938"/>
            <a:ext cx="8130375" cy="4343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Demo:</a:t>
            </a:r>
            <a:endParaRPr/>
          </a:p>
          <a:p>
            <a:pPr marL="0" lvl="0" indent="0" algn="l" rtl="0">
              <a:spcBef>
                <a:spcPts val="0"/>
              </a:spcBef>
              <a:spcAft>
                <a:spcPts val="0"/>
              </a:spcAft>
              <a:buNone/>
            </a:pPr>
            <a:endParaRPr/>
          </a:p>
          <a:p>
            <a:pPr marL="0" lvl="0" indent="0" algn="l" rtl="0">
              <a:spcBef>
                <a:spcPts val="0"/>
              </a:spcBef>
              <a:spcAft>
                <a:spcPts val="0"/>
              </a:spcAft>
              <a:buNone/>
            </a:pPr>
            <a:r>
              <a:rPr lang="en"/>
              <a:t>Getting started with a new project in OpenRefine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Exploring data in OpenRefine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explore our data?</a:t>
            </a:r>
            <a:endParaRPr/>
          </a:p>
        </p:txBody>
      </p:sp>
      <p:sp>
        <p:nvSpPr>
          <p:cNvPr id="152" name="Google Shape;152;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Exploration is the process by which we gain the familiarity necessary to assess our data wrangling needs. We see how well our data is currently meeting our expectations in regards to, e.g., accuracy, consistency, standardization, completeness, etc…</a:t>
            </a:r>
            <a:endParaRPr/>
          </a:p>
        </p:txBody>
      </p:sp>
      <p:sp>
        <p:nvSpPr>
          <p:cNvPr id="153" name="Google Shape;153;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Faceting</a:t>
            </a:r>
            <a:endParaRPr/>
          </a:p>
        </p:txBody>
      </p:sp>
      <p:sp>
        <p:nvSpPr>
          <p:cNvPr id="159" name="Google Shape;159;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160" name="Google Shape;160;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Groups data into definable objects, e.g. unique text values, numeric ranges, text string lengths.</a:t>
            </a:r>
            <a:endParaRPr/>
          </a:p>
          <a:p>
            <a:pPr marL="457200" lvl="0" indent="-381000" algn="l" rtl="0">
              <a:spcBef>
                <a:spcPts val="1000"/>
              </a:spcBef>
              <a:spcAft>
                <a:spcPts val="0"/>
              </a:spcAft>
              <a:buSzPts val="2400"/>
              <a:buChar char="●"/>
            </a:pPr>
            <a:r>
              <a:rPr lang="en"/>
              <a:t>Includes entirety of the data, within the scope you define.</a:t>
            </a:r>
            <a:endParaRPr/>
          </a:p>
          <a:p>
            <a:pPr marL="457200" lvl="0" indent="-381000" algn="l" rtl="0">
              <a:spcBef>
                <a:spcPts val="1000"/>
              </a:spcBef>
              <a:spcAft>
                <a:spcPts val="1000"/>
              </a:spcAft>
              <a:buSzPts val="2400"/>
              <a:buChar char="●"/>
            </a:pPr>
            <a:r>
              <a:rPr lang="en"/>
              <a:t>Can help you explore by seeing a big picture of your data, and enabling you to browse by “drilling down.”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29"/>
          <p:cNvPicPr preferRelativeResize="0"/>
          <p:nvPr/>
        </p:nvPicPr>
        <p:blipFill>
          <a:blip r:embed="rId3">
            <a:alphaModFix/>
          </a:blip>
          <a:stretch>
            <a:fillRect/>
          </a:stretch>
        </p:blipFill>
        <p:spPr>
          <a:xfrm>
            <a:off x="1961625" y="558350"/>
            <a:ext cx="6345451" cy="4336750"/>
          </a:xfrm>
          <a:prstGeom prst="rect">
            <a:avLst/>
          </a:prstGeom>
          <a:noFill/>
          <a:ln w="19050" cap="flat" cmpd="sng">
            <a:solidFill>
              <a:schemeClr val="lt2"/>
            </a:solidFill>
            <a:prstDash val="solid"/>
            <a:round/>
            <a:headEnd type="none" w="sm" len="sm"/>
            <a:tailEnd type="none" w="sm" len="sm"/>
          </a:ln>
        </p:spPr>
      </p:pic>
      <p:sp>
        <p:nvSpPr>
          <p:cNvPr id="166" name="Google Shape;166;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Faceting</a:t>
            </a:r>
            <a:endParaRPr/>
          </a:p>
        </p:txBody>
      </p:sp>
      <p:sp>
        <p:nvSpPr>
          <p:cNvPr id="167" name="Google Shape;167;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168" name="Google Shape;168;p29"/>
          <p:cNvSpPr/>
          <p:nvPr/>
        </p:nvSpPr>
        <p:spPr>
          <a:xfrm flipH="1">
            <a:off x="3400296" y="2416950"/>
            <a:ext cx="1388100" cy="309600"/>
          </a:xfrm>
          <a:prstGeom prst="righ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9"/>
          <p:cNvSpPr/>
          <p:nvPr/>
        </p:nvSpPr>
        <p:spPr>
          <a:xfrm>
            <a:off x="4788400" y="1291250"/>
            <a:ext cx="495000" cy="3540300"/>
          </a:xfrm>
          <a:prstGeom prst="roundRect">
            <a:avLst>
              <a:gd name="adj" fmla="val 16667"/>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Demo:</a:t>
            </a:r>
            <a:endParaRPr/>
          </a:p>
          <a:p>
            <a:pPr marL="0" lvl="0" indent="0" algn="l" rtl="0">
              <a:spcBef>
                <a:spcPts val="0"/>
              </a:spcBef>
              <a:spcAft>
                <a:spcPts val="0"/>
              </a:spcAft>
              <a:buNone/>
            </a:pPr>
            <a:endParaRPr/>
          </a:p>
          <a:p>
            <a:pPr marL="0" lvl="0" indent="0" algn="l" rtl="0">
              <a:spcBef>
                <a:spcPts val="0"/>
              </a:spcBef>
              <a:spcAft>
                <a:spcPts val="0"/>
              </a:spcAft>
              <a:buNone/>
            </a:pPr>
            <a:r>
              <a:rPr lang="en"/>
              <a:t>Facet on the </a:t>
            </a:r>
            <a:r>
              <a:rPr lang="en" i="1"/>
              <a:t>recordedBy</a:t>
            </a:r>
            <a:r>
              <a:rPr lang="en"/>
              <a:t> column by looking at unique values.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81000" algn="l" rtl="0">
              <a:spcBef>
                <a:spcPts val="0"/>
              </a:spcBef>
              <a:spcAft>
                <a:spcPts val="0"/>
              </a:spcAft>
              <a:buSzPts val="2400"/>
              <a:buChar char="●"/>
            </a:pPr>
            <a:r>
              <a:rPr lang="en"/>
              <a:t>Includes or excludes data based on scope you define.</a:t>
            </a:r>
            <a:endParaRPr/>
          </a:p>
          <a:p>
            <a:pPr marL="457200" lvl="0" indent="-381000" algn="l" rtl="0">
              <a:spcBef>
                <a:spcPts val="1000"/>
              </a:spcBef>
              <a:spcAft>
                <a:spcPts val="0"/>
              </a:spcAft>
              <a:buSzPts val="2400"/>
              <a:buChar char="●"/>
            </a:pPr>
            <a:r>
              <a:rPr lang="en"/>
              <a:t>Depends either on facets or on knowledge you possess, e.g. “the format for values in this column should be ___.”</a:t>
            </a:r>
            <a:endParaRPr/>
          </a:p>
          <a:p>
            <a:pPr marL="457200" lvl="0" indent="-381000" algn="l" rtl="0">
              <a:spcBef>
                <a:spcPts val="1000"/>
              </a:spcBef>
              <a:spcAft>
                <a:spcPts val="0"/>
              </a:spcAft>
              <a:buSzPts val="2400"/>
              <a:buChar char="●"/>
            </a:pPr>
            <a:r>
              <a:rPr lang="en"/>
              <a:t>Can help you explore by highlighting values at odds with your expectations.</a:t>
            </a:r>
            <a:endParaRPr/>
          </a:p>
          <a:p>
            <a:pPr marL="457200" lvl="0" indent="-381000" algn="l" rtl="0">
              <a:spcBef>
                <a:spcPts val="1000"/>
              </a:spcBef>
              <a:spcAft>
                <a:spcPts val="1000"/>
              </a:spcAft>
              <a:buSzPts val="2400"/>
              <a:buChar char="●"/>
            </a:pPr>
            <a:r>
              <a:rPr lang="en"/>
              <a:t>Filters are often mutually exclusive, which can inhibit exploration.</a:t>
            </a:r>
            <a:endParaRPr/>
          </a:p>
        </p:txBody>
      </p:sp>
      <p:sp>
        <p:nvSpPr>
          <p:cNvPr id="180" name="Google Shape;180;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181" name="Google Shape;181;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Filtering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Week 3: OpenRefine</a:t>
            </a:r>
            <a:endParaRPr/>
          </a:p>
        </p:txBody>
      </p:sp>
      <p:sp>
        <p:nvSpPr>
          <p:cNvPr id="68" name="Google Shape;68;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en" sz="2000"/>
              <a:t>(Re)Introducing OpenRefine</a:t>
            </a:r>
            <a:endParaRPr sz="2000"/>
          </a:p>
          <a:p>
            <a:pPr marL="457200" lvl="0" indent="-355600" algn="l" rtl="0">
              <a:lnSpc>
                <a:spcPct val="100000"/>
              </a:lnSpc>
              <a:spcBef>
                <a:spcPts val="1000"/>
              </a:spcBef>
              <a:spcAft>
                <a:spcPts val="0"/>
              </a:spcAft>
              <a:buSzPts val="2000"/>
              <a:buChar char="●"/>
            </a:pPr>
            <a:r>
              <a:rPr lang="en" sz="2000"/>
              <a:t>Exploring data in OpenRefine</a:t>
            </a:r>
            <a:endParaRPr sz="2000"/>
          </a:p>
          <a:p>
            <a:pPr marL="457200" lvl="0" indent="-355600" algn="l" rtl="0">
              <a:lnSpc>
                <a:spcPct val="100000"/>
              </a:lnSpc>
              <a:spcBef>
                <a:spcPts val="1000"/>
              </a:spcBef>
              <a:spcAft>
                <a:spcPts val="0"/>
              </a:spcAft>
              <a:buSzPts val="2000"/>
              <a:buChar char="●"/>
            </a:pPr>
            <a:r>
              <a:rPr lang="en" sz="2000"/>
              <a:t>Data types and formats in OpenRefine</a:t>
            </a:r>
            <a:endParaRPr sz="2000"/>
          </a:p>
          <a:p>
            <a:pPr marL="457200" lvl="0" indent="-355600" algn="l" rtl="0">
              <a:lnSpc>
                <a:spcPct val="100000"/>
              </a:lnSpc>
              <a:spcBef>
                <a:spcPts val="1000"/>
              </a:spcBef>
              <a:spcAft>
                <a:spcPts val="0"/>
              </a:spcAft>
              <a:buSzPts val="2000"/>
              <a:buChar char="●"/>
            </a:pPr>
            <a:r>
              <a:rPr lang="en" sz="2000"/>
              <a:t>Bulk editing in OpenRefine</a:t>
            </a:r>
            <a:endParaRPr sz="2000"/>
          </a:p>
          <a:p>
            <a:pPr marL="457200" lvl="0" indent="-355600" algn="l" rtl="0">
              <a:lnSpc>
                <a:spcPct val="100000"/>
              </a:lnSpc>
              <a:spcBef>
                <a:spcPts val="1000"/>
              </a:spcBef>
              <a:spcAft>
                <a:spcPts val="0"/>
              </a:spcAft>
              <a:buSzPts val="2000"/>
              <a:buChar char="●"/>
            </a:pPr>
            <a:r>
              <a:rPr lang="en" sz="2000"/>
              <a:t>Functions in OpenRefine</a:t>
            </a:r>
            <a:endParaRPr sz="2000"/>
          </a:p>
          <a:p>
            <a:pPr marL="457200" lvl="0" indent="-355600" algn="l" rtl="0">
              <a:lnSpc>
                <a:spcPct val="100000"/>
              </a:lnSpc>
              <a:spcBef>
                <a:spcPts val="1000"/>
              </a:spcBef>
              <a:spcAft>
                <a:spcPts val="1000"/>
              </a:spcAft>
              <a:buSzPts val="2000"/>
              <a:buChar char="●"/>
            </a:pPr>
            <a:r>
              <a:rPr lang="en" sz="2000"/>
              <a:t>Comparing data in OpenRefine to another resource, e.g. a taxonomic authority hosted online</a:t>
            </a:r>
            <a:endParaRPr sz="2000"/>
          </a:p>
        </p:txBody>
      </p:sp>
      <p:sp>
        <p:nvSpPr>
          <p:cNvPr id="69" name="Google Shape;69;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Filtering</a:t>
            </a:r>
            <a:endParaRPr/>
          </a:p>
        </p:txBody>
      </p:sp>
      <p:sp>
        <p:nvSpPr>
          <p:cNvPr id="187" name="Google Shape;187;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188" name="Google Shape;188;p32"/>
          <p:cNvSpPr txBox="1"/>
          <p:nvPr/>
        </p:nvSpPr>
        <p:spPr>
          <a:xfrm>
            <a:off x="3391775" y="4099300"/>
            <a:ext cx="6351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a:solidFill>
                  <a:schemeClr val="lt2"/>
                </a:solidFill>
              </a:rPr>
              <a:t>vs.</a:t>
            </a:r>
            <a:endParaRPr sz="2500" b="1">
              <a:solidFill>
                <a:schemeClr val="lt2"/>
              </a:solidFill>
            </a:endParaRPr>
          </a:p>
        </p:txBody>
      </p:sp>
      <p:pic>
        <p:nvPicPr>
          <p:cNvPr id="189" name="Google Shape;189;p32"/>
          <p:cNvPicPr preferRelativeResize="0"/>
          <p:nvPr/>
        </p:nvPicPr>
        <p:blipFill>
          <a:blip r:embed="rId3">
            <a:alphaModFix/>
          </a:blip>
          <a:stretch>
            <a:fillRect/>
          </a:stretch>
        </p:blipFill>
        <p:spPr>
          <a:xfrm>
            <a:off x="311700" y="1255350"/>
            <a:ext cx="4586774" cy="2843950"/>
          </a:xfrm>
          <a:prstGeom prst="rect">
            <a:avLst/>
          </a:prstGeom>
          <a:noFill/>
          <a:ln w="19050" cap="flat" cmpd="sng">
            <a:solidFill>
              <a:schemeClr val="lt2"/>
            </a:solidFill>
            <a:prstDash val="solid"/>
            <a:round/>
            <a:headEnd type="none" w="sm" len="sm"/>
            <a:tailEnd type="none" w="sm" len="sm"/>
          </a:ln>
        </p:spPr>
      </p:pic>
      <p:pic>
        <p:nvPicPr>
          <p:cNvPr id="190" name="Google Shape;190;p32"/>
          <p:cNvPicPr preferRelativeResize="0"/>
          <p:nvPr/>
        </p:nvPicPr>
        <p:blipFill>
          <a:blip r:embed="rId4">
            <a:alphaModFix/>
          </a:blip>
          <a:stretch>
            <a:fillRect/>
          </a:stretch>
        </p:blipFill>
        <p:spPr>
          <a:xfrm>
            <a:off x="4026870" y="1867825"/>
            <a:ext cx="4317702" cy="2843949"/>
          </a:xfrm>
          <a:prstGeom prst="rect">
            <a:avLst/>
          </a:prstGeom>
          <a:noFill/>
          <a:ln w="19050" cap="flat" cmpd="sng">
            <a:solidFill>
              <a:schemeClr val="lt2"/>
            </a:solidFill>
            <a:prstDash val="solid"/>
            <a:round/>
            <a:headEnd type="none" w="sm" len="sm"/>
            <a:tailEnd type="none" w="sm" len="sm"/>
          </a:ln>
        </p:spPr>
      </p:pic>
      <p:sp>
        <p:nvSpPr>
          <p:cNvPr id="191" name="Google Shape;191;p32"/>
          <p:cNvSpPr/>
          <p:nvPr/>
        </p:nvSpPr>
        <p:spPr>
          <a:xfrm rot="5400000" flipH="1">
            <a:off x="287800" y="3011425"/>
            <a:ext cx="683400" cy="309600"/>
          </a:xfrm>
          <a:prstGeom prst="righ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2"/>
          <p:cNvSpPr/>
          <p:nvPr/>
        </p:nvSpPr>
        <p:spPr>
          <a:xfrm rot="5400000" flipH="1">
            <a:off x="4184850" y="3694825"/>
            <a:ext cx="683400" cy="309600"/>
          </a:xfrm>
          <a:prstGeom prst="righ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3"/>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Demo:</a:t>
            </a:r>
            <a:endParaRPr/>
          </a:p>
          <a:p>
            <a:pPr marL="0" lvl="0" indent="0" algn="l" rtl="0">
              <a:spcBef>
                <a:spcPts val="0"/>
              </a:spcBef>
              <a:spcAft>
                <a:spcPts val="0"/>
              </a:spcAft>
              <a:buNone/>
            </a:pPr>
            <a:endParaRPr/>
          </a:p>
          <a:p>
            <a:pPr marL="0" lvl="0" indent="0" algn="l" rtl="0">
              <a:spcBef>
                <a:spcPts val="0"/>
              </a:spcBef>
              <a:spcAft>
                <a:spcPts val="0"/>
              </a:spcAft>
              <a:buNone/>
            </a:pPr>
            <a:r>
              <a:rPr lang="en"/>
              <a:t>Use facets and filters together to explore &amp; clean up higher geography data.</a:t>
            </a:r>
            <a:endParaRPr/>
          </a:p>
        </p:txBody>
      </p:sp>
      <p:sp>
        <p:nvSpPr>
          <p:cNvPr id="198" name="Google Shape;19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Sorting</a:t>
            </a:r>
            <a:endParaRPr/>
          </a:p>
        </p:txBody>
      </p:sp>
      <p:sp>
        <p:nvSpPr>
          <p:cNvPr id="204" name="Google Shape;204;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grpSp>
        <p:nvGrpSpPr>
          <p:cNvPr id="205" name="Google Shape;205;p34"/>
          <p:cNvGrpSpPr/>
          <p:nvPr/>
        </p:nvGrpSpPr>
        <p:grpSpPr>
          <a:xfrm>
            <a:off x="3142032" y="2571692"/>
            <a:ext cx="5690215" cy="1876565"/>
            <a:chOff x="410100" y="2244876"/>
            <a:chExt cx="6863950" cy="2263649"/>
          </a:xfrm>
        </p:grpSpPr>
        <p:pic>
          <p:nvPicPr>
            <p:cNvPr id="206" name="Google Shape;206;p34"/>
            <p:cNvPicPr preferRelativeResize="0"/>
            <p:nvPr/>
          </p:nvPicPr>
          <p:blipFill>
            <a:blip r:embed="rId3">
              <a:alphaModFix/>
            </a:blip>
            <a:stretch>
              <a:fillRect/>
            </a:stretch>
          </p:blipFill>
          <p:spPr>
            <a:xfrm>
              <a:off x="410100" y="2244876"/>
              <a:ext cx="6853225" cy="2242675"/>
            </a:xfrm>
            <a:prstGeom prst="rect">
              <a:avLst/>
            </a:prstGeom>
            <a:noFill/>
            <a:ln w="19050" cap="flat" cmpd="sng">
              <a:solidFill>
                <a:schemeClr val="lt2"/>
              </a:solidFill>
              <a:prstDash val="solid"/>
              <a:round/>
              <a:headEnd type="none" w="sm" len="sm"/>
              <a:tailEnd type="none" w="sm" len="sm"/>
            </a:ln>
          </p:spPr>
        </p:pic>
        <p:sp>
          <p:nvSpPr>
            <p:cNvPr id="207" name="Google Shape;207;p34"/>
            <p:cNvSpPr/>
            <p:nvPr/>
          </p:nvSpPr>
          <p:spPr>
            <a:xfrm>
              <a:off x="419650" y="2248925"/>
              <a:ext cx="6854400" cy="2259600"/>
            </a:xfrm>
            <a:prstGeom prst="rect">
              <a:avLst/>
            </a:prstGeom>
            <a:solidFill>
              <a:srgbClr val="FFFFFF">
                <a:alpha val="75000"/>
              </a:srgbClr>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8" name="Google Shape;208;p34"/>
            <p:cNvPicPr preferRelativeResize="0"/>
            <p:nvPr/>
          </p:nvPicPr>
          <p:blipFill rotWithShape="1">
            <a:blip r:embed="rId3">
              <a:alphaModFix/>
            </a:blip>
            <a:srcRect l="14242" t="3360" r="43991" b="34643"/>
            <a:stretch/>
          </p:blipFill>
          <p:spPr>
            <a:xfrm>
              <a:off x="1389025" y="2324250"/>
              <a:ext cx="2862275" cy="1390400"/>
            </a:xfrm>
            <a:prstGeom prst="rect">
              <a:avLst/>
            </a:prstGeom>
            <a:noFill/>
            <a:ln>
              <a:noFill/>
            </a:ln>
          </p:spPr>
        </p:pic>
        <p:pic>
          <p:nvPicPr>
            <p:cNvPr id="209" name="Google Shape;209;p34"/>
            <p:cNvPicPr preferRelativeResize="0"/>
            <p:nvPr/>
          </p:nvPicPr>
          <p:blipFill rotWithShape="1">
            <a:blip r:embed="rId3">
              <a:alphaModFix/>
            </a:blip>
            <a:srcRect l="56009" t="52882" r="2226" b="8732"/>
            <a:stretch/>
          </p:blipFill>
          <p:spPr>
            <a:xfrm>
              <a:off x="4251300" y="3428950"/>
              <a:ext cx="2862275" cy="860850"/>
            </a:xfrm>
            <a:prstGeom prst="rect">
              <a:avLst/>
            </a:prstGeom>
            <a:noFill/>
            <a:ln>
              <a:noFill/>
            </a:ln>
          </p:spPr>
        </p:pic>
      </p:grpSp>
      <p:pic>
        <p:nvPicPr>
          <p:cNvPr id="210" name="Google Shape;210;p34"/>
          <p:cNvPicPr preferRelativeResize="0"/>
          <p:nvPr/>
        </p:nvPicPr>
        <p:blipFill>
          <a:blip r:embed="rId4">
            <a:alphaModFix/>
          </a:blip>
          <a:stretch>
            <a:fillRect/>
          </a:stretch>
        </p:blipFill>
        <p:spPr>
          <a:xfrm>
            <a:off x="311700" y="1093925"/>
            <a:ext cx="3532126" cy="2834525"/>
          </a:xfrm>
          <a:prstGeom prst="rect">
            <a:avLst/>
          </a:prstGeom>
          <a:noFill/>
          <a:ln w="19050" cap="flat" cmpd="sng">
            <a:solidFill>
              <a:schemeClr val="lt2"/>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5"/>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Solo exercise:</a:t>
            </a:r>
            <a:endParaRPr/>
          </a:p>
          <a:p>
            <a:pPr marL="0" lvl="0" indent="0" algn="l" rtl="0">
              <a:spcBef>
                <a:spcPts val="0"/>
              </a:spcBef>
              <a:spcAft>
                <a:spcPts val="0"/>
              </a:spcAft>
              <a:buNone/>
            </a:pPr>
            <a:endParaRPr/>
          </a:p>
          <a:p>
            <a:pPr marL="0" lvl="0" indent="0" algn="l" rtl="0">
              <a:spcBef>
                <a:spcPts val="0"/>
              </a:spcBef>
              <a:spcAft>
                <a:spcPts val="0"/>
              </a:spcAft>
              <a:buNone/>
            </a:pPr>
            <a:r>
              <a:rPr lang="en"/>
              <a:t>Open a new project, then use facets and filters to explore &amp; clean up higher geography data. </a:t>
            </a:r>
            <a:endParaRPr/>
          </a:p>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Advanced Faceting</a:t>
            </a:r>
            <a:endParaRPr/>
          </a:p>
        </p:txBody>
      </p:sp>
      <p:sp>
        <p:nvSpPr>
          <p:cNvPr id="221" name="Google Shape;221;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
        <p:nvSpPr>
          <p:cNvPr id="222" name="Google Shape;222;p36"/>
          <p:cNvSpPr txBox="1">
            <a:spLocks noGrp="1"/>
          </p:cNvSpPr>
          <p:nvPr>
            <p:ph type="body" idx="1"/>
          </p:nvPr>
        </p:nvSpPr>
        <p:spPr>
          <a:xfrm>
            <a:off x="311700" y="1152475"/>
            <a:ext cx="39849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Numeric facet</a:t>
            </a:r>
            <a:endParaRPr/>
          </a:p>
          <a:p>
            <a:pPr marL="457200" lvl="0" indent="-381000" algn="l" rtl="0">
              <a:spcBef>
                <a:spcPts val="0"/>
              </a:spcBef>
              <a:spcAft>
                <a:spcPts val="0"/>
              </a:spcAft>
              <a:buSzPts val="2400"/>
              <a:buChar char="●"/>
            </a:pPr>
            <a:r>
              <a:rPr lang="en"/>
              <a:t>Timeline facet</a:t>
            </a:r>
            <a:endParaRPr/>
          </a:p>
          <a:p>
            <a:pPr marL="457200" lvl="0" indent="-381000" algn="l" rtl="0">
              <a:spcBef>
                <a:spcPts val="0"/>
              </a:spcBef>
              <a:spcAft>
                <a:spcPts val="0"/>
              </a:spcAft>
              <a:buSzPts val="2400"/>
              <a:buChar char="●"/>
            </a:pPr>
            <a:r>
              <a:rPr lang="en"/>
              <a:t>Custom text facet</a:t>
            </a:r>
            <a:endParaRPr/>
          </a:p>
          <a:p>
            <a:pPr marL="457200" lvl="0" indent="-381000" algn="l" rtl="0">
              <a:spcBef>
                <a:spcPts val="0"/>
              </a:spcBef>
              <a:spcAft>
                <a:spcPts val="0"/>
              </a:spcAft>
              <a:buSzPts val="2400"/>
              <a:buChar char="●"/>
            </a:pPr>
            <a:r>
              <a:rPr lang="en"/>
              <a:t>Customized facets</a:t>
            </a:r>
            <a:endParaRPr/>
          </a:p>
          <a:p>
            <a:pPr marL="914400" lvl="1" indent="-355600" algn="l" rtl="0">
              <a:spcBef>
                <a:spcPts val="0"/>
              </a:spcBef>
              <a:spcAft>
                <a:spcPts val="0"/>
              </a:spcAft>
              <a:buSzPts val="2000"/>
              <a:buChar char="○"/>
            </a:pPr>
            <a:r>
              <a:rPr lang="en"/>
              <a:t>Duplicates facet</a:t>
            </a:r>
            <a:endParaRPr/>
          </a:p>
          <a:p>
            <a:pPr marL="914400" lvl="1" indent="-355600" algn="l" rtl="0">
              <a:spcBef>
                <a:spcPts val="0"/>
              </a:spcBef>
              <a:spcAft>
                <a:spcPts val="0"/>
              </a:spcAft>
              <a:buSzPts val="2000"/>
              <a:buChar char="○"/>
            </a:pPr>
            <a:r>
              <a:rPr lang="en"/>
              <a:t>Text length facet</a:t>
            </a:r>
            <a:endParaRPr/>
          </a:p>
          <a:p>
            <a:pPr marL="914400" lvl="1" indent="-355600" algn="l" rtl="0">
              <a:spcBef>
                <a:spcPts val="0"/>
              </a:spcBef>
              <a:spcAft>
                <a:spcPts val="0"/>
              </a:spcAft>
              <a:buSzPts val="2000"/>
              <a:buChar char="○"/>
            </a:pPr>
            <a:r>
              <a:rPr lang="en"/>
              <a:t>Facet by blank (null or empty string)</a:t>
            </a:r>
            <a:endParaRPr/>
          </a:p>
        </p:txBody>
      </p:sp>
      <p:grpSp>
        <p:nvGrpSpPr>
          <p:cNvPr id="223" name="Google Shape;223;p36"/>
          <p:cNvGrpSpPr/>
          <p:nvPr/>
        </p:nvGrpSpPr>
        <p:grpSpPr>
          <a:xfrm>
            <a:off x="4296500" y="1017675"/>
            <a:ext cx="4176000" cy="3645600"/>
            <a:chOff x="4296500" y="1017675"/>
            <a:chExt cx="4176000" cy="3645600"/>
          </a:xfrm>
        </p:grpSpPr>
        <p:grpSp>
          <p:nvGrpSpPr>
            <p:cNvPr id="224" name="Google Shape;224;p36"/>
            <p:cNvGrpSpPr/>
            <p:nvPr/>
          </p:nvGrpSpPr>
          <p:grpSpPr>
            <a:xfrm>
              <a:off x="4296500" y="1017675"/>
              <a:ext cx="4176000" cy="3645600"/>
              <a:chOff x="4296500" y="1017675"/>
              <a:chExt cx="4176000" cy="3645600"/>
            </a:xfrm>
          </p:grpSpPr>
          <p:pic>
            <p:nvPicPr>
              <p:cNvPr id="225" name="Google Shape;225;p36"/>
              <p:cNvPicPr preferRelativeResize="0"/>
              <p:nvPr/>
            </p:nvPicPr>
            <p:blipFill>
              <a:blip r:embed="rId3">
                <a:alphaModFix/>
              </a:blip>
              <a:stretch>
                <a:fillRect/>
              </a:stretch>
            </p:blipFill>
            <p:spPr>
              <a:xfrm>
                <a:off x="4296555" y="1017725"/>
                <a:ext cx="4175895" cy="3645499"/>
              </a:xfrm>
              <a:prstGeom prst="rect">
                <a:avLst/>
              </a:prstGeom>
              <a:noFill/>
              <a:ln w="19050" cap="flat" cmpd="sng">
                <a:solidFill>
                  <a:schemeClr val="lt2"/>
                </a:solidFill>
                <a:prstDash val="solid"/>
                <a:round/>
                <a:headEnd type="none" w="sm" len="sm"/>
                <a:tailEnd type="none" w="sm" len="sm"/>
              </a:ln>
            </p:spPr>
          </p:pic>
          <p:sp>
            <p:nvSpPr>
              <p:cNvPr id="226" name="Google Shape;226;p36"/>
              <p:cNvSpPr/>
              <p:nvPr/>
            </p:nvSpPr>
            <p:spPr>
              <a:xfrm>
                <a:off x="4296500" y="1017675"/>
                <a:ext cx="4176000" cy="3645600"/>
              </a:xfrm>
              <a:prstGeom prst="rect">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7" name="Google Shape;227;p36"/>
            <p:cNvPicPr preferRelativeResize="0"/>
            <p:nvPr/>
          </p:nvPicPr>
          <p:blipFill rotWithShape="1">
            <a:blip r:embed="rId3">
              <a:alphaModFix/>
            </a:blip>
            <a:srcRect l="1592" t="6289" r="77404" b="51301"/>
            <a:stretch/>
          </p:blipFill>
          <p:spPr>
            <a:xfrm>
              <a:off x="4342200" y="1215150"/>
              <a:ext cx="877099" cy="1546101"/>
            </a:xfrm>
            <a:prstGeom prst="rect">
              <a:avLst/>
            </a:prstGeom>
            <a:noFill/>
            <a:ln>
              <a:noFill/>
            </a:ln>
          </p:spPr>
        </p:pic>
        <p:pic>
          <p:nvPicPr>
            <p:cNvPr id="228" name="Google Shape;228;p36"/>
            <p:cNvPicPr preferRelativeResize="0"/>
            <p:nvPr/>
          </p:nvPicPr>
          <p:blipFill rotWithShape="1">
            <a:blip r:embed="rId3">
              <a:alphaModFix/>
            </a:blip>
            <a:srcRect l="23094" t="6289" r="46711" b="57357"/>
            <a:stretch/>
          </p:blipFill>
          <p:spPr>
            <a:xfrm>
              <a:off x="5264900" y="1215150"/>
              <a:ext cx="1260900" cy="1325301"/>
            </a:xfrm>
            <a:prstGeom prst="rect">
              <a:avLst/>
            </a:prstGeom>
            <a:noFill/>
            <a:ln>
              <a:noFill/>
            </a:ln>
          </p:spPr>
        </p:pic>
        <p:pic>
          <p:nvPicPr>
            <p:cNvPr id="229" name="Google Shape;229;p36"/>
            <p:cNvPicPr preferRelativeResize="0"/>
            <p:nvPr/>
          </p:nvPicPr>
          <p:blipFill rotWithShape="1">
            <a:blip r:embed="rId3">
              <a:alphaModFix/>
            </a:blip>
            <a:srcRect l="53545" t="37531" r="1596" b="1866"/>
            <a:stretch/>
          </p:blipFill>
          <p:spPr>
            <a:xfrm>
              <a:off x="6536628" y="2403600"/>
              <a:ext cx="1873301" cy="2209300"/>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Advanced faceting: Custom text facets</a:t>
            </a:r>
            <a:endParaRPr/>
          </a:p>
        </p:txBody>
      </p:sp>
      <p:sp>
        <p:nvSpPr>
          <p:cNvPr id="235" name="Google Shape;235;p37"/>
          <p:cNvSpPr txBox="1">
            <a:spLocks noGrp="1"/>
          </p:cNvSpPr>
          <p:nvPr>
            <p:ph type="body" idx="1"/>
          </p:nvPr>
        </p:nvSpPr>
        <p:spPr>
          <a:xfrm>
            <a:off x="311700" y="1152475"/>
            <a:ext cx="8520600" cy="35688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Extremely powerful</a:t>
            </a:r>
            <a:endParaRPr/>
          </a:p>
          <a:p>
            <a:pPr marL="457200" lvl="0" indent="-381000" algn="l" rtl="0">
              <a:spcBef>
                <a:spcPts val="0"/>
              </a:spcBef>
              <a:spcAft>
                <a:spcPts val="0"/>
              </a:spcAft>
              <a:buSzPts val="2400"/>
              <a:buChar char="●"/>
            </a:pPr>
            <a:r>
              <a:rPr lang="en"/>
              <a:t>Use to evaluate TRUE/FALSE conditions, e.g.:</a:t>
            </a:r>
            <a:endParaRPr/>
          </a:p>
          <a:p>
            <a:pPr marL="914400" lvl="0" indent="0" algn="l" rtl="0">
              <a:spcBef>
                <a:spcPts val="1200"/>
              </a:spcBef>
              <a:spcAft>
                <a:spcPts val="0"/>
              </a:spcAft>
              <a:buNone/>
            </a:pPr>
            <a:r>
              <a:rPr lang="en" sz="1800" i="1"/>
              <a:t>cells["</a:t>
            </a:r>
            <a:r>
              <a:rPr lang="en" sz="1800" i="1">
                <a:highlight>
                  <a:schemeClr val="accent6"/>
                </a:highlight>
              </a:rPr>
              <a:t>verbatimEventDate</a:t>
            </a:r>
            <a:r>
              <a:rPr lang="en" sz="1800" i="1"/>
              <a:t>"].value == cells["</a:t>
            </a:r>
            <a:r>
              <a:rPr lang="en" sz="1800" i="1">
                <a:highlight>
                  <a:schemeClr val="accent6"/>
                </a:highlight>
              </a:rPr>
              <a:t>eventDate</a:t>
            </a:r>
            <a:r>
              <a:rPr lang="en" sz="1800" i="1"/>
              <a:t>"].value</a:t>
            </a:r>
            <a:endParaRPr sz="1800" i="1"/>
          </a:p>
          <a:p>
            <a:pPr marL="457200" lvl="0" indent="-381000" algn="l" rtl="0">
              <a:spcBef>
                <a:spcPts val="1200"/>
              </a:spcBef>
              <a:spcAft>
                <a:spcPts val="0"/>
              </a:spcAft>
              <a:buSzPts val="2400"/>
              <a:buChar char="●"/>
            </a:pPr>
            <a:r>
              <a:rPr lang="en"/>
              <a:t>Use to evaluate only part of a cell’s values, e.g. you want a text facet on only the genus part of values in the scientificName column:</a:t>
            </a:r>
            <a:endParaRPr/>
          </a:p>
          <a:p>
            <a:pPr marL="914400" lvl="0" indent="0" algn="l" rtl="0">
              <a:spcBef>
                <a:spcPts val="1200"/>
              </a:spcBef>
              <a:spcAft>
                <a:spcPts val="1200"/>
              </a:spcAft>
              <a:buNone/>
            </a:pPr>
            <a:r>
              <a:rPr lang="en" sz="1800" i="1"/>
              <a:t>value.split(" ")[0]</a:t>
            </a:r>
            <a:endParaRPr/>
          </a:p>
        </p:txBody>
      </p:sp>
      <p:sp>
        <p:nvSpPr>
          <p:cNvPr id="236" name="Google Shape;236;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Advanced filtering</a:t>
            </a:r>
            <a:endParaRPr/>
          </a:p>
        </p:txBody>
      </p:sp>
      <p:sp>
        <p:nvSpPr>
          <p:cNvPr id="242" name="Google Shape;242;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Also extremely powerful</a:t>
            </a:r>
            <a:endParaRPr/>
          </a:p>
          <a:p>
            <a:pPr marL="457200" lvl="0" indent="-381000" algn="l" rtl="0">
              <a:spcBef>
                <a:spcPts val="0"/>
              </a:spcBef>
              <a:spcAft>
                <a:spcPts val="0"/>
              </a:spcAft>
              <a:buSzPts val="2400"/>
              <a:buChar char="●"/>
            </a:pPr>
            <a:r>
              <a:rPr lang="en"/>
              <a:t>Use to evaluate complex conditions described with regular expressions (regex), e.g. a filter to find catalog numbers that follow a format like “TG 12266”:</a:t>
            </a:r>
            <a:endParaRPr/>
          </a:p>
          <a:p>
            <a:pPr marL="457200" lvl="0" indent="0" algn="ctr" rtl="0">
              <a:spcBef>
                <a:spcPts val="1200"/>
              </a:spcBef>
              <a:spcAft>
                <a:spcPts val="0"/>
              </a:spcAft>
              <a:buNone/>
            </a:pPr>
            <a:r>
              <a:rPr lang="en" sz="4400">
                <a:highlight>
                  <a:schemeClr val="accent6"/>
                </a:highlight>
              </a:rPr>
              <a:t>^</a:t>
            </a:r>
            <a:r>
              <a:rPr lang="en" sz="4400">
                <a:highlight>
                  <a:schemeClr val="lt2"/>
                </a:highlight>
              </a:rPr>
              <a:t>[a-zA-Z]</a:t>
            </a:r>
            <a:r>
              <a:rPr lang="en" sz="4400"/>
              <a:t>+</a:t>
            </a:r>
            <a:r>
              <a:rPr lang="en" sz="4400">
                <a:highlight>
                  <a:schemeClr val="accent5"/>
                </a:highlight>
              </a:rPr>
              <a:t>\s</a:t>
            </a:r>
            <a:r>
              <a:rPr lang="en" sz="4400"/>
              <a:t>+</a:t>
            </a:r>
            <a:r>
              <a:rPr lang="en" sz="4400">
                <a:highlight>
                  <a:srgbClr val="D8B562"/>
                </a:highlight>
              </a:rPr>
              <a:t>\d{5}</a:t>
            </a:r>
            <a:endParaRPr sz="4400">
              <a:highlight>
                <a:srgbClr val="D8B562"/>
              </a:highlight>
            </a:endParaRPr>
          </a:p>
          <a:p>
            <a:pPr marL="457200" lvl="0" indent="0" algn="l" rtl="0">
              <a:spcBef>
                <a:spcPts val="1200"/>
              </a:spcBef>
              <a:spcAft>
                <a:spcPts val="1200"/>
              </a:spcAft>
              <a:buNone/>
            </a:pPr>
            <a:r>
              <a:rPr lang="en" sz="1800" i="1">
                <a:highlight>
                  <a:schemeClr val="accent6"/>
                </a:highlight>
              </a:rPr>
              <a:t>starts with</a:t>
            </a:r>
            <a:r>
              <a:rPr lang="en" sz="1800" i="1"/>
              <a:t>	</a:t>
            </a:r>
            <a:r>
              <a:rPr lang="en" sz="1800" i="1">
                <a:highlight>
                  <a:schemeClr val="lt2"/>
                </a:highlight>
              </a:rPr>
              <a:t>any character a-z, case insensitive</a:t>
            </a:r>
            <a:r>
              <a:rPr lang="en" sz="1800" i="1"/>
              <a:t>	</a:t>
            </a:r>
            <a:r>
              <a:rPr lang="en" sz="1800" i="1">
                <a:highlight>
                  <a:schemeClr val="accent5"/>
                </a:highlight>
              </a:rPr>
              <a:t>space</a:t>
            </a:r>
            <a:r>
              <a:rPr lang="en" sz="1800" i="1"/>
              <a:t>	</a:t>
            </a:r>
            <a:r>
              <a:rPr lang="en" sz="1800" i="1">
                <a:highlight>
                  <a:srgbClr val="D8B562"/>
                </a:highlight>
              </a:rPr>
              <a:t>any 5 digits</a:t>
            </a:r>
            <a:endParaRPr sz="1800" i="1">
              <a:highlight>
                <a:srgbClr val="D8B562"/>
              </a:highlight>
            </a:endParaRPr>
          </a:p>
        </p:txBody>
      </p:sp>
      <p:sp>
        <p:nvSpPr>
          <p:cNvPr id="243" name="Google Shape;243;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9"/>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Data types and formats in OpenRefine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types: String</a:t>
            </a:r>
            <a:endParaRPr/>
          </a:p>
        </p:txBody>
      </p:sp>
      <p:sp>
        <p:nvSpPr>
          <p:cNvPr id="254" name="Google Shape;254;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Unicode characters, i.e. text</a:t>
            </a:r>
            <a:endParaRPr/>
          </a:p>
          <a:p>
            <a:pPr marL="457200" lvl="0" indent="-381000" algn="l" rtl="0">
              <a:spcBef>
                <a:spcPts val="1000"/>
              </a:spcBef>
              <a:spcAft>
                <a:spcPts val="0"/>
              </a:spcAft>
              <a:buSzPts val="2400"/>
              <a:buChar char="●"/>
            </a:pPr>
            <a:r>
              <a:rPr lang="en"/>
              <a:t>By default, OpenRefine interprets all values as strings</a:t>
            </a:r>
            <a:endParaRPr/>
          </a:p>
          <a:p>
            <a:pPr marL="457200" lvl="0" indent="-381000" algn="l" rtl="0">
              <a:spcBef>
                <a:spcPts val="1000"/>
              </a:spcBef>
              <a:spcAft>
                <a:spcPts val="1000"/>
              </a:spcAft>
              <a:buSzPts val="2400"/>
              <a:buChar char="●"/>
            </a:pPr>
            <a:r>
              <a:rPr lang="en"/>
              <a:t>Numeric and date values stored as strings will be left-aligned instead of right-aligned in a cell, and values will be colored black instead of green</a:t>
            </a:r>
            <a:endParaRPr/>
          </a:p>
        </p:txBody>
      </p:sp>
      <p:sp>
        <p:nvSpPr>
          <p:cNvPr id="255" name="Google Shape;255;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pic>
        <p:nvPicPr>
          <p:cNvPr id="256" name="Google Shape;256;p40"/>
          <p:cNvPicPr preferRelativeResize="0"/>
          <p:nvPr/>
        </p:nvPicPr>
        <p:blipFill>
          <a:blip r:embed="rId3">
            <a:alphaModFix/>
          </a:blip>
          <a:stretch>
            <a:fillRect/>
          </a:stretch>
        </p:blipFill>
        <p:spPr>
          <a:xfrm>
            <a:off x="864225" y="3702150"/>
            <a:ext cx="6597813" cy="8848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types: Number</a:t>
            </a:r>
            <a:endParaRPr/>
          </a:p>
        </p:txBody>
      </p:sp>
      <p:sp>
        <p:nvSpPr>
          <p:cNvPr id="262" name="Google Shape;262;p41"/>
          <p:cNvSpPr txBox="1">
            <a:spLocks noGrp="1"/>
          </p:cNvSpPr>
          <p:nvPr>
            <p:ph type="body" idx="1"/>
          </p:nvPr>
        </p:nvSpPr>
        <p:spPr>
          <a:xfrm>
            <a:off x="311700" y="1152475"/>
            <a:ext cx="8520600" cy="35109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One or more characters of numbers only</a:t>
            </a:r>
            <a:endParaRPr/>
          </a:p>
          <a:p>
            <a:pPr marL="457200" lvl="0" indent="-381000" algn="l" rtl="0">
              <a:spcBef>
                <a:spcPts val="1000"/>
              </a:spcBef>
              <a:spcAft>
                <a:spcPts val="0"/>
              </a:spcAft>
              <a:buSzPts val="2400"/>
              <a:buChar char="●"/>
            </a:pPr>
            <a:r>
              <a:rPr lang="en"/>
              <a:t>Numeric values will be interpreted as strings by default</a:t>
            </a:r>
            <a:endParaRPr/>
          </a:p>
          <a:p>
            <a:pPr marL="457200" lvl="0" indent="-381000" algn="l" rtl="0">
              <a:spcBef>
                <a:spcPts val="1000"/>
              </a:spcBef>
              <a:spcAft>
                <a:spcPts val="1000"/>
              </a:spcAft>
              <a:buSzPts val="2400"/>
              <a:buChar char="●"/>
            </a:pPr>
            <a:r>
              <a:rPr lang="en"/>
              <a:t>Converting data to number type is typically unnecessary unless you need to do mathematical operations or use numeric facets</a:t>
            </a:r>
            <a:endParaRPr/>
          </a:p>
        </p:txBody>
      </p:sp>
      <p:sp>
        <p:nvSpPr>
          <p:cNvPr id="263" name="Google Shape;263;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Week 2: Review</a:t>
            </a:r>
            <a:endParaRPr/>
          </a:p>
        </p:txBody>
      </p:sp>
      <p:sp>
        <p:nvSpPr>
          <p:cNvPr id="75" name="Google Shape;75;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Major takeaways from the group…</a:t>
            </a:r>
            <a:endParaRPr/>
          </a:p>
          <a:p>
            <a:pPr marL="457200" lvl="0" indent="-381000" algn="l" rtl="0">
              <a:spcBef>
                <a:spcPts val="1000"/>
              </a:spcBef>
              <a:spcAft>
                <a:spcPts val="0"/>
              </a:spcAft>
              <a:buSzPts val="2400"/>
              <a:buChar char="●"/>
            </a:pPr>
            <a:r>
              <a:rPr lang="en"/>
              <a:t>There’s always more to learn about Excel!</a:t>
            </a:r>
            <a:endParaRPr/>
          </a:p>
          <a:p>
            <a:pPr marL="457200" lvl="0" indent="-381000" algn="l" rtl="0">
              <a:spcBef>
                <a:spcPts val="1000"/>
              </a:spcBef>
              <a:spcAft>
                <a:spcPts val="1000"/>
              </a:spcAft>
              <a:buSzPts val="2400"/>
              <a:buChar char="●"/>
            </a:pPr>
            <a:r>
              <a:rPr lang="en"/>
              <a:t>VLOOKUPS can be extremely handy</a:t>
            </a:r>
            <a:endParaRPr/>
          </a:p>
        </p:txBody>
      </p:sp>
      <p:sp>
        <p:nvSpPr>
          <p:cNvPr id="76" name="Google Shape;76;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types: Date</a:t>
            </a:r>
            <a:endParaRPr/>
          </a:p>
        </p:txBody>
      </p:sp>
      <p:sp>
        <p:nvSpPr>
          <p:cNvPr id="269" name="Google Shape;269;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Stored as ISO-8601-compliant extended format with time in UTC, i.e. YYYY-MM-DDTHH:MM:SSZ</a:t>
            </a:r>
            <a:endParaRPr/>
          </a:p>
          <a:p>
            <a:pPr marL="457200" lvl="0" indent="-381000" algn="l" rtl="0">
              <a:spcBef>
                <a:spcPts val="1000"/>
              </a:spcBef>
              <a:spcAft>
                <a:spcPts val="0"/>
              </a:spcAft>
              <a:buSzPts val="2400"/>
              <a:buChar char="●"/>
            </a:pPr>
            <a:r>
              <a:rPr lang="en"/>
              <a:t>Date values will be interpreted as strings by default</a:t>
            </a:r>
            <a:endParaRPr/>
          </a:p>
          <a:p>
            <a:pPr marL="457200" lvl="0" indent="-381000" algn="l" rtl="0">
              <a:spcBef>
                <a:spcPts val="1000"/>
              </a:spcBef>
              <a:spcAft>
                <a:spcPts val="1000"/>
              </a:spcAft>
              <a:buSzPts val="2400"/>
              <a:buChar char="●"/>
            </a:pPr>
            <a:r>
              <a:rPr lang="en"/>
              <a:t>Converting data to date type allows you to use timeline facets, reformat dates, and parse date elements (e.g. year, or day)</a:t>
            </a:r>
            <a:endParaRPr/>
          </a:p>
        </p:txBody>
      </p:sp>
      <p:sp>
        <p:nvSpPr>
          <p:cNvPr id="270" name="Google Shape;270;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types: Boolean</a:t>
            </a:r>
            <a:endParaRPr/>
          </a:p>
        </p:txBody>
      </p:sp>
      <p:sp>
        <p:nvSpPr>
          <p:cNvPr id="276" name="Google Shape;276;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Also known as a logical data type</a:t>
            </a:r>
            <a:endParaRPr/>
          </a:p>
          <a:p>
            <a:pPr marL="457200" lvl="0" indent="-381000" algn="l" rtl="0">
              <a:spcBef>
                <a:spcPts val="1000"/>
              </a:spcBef>
              <a:spcAft>
                <a:spcPts val="0"/>
              </a:spcAft>
              <a:buSzPts val="2400"/>
              <a:buChar char="●"/>
            </a:pPr>
            <a:r>
              <a:rPr lang="en"/>
              <a:t>TRUE or FALSE values only</a:t>
            </a:r>
            <a:endParaRPr/>
          </a:p>
          <a:p>
            <a:pPr marL="457200" lvl="0" indent="-381000" algn="l" rtl="0">
              <a:spcBef>
                <a:spcPts val="1000"/>
              </a:spcBef>
              <a:spcAft>
                <a:spcPts val="0"/>
              </a:spcAft>
              <a:buSzPts val="2400"/>
              <a:buChar char="●"/>
            </a:pPr>
            <a:r>
              <a:rPr lang="en"/>
              <a:t>Unlikely to be a data type naturally found in your data, but can be useful for evaluation while data cleaning</a:t>
            </a:r>
            <a:endParaRPr/>
          </a:p>
          <a:p>
            <a:pPr marL="0" lvl="0" indent="0" algn="l" rtl="0">
              <a:spcBef>
                <a:spcPts val="1000"/>
              </a:spcBef>
              <a:spcAft>
                <a:spcPts val="1000"/>
              </a:spcAft>
              <a:buNone/>
            </a:pPr>
            <a:endParaRPr/>
          </a:p>
        </p:txBody>
      </p:sp>
      <p:sp>
        <p:nvSpPr>
          <p:cNvPr id="277" name="Google Shape;277;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types: Error &amp; Null</a:t>
            </a:r>
            <a:endParaRPr/>
          </a:p>
        </p:txBody>
      </p:sp>
      <p:sp>
        <p:nvSpPr>
          <p:cNvPr id="283" name="Google Shape;283;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81000" algn="l" rtl="0">
              <a:spcBef>
                <a:spcPts val="0"/>
              </a:spcBef>
              <a:spcAft>
                <a:spcPts val="0"/>
              </a:spcAft>
              <a:buSzPts val="2400"/>
              <a:buChar char="●"/>
            </a:pPr>
            <a:r>
              <a:rPr lang="en"/>
              <a:t>Error data type is created when the cell is storing an error generated during a transformation</a:t>
            </a:r>
            <a:endParaRPr/>
          </a:p>
          <a:p>
            <a:pPr marL="457200" lvl="0" indent="-381000" algn="l" rtl="0">
              <a:spcBef>
                <a:spcPts val="1000"/>
              </a:spcBef>
              <a:spcAft>
                <a:spcPts val="0"/>
              </a:spcAft>
              <a:buSzPts val="2400"/>
              <a:buChar char="●"/>
            </a:pPr>
            <a:r>
              <a:rPr lang="en"/>
              <a:t>Null is a special type that means “this cell has no value”</a:t>
            </a:r>
            <a:endParaRPr/>
          </a:p>
          <a:p>
            <a:pPr marL="914400" lvl="1" indent="-355600" algn="l" rtl="0">
              <a:spcBef>
                <a:spcPts val="1000"/>
              </a:spcBef>
              <a:spcAft>
                <a:spcPts val="0"/>
              </a:spcAft>
              <a:buSzPts val="2000"/>
              <a:buChar char="○"/>
            </a:pPr>
            <a:r>
              <a:rPr lang="en"/>
              <a:t>Different from cells that have values like “0” or “false” or “not recorded,” or cells that look empty but contain whitespace or empty strings.</a:t>
            </a:r>
            <a:endParaRPr/>
          </a:p>
          <a:p>
            <a:pPr marL="914400" lvl="1" indent="-355600" algn="l" rtl="0">
              <a:spcBef>
                <a:spcPts val="1000"/>
              </a:spcBef>
              <a:spcAft>
                <a:spcPts val="1000"/>
              </a:spcAft>
              <a:buSzPts val="2000"/>
              <a:buChar char="○"/>
            </a:pPr>
            <a:r>
              <a:rPr lang="en"/>
              <a:t>You can opt to show “null” values: </a:t>
            </a:r>
            <a:r>
              <a:rPr lang="en" i="1"/>
              <a:t>All &gt;</a:t>
            </a:r>
            <a:br>
              <a:rPr lang="en" i="1"/>
            </a:br>
            <a:r>
              <a:rPr lang="en" i="1"/>
              <a:t>View &gt; Show/Hide ‘null’ values in cells</a:t>
            </a:r>
            <a:endParaRPr i="1"/>
          </a:p>
        </p:txBody>
      </p:sp>
      <p:sp>
        <p:nvSpPr>
          <p:cNvPr id="284" name="Google Shape;284;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32</a:t>
            </a:fld>
            <a:endParaRPr/>
          </a:p>
        </p:txBody>
      </p:sp>
      <p:pic>
        <p:nvPicPr>
          <p:cNvPr id="285" name="Google Shape;285;p44"/>
          <p:cNvPicPr preferRelativeResize="0"/>
          <p:nvPr/>
        </p:nvPicPr>
        <p:blipFill rotWithShape="1">
          <a:blip r:embed="rId3">
            <a:alphaModFix/>
          </a:blip>
          <a:srcRect r="35815" b="30963"/>
          <a:stretch/>
        </p:blipFill>
        <p:spPr>
          <a:xfrm>
            <a:off x="6286250" y="3607250"/>
            <a:ext cx="2186200" cy="9616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Changing data types</a:t>
            </a:r>
            <a:endParaRPr/>
          </a:p>
        </p:txBody>
      </p:sp>
      <p:sp>
        <p:nvSpPr>
          <p:cNvPr id="291" name="Google Shape;291;p45"/>
          <p:cNvSpPr txBox="1">
            <a:spLocks noGrp="1"/>
          </p:cNvSpPr>
          <p:nvPr>
            <p:ph type="body" idx="1"/>
          </p:nvPr>
        </p:nvSpPr>
        <p:spPr>
          <a:xfrm>
            <a:off x="2884925" y="1017725"/>
            <a:ext cx="5947500" cy="36600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AutoNum type="arabicPeriod"/>
            </a:pPr>
            <a:r>
              <a:rPr lang="en"/>
              <a:t>On the column you want to change go to </a:t>
            </a:r>
            <a:r>
              <a:rPr lang="en" i="1"/>
              <a:t>Edit cells &gt; Common transforms</a:t>
            </a:r>
            <a:endParaRPr i="1"/>
          </a:p>
          <a:p>
            <a:pPr marL="457200" lvl="0" indent="-381000" algn="l" rtl="0">
              <a:spcBef>
                <a:spcPts val="1000"/>
              </a:spcBef>
              <a:spcAft>
                <a:spcPts val="0"/>
              </a:spcAft>
              <a:buSzPts val="2400"/>
              <a:buAutoNum type="arabicPeriod"/>
            </a:pPr>
            <a:r>
              <a:rPr lang="en"/>
              <a:t>Select the data type you want </a:t>
            </a:r>
            <a:endParaRPr/>
          </a:p>
          <a:p>
            <a:pPr marL="457200" lvl="0" indent="-381000" algn="l" rtl="0">
              <a:spcBef>
                <a:spcPts val="1000"/>
              </a:spcBef>
              <a:spcAft>
                <a:spcPts val="1000"/>
              </a:spcAft>
              <a:buSzPts val="2400"/>
              <a:buAutoNum type="arabicPeriod"/>
            </a:pPr>
            <a:r>
              <a:rPr lang="en"/>
              <a:t>Check for success using a facet</a:t>
            </a:r>
            <a:endParaRPr/>
          </a:p>
        </p:txBody>
      </p:sp>
      <p:sp>
        <p:nvSpPr>
          <p:cNvPr id="292" name="Google Shape;292;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grpSp>
        <p:nvGrpSpPr>
          <p:cNvPr id="293" name="Google Shape;293;p45"/>
          <p:cNvGrpSpPr/>
          <p:nvPr/>
        </p:nvGrpSpPr>
        <p:grpSpPr>
          <a:xfrm>
            <a:off x="311700" y="1163788"/>
            <a:ext cx="2490076" cy="3172876"/>
            <a:chOff x="6342300" y="1017725"/>
            <a:chExt cx="2490076" cy="3172876"/>
          </a:xfrm>
        </p:grpSpPr>
        <p:pic>
          <p:nvPicPr>
            <p:cNvPr id="294" name="Google Shape;294;p45"/>
            <p:cNvPicPr preferRelativeResize="0"/>
            <p:nvPr/>
          </p:nvPicPr>
          <p:blipFill rotWithShape="1">
            <a:blip r:embed="rId3">
              <a:alphaModFix/>
            </a:blip>
            <a:srcRect l="41022" t="25939" r="2620" b="2087"/>
            <a:stretch/>
          </p:blipFill>
          <p:spPr>
            <a:xfrm>
              <a:off x="6342300" y="1017725"/>
              <a:ext cx="2490076" cy="3172876"/>
            </a:xfrm>
            <a:prstGeom prst="rect">
              <a:avLst/>
            </a:prstGeom>
            <a:noFill/>
            <a:ln w="19050" cap="flat" cmpd="sng">
              <a:solidFill>
                <a:schemeClr val="lt2"/>
              </a:solidFill>
              <a:prstDash val="solid"/>
              <a:round/>
              <a:headEnd type="none" w="sm" len="sm"/>
              <a:tailEnd type="none" w="sm" len="sm"/>
            </a:ln>
          </p:spPr>
        </p:pic>
        <p:sp>
          <p:nvSpPr>
            <p:cNvPr id="295" name="Google Shape;295;p45"/>
            <p:cNvSpPr/>
            <p:nvPr/>
          </p:nvSpPr>
          <p:spPr>
            <a:xfrm>
              <a:off x="7120975" y="3075275"/>
              <a:ext cx="707400" cy="393600"/>
            </a:xfrm>
            <a:prstGeom prst="lef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5"/>
            <p:cNvSpPr/>
            <p:nvPr/>
          </p:nvSpPr>
          <p:spPr>
            <a:xfrm>
              <a:off x="7402900" y="3725775"/>
              <a:ext cx="707400" cy="393600"/>
            </a:xfrm>
            <a:prstGeom prst="lef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7" name="Google Shape;297;p45"/>
          <p:cNvPicPr preferRelativeResize="0"/>
          <p:nvPr/>
        </p:nvPicPr>
        <p:blipFill>
          <a:blip r:embed="rId4">
            <a:alphaModFix/>
          </a:blip>
          <a:stretch>
            <a:fillRect/>
          </a:stretch>
        </p:blipFill>
        <p:spPr>
          <a:xfrm>
            <a:off x="3494525" y="3131400"/>
            <a:ext cx="3374150" cy="1793749"/>
          </a:xfrm>
          <a:prstGeom prst="rect">
            <a:avLst/>
          </a:prstGeom>
          <a:noFill/>
          <a:ln w="19050" cap="flat" cmpd="sng">
            <a:solidFill>
              <a:schemeClr val="lt2"/>
            </a:solidFill>
            <a:prstDash val="solid"/>
            <a:round/>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(file) formats</a:t>
            </a:r>
            <a:endParaRPr/>
          </a:p>
        </p:txBody>
      </p:sp>
      <p:sp>
        <p:nvSpPr>
          <p:cNvPr id="303" name="Google Shape;303;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34</a:t>
            </a:fld>
            <a:endParaRPr/>
          </a:p>
        </p:txBody>
      </p:sp>
      <p:sp>
        <p:nvSpPr>
          <p:cNvPr id="304" name="Google Shape;304;p46"/>
          <p:cNvSpPr txBox="1">
            <a:spLocks noGrp="1"/>
          </p:cNvSpPr>
          <p:nvPr>
            <p:ph type="body" idx="1"/>
          </p:nvPr>
        </p:nvSpPr>
        <p:spPr>
          <a:xfrm>
            <a:off x="311700" y="1152475"/>
            <a:ext cx="8520600" cy="3601200"/>
          </a:xfrm>
          <a:prstGeom prst="rect">
            <a:avLst/>
          </a:prstGeom>
        </p:spPr>
        <p:txBody>
          <a:bodyPr spcFirstLastPara="1" wrap="square" lIns="91425" tIns="91425" rIns="91425" bIns="91425" anchor="t" anchorCtr="0">
            <a:normAutofit fontScale="70000" lnSpcReduction="20000"/>
          </a:bodyPr>
          <a:lstStyle/>
          <a:p>
            <a:pPr marL="457200" lvl="0" indent="-353060" algn="l" rtl="0">
              <a:lnSpc>
                <a:spcPct val="115000"/>
              </a:lnSpc>
              <a:spcBef>
                <a:spcPts val="0"/>
              </a:spcBef>
              <a:spcAft>
                <a:spcPts val="0"/>
              </a:spcAft>
              <a:buSzPct val="100000"/>
              <a:buChar char="●"/>
            </a:pPr>
            <a:r>
              <a:rPr lang="en" sz="2800"/>
              <a:t>comma-separated values (CSV) or text-separated values (TSV)</a:t>
            </a:r>
            <a:endParaRPr sz="2800"/>
          </a:p>
          <a:p>
            <a:pPr marL="457200" lvl="0" indent="-353060" algn="l" rtl="0">
              <a:lnSpc>
                <a:spcPct val="115000"/>
              </a:lnSpc>
              <a:spcBef>
                <a:spcPts val="0"/>
              </a:spcBef>
              <a:spcAft>
                <a:spcPts val="0"/>
              </a:spcAft>
              <a:buSzPct val="100000"/>
              <a:buChar char="●"/>
            </a:pPr>
            <a:r>
              <a:rPr lang="en" sz="2800"/>
              <a:t>Text files</a:t>
            </a:r>
            <a:endParaRPr sz="2800"/>
          </a:p>
          <a:p>
            <a:pPr marL="457200" lvl="0" indent="-353060" algn="l" rtl="0">
              <a:lnSpc>
                <a:spcPct val="115000"/>
              </a:lnSpc>
              <a:spcBef>
                <a:spcPts val="0"/>
              </a:spcBef>
              <a:spcAft>
                <a:spcPts val="0"/>
              </a:spcAft>
              <a:buSzPct val="100000"/>
              <a:buChar char="●"/>
            </a:pPr>
            <a:r>
              <a:rPr lang="en" sz="2800"/>
              <a:t>Fixed-width columns</a:t>
            </a:r>
            <a:endParaRPr sz="2800"/>
          </a:p>
          <a:p>
            <a:pPr marL="457200" lvl="0" indent="-353060" algn="l" rtl="0">
              <a:lnSpc>
                <a:spcPct val="115000"/>
              </a:lnSpc>
              <a:spcBef>
                <a:spcPts val="0"/>
              </a:spcBef>
              <a:spcAft>
                <a:spcPts val="0"/>
              </a:spcAft>
              <a:buSzPct val="100000"/>
              <a:buChar char="●"/>
            </a:pPr>
            <a:r>
              <a:rPr lang="en" sz="2800"/>
              <a:t>JSON</a:t>
            </a:r>
            <a:endParaRPr sz="2800"/>
          </a:p>
          <a:p>
            <a:pPr marL="457200" lvl="0" indent="-353060" algn="l" rtl="0">
              <a:lnSpc>
                <a:spcPct val="115000"/>
              </a:lnSpc>
              <a:spcBef>
                <a:spcPts val="0"/>
              </a:spcBef>
              <a:spcAft>
                <a:spcPts val="0"/>
              </a:spcAft>
              <a:buSzPct val="100000"/>
              <a:buChar char="●"/>
            </a:pPr>
            <a:r>
              <a:rPr lang="en" sz="2800"/>
              <a:t>XML</a:t>
            </a:r>
            <a:endParaRPr sz="2800"/>
          </a:p>
          <a:p>
            <a:pPr marL="457200" lvl="0" indent="-353060" algn="l" rtl="0">
              <a:lnSpc>
                <a:spcPct val="115000"/>
              </a:lnSpc>
              <a:spcBef>
                <a:spcPts val="0"/>
              </a:spcBef>
              <a:spcAft>
                <a:spcPts val="0"/>
              </a:spcAft>
              <a:buSzPct val="100000"/>
              <a:buChar char="●"/>
            </a:pPr>
            <a:r>
              <a:rPr lang="en" sz="2800"/>
              <a:t>OpenDocument spreadsheet (ODS)</a:t>
            </a:r>
            <a:endParaRPr sz="2800"/>
          </a:p>
          <a:p>
            <a:pPr marL="457200" lvl="0" indent="-353060" algn="l" rtl="0">
              <a:lnSpc>
                <a:spcPct val="115000"/>
              </a:lnSpc>
              <a:spcBef>
                <a:spcPts val="0"/>
              </a:spcBef>
              <a:spcAft>
                <a:spcPts val="0"/>
              </a:spcAft>
              <a:buSzPct val="100000"/>
              <a:buChar char="●"/>
            </a:pPr>
            <a:r>
              <a:rPr lang="en" sz="2800"/>
              <a:t>Excel spreadsheet (XLS or XLSX)</a:t>
            </a:r>
            <a:endParaRPr sz="2800"/>
          </a:p>
          <a:p>
            <a:pPr marL="457200" lvl="0" indent="-353060" algn="l" rtl="0">
              <a:lnSpc>
                <a:spcPct val="115000"/>
              </a:lnSpc>
              <a:spcBef>
                <a:spcPts val="0"/>
              </a:spcBef>
              <a:spcAft>
                <a:spcPts val="0"/>
              </a:spcAft>
              <a:buSzPct val="100000"/>
              <a:buChar char="●"/>
            </a:pPr>
            <a:r>
              <a:rPr lang="en" sz="2800"/>
              <a:t>PC-Axis (PX)</a:t>
            </a:r>
            <a:endParaRPr sz="2800"/>
          </a:p>
          <a:p>
            <a:pPr marL="457200" lvl="0" indent="-353060" algn="l" rtl="0">
              <a:lnSpc>
                <a:spcPct val="115000"/>
              </a:lnSpc>
              <a:spcBef>
                <a:spcPts val="0"/>
              </a:spcBef>
              <a:spcAft>
                <a:spcPts val="0"/>
              </a:spcAft>
              <a:buSzPct val="100000"/>
              <a:buChar char="●"/>
            </a:pPr>
            <a:r>
              <a:rPr lang="en" sz="2800"/>
              <a:t>MARC</a:t>
            </a:r>
            <a:endParaRPr sz="2800"/>
          </a:p>
          <a:p>
            <a:pPr marL="457200" lvl="0" indent="-353060" algn="l" rtl="0">
              <a:lnSpc>
                <a:spcPct val="115000"/>
              </a:lnSpc>
              <a:spcBef>
                <a:spcPts val="0"/>
              </a:spcBef>
              <a:spcAft>
                <a:spcPts val="0"/>
              </a:spcAft>
              <a:buSzPct val="100000"/>
              <a:buChar char="●"/>
            </a:pPr>
            <a:r>
              <a:rPr lang="en" sz="2800"/>
              <a:t>RDF data (JSON-LD, N3, N-Triples, Turtle, RDF/XML)</a:t>
            </a:r>
            <a:endParaRPr sz="2800"/>
          </a:p>
          <a:p>
            <a:pPr marL="457200" lvl="0" indent="-353060" algn="l" rtl="0">
              <a:lnSpc>
                <a:spcPct val="115000"/>
              </a:lnSpc>
              <a:spcBef>
                <a:spcPts val="0"/>
              </a:spcBef>
              <a:spcAft>
                <a:spcPts val="0"/>
              </a:spcAft>
              <a:buSzPct val="100000"/>
              <a:buChar char="●"/>
            </a:pPr>
            <a:r>
              <a:rPr lang="en" sz="2800"/>
              <a:t>Wikitext</a:t>
            </a:r>
            <a:endParaRPr sz="2800"/>
          </a:p>
        </p:txBody>
      </p:sp>
      <p:sp>
        <p:nvSpPr>
          <p:cNvPr id="305" name="Google Shape;305;p46"/>
          <p:cNvSpPr/>
          <p:nvPr/>
        </p:nvSpPr>
        <p:spPr>
          <a:xfrm>
            <a:off x="4707075" y="2907313"/>
            <a:ext cx="707400" cy="393600"/>
          </a:xfrm>
          <a:prstGeom prst="lef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6"/>
          <p:cNvSpPr/>
          <p:nvPr/>
        </p:nvSpPr>
        <p:spPr>
          <a:xfrm>
            <a:off x="7934750" y="1208038"/>
            <a:ext cx="707400" cy="393600"/>
          </a:xfrm>
          <a:prstGeom prst="lef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7"/>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ONE HOUR BREAK</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8"/>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Introduction to data wrangling for biodiversity collections</a:t>
            </a:r>
            <a:endParaRPr/>
          </a:p>
        </p:txBody>
      </p:sp>
      <p:sp>
        <p:nvSpPr>
          <p:cNvPr id="317" name="Google Shape;317;p48"/>
          <p:cNvSpPr txBox="1">
            <a:spLocks noGrp="1"/>
          </p:cNvSpPr>
          <p:nvPr>
            <p:ph type="subTitle" idx="1"/>
          </p:nvPr>
        </p:nvSpPr>
        <p:spPr>
          <a:xfrm>
            <a:off x="510450" y="3182335"/>
            <a:ext cx="8123100" cy="111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Week 3: OpenRefine</a:t>
            </a:r>
            <a:endParaRPr/>
          </a:p>
          <a:p>
            <a:pPr marL="0" lvl="0" indent="0" algn="l" rtl="0">
              <a:spcBef>
                <a:spcPts val="1000"/>
              </a:spcBef>
              <a:spcAft>
                <a:spcPts val="1000"/>
              </a:spcAft>
              <a:buNone/>
            </a:pPr>
            <a:r>
              <a:rPr lang="en"/>
              <a:t>[date]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9"/>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Bulk editing in OpenRefine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Find and replace</a:t>
            </a:r>
            <a:endParaRPr/>
          </a:p>
        </p:txBody>
      </p:sp>
      <p:sp>
        <p:nvSpPr>
          <p:cNvPr id="328" name="Google Shape;328;p50"/>
          <p:cNvSpPr txBox="1">
            <a:spLocks noGrp="1"/>
          </p:cNvSpPr>
          <p:nvPr>
            <p:ph type="body" idx="1"/>
          </p:nvPr>
        </p:nvSpPr>
        <p:spPr>
          <a:xfrm>
            <a:off x="311700" y="1152475"/>
            <a:ext cx="30234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i="1"/>
              <a:t>Edit cells &gt; Replace…</a:t>
            </a:r>
            <a:endParaRPr i="1"/>
          </a:p>
        </p:txBody>
      </p:sp>
      <p:sp>
        <p:nvSpPr>
          <p:cNvPr id="329" name="Google Shape;329;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38</a:t>
            </a:fld>
            <a:endParaRPr/>
          </a:p>
        </p:txBody>
      </p:sp>
      <p:pic>
        <p:nvPicPr>
          <p:cNvPr id="330" name="Google Shape;330;p50"/>
          <p:cNvPicPr preferRelativeResize="0"/>
          <p:nvPr/>
        </p:nvPicPr>
        <p:blipFill>
          <a:blip r:embed="rId3">
            <a:alphaModFix/>
          </a:blip>
          <a:stretch>
            <a:fillRect/>
          </a:stretch>
        </p:blipFill>
        <p:spPr>
          <a:xfrm>
            <a:off x="2416950" y="1152476"/>
            <a:ext cx="6055499" cy="3276250"/>
          </a:xfrm>
          <a:prstGeom prst="rect">
            <a:avLst/>
          </a:prstGeom>
          <a:noFill/>
          <a:ln w="19050" cap="flat" cmpd="sng">
            <a:solidFill>
              <a:schemeClr val="lt2"/>
            </a:solidFill>
            <a:prstDash val="solid"/>
            <a:round/>
            <a:headEnd type="none" w="sm" len="sm"/>
            <a:tailEnd type="none" w="sm" len="sm"/>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Using &amp; moving columns</a:t>
            </a:r>
            <a:endParaRPr/>
          </a:p>
        </p:txBody>
      </p:sp>
      <p:sp>
        <p:nvSpPr>
          <p:cNvPr id="336" name="Google Shape;336;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39</a:t>
            </a:fld>
            <a:endParaRPr/>
          </a:p>
        </p:txBody>
      </p:sp>
      <p:pic>
        <p:nvPicPr>
          <p:cNvPr id="337" name="Google Shape;337;p51"/>
          <p:cNvPicPr preferRelativeResize="0"/>
          <p:nvPr/>
        </p:nvPicPr>
        <p:blipFill>
          <a:blip r:embed="rId3">
            <a:alphaModFix/>
          </a:blip>
          <a:stretch>
            <a:fillRect/>
          </a:stretch>
        </p:blipFill>
        <p:spPr>
          <a:xfrm>
            <a:off x="5384353" y="1984125"/>
            <a:ext cx="3088099" cy="2902174"/>
          </a:xfrm>
          <a:prstGeom prst="rect">
            <a:avLst/>
          </a:prstGeom>
          <a:noFill/>
          <a:ln w="19050" cap="flat" cmpd="sng">
            <a:solidFill>
              <a:schemeClr val="lt2"/>
            </a:solidFill>
            <a:prstDash val="solid"/>
            <a:round/>
            <a:headEnd type="none" w="sm" len="sm"/>
            <a:tailEnd type="none" w="sm" len="sm"/>
          </a:ln>
        </p:spPr>
      </p:pic>
      <p:grpSp>
        <p:nvGrpSpPr>
          <p:cNvPr id="338" name="Google Shape;338;p51"/>
          <p:cNvGrpSpPr/>
          <p:nvPr/>
        </p:nvGrpSpPr>
        <p:grpSpPr>
          <a:xfrm>
            <a:off x="572375" y="1104350"/>
            <a:ext cx="3675550" cy="3781950"/>
            <a:chOff x="419975" y="1104350"/>
            <a:chExt cx="3675550" cy="3781950"/>
          </a:xfrm>
        </p:grpSpPr>
        <p:grpSp>
          <p:nvGrpSpPr>
            <p:cNvPr id="339" name="Google Shape;339;p51"/>
            <p:cNvGrpSpPr/>
            <p:nvPr/>
          </p:nvGrpSpPr>
          <p:grpSpPr>
            <a:xfrm>
              <a:off x="419975" y="1104350"/>
              <a:ext cx="3675550" cy="3781950"/>
              <a:chOff x="419975" y="1104350"/>
              <a:chExt cx="3675550" cy="3781950"/>
            </a:xfrm>
          </p:grpSpPr>
          <p:pic>
            <p:nvPicPr>
              <p:cNvPr id="340" name="Google Shape;340;p51"/>
              <p:cNvPicPr preferRelativeResize="0"/>
              <p:nvPr/>
            </p:nvPicPr>
            <p:blipFill>
              <a:blip r:embed="rId4">
                <a:alphaModFix/>
              </a:blip>
              <a:stretch>
                <a:fillRect/>
              </a:stretch>
            </p:blipFill>
            <p:spPr>
              <a:xfrm>
                <a:off x="419975" y="1104350"/>
                <a:ext cx="3662325" cy="3781649"/>
              </a:xfrm>
              <a:prstGeom prst="rect">
                <a:avLst/>
              </a:prstGeom>
              <a:noFill/>
              <a:ln w="19050" cap="flat" cmpd="sng">
                <a:solidFill>
                  <a:schemeClr val="lt2"/>
                </a:solidFill>
                <a:prstDash val="solid"/>
                <a:round/>
                <a:headEnd type="none" w="sm" len="sm"/>
                <a:tailEnd type="none" w="sm" len="sm"/>
              </a:ln>
            </p:spPr>
          </p:pic>
          <p:sp>
            <p:nvSpPr>
              <p:cNvPr id="341" name="Google Shape;341;p51"/>
              <p:cNvSpPr/>
              <p:nvPr/>
            </p:nvSpPr>
            <p:spPr>
              <a:xfrm>
                <a:off x="433125" y="1104500"/>
                <a:ext cx="3662400" cy="3781800"/>
              </a:xfrm>
              <a:prstGeom prst="rect">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42" name="Google Shape;342;p51"/>
            <p:cNvPicPr preferRelativeResize="0"/>
            <p:nvPr/>
          </p:nvPicPr>
          <p:blipFill rotWithShape="1">
            <a:blip r:embed="rId4">
              <a:alphaModFix/>
            </a:blip>
            <a:srcRect l="1641" t="1145" r="67905" b="41871"/>
            <a:stretch/>
          </p:blipFill>
          <p:spPr>
            <a:xfrm>
              <a:off x="474117" y="1147664"/>
              <a:ext cx="1115325" cy="2154851"/>
            </a:xfrm>
            <a:prstGeom prst="rect">
              <a:avLst/>
            </a:prstGeom>
            <a:noFill/>
            <a:ln>
              <a:noFill/>
            </a:ln>
          </p:spPr>
        </p:pic>
        <p:pic>
          <p:nvPicPr>
            <p:cNvPr id="343" name="Google Shape;343;p51"/>
            <p:cNvPicPr preferRelativeResize="0"/>
            <p:nvPr/>
          </p:nvPicPr>
          <p:blipFill rotWithShape="1">
            <a:blip r:embed="rId4">
              <a:alphaModFix/>
            </a:blip>
            <a:srcRect l="32426" t="26326" r="4302" b="4664"/>
            <a:stretch/>
          </p:blipFill>
          <p:spPr>
            <a:xfrm>
              <a:off x="1613450" y="2100725"/>
              <a:ext cx="2317250" cy="2609649"/>
            </a:xfrm>
            <a:prstGeom prst="rect">
              <a:avLst/>
            </a:prstGeom>
            <a:noFill/>
            <a:ln>
              <a:noFill/>
            </a:ln>
          </p:spPr>
        </p:pic>
      </p:grpSp>
      <p:sp>
        <p:nvSpPr>
          <p:cNvPr id="344" name="Google Shape;344;p51"/>
          <p:cNvSpPr txBox="1"/>
          <p:nvPr/>
        </p:nvSpPr>
        <p:spPr>
          <a:xfrm>
            <a:off x="4526275" y="1028150"/>
            <a:ext cx="42123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i="1"/>
              <a:t>All &gt; Edit columns &gt; Re-order / remove columns…</a:t>
            </a:r>
            <a:endParaRPr sz="2400" i="1"/>
          </a:p>
        </p:txBody>
      </p:sp>
      <p:sp>
        <p:nvSpPr>
          <p:cNvPr id="345" name="Google Shape;345;p51"/>
          <p:cNvSpPr/>
          <p:nvPr/>
        </p:nvSpPr>
        <p:spPr>
          <a:xfrm rot="5400000">
            <a:off x="4618325" y="2054075"/>
            <a:ext cx="773700" cy="589500"/>
          </a:xfrm>
          <a:prstGeom prst="bentUpArrow">
            <a:avLst>
              <a:gd name="adj1" fmla="val 24863"/>
              <a:gd name="adj2" fmla="val 25000"/>
              <a:gd name="adj3"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51"/>
          <p:cNvSpPr/>
          <p:nvPr/>
        </p:nvSpPr>
        <p:spPr>
          <a:xfrm>
            <a:off x="3238525" y="3356800"/>
            <a:ext cx="671400" cy="393600"/>
          </a:xfrm>
          <a:prstGeom prst="lef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1"/>
          <p:cNvSpPr/>
          <p:nvPr/>
        </p:nvSpPr>
        <p:spPr>
          <a:xfrm>
            <a:off x="3238525" y="4115575"/>
            <a:ext cx="671400" cy="393600"/>
          </a:xfrm>
          <a:prstGeom prst="lef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1"/>
          <p:cNvSpPr/>
          <p:nvPr/>
        </p:nvSpPr>
        <p:spPr>
          <a:xfrm rot="10800000">
            <a:off x="173372" y="2707885"/>
            <a:ext cx="487200" cy="393600"/>
          </a:xfrm>
          <a:prstGeom prst="lef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Week 2: Topics to learn more about</a:t>
            </a:r>
            <a:endParaRPr/>
          </a:p>
        </p:txBody>
      </p:sp>
      <p:sp>
        <p:nvSpPr>
          <p:cNvPr id="82" name="Google Shape;82;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VLOOKUPs</a:t>
            </a:r>
            <a:endParaRPr/>
          </a:p>
          <a:p>
            <a:pPr marL="457200" lvl="0" indent="-381000" algn="l" rtl="0">
              <a:spcBef>
                <a:spcPts val="1000"/>
              </a:spcBef>
              <a:spcAft>
                <a:spcPts val="0"/>
              </a:spcAft>
              <a:buSzPts val="2400"/>
              <a:buChar char="●"/>
            </a:pPr>
            <a:r>
              <a:rPr lang="en"/>
              <a:t>Filters and how they affect the data being edited</a:t>
            </a:r>
            <a:endParaRPr/>
          </a:p>
          <a:p>
            <a:pPr marL="457200" lvl="0" indent="-381000" algn="l" rtl="0">
              <a:spcBef>
                <a:spcPts val="1000"/>
              </a:spcBef>
              <a:spcAft>
                <a:spcPts val="0"/>
              </a:spcAft>
              <a:buSzPts val="2400"/>
              <a:buChar char="●"/>
            </a:pPr>
            <a:r>
              <a:rPr lang="en"/>
              <a:t>What the heck is the “$” for?!</a:t>
            </a:r>
            <a:endParaRPr/>
          </a:p>
          <a:p>
            <a:pPr marL="457200" lvl="0" indent="-381000" algn="l" rtl="0">
              <a:spcBef>
                <a:spcPts val="1000"/>
              </a:spcBef>
              <a:spcAft>
                <a:spcPts val="1000"/>
              </a:spcAft>
              <a:buSzPts val="2400"/>
              <a:buChar char="●"/>
            </a:pPr>
            <a:r>
              <a:rPr lang="en"/>
              <a:t>How to understand the syntax in functions</a:t>
            </a:r>
            <a:endParaRPr/>
          </a:p>
        </p:txBody>
      </p:sp>
      <p:sp>
        <p:nvSpPr>
          <p:cNvPr id="83" name="Google Shape;83;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Marking rows</a:t>
            </a:r>
            <a:endParaRPr/>
          </a:p>
        </p:txBody>
      </p:sp>
      <p:sp>
        <p:nvSpPr>
          <p:cNvPr id="354" name="Google Shape;354;p52"/>
          <p:cNvSpPr txBox="1">
            <a:spLocks noGrp="1"/>
          </p:cNvSpPr>
          <p:nvPr>
            <p:ph type="body" idx="1"/>
          </p:nvPr>
        </p:nvSpPr>
        <p:spPr>
          <a:xfrm>
            <a:off x="311700" y="1152475"/>
            <a:ext cx="30714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i="1"/>
              <a:t>All &gt; Facet &gt; </a:t>
            </a:r>
            <a:br>
              <a:rPr lang="en" i="1"/>
            </a:br>
            <a:r>
              <a:rPr lang="en" i="1"/>
              <a:t>Facet by star </a:t>
            </a:r>
            <a:r>
              <a:rPr lang="en"/>
              <a:t>or</a:t>
            </a:r>
            <a:r>
              <a:rPr lang="en" i="1"/>
              <a:t> </a:t>
            </a:r>
            <a:br>
              <a:rPr lang="en" i="1"/>
            </a:br>
            <a:r>
              <a:rPr lang="en" i="1"/>
              <a:t>Facet by flag</a:t>
            </a:r>
            <a:endParaRPr i="1"/>
          </a:p>
        </p:txBody>
      </p:sp>
      <p:sp>
        <p:nvSpPr>
          <p:cNvPr id="355" name="Google Shape;355;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40</a:t>
            </a:fld>
            <a:endParaRPr/>
          </a:p>
        </p:txBody>
      </p:sp>
      <p:pic>
        <p:nvPicPr>
          <p:cNvPr id="356" name="Google Shape;356;p52"/>
          <p:cNvPicPr preferRelativeResize="0"/>
          <p:nvPr/>
        </p:nvPicPr>
        <p:blipFill>
          <a:blip r:embed="rId3">
            <a:alphaModFix/>
          </a:blip>
          <a:stretch>
            <a:fillRect/>
          </a:stretch>
        </p:blipFill>
        <p:spPr>
          <a:xfrm>
            <a:off x="3383100" y="1280825"/>
            <a:ext cx="5089275" cy="2884300"/>
          </a:xfrm>
          <a:prstGeom prst="rect">
            <a:avLst/>
          </a:prstGeom>
          <a:noFill/>
          <a:ln w="19050" cap="flat" cmpd="sng">
            <a:solidFill>
              <a:schemeClr val="lt2"/>
            </a:solidFill>
            <a:prstDash val="solid"/>
            <a:round/>
            <a:headEnd type="none" w="sm" len="sm"/>
            <a:tailEnd type="none" w="sm" len="sm"/>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Pulling key data out of columns</a:t>
            </a:r>
            <a:endParaRPr/>
          </a:p>
        </p:txBody>
      </p:sp>
      <p:sp>
        <p:nvSpPr>
          <p:cNvPr id="362" name="Google Shape;362;p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AutoNum type="arabicPeriod"/>
            </a:pPr>
            <a:r>
              <a:rPr lang="en"/>
              <a:t>Filter</a:t>
            </a:r>
            <a:endParaRPr/>
          </a:p>
          <a:p>
            <a:pPr marL="457200" lvl="0" indent="-381000" algn="l" rtl="0">
              <a:spcBef>
                <a:spcPts val="0"/>
              </a:spcBef>
              <a:spcAft>
                <a:spcPts val="0"/>
              </a:spcAft>
              <a:buSzPts val="2400"/>
              <a:buAutoNum type="arabicPeriod"/>
            </a:pPr>
            <a:r>
              <a:rPr lang="en"/>
              <a:t>Add a new column to capture your key data</a:t>
            </a:r>
            <a:endParaRPr/>
          </a:p>
          <a:p>
            <a:pPr marL="457200" lvl="0" indent="-381000" algn="l" rtl="0">
              <a:spcBef>
                <a:spcPts val="0"/>
              </a:spcBef>
              <a:spcAft>
                <a:spcPts val="0"/>
              </a:spcAft>
              <a:buSzPts val="2400"/>
              <a:buAutoNum type="arabicPeriod"/>
            </a:pPr>
            <a:r>
              <a:rPr lang="en"/>
              <a:t>Iterate</a:t>
            </a:r>
            <a:endParaRPr/>
          </a:p>
        </p:txBody>
      </p:sp>
      <p:sp>
        <p:nvSpPr>
          <p:cNvPr id="363" name="Google Shape;363;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4"/>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Demo:</a:t>
            </a:r>
            <a:endParaRPr/>
          </a:p>
          <a:p>
            <a:pPr marL="0" lvl="0" indent="0" algn="l" rtl="0">
              <a:spcBef>
                <a:spcPts val="0"/>
              </a:spcBef>
              <a:spcAft>
                <a:spcPts val="0"/>
              </a:spcAft>
              <a:buNone/>
            </a:pPr>
            <a:endParaRPr/>
          </a:p>
          <a:p>
            <a:pPr marL="0" lvl="0" indent="0" algn="l" rtl="0">
              <a:spcBef>
                <a:spcPts val="0"/>
              </a:spcBef>
              <a:spcAft>
                <a:spcPts val="0"/>
              </a:spcAft>
              <a:buNone/>
            </a:pPr>
            <a:r>
              <a:rPr lang="en"/>
              <a:t>Pull key data about preservation method out of </a:t>
            </a:r>
            <a:r>
              <a:rPr lang="en" i="1"/>
              <a:t>occurrenceRemarks</a:t>
            </a:r>
            <a:r>
              <a:rPr lang="en"/>
              <a:t> column.</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5"/>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SzPts val="935"/>
              <a:buNone/>
            </a:pPr>
            <a:r>
              <a:rPr lang="en" sz="1400">
                <a:solidFill>
                  <a:schemeClr val="accent4"/>
                </a:solidFill>
              </a:rPr>
              <a:t>Image: https://www.merriam-webster.com/dictionary/cluster</a:t>
            </a:r>
            <a:endParaRPr sz="1400">
              <a:solidFill>
                <a:schemeClr val="accent4"/>
              </a:solidFill>
            </a:endParaRPr>
          </a:p>
        </p:txBody>
      </p:sp>
      <p:sp>
        <p:nvSpPr>
          <p:cNvPr id="374" name="Google Shape;374;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43</a:t>
            </a:fld>
            <a:endParaRPr/>
          </a:p>
        </p:txBody>
      </p:sp>
      <p:pic>
        <p:nvPicPr>
          <p:cNvPr id="375" name="Google Shape;375;p55"/>
          <p:cNvPicPr preferRelativeResize="0"/>
          <p:nvPr/>
        </p:nvPicPr>
        <p:blipFill rotWithShape="1">
          <a:blip r:embed="rId3">
            <a:alphaModFix/>
          </a:blip>
          <a:srcRect l="4111" r="3917"/>
          <a:stretch/>
        </p:blipFill>
        <p:spPr>
          <a:xfrm>
            <a:off x="311700" y="1018287"/>
            <a:ext cx="7458276" cy="31069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Clustering</a:t>
            </a:r>
            <a:endParaRPr/>
          </a:p>
        </p:txBody>
      </p:sp>
      <p:sp>
        <p:nvSpPr>
          <p:cNvPr id="381" name="Google Shape;381;p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Involves finding groups of different values that might be alternative representations of the same thing.</a:t>
            </a:r>
            <a:endParaRPr/>
          </a:p>
          <a:p>
            <a:pPr marL="457200" lvl="0" indent="-381000" algn="l" rtl="0">
              <a:spcBef>
                <a:spcPts val="1000"/>
              </a:spcBef>
              <a:spcAft>
                <a:spcPts val="0"/>
              </a:spcAft>
              <a:buSzPts val="2400"/>
              <a:buChar char="●"/>
            </a:pPr>
            <a:r>
              <a:rPr lang="en"/>
              <a:t>Useful for cleaning data which contain misspelled or mistyped entries</a:t>
            </a:r>
            <a:endParaRPr/>
          </a:p>
          <a:p>
            <a:pPr marL="457200" lvl="0" indent="-381000" algn="l" rtl="0">
              <a:spcBef>
                <a:spcPts val="1000"/>
              </a:spcBef>
              <a:spcAft>
                <a:spcPts val="1000"/>
              </a:spcAft>
              <a:buSzPts val="2400"/>
              <a:buChar char="●"/>
            </a:pPr>
            <a:r>
              <a:rPr lang="en"/>
              <a:t>Several common clustering algorithms are built into OpenRefine; you don’t need to understand them in order to use them!</a:t>
            </a:r>
            <a:endParaRPr/>
          </a:p>
        </p:txBody>
      </p:sp>
      <p:sp>
        <p:nvSpPr>
          <p:cNvPr id="382" name="Google Shape;382;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Clustering</a:t>
            </a:r>
            <a:endParaRPr/>
          </a:p>
        </p:txBody>
      </p:sp>
      <p:sp>
        <p:nvSpPr>
          <p:cNvPr id="388" name="Google Shape;388;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45</a:t>
            </a:fld>
            <a:endParaRPr/>
          </a:p>
        </p:txBody>
      </p:sp>
      <p:pic>
        <p:nvPicPr>
          <p:cNvPr id="389" name="Google Shape;389;p57"/>
          <p:cNvPicPr preferRelativeResize="0"/>
          <p:nvPr/>
        </p:nvPicPr>
        <p:blipFill>
          <a:blip r:embed="rId3">
            <a:alphaModFix/>
          </a:blip>
          <a:stretch>
            <a:fillRect/>
          </a:stretch>
        </p:blipFill>
        <p:spPr>
          <a:xfrm>
            <a:off x="2973950" y="1228675"/>
            <a:ext cx="5498500" cy="3507575"/>
          </a:xfrm>
          <a:prstGeom prst="rect">
            <a:avLst/>
          </a:prstGeom>
          <a:noFill/>
          <a:ln w="19050" cap="flat" cmpd="sng">
            <a:solidFill>
              <a:schemeClr val="lt2"/>
            </a:solidFill>
            <a:prstDash val="solid"/>
            <a:round/>
            <a:headEnd type="none" w="sm" len="sm"/>
            <a:tailEnd type="none" w="sm" len="sm"/>
          </a:ln>
        </p:spPr>
      </p:pic>
      <p:sp>
        <p:nvSpPr>
          <p:cNvPr id="390" name="Google Shape;390;p57"/>
          <p:cNvSpPr txBox="1">
            <a:spLocks noGrp="1"/>
          </p:cNvSpPr>
          <p:nvPr>
            <p:ph type="body" idx="1"/>
          </p:nvPr>
        </p:nvSpPr>
        <p:spPr>
          <a:xfrm>
            <a:off x="311700" y="1152475"/>
            <a:ext cx="2662200" cy="1887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i="1"/>
              <a:t>Edit cells &gt; Cluster and edit…</a:t>
            </a:r>
            <a:endParaRPr i="1"/>
          </a:p>
          <a:p>
            <a:pPr marL="0" lvl="0" indent="0" algn="l" rtl="0">
              <a:spcBef>
                <a:spcPts val="1200"/>
              </a:spcBef>
              <a:spcAft>
                <a:spcPts val="1200"/>
              </a:spcAft>
              <a:buNone/>
            </a:pPr>
            <a:r>
              <a:rPr lang="en"/>
              <a:t>or from a text facet</a:t>
            </a:r>
            <a:endParaRPr/>
          </a:p>
        </p:txBody>
      </p:sp>
      <p:pic>
        <p:nvPicPr>
          <p:cNvPr id="391" name="Google Shape;391;p57"/>
          <p:cNvPicPr preferRelativeResize="0"/>
          <p:nvPr/>
        </p:nvPicPr>
        <p:blipFill>
          <a:blip r:embed="rId4">
            <a:alphaModFix/>
          </a:blip>
          <a:stretch>
            <a:fillRect/>
          </a:stretch>
        </p:blipFill>
        <p:spPr>
          <a:xfrm>
            <a:off x="387900" y="3102150"/>
            <a:ext cx="2910900" cy="1352550"/>
          </a:xfrm>
          <a:prstGeom prst="rect">
            <a:avLst/>
          </a:prstGeom>
          <a:noFill/>
          <a:ln w="19050" cap="flat" cmpd="sng">
            <a:solidFill>
              <a:schemeClr val="lt2"/>
            </a:solidFill>
            <a:prstDash val="solid"/>
            <a:round/>
            <a:headEnd type="none" w="sm" len="sm"/>
            <a:tailEnd type="none" w="sm" len="sm"/>
          </a:ln>
        </p:spPr>
      </p:pic>
      <p:sp>
        <p:nvSpPr>
          <p:cNvPr id="392" name="Google Shape;392;p57"/>
          <p:cNvSpPr/>
          <p:nvPr/>
        </p:nvSpPr>
        <p:spPr>
          <a:xfrm>
            <a:off x="3216126" y="3333050"/>
            <a:ext cx="617100" cy="393600"/>
          </a:xfrm>
          <a:prstGeom prst="lef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Demo:</a:t>
            </a:r>
            <a:endParaRPr/>
          </a:p>
          <a:p>
            <a:pPr marL="0" lvl="0" indent="0" algn="l" rtl="0">
              <a:spcBef>
                <a:spcPts val="0"/>
              </a:spcBef>
              <a:spcAft>
                <a:spcPts val="0"/>
              </a:spcAft>
              <a:buNone/>
            </a:pPr>
            <a:endParaRPr/>
          </a:p>
          <a:p>
            <a:pPr marL="0" lvl="0" indent="0" algn="l" rtl="0">
              <a:spcBef>
                <a:spcPts val="0"/>
              </a:spcBef>
              <a:spcAft>
                <a:spcPts val="0"/>
              </a:spcAft>
              <a:buNone/>
            </a:pPr>
            <a:r>
              <a:rPr lang="en"/>
              <a:t>Clean up values in the </a:t>
            </a:r>
            <a:r>
              <a:rPr lang="en" i="1"/>
              <a:t>recordedBy</a:t>
            </a:r>
            <a:r>
              <a:rPr lang="en"/>
              <a:t> column using clustering and find &amp; replace.</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9"/>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Solo exercise:</a:t>
            </a:r>
            <a:endParaRPr/>
          </a:p>
          <a:p>
            <a:pPr marL="0" lvl="0" indent="0" algn="l" rtl="0">
              <a:spcBef>
                <a:spcPts val="0"/>
              </a:spcBef>
              <a:spcAft>
                <a:spcPts val="0"/>
              </a:spcAft>
              <a:buNone/>
            </a:pPr>
            <a:endParaRPr/>
          </a:p>
          <a:p>
            <a:pPr marL="0" lvl="0" indent="0" algn="l" rtl="0">
              <a:spcBef>
                <a:spcPts val="0"/>
              </a:spcBef>
              <a:spcAft>
                <a:spcPts val="0"/>
              </a:spcAft>
              <a:buNone/>
            </a:pPr>
            <a:r>
              <a:rPr lang="en"/>
              <a:t>Explore how you might make values in the </a:t>
            </a:r>
            <a:r>
              <a:rPr lang="en" i="1"/>
              <a:t>locality</a:t>
            </a:r>
            <a:r>
              <a:rPr lang="en"/>
              <a:t> more consistent using clustering.</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Exporting data</a:t>
            </a:r>
            <a:endParaRPr/>
          </a:p>
        </p:txBody>
      </p:sp>
      <p:sp>
        <p:nvSpPr>
          <p:cNvPr id="408" name="Google Shape;408;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48</a:t>
            </a:fld>
            <a:endParaRPr/>
          </a:p>
        </p:txBody>
      </p:sp>
      <p:sp>
        <p:nvSpPr>
          <p:cNvPr id="409" name="Google Shape;409;p60"/>
          <p:cNvSpPr txBox="1">
            <a:spLocks noGrp="1"/>
          </p:cNvSpPr>
          <p:nvPr>
            <p:ph type="body" idx="1"/>
          </p:nvPr>
        </p:nvSpPr>
        <p:spPr>
          <a:xfrm>
            <a:off x="311700" y="1152475"/>
            <a:ext cx="6035700" cy="3416400"/>
          </a:xfrm>
          <a:prstGeom prst="rect">
            <a:avLst/>
          </a:prstGeom>
        </p:spPr>
        <p:txBody>
          <a:bodyPr spcFirstLastPara="1" wrap="square" lIns="91425" tIns="91425" rIns="91425" bIns="91425" anchor="t" anchorCtr="0">
            <a:normAutofit lnSpcReduction="20000"/>
          </a:bodyPr>
          <a:lstStyle/>
          <a:p>
            <a:pPr marL="457200" lvl="0" indent="-381000" algn="l" rtl="0">
              <a:spcBef>
                <a:spcPts val="0"/>
              </a:spcBef>
              <a:spcAft>
                <a:spcPts val="0"/>
              </a:spcAft>
              <a:buSzPts val="2400"/>
              <a:buAutoNum type="arabicPeriod"/>
            </a:pPr>
            <a:r>
              <a:rPr lang="en"/>
              <a:t>Check that # of “matching rows” includes everything you want to export; or remove all filters/facets to export the full dataset.</a:t>
            </a:r>
            <a:endParaRPr/>
          </a:p>
          <a:p>
            <a:pPr marL="457200" lvl="0" indent="-381000" algn="l" rtl="0">
              <a:spcBef>
                <a:spcPts val="1000"/>
              </a:spcBef>
              <a:spcAft>
                <a:spcPts val="0"/>
              </a:spcAft>
              <a:buSzPts val="2400"/>
              <a:buAutoNum type="arabicPeriod"/>
            </a:pPr>
            <a:r>
              <a:rPr lang="en"/>
              <a:t>Under the </a:t>
            </a:r>
            <a:r>
              <a:rPr lang="en" i="1"/>
              <a:t>Export</a:t>
            </a:r>
            <a:r>
              <a:rPr lang="en"/>
              <a:t> menu, select a file format.</a:t>
            </a:r>
            <a:endParaRPr/>
          </a:p>
          <a:p>
            <a:pPr marL="457200" lvl="0" indent="-381000" algn="l" rtl="0">
              <a:spcBef>
                <a:spcPts val="1000"/>
              </a:spcBef>
              <a:spcAft>
                <a:spcPts val="1000"/>
              </a:spcAft>
              <a:buSzPts val="2400"/>
              <a:buAutoNum type="arabicPeriod"/>
            </a:pPr>
            <a:r>
              <a:rPr lang="en"/>
              <a:t>Use </a:t>
            </a:r>
            <a:r>
              <a:rPr lang="en" i="1"/>
              <a:t>Custom tabular export</a:t>
            </a:r>
            <a:r>
              <a:rPr lang="en"/>
              <a:t> to only export certain columns. </a:t>
            </a:r>
            <a:endParaRPr/>
          </a:p>
        </p:txBody>
      </p:sp>
      <p:pic>
        <p:nvPicPr>
          <p:cNvPr id="410" name="Google Shape;410;p60"/>
          <p:cNvPicPr preferRelativeResize="0"/>
          <p:nvPr/>
        </p:nvPicPr>
        <p:blipFill rotWithShape="1">
          <a:blip r:embed="rId3">
            <a:alphaModFix/>
          </a:blip>
          <a:srcRect l="2200"/>
          <a:stretch/>
        </p:blipFill>
        <p:spPr>
          <a:xfrm>
            <a:off x="6501625" y="1152475"/>
            <a:ext cx="2330676" cy="3416400"/>
          </a:xfrm>
          <a:prstGeom prst="rect">
            <a:avLst/>
          </a:prstGeom>
          <a:noFill/>
          <a:ln w="19050" cap="flat" cmpd="sng">
            <a:solidFill>
              <a:schemeClr val="lt2"/>
            </a:solidFill>
            <a:prstDash val="solid"/>
            <a:round/>
            <a:headEnd type="none" w="sm" len="sm"/>
            <a:tailEnd type="none" w="sm" len="sm"/>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Undo/redo</a:t>
            </a:r>
            <a:endParaRPr/>
          </a:p>
        </p:txBody>
      </p:sp>
      <p:sp>
        <p:nvSpPr>
          <p:cNvPr id="416" name="Google Shape;416;p61"/>
          <p:cNvSpPr txBox="1">
            <a:spLocks noGrp="1"/>
          </p:cNvSpPr>
          <p:nvPr>
            <p:ph type="body" idx="1"/>
          </p:nvPr>
        </p:nvSpPr>
        <p:spPr>
          <a:xfrm>
            <a:off x="311700" y="1152475"/>
            <a:ext cx="46095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Use the </a:t>
            </a:r>
            <a:r>
              <a:rPr lang="en" i="1"/>
              <a:t>Undo/redo</a:t>
            </a:r>
            <a:r>
              <a:rPr lang="en"/>
              <a:t> tab to go back in your edit history if you make a mistake</a:t>
            </a:r>
            <a:endParaRPr/>
          </a:p>
          <a:p>
            <a:pPr marL="457200" lvl="0" indent="-381000" algn="l" rtl="0">
              <a:spcBef>
                <a:spcPts val="1000"/>
              </a:spcBef>
              <a:spcAft>
                <a:spcPts val="1000"/>
              </a:spcAft>
              <a:buSzPts val="2400"/>
              <a:buChar char="●"/>
            </a:pPr>
            <a:r>
              <a:rPr lang="en"/>
              <a:t>Edit history is saved with the project data, so quitting OpenRefine won’t erase the edits you’ve made</a:t>
            </a:r>
            <a:endParaRPr/>
          </a:p>
        </p:txBody>
      </p:sp>
      <p:sp>
        <p:nvSpPr>
          <p:cNvPr id="417" name="Google Shape;417;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49</a:t>
            </a:fld>
            <a:endParaRPr/>
          </a:p>
        </p:txBody>
      </p:sp>
      <p:pic>
        <p:nvPicPr>
          <p:cNvPr id="418" name="Google Shape;418;p61"/>
          <p:cNvPicPr preferRelativeResize="0"/>
          <p:nvPr/>
        </p:nvPicPr>
        <p:blipFill>
          <a:blip r:embed="rId3">
            <a:alphaModFix/>
          </a:blip>
          <a:stretch>
            <a:fillRect/>
          </a:stretch>
        </p:blipFill>
        <p:spPr>
          <a:xfrm>
            <a:off x="5056050" y="1152475"/>
            <a:ext cx="3416400" cy="3416400"/>
          </a:xfrm>
          <a:prstGeom prst="rect">
            <a:avLst/>
          </a:prstGeom>
          <a:noFill/>
          <a:ln w="19050" cap="flat" cmpd="sng">
            <a:solidFill>
              <a:schemeClr val="lt2"/>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Week 2: Homework</a:t>
            </a:r>
            <a:endParaRPr/>
          </a:p>
        </p:txBody>
      </p:sp>
      <p:sp>
        <p:nvSpPr>
          <p:cNvPr id="89" name="Google Shape;8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Download OpenRefine 3.6.0 from the website (</a:t>
            </a:r>
            <a:r>
              <a:rPr lang="en" u="sng">
                <a:solidFill>
                  <a:schemeClr val="hlink"/>
                </a:solidFill>
                <a:hlinkClick r:id="rId3"/>
              </a:rPr>
              <a:t>https://openrefine.org/download.html</a:t>
            </a:r>
            <a:r>
              <a:rPr lang="en"/>
              <a:t>) and install it on your computer. Open the program at least once prior to our next meeting.</a:t>
            </a:r>
            <a:endParaRPr/>
          </a:p>
        </p:txBody>
      </p:sp>
      <p:sp>
        <p:nvSpPr>
          <p:cNvPr id="90" name="Google Shape;90;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Scripting</a:t>
            </a:r>
            <a:endParaRPr/>
          </a:p>
        </p:txBody>
      </p:sp>
      <p:sp>
        <p:nvSpPr>
          <p:cNvPr id="424" name="Google Shape;424;p62"/>
          <p:cNvSpPr txBox="1">
            <a:spLocks noGrp="1"/>
          </p:cNvSpPr>
          <p:nvPr>
            <p:ph type="body" idx="1"/>
          </p:nvPr>
        </p:nvSpPr>
        <p:spPr>
          <a:xfrm>
            <a:off x="311700" y="1152475"/>
            <a:ext cx="3980100" cy="3416400"/>
          </a:xfrm>
          <a:prstGeom prst="rect">
            <a:avLst/>
          </a:prstGeom>
        </p:spPr>
        <p:txBody>
          <a:bodyPr spcFirstLastPara="1" wrap="square" lIns="91425" tIns="91425" rIns="91425" bIns="91425" anchor="t" anchorCtr="0">
            <a:normAutofit fontScale="92500" lnSpcReduction="20000"/>
          </a:bodyPr>
          <a:lstStyle/>
          <a:p>
            <a:pPr marL="457200" lvl="0" indent="-369570" algn="l" rtl="0">
              <a:spcBef>
                <a:spcPts val="0"/>
              </a:spcBef>
              <a:spcAft>
                <a:spcPts val="0"/>
              </a:spcAft>
              <a:buSzPct val="100000"/>
              <a:buChar char="●"/>
            </a:pPr>
            <a:r>
              <a:rPr lang="en"/>
              <a:t>Data wrangling often involves repeating the same steps with multiple files that have similarly structured data.</a:t>
            </a:r>
            <a:endParaRPr/>
          </a:p>
          <a:p>
            <a:pPr marL="457200" lvl="0" indent="-369570" algn="l" rtl="0">
              <a:spcBef>
                <a:spcPts val="1000"/>
              </a:spcBef>
              <a:spcAft>
                <a:spcPts val="1000"/>
              </a:spcAft>
              <a:buSzPct val="100000"/>
              <a:buChar char="●"/>
            </a:pPr>
            <a:r>
              <a:rPr lang="en"/>
              <a:t>OpenRefine can help you speed up repetitive tasks by re-applying previous actions on new datasets.</a:t>
            </a:r>
            <a:endParaRPr/>
          </a:p>
        </p:txBody>
      </p:sp>
      <p:sp>
        <p:nvSpPr>
          <p:cNvPr id="425" name="Google Shape;425;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50</a:t>
            </a:fld>
            <a:endParaRPr/>
          </a:p>
        </p:txBody>
      </p:sp>
      <p:pic>
        <p:nvPicPr>
          <p:cNvPr id="426" name="Google Shape;426;p62"/>
          <p:cNvPicPr preferRelativeResize="0"/>
          <p:nvPr/>
        </p:nvPicPr>
        <p:blipFill>
          <a:blip r:embed="rId3">
            <a:alphaModFix/>
          </a:blip>
          <a:stretch>
            <a:fillRect/>
          </a:stretch>
        </p:blipFill>
        <p:spPr>
          <a:xfrm>
            <a:off x="4291800" y="1194796"/>
            <a:ext cx="4540500" cy="3374078"/>
          </a:xfrm>
          <a:prstGeom prst="rect">
            <a:avLst/>
          </a:prstGeom>
          <a:noFill/>
          <a:ln w="19050" cap="flat" cmpd="sng">
            <a:solidFill>
              <a:schemeClr val="lt2"/>
            </a:solidFill>
            <a:prstDash val="solid"/>
            <a:round/>
            <a:headEnd type="none" w="sm" len="sm"/>
            <a:tailEnd type="none" w="sm" len="sm"/>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3"/>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What are some tips &amp; tricks you have for editing in OpenRefine?</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64"/>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Functions in OpenRefine</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are functions</a:t>
            </a:r>
            <a:endParaRPr/>
          </a:p>
        </p:txBody>
      </p:sp>
      <p:sp>
        <p:nvSpPr>
          <p:cNvPr id="442" name="Google Shape;442;p65"/>
          <p:cNvSpPr txBox="1">
            <a:spLocks noGrp="1"/>
          </p:cNvSpPr>
          <p:nvPr>
            <p:ph type="body" idx="1"/>
          </p:nvPr>
        </p:nvSpPr>
        <p:spPr>
          <a:xfrm>
            <a:off x="311700" y="1152475"/>
            <a:ext cx="83934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Functions are predefined formulas. They perform calculations by using specified values (arguments) in a particular order, or structure. Functions are used in Excel and Sheets to perform simple and complex calculations.</a:t>
            </a:r>
            <a:endParaRPr/>
          </a:p>
        </p:txBody>
      </p:sp>
      <p:sp>
        <p:nvSpPr>
          <p:cNvPr id="443" name="Google Shape;443;p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When to use functions</a:t>
            </a:r>
            <a:endParaRPr/>
          </a:p>
        </p:txBody>
      </p:sp>
      <p:sp>
        <p:nvSpPr>
          <p:cNvPr id="449" name="Google Shape;449;p6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When you can describe what you want to do.</a:t>
            </a:r>
            <a:endParaRPr/>
          </a:p>
          <a:p>
            <a:pPr marL="457200" lvl="0" indent="-381000" algn="l" rtl="0">
              <a:spcBef>
                <a:spcPts val="1000"/>
              </a:spcBef>
              <a:spcAft>
                <a:spcPts val="0"/>
              </a:spcAft>
              <a:buSzPts val="2400"/>
              <a:buChar char="●"/>
            </a:pPr>
            <a:r>
              <a:rPr lang="en"/>
              <a:t>When you want to do it consistently to all rows.*</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1000"/>
              </a:spcAft>
              <a:buNone/>
            </a:pPr>
            <a:r>
              <a:rPr lang="en" i="1"/>
              <a:t>* or to rows within the scope of a facet/filter</a:t>
            </a:r>
            <a:endParaRPr i="1"/>
          </a:p>
        </p:txBody>
      </p:sp>
      <p:sp>
        <p:nvSpPr>
          <p:cNvPr id="450" name="Google Shape;450;p6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to use functions</a:t>
            </a:r>
            <a:endParaRPr/>
          </a:p>
        </p:txBody>
      </p:sp>
      <p:sp>
        <p:nvSpPr>
          <p:cNvPr id="456" name="Google Shape;456;p67"/>
          <p:cNvSpPr txBox="1">
            <a:spLocks noGrp="1"/>
          </p:cNvSpPr>
          <p:nvPr>
            <p:ph type="body" idx="1"/>
          </p:nvPr>
        </p:nvSpPr>
        <p:spPr>
          <a:xfrm>
            <a:off x="311700" y="1152475"/>
            <a:ext cx="3509100" cy="2058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Drop-down menus on each column, including “all” columns.</a:t>
            </a:r>
            <a:endParaRPr/>
          </a:p>
        </p:txBody>
      </p:sp>
      <p:sp>
        <p:nvSpPr>
          <p:cNvPr id="457" name="Google Shape;457;p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55</a:t>
            </a:fld>
            <a:endParaRPr/>
          </a:p>
        </p:txBody>
      </p:sp>
      <p:pic>
        <p:nvPicPr>
          <p:cNvPr id="458" name="Google Shape;458;p67"/>
          <p:cNvPicPr preferRelativeResize="0"/>
          <p:nvPr/>
        </p:nvPicPr>
        <p:blipFill>
          <a:blip r:embed="rId3">
            <a:alphaModFix/>
          </a:blip>
          <a:stretch>
            <a:fillRect/>
          </a:stretch>
        </p:blipFill>
        <p:spPr>
          <a:xfrm>
            <a:off x="3820650" y="1152475"/>
            <a:ext cx="5011649" cy="3520820"/>
          </a:xfrm>
          <a:prstGeom prst="rect">
            <a:avLst/>
          </a:prstGeom>
          <a:noFill/>
          <a:ln w="19050" cap="flat" cmpd="sng">
            <a:solidFill>
              <a:schemeClr val="lt2"/>
            </a:solidFill>
            <a:prstDash val="solid"/>
            <a:round/>
            <a:headEnd type="none" w="sm" len="sm"/>
            <a:tailEnd type="none" w="sm" len="sm"/>
          </a:ln>
        </p:spPr>
      </p:pic>
      <p:pic>
        <p:nvPicPr>
          <p:cNvPr id="459" name="Google Shape;459;p67"/>
          <p:cNvPicPr preferRelativeResize="0"/>
          <p:nvPr/>
        </p:nvPicPr>
        <p:blipFill>
          <a:blip r:embed="rId4">
            <a:alphaModFix/>
          </a:blip>
          <a:stretch>
            <a:fillRect/>
          </a:stretch>
        </p:blipFill>
        <p:spPr>
          <a:xfrm>
            <a:off x="540300" y="3438174"/>
            <a:ext cx="4260301" cy="1117463"/>
          </a:xfrm>
          <a:prstGeom prst="rect">
            <a:avLst/>
          </a:prstGeom>
          <a:noFill/>
          <a:ln w="19050" cap="flat" cmpd="sng">
            <a:solidFill>
              <a:schemeClr val="lt2"/>
            </a:solidFill>
            <a:prstDash val="solid"/>
            <a:round/>
            <a:headEnd type="none" w="sm" len="sm"/>
            <a:tailEnd type="none" w="sm" len="sm"/>
          </a:ln>
        </p:spPr>
      </p:pic>
      <p:sp>
        <p:nvSpPr>
          <p:cNvPr id="460" name="Google Shape;460;p67"/>
          <p:cNvSpPr/>
          <p:nvPr/>
        </p:nvSpPr>
        <p:spPr>
          <a:xfrm rot="-10798289">
            <a:off x="369397" y="3887050"/>
            <a:ext cx="1808700" cy="393600"/>
          </a:xfrm>
          <a:prstGeom prst="lef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to use functions</a:t>
            </a:r>
            <a:endParaRPr/>
          </a:p>
        </p:txBody>
      </p:sp>
      <p:sp>
        <p:nvSpPr>
          <p:cNvPr id="466" name="Google Shape;466;p68"/>
          <p:cNvSpPr txBox="1">
            <a:spLocks noGrp="1"/>
          </p:cNvSpPr>
          <p:nvPr>
            <p:ph type="body" idx="1"/>
          </p:nvPr>
        </p:nvSpPr>
        <p:spPr>
          <a:xfrm>
            <a:off x="311700" y="1152475"/>
            <a:ext cx="35907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Transform interface accessible from each column, which allows the use of GREL or Python or Clojure:</a:t>
            </a:r>
            <a:endParaRPr/>
          </a:p>
          <a:p>
            <a:pPr marL="0" lvl="0" indent="0" algn="l" rtl="0">
              <a:spcBef>
                <a:spcPts val="1200"/>
              </a:spcBef>
              <a:spcAft>
                <a:spcPts val="1200"/>
              </a:spcAft>
              <a:buNone/>
            </a:pPr>
            <a:r>
              <a:rPr lang="en" i="1"/>
              <a:t>Edit cells &gt; Transform…</a:t>
            </a:r>
            <a:endParaRPr i="1"/>
          </a:p>
        </p:txBody>
      </p:sp>
      <p:sp>
        <p:nvSpPr>
          <p:cNvPr id="467" name="Google Shape;467;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56</a:t>
            </a:fld>
            <a:endParaRPr/>
          </a:p>
        </p:txBody>
      </p:sp>
      <p:pic>
        <p:nvPicPr>
          <p:cNvPr id="468" name="Google Shape;468;p68"/>
          <p:cNvPicPr preferRelativeResize="0"/>
          <p:nvPr/>
        </p:nvPicPr>
        <p:blipFill>
          <a:blip r:embed="rId3">
            <a:alphaModFix/>
          </a:blip>
          <a:stretch>
            <a:fillRect/>
          </a:stretch>
        </p:blipFill>
        <p:spPr>
          <a:xfrm>
            <a:off x="3902387" y="884113"/>
            <a:ext cx="4570074" cy="3953124"/>
          </a:xfrm>
          <a:prstGeom prst="rect">
            <a:avLst/>
          </a:prstGeom>
          <a:noFill/>
          <a:ln w="19050" cap="flat" cmpd="sng">
            <a:solidFill>
              <a:schemeClr val="lt2"/>
            </a:solidFill>
            <a:prstDash val="solid"/>
            <a:round/>
            <a:headEnd type="none" w="sm" len="sm"/>
            <a:tailEnd type="none" w="sm" len="sm"/>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Function: Get rid of excess whitespace</a:t>
            </a:r>
            <a:endParaRPr/>
          </a:p>
        </p:txBody>
      </p:sp>
      <p:sp>
        <p:nvSpPr>
          <p:cNvPr id="474" name="Google Shape;474;p69"/>
          <p:cNvSpPr txBox="1">
            <a:spLocks noGrp="1"/>
          </p:cNvSpPr>
          <p:nvPr>
            <p:ph type="body" idx="1"/>
          </p:nvPr>
        </p:nvSpPr>
        <p:spPr>
          <a:xfrm>
            <a:off x="311700" y="1152475"/>
            <a:ext cx="8520600" cy="34182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t>To remove leading and trailing spaces from strings in a column:</a:t>
            </a:r>
            <a:endParaRPr/>
          </a:p>
          <a:p>
            <a:pPr marL="457200" lvl="0" indent="0" algn="l" rtl="0">
              <a:spcBef>
                <a:spcPts val="1200"/>
              </a:spcBef>
              <a:spcAft>
                <a:spcPts val="0"/>
              </a:spcAft>
              <a:buNone/>
            </a:pPr>
            <a:r>
              <a:rPr lang="en" i="1"/>
              <a:t>Edit cells &gt; Common transforms &gt; Trim leading and trailing whitespace</a:t>
            </a:r>
            <a:endParaRPr/>
          </a:p>
          <a:p>
            <a:pPr marL="0" lvl="0" indent="0" algn="l" rtl="0">
              <a:spcBef>
                <a:spcPts val="1000"/>
              </a:spcBef>
              <a:spcAft>
                <a:spcPts val="0"/>
              </a:spcAft>
              <a:buNone/>
            </a:pPr>
            <a:endParaRPr/>
          </a:p>
          <a:p>
            <a:pPr marL="0" lvl="0" indent="0" algn="l" rtl="0">
              <a:spcBef>
                <a:spcPts val="1200"/>
              </a:spcBef>
              <a:spcAft>
                <a:spcPts val="0"/>
              </a:spcAft>
              <a:buNone/>
            </a:pPr>
            <a:r>
              <a:rPr lang="en"/>
              <a:t>Or use the equivalent GREL function:</a:t>
            </a:r>
            <a:endParaRPr/>
          </a:p>
          <a:p>
            <a:pPr marL="457200" lvl="0" indent="0" algn="l" rtl="0">
              <a:spcBef>
                <a:spcPts val="1200"/>
              </a:spcBef>
              <a:spcAft>
                <a:spcPts val="1200"/>
              </a:spcAft>
              <a:buNone/>
            </a:pPr>
            <a:r>
              <a:rPr lang="en" b="1"/>
              <a:t>value.trim()</a:t>
            </a:r>
            <a:endParaRPr i="1"/>
          </a:p>
        </p:txBody>
      </p:sp>
      <p:sp>
        <p:nvSpPr>
          <p:cNvPr id="475" name="Google Shape;475;p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Function: Get rid of excess whitespace</a:t>
            </a:r>
            <a:endParaRPr/>
          </a:p>
        </p:txBody>
      </p:sp>
      <p:sp>
        <p:nvSpPr>
          <p:cNvPr id="481" name="Google Shape;481;p70"/>
          <p:cNvSpPr txBox="1">
            <a:spLocks noGrp="1"/>
          </p:cNvSpPr>
          <p:nvPr>
            <p:ph type="body" idx="1"/>
          </p:nvPr>
        </p:nvSpPr>
        <p:spPr>
          <a:xfrm>
            <a:off x="311700" y="1152475"/>
            <a:ext cx="8520600" cy="363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To remove extra spaces from strings in a column:</a:t>
            </a:r>
            <a:endParaRPr/>
          </a:p>
          <a:p>
            <a:pPr marL="457200" lvl="0" indent="0" algn="l" rtl="0">
              <a:spcBef>
                <a:spcPts val="1200"/>
              </a:spcBef>
              <a:spcAft>
                <a:spcPts val="0"/>
              </a:spcAft>
              <a:buNone/>
            </a:pPr>
            <a:r>
              <a:rPr lang="en" i="1"/>
              <a:t>Edit cells &gt; Common transforms &gt; Collapse consecutive whitespace</a:t>
            </a:r>
            <a:endParaRPr/>
          </a:p>
          <a:p>
            <a:pPr marL="0" lvl="0" indent="0" algn="l" rtl="0">
              <a:spcBef>
                <a:spcPts val="1000"/>
              </a:spcBef>
              <a:spcAft>
                <a:spcPts val="0"/>
              </a:spcAft>
              <a:buNone/>
            </a:pPr>
            <a:endParaRPr/>
          </a:p>
          <a:p>
            <a:pPr marL="0" lvl="0" indent="0" algn="l" rtl="0">
              <a:spcBef>
                <a:spcPts val="1200"/>
              </a:spcBef>
              <a:spcAft>
                <a:spcPts val="0"/>
              </a:spcAft>
              <a:buNone/>
            </a:pPr>
            <a:r>
              <a:rPr lang="en"/>
              <a:t>Or use the equivalent GREL function:</a:t>
            </a:r>
            <a:endParaRPr/>
          </a:p>
          <a:p>
            <a:pPr marL="457200" lvl="0" indent="0" algn="l" rtl="0">
              <a:spcBef>
                <a:spcPts val="1200"/>
              </a:spcBef>
              <a:spcAft>
                <a:spcPts val="1200"/>
              </a:spcAft>
              <a:buNone/>
            </a:pPr>
            <a:r>
              <a:rPr lang="en" b="1"/>
              <a:t>value.replace(/[\p{Zs}\s]+/,' ')</a:t>
            </a:r>
            <a:endParaRPr b="1"/>
          </a:p>
        </p:txBody>
      </p:sp>
      <p:sp>
        <p:nvSpPr>
          <p:cNvPr id="482" name="Google Shape;482;p7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58</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Function: Transform text case</a:t>
            </a:r>
            <a:endParaRPr/>
          </a:p>
        </p:txBody>
      </p:sp>
      <p:sp>
        <p:nvSpPr>
          <p:cNvPr id="488" name="Google Shape;488;p71"/>
          <p:cNvSpPr txBox="1">
            <a:spLocks noGrp="1"/>
          </p:cNvSpPr>
          <p:nvPr>
            <p:ph type="body" idx="1"/>
          </p:nvPr>
        </p:nvSpPr>
        <p:spPr>
          <a:xfrm>
            <a:off x="311700" y="1152475"/>
            <a:ext cx="8520600" cy="3568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To change the case of text in a column:</a:t>
            </a:r>
            <a:endParaRPr/>
          </a:p>
          <a:p>
            <a:pPr marL="457200" lvl="0" indent="0" algn="l" rtl="0">
              <a:spcBef>
                <a:spcPts val="1200"/>
              </a:spcBef>
              <a:spcAft>
                <a:spcPts val="0"/>
              </a:spcAft>
              <a:buNone/>
            </a:pPr>
            <a:r>
              <a:rPr lang="en" i="1"/>
              <a:t>Edit cells &gt; Common transforms &gt; To titlecase </a:t>
            </a:r>
            <a:r>
              <a:rPr lang="en"/>
              <a:t>or </a:t>
            </a:r>
            <a:r>
              <a:rPr lang="en" i="1"/>
              <a:t>To uppercase </a:t>
            </a:r>
            <a:r>
              <a:rPr lang="en"/>
              <a:t>or </a:t>
            </a:r>
            <a:r>
              <a:rPr lang="en" i="1"/>
              <a:t>To lowercase</a:t>
            </a:r>
            <a:endParaRPr/>
          </a:p>
          <a:p>
            <a:pPr marL="0" lvl="0" indent="0" algn="l" rtl="0">
              <a:spcBef>
                <a:spcPts val="1000"/>
              </a:spcBef>
              <a:spcAft>
                <a:spcPts val="0"/>
              </a:spcAft>
              <a:buNone/>
            </a:pPr>
            <a:r>
              <a:rPr lang="en"/>
              <a:t>Or use the equivalent GREL functions:</a:t>
            </a:r>
            <a:endParaRPr/>
          </a:p>
          <a:p>
            <a:pPr marL="457200" lvl="0" indent="0" algn="l" rtl="0">
              <a:spcBef>
                <a:spcPts val="1200"/>
              </a:spcBef>
              <a:spcAft>
                <a:spcPts val="0"/>
              </a:spcAft>
              <a:buNone/>
            </a:pPr>
            <a:r>
              <a:rPr lang="en" b="1"/>
              <a:t>value.toTitlecase()</a:t>
            </a:r>
            <a:endParaRPr b="1"/>
          </a:p>
          <a:p>
            <a:pPr marL="457200" lvl="0" indent="0" algn="l" rtl="0">
              <a:spcBef>
                <a:spcPts val="0"/>
              </a:spcBef>
              <a:spcAft>
                <a:spcPts val="0"/>
              </a:spcAft>
              <a:buNone/>
            </a:pPr>
            <a:r>
              <a:rPr lang="en" b="1"/>
              <a:t>value.toUppercase()</a:t>
            </a:r>
            <a:endParaRPr b="1"/>
          </a:p>
          <a:p>
            <a:pPr marL="457200" lvl="0" indent="0" algn="l" rtl="0">
              <a:spcBef>
                <a:spcPts val="0"/>
              </a:spcBef>
              <a:spcAft>
                <a:spcPts val="0"/>
              </a:spcAft>
              <a:buNone/>
            </a:pPr>
            <a:r>
              <a:rPr lang="en" b="1"/>
              <a:t>value.toLowercase()</a:t>
            </a:r>
            <a:endParaRPr b="1"/>
          </a:p>
        </p:txBody>
      </p:sp>
      <p:sp>
        <p:nvSpPr>
          <p:cNvPr id="489" name="Google Shape;489;p7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59</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(Re)Introducing OpenRefine</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Function: Join text and/or cell values</a:t>
            </a:r>
            <a:endParaRPr/>
          </a:p>
        </p:txBody>
      </p:sp>
      <p:sp>
        <p:nvSpPr>
          <p:cNvPr id="495" name="Google Shape;495;p7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To append text and/or cell values to one another:</a:t>
            </a:r>
            <a:endParaRPr/>
          </a:p>
          <a:p>
            <a:pPr marL="457200" lvl="0" indent="0" algn="l" rtl="0">
              <a:spcBef>
                <a:spcPts val="1200"/>
              </a:spcBef>
              <a:spcAft>
                <a:spcPts val="0"/>
              </a:spcAft>
              <a:buNone/>
            </a:pPr>
            <a:r>
              <a:rPr lang="en" i="1"/>
              <a:t>Edit column &gt; </a:t>
            </a:r>
            <a:br>
              <a:rPr lang="en" i="1"/>
            </a:br>
            <a:r>
              <a:rPr lang="en" i="1"/>
              <a:t>Join columns...</a:t>
            </a:r>
            <a:endParaRPr/>
          </a:p>
          <a:p>
            <a:pPr marL="0" lvl="0" indent="0" algn="l" rtl="0">
              <a:spcBef>
                <a:spcPts val="1000"/>
              </a:spcBef>
              <a:spcAft>
                <a:spcPts val="1200"/>
              </a:spcAft>
              <a:buNone/>
            </a:pPr>
            <a:endParaRPr/>
          </a:p>
        </p:txBody>
      </p:sp>
      <p:sp>
        <p:nvSpPr>
          <p:cNvPr id="496" name="Google Shape;496;p7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60</a:t>
            </a:fld>
            <a:endParaRPr/>
          </a:p>
        </p:txBody>
      </p:sp>
      <p:pic>
        <p:nvPicPr>
          <p:cNvPr id="497" name="Google Shape;497;p72"/>
          <p:cNvPicPr preferRelativeResize="0"/>
          <p:nvPr/>
        </p:nvPicPr>
        <p:blipFill>
          <a:blip r:embed="rId3">
            <a:alphaModFix/>
          </a:blip>
          <a:stretch>
            <a:fillRect/>
          </a:stretch>
        </p:blipFill>
        <p:spPr>
          <a:xfrm>
            <a:off x="3125875" y="1830000"/>
            <a:ext cx="5346575" cy="3059026"/>
          </a:xfrm>
          <a:prstGeom prst="rect">
            <a:avLst/>
          </a:prstGeom>
          <a:noFill/>
          <a:ln w="19050" cap="flat" cmpd="sng">
            <a:solidFill>
              <a:schemeClr val="lt2"/>
            </a:solidFill>
            <a:prstDash val="solid"/>
            <a:round/>
            <a:headEnd type="none" w="sm" len="sm"/>
            <a:tailEnd type="none" w="sm" len="sm"/>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Function: Join text and/or cell values</a:t>
            </a:r>
            <a:endParaRPr/>
          </a:p>
        </p:txBody>
      </p:sp>
      <p:sp>
        <p:nvSpPr>
          <p:cNvPr id="503" name="Google Shape;503;p7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Or use the equivalent GREL function:</a:t>
            </a:r>
            <a:endParaRPr/>
          </a:p>
          <a:p>
            <a:pPr marL="457200" lvl="0" indent="0" algn="l" rtl="0">
              <a:spcBef>
                <a:spcPts val="1200"/>
              </a:spcBef>
              <a:spcAft>
                <a:spcPts val="0"/>
              </a:spcAft>
              <a:buNone/>
            </a:pPr>
            <a:r>
              <a:rPr lang="en" b="1"/>
              <a:t>value + "</a:t>
            </a:r>
            <a:r>
              <a:rPr lang="en" b="1">
                <a:highlight>
                  <a:schemeClr val="accent6"/>
                </a:highlight>
              </a:rPr>
              <a:t>string</a:t>
            </a:r>
            <a:r>
              <a:rPr lang="en" b="1"/>
              <a:t>"</a:t>
            </a:r>
            <a:endParaRPr b="1"/>
          </a:p>
          <a:p>
            <a:pPr marL="457200" lvl="0" indent="0" algn="l" rtl="0">
              <a:spcBef>
                <a:spcPts val="1200"/>
              </a:spcBef>
              <a:spcAft>
                <a:spcPts val="0"/>
              </a:spcAft>
              <a:buNone/>
            </a:pPr>
            <a:r>
              <a:rPr lang="en"/>
              <a:t>Example: </a:t>
            </a:r>
            <a:r>
              <a:rPr lang="en" i="1"/>
              <a:t>value + "</a:t>
            </a:r>
            <a:r>
              <a:rPr lang="en" i="1">
                <a:highlight>
                  <a:schemeClr val="accent6"/>
                </a:highlight>
              </a:rPr>
              <a:t> County</a:t>
            </a:r>
            <a:r>
              <a:rPr lang="en" i="1"/>
              <a:t>"</a:t>
            </a:r>
            <a:endParaRPr i="1"/>
          </a:p>
          <a:p>
            <a:pPr marL="457200" lvl="0" indent="0" algn="l" rtl="0">
              <a:spcBef>
                <a:spcPts val="1200"/>
              </a:spcBef>
              <a:spcAft>
                <a:spcPts val="0"/>
              </a:spcAft>
              <a:buNone/>
            </a:pPr>
            <a:r>
              <a:rPr lang="en"/>
              <a:t>or</a:t>
            </a:r>
            <a:endParaRPr/>
          </a:p>
          <a:p>
            <a:pPr marL="457200" lvl="0" indent="0" algn="l" rtl="0">
              <a:spcBef>
                <a:spcPts val="1200"/>
              </a:spcBef>
              <a:spcAft>
                <a:spcPts val="0"/>
              </a:spcAft>
              <a:buNone/>
            </a:pPr>
            <a:r>
              <a:rPr lang="en" b="1"/>
              <a:t>value + "</a:t>
            </a:r>
            <a:r>
              <a:rPr lang="en" b="1">
                <a:highlight>
                  <a:schemeClr val="accent6"/>
                </a:highlight>
              </a:rPr>
              <a:t>string</a:t>
            </a:r>
            <a:r>
              <a:rPr lang="en" b="1"/>
              <a:t>" + cells["</a:t>
            </a:r>
            <a:r>
              <a:rPr lang="en" b="1">
                <a:highlight>
                  <a:schemeClr val="accent6"/>
                </a:highlight>
              </a:rPr>
              <a:t>columnName</a:t>
            </a:r>
            <a:r>
              <a:rPr lang="en" b="1"/>
              <a:t>"].value</a:t>
            </a:r>
            <a:endParaRPr b="1"/>
          </a:p>
          <a:p>
            <a:pPr marL="457200" lvl="0" indent="0" algn="l" rtl="0">
              <a:spcBef>
                <a:spcPts val="1200"/>
              </a:spcBef>
              <a:spcAft>
                <a:spcPts val="1200"/>
              </a:spcAft>
              <a:buNone/>
            </a:pPr>
            <a:r>
              <a:rPr lang="en"/>
              <a:t>Example: </a:t>
            </a:r>
            <a:r>
              <a:rPr lang="en" i="1"/>
              <a:t>value + "</a:t>
            </a:r>
            <a:r>
              <a:rPr lang="en" i="1">
                <a:highlight>
                  <a:schemeClr val="accent6"/>
                </a:highlight>
              </a:rPr>
              <a:t>-</a:t>
            </a:r>
            <a:r>
              <a:rPr lang="en" i="1"/>
              <a:t>" + cells["</a:t>
            </a:r>
            <a:r>
              <a:rPr lang="en" i="1">
                <a:highlight>
                  <a:schemeClr val="accent6"/>
                </a:highlight>
              </a:rPr>
              <a:t>month</a:t>
            </a:r>
            <a:r>
              <a:rPr lang="en" i="1"/>
              <a:t>"].value</a:t>
            </a:r>
            <a:endParaRPr i="1"/>
          </a:p>
        </p:txBody>
      </p:sp>
      <p:sp>
        <p:nvSpPr>
          <p:cNvPr id="504" name="Google Shape;504;p7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Function: Join text and/or cell values</a:t>
            </a:r>
            <a:endParaRPr/>
          </a:p>
        </p:txBody>
      </p:sp>
      <p:sp>
        <p:nvSpPr>
          <p:cNvPr id="510" name="Google Shape;510;p7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Or use a combination of drop-down menu and GREL:</a:t>
            </a:r>
            <a:endParaRPr/>
          </a:p>
          <a:p>
            <a:pPr marL="457200" lvl="0" indent="0" algn="l" rtl="0">
              <a:spcBef>
                <a:spcPts val="1200"/>
              </a:spcBef>
              <a:spcAft>
                <a:spcPts val="0"/>
              </a:spcAft>
              <a:buNone/>
            </a:pPr>
            <a:r>
              <a:rPr lang="en" i="1"/>
              <a:t>Edit column &gt; Add </a:t>
            </a:r>
            <a:br>
              <a:rPr lang="en" i="1"/>
            </a:br>
            <a:r>
              <a:rPr lang="en" i="1"/>
              <a:t>column based on this </a:t>
            </a:r>
            <a:br>
              <a:rPr lang="en" i="1"/>
            </a:br>
            <a:r>
              <a:rPr lang="en" i="1"/>
              <a:t>column...</a:t>
            </a:r>
            <a:endParaRPr/>
          </a:p>
          <a:p>
            <a:pPr marL="0" lvl="0" indent="0" algn="l" rtl="0">
              <a:spcBef>
                <a:spcPts val="1000"/>
              </a:spcBef>
              <a:spcAft>
                <a:spcPts val="1200"/>
              </a:spcAft>
              <a:buNone/>
            </a:pPr>
            <a:endParaRPr/>
          </a:p>
        </p:txBody>
      </p:sp>
      <p:sp>
        <p:nvSpPr>
          <p:cNvPr id="511" name="Google Shape;511;p7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62</a:t>
            </a:fld>
            <a:endParaRPr/>
          </a:p>
        </p:txBody>
      </p:sp>
      <p:pic>
        <p:nvPicPr>
          <p:cNvPr id="512" name="Google Shape;512;p74"/>
          <p:cNvPicPr preferRelativeResize="0"/>
          <p:nvPr/>
        </p:nvPicPr>
        <p:blipFill>
          <a:blip r:embed="rId3">
            <a:alphaModFix/>
          </a:blip>
          <a:stretch>
            <a:fillRect/>
          </a:stretch>
        </p:blipFill>
        <p:spPr>
          <a:xfrm>
            <a:off x="4282150" y="1756150"/>
            <a:ext cx="4190302" cy="3059849"/>
          </a:xfrm>
          <a:prstGeom prst="rect">
            <a:avLst/>
          </a:prstGeom>
          <a:noFill/>
          <a:ln w="19050" cap="flat" cmpd="sng">
            <a:solidFill>
              <a:schemeClr val="lt2"/>
            </a:solidFill>
            <a:prstDash val="solid"/>
            <a:round/>
            <a:headEnd type="none" w="sm" len="sm"/>
            <a:tailEnd type="none" w="sm" len="sm"/>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Function: Split cell values</a:t>
            </a:r>
            <a:endParaRPr/>
          </a:p>
        </p:txBody>
      </p:sp>
      <p:sp>
        <p:nvSpPr>
          <p:cNvPr id="518" name="Google Shape;518;p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To split cell values based on a separator or length:</a:t>
            </a:r>
            <a:endParaRPr/>
          </a:p>
          <a:p>
            <a:pPr marL="457200" lvl="0" indent="0" algn="l" rtl="0">
              <a:spcBef>
                <a:spcPts val="1200"/>
              </a:spcBef>
              <a:spcAft>
                <a:spcPts val="0"/>
              </a:spcAft>
              <a:buNone/>
            </a:pPr>
            <a:r>
              <a:rPr lang="en" i="1"/>
              <a:t>Edit column &gt; Split into several columns…</a:t>
            </a:r>
            <a:endParaRPr/>
          </a:p>
          <a:p>
            <a:pPr marL="0" lvl="0" indent="0" algn="l" rtl="0">
              <a:spcBef>
                <a:spcPts val="1000"/>
              </a:spcBef>
              <a:spcAft>
                <a:spcPts val="1200"/>
              </a:spcAft>
              <a:buNone/>
            </a:pPr>
            <a:endParaRPr b="1"/>
          </a:p>
        </p:txBody>
      </p:sp>
      <p:sp>
        <p:nvSpPr>
          <p:cNvPr id="519" name="Google Shape;519;p7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63</a:t>
            </a:fld>
            <a:endParaRPr/>
          </a:p>
        </p:txBody>
      </p:sp>
      <p:pic>
        <p:nvPicPr>
          <p:cNvPr id="520" name="Google Shape;520;p75"/>
          <p:cNvPicPr preferRelativeResize="0"/>
          <p:nvPr/>
        </p:nvPicPr>
        <p:blipFill>
          <a:blip r:embed="rId3">
            <a:alphaModFix/>
          </a:blip>
          <a:stretch>
            <a:fillRect/>
          </a:stretch>
        </p:blipFill>
        <p:spPr>
          <a:xfrm>
            <a:off x="855122" y="2380175"/>
            <a:ext cx="4418326" cy="2283050"/>
          </a:xfrm>
          <a:prstGeom prst="rect">
            <a:avLst/>
          </a:prstGeom>
          <a:noFill/>
          <a:ln w="19050" cap="flat" cmpd="sng">
            <a:solidFill>
              <a:schemeClr val="lt2"/>
            </a:solidFill>
            <a:prstDash val="solid"/>
            <a:round/>
            <a:headEnd type="none" w="sm" len="sm"/>
            <a:tailEnd type="none" w="sm" len="sm"/>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Function: Detect languages</a:t>
            </a:r>
            <a:endParaRPr/>
          </a:p>
        </p:txBody>
      </p:sp>
      <p:sp>
        <p:nvSpPr>
          <p:cNvPr id="526" name="Google Shape;526;p7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To append strings to one another, use the GREL function:</a:t>
            </a:r>
            <a:endParaRPr/>
          </a:p>
          <a:p>
            <a:pPr marL="457200" lvl="0" indent="0" algn="l" rtl="0">
              <a:spcBef>
                <a:spcPts val="1200"/>
              </a:spcBef>
              <a:spcAft>
                <a:spcPts val="1200"/>
              </a:spcAft>
              <a:buNone/>
            </a:pPr>
            <a:r>
              <a:rPr lang="en" b="1"/>
              <a:t>detectLanguage(value)</a:t>
            </a:r>
            <a:endParaRPr/>
          </a:p>
        </p:txBody>
      </p:sp>
      <p:sp>
        <p:nvSpPr>
          <p:cNvPr id="527" name="Google Shape;527;p7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64</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7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Function: Parse dates</a:t>
            </a:r>
            <a:endParaRPr/>
          </a:p>
        </p:txBody>
      </p:sp>
      <p:sp>
        <p:nvSpPr>
          <p:cNvPr id="533" name="Google Shape;533;p7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To parse elements of data in date type, use the GREL function:</a:t>
            </a:r>
            <a:endParaRPr/>
          </a:p>
          <a:p>
            <a:pPr marL="457200" lvl="0" indent="0" algn="l" rtl="0">
              <a:spcBef>
                <a:spcPts val="1200"/>
              </a:spcBef>
              <a:spcAft>
                <a:spcPts val="0"/>
              </a:spcAft>
              <a:buNone/>
            </a:pPr>
            <a:r>
              <a:rPr lang="en" b="1"/>
              <a:t>value.datePart("</a:t>
            </a:r>
            <a:r>
              <a:rPr lang="en" b="1">
                <a:highlight>
                  <a:schemeClr val="accent6"/>
                </a:highlight>
              </a:rPr>
              <a:t>timeUnit</a:t>
            </a:r>
            <a:r>
              <a:rPr lang="en" b="1"/>
              <a:t>")</a:t>
            </a:r>
            <a:endParaRPr b="1"/>
          </a:p>
          <a:p>
            <a:pPr marL="457200" lvl="0" indent="0" algn="l" rtl="0">
              <a:spcBef>
                <a:spcPts val="1200"/>
              </a:spcBef>
              <a:spcAft>
                <a:spcPts val="1200"/>
              </a:spcAft>
              <a:buNone/>
            </a:pPr>
            <a:r>
              <a:rPr lang="en" i="1"/>
              <a:t>Example: value.datePart("</a:t>
            </a:r>
            <a:r>
              <a:rPr lang="en" i="1">
                <a:highlight>
                  <a:schemeClr val="accent6"/>
                </a:highlight>
              </a:rPr>
              <a:t>year</a:t>
            </a:r>
            <a:r>
              <a:rPr lang="en" i="1"/>
              <a:t>")</a:t>
            </a:r>
            <a:endParaRPr i="1"/>
          </a:p>
        </p:txBody>
      </p:sp>
      <p:sp>
        <p:nvSpPr>
          <p:cNvPr id="534" name="Google Shape;534;p7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65</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7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Function: Format dates</a:t>
            </a:r>
            <a:endParaRPr/>
          </a:p>
        </p:txBody>
      </p:sp>
      <p:sp>
        <p:nvSpPr>
          <p:cNvPr id="540" name="Google Shape;540;p78"/>
          <p:cNvSpPr txBox="1">
            <a:spLocks noGrp="1"/>
          </p:cNvSpPr>
          <p:nvPr>
            <p:ph type="body" idx="1"/>
          </p:nvPr>
        </p:nvSpPr>
        <p:spPr>
          <a:xfrm>
            <a:off x="311700" y="1152475"/>
            <a:ext cx="8520600" cy="3510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To format dates according to your preference, and to preserve this formatting by changing the data type to string, use the GREL function:</a:t>
            </a:r>
            <a:endParaRPr/>
          </a:p>
          <a:p>
            <a:pPr marL="457200" lvl="0" indent="0" algn="l" rtl="0">
              <a:spcBef>
                <a:spcPts val="1200"/>
              </a:spcBef>
              <a:spcAft>
                <a:spcPts val="0"/>
              </a:spcAft>
              <a:buNone/>
            </a:pPr>
            <a:r>
              <a:rPr lang="en" b="1"/>
              <a:t>value.toString("</a:t>
            </a:r>
            <a:r>
              <a:rPr lang="en" b="1">
                <a:highlight>
                  <a:schemeClr val="accent6"/>
                </a:highlight>
              </a:rPr>
              <a:t>date format</a:t>
            </a:r>
            <a:r>
              <a:rPr lang="en" b="1"/>
              <a:t>")</a:t>
            </a:r>
            <a:endParaRPr b="1"/>
          </a:p>
          <a:p>
            <a:pPr marL="457200" lvl="0" indent="0" algn="l" rtl="0">
              <a:spcBef>
                <a:spcPts val="1200"/>
              </a:spcBef>
              <a:spcAft>
                <a:spcPts val="0"/>
              </a:spcAft>
              <a:buNone/>
            </a:pPr>
            <a:r>
              <a:rPr lang="en" i="1"/>
              <a:t>Example: value.toString("</a:t>
            </a:r>
            <a:r>
              <a:rPr lang="en" i="1">
                <a:highlight>
                  <a:schemeClr val="accent6"/>
                </a:highlight>
              </a:rPr>
              <a:t>YYYY-MM-dd</a:t>
            </a:r>
            <a:r>
              <a:rPr lang="en" i="1"/>
              <a:t>") </a:t>
            </a:r>
            <a:r>
              <a:rPr lang="en" i="1">
                <a:solidFill>
                  <a:schemeClr val="lt2"/>
                </a:solidFill>
              </a:rPr>
              <a:t>&gt; 1959-07-01</a:t>
            </a:r>
            <a:endParaRPr i="1">
              <a:solidFill>
                <a:schemeClr val="lt2"/>
              </a:solidFill>
            </a:endParaRPr>
          </a:p>
          <a:p>
            <a:pPr marL="457200" lvl="0" indent="0" algn="l" rtl="0">
              <a:spcBef>
                <a:spcPts val="1200"/>
              </a:spcBef>
              <a:spcAft>
                <a:spcPts val="0"/>
              </a:spcAft>
              <a:buNone/>
            </a:pPr>
            <a:r>
              <a:rPr lang="en" i="1"/>
              <a:t>Example: value.toString("</a:t>
            </a:r>
            <a:r>
              <a:rPr lang="en" i="1">
                <a:highlight>
                  <a:schemeClr val="accent6"/>
                </a:highlight>
              </a:rPr>
              <a:t>MMM-dd-yyyy</a:t>
            </a:r>
            <a:r>
              <a:rPr lang="en" i="1"/>
              <a:t>") </a:t>
            </a:r>
            <a:r>
              <a:rPr lang="en" i="1">
                <a:solidFill>
                  <a:schemeClr val="lt2"/>
                </a:solidFill>
              </a:rPr>
              <a:t>&gt; Jul-01-1959</a:t>
            </a:r>
            <a:endParaRPr i="1">
              <a:solidFill>
                <a:schemeClr val="lt2"/>
              </a:solidFill>
            </a:endParaRPr>
          </a:p>
          <a:p>
            <a:pPr marL="457200" lvl="0" indent="0" algn="l" rtl="0">
              <a:spcBef>
                <a:spcPts val="1200"/>
              </a:spcBef>
              <a:spcAft>
                <a:spcPts val="1200"/>
              </a:spcAft>
              <a:buNone/>
            </a:pPr>
            <a:r>
              <a:rPr lang="en" i="1"/>
              <a:t>Example: value.toString("</a:t>
            </a:r>
            <a:r>
              <a:rPr lang="en" i="1">
                <a:highlight>
                  <a:schemeClr val="accent6"/>
                </a:highlight>
              </a:rPr>
              <a:t>D</a:t>
            </a:r>
            <a:r>
              <a:rPr lang="en" i="1"/>
              <a:t>") </a:t>
            </a:r>
            <a:r>
              <a:rPr lang="en" i="1">
                <a:solidFill>
                  <a:schemeClr val="lt2"/>
                </a:solidFill>
              </a:rPr>
              <a:t>&gt; 182</a:t>
            </a:r>
            <a:endParaRPr i="1">
              <a:solidFill>
                <a:schemeClr val="lt2"/>
              </a:solidFill>
            </a:endParaRPr>
          </a:p>
        </p:txBody>
      </p:sp>
      <p:sp>
        <p:nvSpPr>
          <p:cNvPr id="541" name="Google Shape;541;p7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66</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7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Function: Add data based on other data</a:t>
            </a:r>
            <a:endParaRPr/>
          </a:p>
        </p:txBody>
      </p:sp>
      <p:sp>
        <p:nvSpPr>
          <p:cNvPr id="547" name="Google Shape;547;p79"/>
          <p:cNvSpPr txBox="1">
            <a:spLocks noGrp="1"/>
          </p:cNvSpPr>
          <p:nvPr>
            <p:ph type="body" idx="1"/>
          </p:nvPr>
        </p:nvSpPr>
        <p:spPr>
          <a:xfrm>
            <a:off x="311700" y="1152475"/>
            <a:ext cx="8520600" cy="36153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t>To search down the first column of a range for a key and return the value of a specified cell in the row found (i.e. to do a vertical lookup):</a:t>
            </a:r>
            <a:endParaRPr/>
          </a:p>
          <a:p>
            <a:pPr marL="457200" lvl="0" indent="0" algn="l" rtl="0">
              <a:spcBef>
                <a:spcPts val="1200"/>
              </a:spcBef>
              <a:spcAft>
                <a:spcPts val="0"/>
              </a:spcAft>
              <a:buNone/>
            </a:pPr>
            <a:r>
              <a:rPr lang="en" i="1"/>
              <a:t>Edit column &gt; Add column based on this column...</a:t>
            </a:r>
            <a:endParaRPr/>
          </a:p>
          <a:p>
            <a:pPr marL="0" lvl="0" indent="0" algn="l" rtl="0">
              <a:spcBef>
                <a:spcPts val="1000"/>
              </a:spcBef>
              <a:spcAft>
                <a:spcPts val="0"/>
              </a:spcAft>
              <a:buNone/>
            </a:pPr>
            <a:r>
              <a:rPr lang="en"/>
              <a:t>And use the GREL function:</a:t>
            </a:r>
            <a:endParaRPr b="1"/>
          </a:p>
          <a:p>
            <a:pPr marL="457200" lvl="0" indent="0" algn="l" rtl="0">
              <a:spcBef>
                <a:spcPts val="1200"/>
              </a:spcBef>
              <a:spcAft>
                <a:spcPts val="1200"/>
              </a:spcAft>
              <a:buNone/>
            </a:pPr>
            <a:r>
              <a:rPr lang="en" b="1"/>
              <a:t>cell.cross("</a:t>
            </a:r>
            <a:r>
              <a:rPr lang="en" b="1">
                <a:highlight>
                  <a:schemeClr val="accent6"/>
                </a:highlight>
              </a:rPr>
              <a:t>Other project</a:t>
            </a:r>
            <a:r>
              <a:rPr lang="en" b="1"/>
              <a:t>", "</a:t>
            </a:r>
            <a:r>
              <a:rPr lang="en" b="1">
                <a:highlight>
                  <a:schemeClr val="accent6"/>
                </a:highlight>
              </a:rPr>
              <a:t>Other project column to match on</a:t>
            </a:r>
            <a:r>
              <a:rPr lang="en" b="1"/>
              <a:t>")[0].cells["</a:t>
            </a:r>
            <a:r>
              <a:rPr lang="en" b="1">
                <a:highlight>
                  <a:schemeClr val="accent6"/>
                </a:highlight>
              </a:rPr>
              <a:t>Other project column to get data from</a:t>
            </a:r>
            <a:r>
              <a:rPr lang="en" b="1"/>
              <a:t>"].value</a:t>
            </a:r>
            <a:endParaRPr b="1"/>
          </a:p>
        </p:txBody>
      </p:sp>
      <p:sp>
        <p:nvSpPr>
          <p:cNvPr id="548" name="Google Shape;548;p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67</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Tips for using functions</a:t>
            </a:r>
            <a:endParaRPr/>
          </a:p>
        </p:txBody>
      </p:sp>
      <p:sp>
        <p:nvSpPr>
          <p:cNvPr id="554" name="Google Shape;554;p8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68</a:t>
            </a:fld>
            <a:endParaRPr/>
          </a:p>
        </p:txBody>
      </p:sp>
      <p:pic>
        <p:nvPicPr>
          <p:cNvPr id="555" name="Google Shape;555;p80"/>
          <p:cNvPicPr preferRelativeResize="0"/>
          <p:nvPr/>
        </p:nvPicPr>
        <p:blipFill>
          <a:blip r:embed="rId3">
            <a:alphaModFix/>
          </a:blip>
          <a:stretch>
            <a:fillRect/>
          </a:stretch>
        </p:blipFill>
        <p:spPr>
          <a:xfrm>
            <a:off x="3478791" y="1353575"/>
            <a:ext cx="4993810" cy="2667162"/>
          </a:xfrm>
          <a:prstGeom prst="rect">
            <a:avLst/>
          </a:prstGeom>
          <a:noFill/>
          <a:ln w="19050" cap="flat" cmpd="sng">
            <a:solidFill>
              <a:schemeClr val="lt2"/>
            </a:solidFill>
            <a:prstDash val="solid"/>
            <a:round/>
            <a:headEnd type="none" w="sm" len="sm"/>
            <a:tailEnd type="none" w="sm" len="sm"/>
          </a:ln>
        </p:spPr>
      </p:pic>
      <p:sp>
        <p:nvSpPr>
          <p:cNvPr id="556" name="Google Shape;556;p80"/>
          <p:cNvSpPr txBox="1"/>
          <p:nvPr/>
        </p:nvSpPr>
        <p:spPr>
          <a:xfrm>
            <a:off x="311700" y="1223625"/>
            <a:ext cx="3167100" cy="37659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Char char="●"/>
            </a:pPr>
            <a:r>
              <a:rPr lang="en" sz="2400"/>
              <a:t>Use “History” to see recently applied functions.</a:t>
            </a:r>
            <a:endParaRPr sz="2400"/>
          </a:p>
          <a:p>
            <a:pPr marL="457200" lvl="0" indent="-381000" algn="l" rtl="0">
              <a:spcBef>
                <a:spcPts val="1000"/>
              </a:spcBef>
              <a:spcAft>
                <a:spcPts val="0"/>
              </a:spcAft>
              <a:buSzPts val="2400"/>
              <a:buChar char="●"/>
            </a:pPr>
            <a:r>
              <a:rPr lang="en" sz="2400"/>
              <a:t>Use “Starred” to save handy functions for later.</a:t>
            </a:r>
            <a:endParaRPr sz="2400"/>
          </a:p>
          <a:p>
            <a:pPr marL="457200" lvl="0" indent="-381000" algn="l" rtl="0">
              <a:spcBef>
                <a:spcPts val="1000"/>
              </a:spcBef>
              <a:spcAft>
                <a:spcPts val="0"/>
              </a:spcAft>
              <a:buSzPts val="2400"/>
              <a:buChar char="●"/>
            </a:pPr>
            <a:r>
              <a:rPr lang="en" sz="2400"/>
              <a:t>If you think a function might exist, Google it.</a:t>
            </a:r>
            <a:endParaRPr sz="24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81"/>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Comparing data in OpenRefine to another resource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a:t>
            </a:r>
            <a:r>
              <a:rPr lang="en" u="sng"/>
              <a:t>not</a:t>
            </a:r>
            <a:r>
              <a:rPr lang="en"/>
              <a:t> use spreadsheets for data wrangling</a:t>
            </a:r>
            <a:endParaRPr/>
          </a:p>
        </p:txBody>
      </p:sp>
      <p:sp>
        <p:nvSpPr>
          <p:cNvPr id="101" name="Google Shape;101;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102" name="Google Shape;102;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Lack of ability to protect data integrity</a:t>
            </a:r>
            <a:endParaRPr/>
          </a:p>
          <a:p>
            <a:pPr marL="457200" lvl="0" indent="-381000" algn="l" rtl="0">
              <a:spcBef>
                <a:spcPts val="1000"/>
              </a:spcBef>
              <a:spcAft>
                <a:spcPts val="0"/>
              </a:spcAft>
              <a:buSzPts val="2400"/>
              <a:buChar char="●"/>
            </a:pPr>
            <a:r>
              <a:rPr lang="en"/>
              <a:t>Easy to make mistakes with big consequences</a:t>
            </a:r>
            <a:endParaRPr/>
          </a:p>
          <a:p>
            <a:pPr marL="457200" lvl="0" indent="-381000" algn="l" rtl="0">
              <a:spcBef>
                <a:spcPts val="1000"/>
              </a:spcBef>
              <a:spcAft>
                <a:spcPts val="0"/>
              </a:spcAft>
              <a:buSzPts val="2400"/>
              <a:buChar char="●"/>
            </a:pPr>
            <a:r>
              <a:rPr lang="en"/>
              <a:t>Performance is limited when working with large datasets</a:t>
            </a:r>
            <a:endParaRPr/>
          </a:p>
          <a:p>
            <a:pPr marL="457200" lvl="0" indent="-381000" algn="l" rtl="0">
              <a:spcBef>
                <a:spcPts val="1000"/>
              </a:spcBef>
              <a:spcAft>
                <a:spcPts val="1000"/>
              </a:spcAft>
              <a:buSzPts val="2400"/>
              <a:buChar char="●"/>
            </a:pPr>
            <a:r>
              <a:rPr lang="en"/>
              <a:t>Inability to track changes in detail</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8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General workflow</a:t>
            </a:r>
            <a:endParaRPr/>
          </a:p>
        </p:txBody>
      </p:sp>
      <p:sp>
        <p:nvSpPr>
          <p:cNvPr id="567" name="Google Shape;567;p8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AutoNum type="arabicPeriod"/>
            </a:pPr>
            <a:r>
              <a:rPr lang="en"/>
              <a:t>Isolate data to match on</a:t>
            </a:r>
            <a:endParaRPr/>
          </a:p>
          <a:p>
            <a:pPr marL="457200" lvl="0" indent="-381000" algn="l" rtl="0">
              <a:spcBef>
                <a:spcPts val="0"/>
              </a:spcBef>
              <a:spcAft>
                <a:spcPts val="0"/>
              </a:spcAft>
              <a:buSzPts val="2400"/>
              <a:buAutoNum type="arabicPeriod"/>
            </a:pPr>
            <a:r>
              <a:rPr lang="en"/>
              <a:t>Fetch additional data</a:t>
            </a:r>
            <a:endParaRPr/>
          </a:p>
          <a:p>
            <a:pPr marL="457200" lvl="0" indent="-381000" algn="l" rtl="0">
              <a:spcBef>
                <a:spcPts val="0"/>
              </a:spcBef>
              <a:spcAft>
                <a:spcPts val="0"/>
              </a:spcAft>
              <a:buSzPts val="2400"/>
              <a:buAutoNum type="arabicPeriod"/>
            </a:pPr>
            <a:r>
              <a:rPr lang="en"/>
              <a:t>Import additional data as a new project in OpenRefine</a:t>
            </a:r>
            <a:endParaRPr/>
          </a:p>
          <a:p>
            <a:pPr marL="457200" lvl="0" indent="-381000" algn="l" rtl="0">
              <a:spcBef>
                <a:spcPts val="0"/>
              </a:spcBef>
              <a:spcAft>
                <a:spcPts val="0"/>
              </a:spcAft>
              <a:buSzPts val="2400"/>
              <a:buAutoNum type="arabicPeriod"/>
            </a:pPr>
            <a:r>
              <a:rPr lang="en"/>
              <a:t>Use </a:t>
            </a:r>
            <a:r>
              <a:rPr lang="en" i="1"/>
              <a:t>cell.cross</a:t>
            </a:r>
            <a:r>
              <a:rPr lang="en"/>
              <a:t> function</a:t>
            </a:r>
            <a:endParaRPr/>
          </a:p>
          <a:p>
            <a:pPr marL="457200" lvl="0" indent="-381000" algn="l" rtl="0">
              <a:spcBef>
                <a:spcPts val="0"/>
              </a:spcBef>
              <a:spcAft>
                <a:spcPts val="0"/>
              </a:spcAft>
              <a:buSzPts val="2400"/>
              <a:buAutoNum type="arabicPeriod"/>
            </a:pPr>
            <a:r>
              <a:rPr lang="en"/>
              <a:t>Iterate</a:t>
            </a:r>
            <a:endParaRPr/>
          </a:p>
        </p:txBody>
      </p:sp>
      <p:sp>
        <p:nvSpPr>
          <p:cNvPr id="568" name="Google Shape;568;p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70</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83"/>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Demo:</a:t>
            </a:r>
            <a:endParaRPr/>
          </a:p>
          <a:p>
            <a:pPr marL="0" lvl="0" indent="0" algn="l" rtl="0">
              <a:spcBef>
                <a:spcPts val="0"/>
              </a:spcBef>
              <a:spcAft>
                <a:spcPts val="0"/>
              </a:spcAft>
              <a:buNone/>
            </a:pPr>
            <a:endParaRPr/>
          </a:p>
          <a:p>
            <a:pPr marL="0" lvl="0" indent="0" algn="l" rtl="0">
              <a:spcBef>
                <a:spcPts val="0"/>
              </a:spcBef>
              <a:spcAft>
                <a:spcPts val="0"/>
              </a:spcAft>
              <a:buNone/>
            </a:pPr>
            <a:r>
              <a:rPr lang="en"/>
              <a:t>Compare our taxonomic identification data to WoRMS based on values in the </a:t>
            </a:r>
            <a:r>
              <a:rPr lang="en" i="1"/>
              <a:t>scientificName</a:t>
            </a:r>
            <a:r>
              <a:rPr lang="en"/>
              <a:t> field.</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84"/>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What next?!?</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8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Useful things we haven’t covered at all!</a:t>
            </a:r>
            <a:endParaRPr/>
          </a:p>
        </p:txBody>
      </p:sp>
      <p:sp>
        <p:nvSpPr>
          <p:cNvPr id="584" name="Google Shape;584;p8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accent3"/>
                </a:solidFill>
              </a:rPr>
              <a:t>73</a:t>
            </a:fld>
            <a:endParaRPr>
              <a:solidFill>
                <a:schemeClr val="accent3"/>
              </a:solidFill>
            </a:endParaRPr>
          </a:p>
        </p:txBody>
      </p:sp>
      <p:sp>
        <p:nvSpPr>
          <p:cNvPr id="585" name="Google Shape;585;p8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Editing in record mode</a:t>
            </a:r>
            <a:endParaRPr/>
          </a:p>
          <a:p>
            <a:pPr marL="457200" lvl="0" indent="-381000" algn="l" rtl="0">
              <a:spcBef>
                <a:spcPts val="1000"/>
              </a:spcBef>
              <a:spcAft>
                <a:spcPts val="0"/>
              </a:spcAft>
              <a:buSzPts val="2400"/>
              <a:buChar char="●"/>
            </a:pPr>
            <a:r>
              <a:rPr lang="en"/>
              <a:t>Fetching data from web services (APIs)</a:t>
            </a:r>
            <a:endParaRPr/>
          </a:p>
          <a:p>
            <a:pPr marL="457200" lvl="0" indent="-381000" algn="l" rtl="0">
              <a:spcBef>
                <a:spcPts val="1000"/>
              </a:spcBef>
              <a:spcAft>
                <a:spcPts val="0"/>
              </a:spcAft>
              <a:buSzPts val="2400"/>
              <a:buChar char="●"/>
            </a:pPr>
            <a:r>
              <a:rPr lang="en"/>
              <a:t>Reconciliation</a:t>
            </a:r>
            <a:endParaRPr/>
          </a:p>
          <a:p>
            <a:pPr marL="457200" lvl="0" indent="-381000" algn="l" rtl="0">
              <a:spcBef>
                <a:spcPts val="1000"/>
              </a:spcBef>
              <a:spcAft>
                <a:spcPts val="1000"/>
              </a:spcAft>
              <a:buSzPts val="2400"/>
              <a:buChar char="●"/>
            </a:pPr>
            <a:r>
              <a:rPr lang="en"/>
              <a:t>Working with non-delimited file formats, e.g. XML or JSON</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8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Resources for using OpenRefine</a:t>
            </a:r>
            <a:endParaRPr/>
          </a:p>
        </p:txBody>
      </p:sp>
      <p:sp>
        <p:nvSpPr>
          <p:cNvPr id="591" name="Google Shape;591;p86"/>
          <p:cNvSpPr txBox="1">
            <a:spLocks noGrp="1"/>
          </p:cNvSpPr>
          <p:nvPr>
            <p:ph type="body" idx="1"/>
          </p:nvPr>
        </p:nvSpPr>
        <p:spPr>
          <a:xfrm>
            <a:off x="311700" y="1152475"/>
            <a:ext cx="3255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u="sng">
                <a:solidFill>
                  <a:schemeClr val="hlink"/>
                </a:solidFill>
                <a:hlinkClick r:id="rId3"/>
              </a:rPr>
              <a:t>Resources for using OpenRefine</a:t>
            </a:r>
            <a:r>
              <a:rPr lang="en"/>
              <a:t> on iDigBio</a:t>
            </a:r>
            <a:endParaRPr/>
          </a:p>
          <a:p>
            <a:pPr marL="0" lvl="0" indent="0" algn="l" rtl="0">
              <a:spcBef>
                <a:spcPts val="1200"/>
              </a:spcBef>
              <a:spcAft>
                <a:spcPts val="0"/>
              </a:spcAft>
              <a:buNone/>
            </a:pPr>
            <a:endParaRPr/>
          </a:p>
          <a:p>
            <a:pPr marL="0" lvl="0" indent="0" algn="l" rtl="0">
              <a:spcBef>
                <a:spcPts val="1200"/>
              </a:spcBef>
              <a:spcAft>
                <a:spcPts val="1200"/>
              </a:spcAft>
              <a:buNone/>
            </a:pPr>
            <a:r>
              <a:rPr lang="en" u="sng">
                <a:solidFill>
                  <a:schemeClr val="hlink"/>
                </a:solidFill>
                <a:hlinkClick r:id="rId4"/>
              </a:rPr>
              <a:t>OpenRefine user manual</a:t>
            </a:r>
            <a:endParaRPr/>
          </a:p>
        </p:txBody>
      </p:sp>
      <p:sp>
        <p:nvSpPr>
          <p:cNvPr id="592" name="Google Shape;592;p8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74</a:t>
            </a:fld>
            <a:endParaRPr/>
          </a:p>
        </p:txBody>
      </p:sp>
      <p:pic>
        <p:nvPicPr>
          <p:cNvPr id="593" name="Google Shape;593;p86"/>
          <p:cNvPicPr preferRelativeResize="0"/>
          <p:nvPr/>
        </p:nvPicPr>
        <p:blipFill>
          <a:blip r:embed="rId5">
            <a:alphaModFix/>
          </a:blip>
          <a:stretch>
            <a:fillRect/>
          </a:stretch>
        </p:blipFill>
        <p:spPr>
          <a:xfrm>
            <a:off x="3567600" y="1246825"/>
            <a:ext cx="5119283" cy="3322051"/>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8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Workshops from The Carpentries</a:t>
            </a:r>
            <a:endParaRPr/>
          </a:p>
        </p:txBody>
      </p:sp>
      <p:pic>
        <p:nvPicPr>
          <p:cNvPr id="599" name="Google Shape;599;p87"/>
          <p:cNvPicPr preferRelativeResize="0"/>
          <p:nvPr/>
        </p:nvPicPr>
        <p:blipFill>
          <a:blip r:embed="rId3">
            <a:alphaModFix/>
          </a:blip>
          <a:stretch>
            <a:fillRect/>
          </a:stretch>
        </p:blipFill>
        <p:spPr>
          <a:xfrm>
            <a:off x="311700" y="1148525"/>
            <a:ext cx="4431552" cy="3757599"/>
          </a:xfrm>
          <a:prstGeom prst="rect">
            <a:avLst/>
          </a:prstGeom>
          <a:noFill/>
          <a:ln>
            <a:noFill/>
          </a:ln>
        </p:spPr>
      </p:pic>
      <p:sp>
        <p:nvSpPr>
          <p:cNvPr id="600" name="Google Shape;600;p87"/>
          <p:cNvSpPr txBox="1">
            <a:spLocks noGrp="1"/>
          </p:cNvSpPr>
          <p:nvPr>
            <p:ph type="body" idx="4294967295"/>
          </p:nvPr>
        </p:nvSpPr>
        <p:spPr>
          <a:xfrm>
            <a:off x="4832400" y="1152475"/>
            <a:ext cx="3999900" cy="37536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Materials for this most relevant workshop:</a:t>
            </a:r>
            <a:endParaRPr/>
          </a:p>
          <a:p>
            <a:pPr marL="0" lvl="0" indent="0" algn="l" rtl="0">
              <a:spcBef>
                <a:spcPts val="1200"/>
              </a:spcBef>
              <a:spcAft>
                <a:spcPts val="0"/>
              </a:spcAft>
              <a:buNone/>
            </a:pPr>
            <a:r>
              <a:rPr lang="en" sz="2300" u="sng">
                <a:solidFill>
                  <a:schemeClr val="hlink"/>
                </a:solidFill>
                <a:hlinkClick r:id="rId4"/>
              </a:rPr>
              <a:t>http://datacarpentry.org/</a:t>
            </a:r>
            <a:br>
              <a:rPr lang="en" sz="2300" u="sng">
                <a:solidFill>
                  <a:schemeClr val="hlink"/>
                </a:solidFill>
                <a:hlinkClick r:id="rId4"/>
              </a:rPr>
            </a:br>
            <a:r>
              <a:rPr lang="en" sz="2300" u="sng">
                <a:solidFill>
                  <a:schemeClr val="hlink"/>
                </a:solidFill>
                <a:hlinkClick r:id="rId4"/>
              </a:rPr>
              <a:t>OpenRefine-ecology-lesson/</a:t>
            </a:r>
            <a:endParaRPr sz="2300"/>
          </a:p>
          <a:p>
            <a:pPr marL="0" lvl="0" indent="0" algn="l" rtl="0">
              <a:spcBef>
                <a:spcPts val="1200"/>
              </a:spcBef>
              <a:spcAft>
                <a:spcPts val="0"/>
              </a:spcAft>
              <a:buNone/>
            </a:pPr>
            <a:r>
              <a:rPr lang="en" sz="2300"/>
              <a:t>Upcoming opportunities to join an instructed workshop:</a:t>
            </a:r>
            <a:endParaRPr sz="2300"/>
          </a:p>
          <a:p>
            <a:pPr marL="0" lvl="0" indent="0" algn="l" rtl="0">
              <a:spcBef>
                <a:spcPts val="1200"/>
              </a:spcBef>
              <a:spcAft>
                <a:spcPts val="1200"/>
              </a:spcAft>
              <a:buNone/>
            </a:pPr>
            <a:r>
              <a:rPr lang="en" sz="2300" u="sng">
                <a:solidFill>
                  <a:schemeClr val="hlink"/>
                </a:solidFill>
                <a:hlinkClick r:id="rId5"/>
              </a:rPr>
              <a:t>https://datacarpentry.org/</a:t>
            </a:r>
            <a:br>
              <a:rPr lang="en" sz="2300" u="sng">
                <a:solidFill>
                  <a:schemeClr val="hlink"/>
                </a:solidFill>
                <a:hlinkClick r:id="rId5"/>
              </a:rPr>
            </a:br>
            <a:r>
              <a:rPr lang="en" sz="2300" u="sng">
                <a:solidFill>
                  <a:schemeClr val="hlink"/>
                </a:solidFill>
                <a:hlinkClick r:id="rId5"/>
              </a:rPr>
              <a:t>workshops-upcoming/</a:t>
            </a:r>
            <a:endParaRPr sz="2300"/>
          </a:p>
        </p:txBody>
      </p:sp>
      <p:sp>
        <p:nvSpPr>
          <p:cNvPr id="601" name="Google Shape;601;p8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75</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8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Ask for help!</a:t>
            </a:r>
            <a:endParaRPr/>
          </a:p>
        </p:txBody>
      </p:sp>
      <p:sp>
        <p:nvSpPr>
          <p:cNvPr id="607" name="Google Shape;607;p8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dirty="0"/>
              <a:t>Your colleagues in the </a:t>
            </a:r>
            <a:r>
              <a:rPr lang="en" i="1" dirty="0"/>
              <a:t>XXX</a:t>
            </a:r>
            <a:r>
              <a:rPr lang="en" dirty="0"/>
              <a:t> Slack workspace</a:t>
            </a:r>
            <a:endParaRPr dirty="0"/>
          </a:p>
          <a:p>
            <a:pPr marL="457200" lvl="0" indent="-381000" algn="l" rtl="0">
              <a:spcBef>
                <a:spcPts val="1000"/>
              </a:spcBef>
              <a:spcAft>
                <a:spcPts val="0"/>
              </a:spcAft>
              <a:buSzPts val="2400"/>
              <a:buChar char="●"/>
            </a:pPr>
            <a:r>
              <a:rPr lang="en" dirty="0"/>
              <a:t>Me </a:t>
            </a:r>
          </a:p>
          <a:p>
            <a:pPr marL="457200" lvl="0" indent="-381000" algn="l" rtl="0">
              <a:spcBef>
                <a:spcPts val="1000"/>
              </a:spcBef>
              <a:spcAft>
                <a:spcPts val="0"/>
              </a:spcAft>
              <a:buSzPts val="2400"/>
              <a:buChar char="●"/>
            </a:pPr>
            <a:r>
              <a:rPr lang="en" dirty="0"/>
              <a:t>Library people at your institution</a:t>
            </a:r>
            <a:endParaRPr dirty="0"/>
          </a:p>
          <a:p>
            <a:pPr marL="457200" lvl="0" indent="-381000" algn="l" rtl="0">
              <a:spcBef>
                <a:spcPts val="1000"/>
              </a:spcBef>
              <a:spcAft>
                <a:spcPts val="1000"/>
              </a:spcAft>
              <a:buSzPts val="2400"/>
              <a:buChar char="●"/>
            </a:pPr>
            <a:r>
              <a:rPr lang="en" dirty="0"/>
              <a:t>Instructors for The Carpentries at a local university chapter</a:t>
            </a:r>
            <a:endParaRPr dirty="0"/>
          </a:p>
        </p:txBody>
      </p:sp>
      <p:sp>
        <p:nvSpPr>
          <p:cNvPr id="608" name="Google Shape;608;p8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76</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89"/>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Please take 3 minutes to respond to the post-session feedback questions in this Google Doc.</a:t>
            </a:r>
            <a:endParaRPr/>
          </a:p>
        </p:txBody>
      </p:sp>
      <p:sp>
        <p:nvSpPr>
          <p:cNvPr id="614" name="Google Shape;614;p8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77</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OpenRefine?</a:t>
            </a:r>
            <a:endParaRPr/>
          </a:p>
        </p:txBody>
      </p:sp>
      <p:sp>
        <p:nvSpPr>
          <p:cNvPr id="108" name="Google Shape;108;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OpenRefine is an open-source tool for manipulating small or large datasets in numerous formats (TSV, CSV, JSON, XML, etc.). It runs locally in your browser software.</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109" name="Google Shape;10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use OpenRefine?</a:t>
            </a:r>
            <a:endParaRPr/>
          </a:p>
        </p:txBody>
      </p:sp>
      <p:sp>
        <p:nvSpPr>
          <p:cNvPr id="115" name="Google Shape;11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116" name="Google Shape;116;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Low barrier to entry with no prior programming knowledge needed</a:t>
            </a:r>
            <a:endParaRPr/>
          </a:p>
          <a:p>
            <a:pPr marL="457200" lvl="0" indent="-381000" algn="l" rtl="0">
              <a:spcBef>
                <a:spcPts val="1000"/>
              </a:spcBef>
              <a:spcAft>
                <a:spcPts val="0"/>
              </a:spcAft>
              <a:buSzPts val="2400"/>
              <a:buChar char="●"/>
            </a:pPr>
            <a:r>
              <a:rPr lang="en"/>
              <a:t>Data transformations are reversible and repeatable, and original data are locally preserved</a:t>
            </a:r>
            <a:endParaRPr/>
          </a:p>
          <a:p>
            <a:pPr marL="457200" lvl="0" indent="-381000" algn="l" rtl="0">
              <a:spcBef>
                <a:spcPts val="1000"/>
              </a:spcBef>
              <a:spcAft>
                <a:spcPts val="1000"/>
              </a:spcAft>
              <a:buSzPts val="2400"/>
              <a:buChar char="●"/>
            </a:pPr>
            <a:r>
              <a:rPr lang="en"/>
              <a:t>Moderate learning curve with a large community of users and shared knowledge base for help</a:t>
            </a:r>
            <a:endParaRPr/>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4180</Words>
  <Application>Microsoft Macintosh PowerPoint</Application>
  <PresentationFormat>On-screen Show (16:9)</PresentationFormat>
  <Paragraphs>433</Paragraphs>
  <Slides>78</Slides>
  <Notes>78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78</vt:i4>
      </vt:variant>
    </vt:vector>
  </HeadingPairs>
  <TitlesOfParts>
    <vt:vector size="82" baseType="lpstr">
      <vt:lpstr>Proxima Nova</vt:lpstr>
      <vt:lpstr>Times New Roman</vt:lpstr>
      <vt:lpstr>Arial</vt:lpstr>
      <vt:lpstr>Spearmint</vt:lpstr>
      <vt:lpstr>Introduction to data wrangling for biodiversity collections</vt:lpstr>
      <vt:lpstr>Week 3: OpenRefine</vt:lpstr>
      <vt:lpstr>Week 2: Review</vt:lpstr>
      <vt:lpstr>Week 2: Topics to learn more about</vt:lpstr>
      <vt:lpstr>Week 2: Homework</vt:lpstr>
      <vt:lpstr>(Re)Introducing OpenRefine</vt:lpstr>
      <vt:lpstr>Why not use spreadsheets for data wrangling</vt:lpstr>
      <vt:lpstr>What is OpenRefine?</vt:lpstr>
      <vt:lpstr>Why use OpenRefine?</vt:lpstr>
      <vt:lpstr>When to use OpenRefine for data wrangling</vt:lpstr>
      <vt:lpstr>When not to use OpenRefine for data wrangling</vt:lpstr>
      <vt:lpstr>PowerPoint Presentation</vt:lpstr>
      <vt:lpstr>Demo:  Getting started with a new project in OpenRefine</vt:lpstr>
      <vt:lpstr>Exploring data in OpenRefine</vt:lpstr>
      <vt:lpstr>Why explore our data?</vt:lpstr>
      <vt:lpstr>Faceting</vt:lpstr>
      <vt:lpstr>Faceting</vt:lpstr>
      <vt:lpstr>Demo:  Facet on the recordedBy column by looking at unique values.</vt:lpstr>
      <vt:lpstr>Filtering</vt:lpstr>
      <vt:lpstr>Filtering</vt:lpstr>
      <vt:lpstr>Demo:  Use facets and filters together to explore &amp; clean up higher geography data.</vt:lpstr>
      <vt:lpstr>Sorting</vt:lpstr>
      <vt:lpstr>Solo exercise:  Open a new project, then use facets and filters to explore &amp; clean up higher geography data.  </vt:lpstr>
      <vt:lpstr>Advanced Faceting</vt:lpstr>
      <vt:lpstr>Advanced faceting: Custom text facets</vt:lpstr>
      <vt:lpstr>Advanced filtering</vt:lpstr>
      <vt:lpstr>Data types and formats in OpenRefine</vt:lpstr>
      <vt:lpstr>Data types: String</vt:lpstr>
      <vt:lpstr>Data types: Number</vt:lpstr>
      <vt:lpstr>Data types: Date</vt:lpstr>
      <vt:lpstr>Data types: Boolean</vt:lpstr>
      <vt:lpstr>Data types: Error &amp; Null</vt:lpstr>
      <vt:lpstr>Changing data types</vt:lpstr>
      <vt:lpstr>Data (file) formats</vt:lpstr>
      <vt:lpstr>ONE HOUR BREAK</vt:lpstr>
      <vt:lpstr>Introduction to data wrangling for biodiversity collections</vt:lpstr>
      <vt:lpstr>Bulk editing in OpenRefine</vt:lpstr>
      <vt:lpstr>Find and replace</vt:lpstr>
      <vt:lpstr>Using &amp; moving columns</vt:lpstr>
      <vt:lpstr>Marking rows</vt:lpstr>
      <vt:lpstr>Pulling key data out of columns</vt:lpstr>
      <vt:lpstr>Demo:  Pull key data about preservation method out of occurrenceRemarks column.</vt:lpstr>
      <vt:lpstr>PowerPoint Presentation</vt:lpstr>
      <vt:lpstr>Clustering</vt:lpstr>
      <vt:lpstr>Clustering</vt:lpstr>
      <vt:lpstr>Demo:  Clean up values in the recordedBy column using clustering and find &amp; replace.</vt:lpstr>
      <vt:lpstr>Solo exercise:  Explore how you might make values in the locality more consistent using clustering.</vt:lpstr>
      <vt:lpstr>Exporting data</vt:lpstr>
      <vt:lpstr>Undo/redo</vt:lpstr>
      <vt:lpstr>Scripting</vt:lpstr>
      <vt:lpstr>What are some tips &amp; tricks you have for editing in OpenRefine?</vt:lpstr>
      <vt:lpstr>Functions in OpenRefine</vt:lpstr>
      <vt:lpstr>What are functions</vt:lpstr>
      <vt:lpstr>When to use functions</vt:lpstr>
      <vt:lpstr>How to use functions</vt:lpstr>
      <vt:lpstr>How to use functions</vt:lpstr>
      <vt:lpstr>Function: Get rid of excess whitespace</vt:lpstr>
      <vt:lpstr>Function: Get rid of excess whitespace</vt:lpstr>
      <vt:lpstr>Function: Transform text case</vt:lpstr>
      <vt:lpstr>Function: Join text and/or cell values</vt:lpstr>
      <vt:lpstr>Function: Join text and/or cell values</vt:lpstr>
      <vt:lpstr>Function: Join text and/or cell values</vt:lpstr>
      <vt:lpstr>Function: Split cell values</vt:lpstr>
      <vt:lpstr>Function: Detect languages</vt:lpstr>
      <vt:lpstr>Function: Parse dates</vt:lpstr>
      <vt:lpstr>Function: Format dates</vt:lpstr>
      <vt:lpstr>Function: Add data based on other data</vt:lpstr>
      <vt:lpstr>Tips for using functions</vt:lpstr>
      <vt:lpstr>Comparing data in OpenRefine to another resource</vt:lpstr>
      <vt:lpstr>General workflow</vt:lpstr>
      <vt:lpstr>Demo:  Compare our taxonomic identification data to WoRMS based on values in the scientificName field.</vt:lpstr>
      <vt:lpstr>What next?!?</vt:lpstr>
      <vt:lpstr>Useful things we haven’t covered at all!</vt:lpstr>
      <vt:lpstr>Resources for using OpenRefine</vt:lpstr>
      <vt:lpstr>Workshops from The Carpentries</vt:lpstr>
      <vt:lpstr>Ask for help!</vt:lpstr>
      <vt:lpstr>Please take 3 minutes to respond to the post-session feedback questions in this Google Doc.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data wrangling for biodiversity collections</dc:title>
  <cp:lastModifiedBy>Erica Krimmel</cp:lastModifiedBy>
  <cp:revision>1</cp:revision>
  <dcterms:modified xsi:type="dcterms:W3CDTF">2022-10-27T17:17:46Z</dcterms:modified>
</cp:coreProperties>
</file>