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"/>
  </p:handoutMasterIdLst>
  <p:sldIdLst>
    <p:sldId id="256" r:id="rId2"/>
  </p:sldIdLst>
  <p:sldSz cx="30275213" cy="42800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FBB514-9BF2-3FE1-302D-EEEB96613877}" name="Jayeni Hiti Bandaralage" initials="JHB" userId="Jayeni Hiti Bandaralag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64"/>
    <a:srgbClr val="D7D1CC"/>
    <a:srgbClr val="512470"/>
    <a:srgbClr val="962A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67" autoAdjust="0"/>
    <p:restoredTop sz="94660"/>
  </p:normalViewPr>
  <p:slideViewPr>
    <p:cSldViewPr snapToGrid="0">
      <p:cViewPr>
        <p:scale>
          <a:sx n="40" d="100"/>
          <a:sy n="40" d="100"/>
        </p:scale>
        <p:origin x="-835" y="-69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6" d="100"/>
          <a:sy n="126" d="100"/>
        </p:scale>
        <p:origin x="4060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751B6-DA56-4602-99E9-5EFBFF74AF4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97080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4637"/>
            <a:ext cx="25733931" cy="14900945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0219"/>
            <a:ext cx="22706410" cy="10333565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>
            <a:off x="-7" y="37318950"/>
            <a:ext cx="30275213" cy="5481638"/>
          </a:xfrm>
          <a:prstGeom prst="rect">
            <a:avLst/>
          </a:prstGeom>
          <a:gradFill flip="none" rotWithShape="1">
            <a:gsLst>
              <a:gs pos="75000">
                <a:srgbClr val="512470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 userDrawn="1"/>
        </p:nvSpPr>
        <p:spPr bwMode="invGray">
          <a:xfrm rot="10800000">
            <a:off x="0" y="-249903"/>
            <a:ext cx="30275213" cy="4962598"/>
          </a:xfrm>
          <a:prstGeom prst="rect">
            <a:avLst/>
          </a:prstGeom>
          <a:gradFill flip="none" rotWithShape="1">
            <a:gsLst>
              <a:gs pos="75000">
                <a:srgbClr val="512470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66536"/>
            <a:ext cx="12178131" cy="4033846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flipH="1">
            <a:off x="1177194" y="40013914"/>
            <a:ext cx="2792081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79370"/>
          <a:stretch/>
        </p:blipFill>
        <p:spPr>
          <a:xfrm>
            <a:off x="1177194" y="38079280"/>
            <a:ext cx="778315" cy="8654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5" r="2169"/>
          <a:stretch/>
        </p:blipFill>
        <p:spPr>
          <a:xfrm>
            <a:off x="1188252" y="38927501"/>
            <a:ext cx="767257" cy="864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385" y="40514998"/>
            <a:ext cx="4164594" cy="1360024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12891242" y="40564937"/>
            <a:ext cx="1047408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50" dirty="0">
                <a:solidFill>
                  <a:schemeClr val="bg1"/>
                </a:solidFill>
              </a:rPr>
              <a:t>The Queensland Alliance for Agriculture and Food Innovation (QAAFI) is a research institute of The University of Queensland (UQ), supported by the Queensland Department of Agriculture and Fisheries. </a:t>
            </a:r>
            <a:endParaRPr lang="en-AU" sz="245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/>
          <p:cNvCxnSpPr/>
          <p:nvPr userDrawn="1"/>
        </p:nvCxnSpPr>
        <p:spPr>
          <a:xfrm flipV="1">
            <a:off x="12534686" y="40473592"/>
            <a:ext cx="0" cy="13600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 userDrawn="1"/>
        </p:nvSpPr>
        <p:spPr>
          <a:xfrm>
            <a:off x="2029544" y="39065857"/>
            <a:ext cx="5371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</a:rPr>
              <a:t>qaafi.uq.edu.au</a:t>
            </a:r>
            <a:endParaRPr lang="en-AU" sz="4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 rot="16200000">
            <a:off x="28182981" y="40132764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CRICOS Provider 00025B</a:t>
            </a:r>
          </a:p>
        </p:txBody>
      </p:sp>
    </p:spTree>
    <p:extLst>
      <p:ext uri="{BB962C8B-B14F-4D97-AF65-F5344CB8AC3E}">
        <p14:creationId xmlns:p14="http://schemas.microsoft.com/office/powerpoint/2010/main" val="266766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260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735"/>
            <a:ext cx="6528093" cy="362715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735"/>
            <a:ext cx="19205838" cy="3627152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28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1832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0437"/>
            <a:ext cx="26112371" cy="1780385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2721"/>
            <a:ext cx="26112371" cy="9362626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402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3675"/>
            <a:ext cx="12866966" cy="27156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3675"/>
            <a:ext cx="12866966" cy="27156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288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744"/>
            <a:ext cx="26112371" cy="8272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092"/>
            <a:ext cx="12807832" cy="5142012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4103"/>
            <a:ext cx="12807832" cy="22995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092"/>
            <a:ext cx="12870909" cy="5142012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4103"/>
            <a:ext cx="12870909" cy="22995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16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73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830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372"/>
            <a:ext cx="9764544" cy="9986804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501"/>
            <a:ext cx="15326827" cy="30416159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0176"/>
            <a:ext cx="9764544" cy="23788015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950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372"/>
            <a:ext cx="9764544" cy="9986804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501"/>
            <a:ext cx="15326827" cy="30416159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0176"/>
            <a:ext cx="9764544" cy="23788015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67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744"/>
            <a:ext cx="26112371" cy="8272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3675"/>
            <a:ext cx="26112371" cy="27156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69814"/>
            <a:ext cx="6811923" cy="2278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82F46-5A0D-4372-B3B9-429EFA3A9A01}" type="datetimeFigureOut">
              <a:rPr lang="en-AU" smtClean="0"/>
              <a:t>17/10/2022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69814"/>
            <a:ext cx="10217884" cy="2278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69814"/>
            <a:ext cx="6811923" cy="22787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66721-C80F-4FAD-A235-1F75CA47550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26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26" Type="http://schemas.openxmlformats.org/officeDocument/2006/relationships/image" Target="../media/image27.jpeg"/><Relationship Id="rId3" Type="http://schemas.openxmlformats.org/officeDocument/2006/relationships/hyperlink" Target="mailto:uqjhitib@uq.edu.au" TargetMode="Externa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eg"/><Relationship Id="rId2" Type="http://schemas.openxmlformats.org/officeDocument/2006/relationships/hyperlink" Target="mailto:p.mason1@uq.edu.au" TargetMode="External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png"/><Relationship Id="rId15" Type="http://schemas.openxmlformats.org/officeDocument/2006/relationships/image" Target="../media/image16.jpeg"/><Relationship Id="rId23" Type="http://schemas.openxmlformats.org/officeDocument/2006/relationships/image" Target="../media/image24.pn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gif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g"/><Relationship Id="rId27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1"/>
          <p:cNvSpPr>
            <a:spLocks noGrp="1"/>
          </p:cNvSpPr>
          <p:nvPr/>
        </p:nvSpPr>
        <p:spPr>
          <a:xfrm>
            <a:off x="31910260" y="22980549"/>
            <a:ext cx="8929688" cy="11573614"/>
          </a:xfrm>
          <a:prstGeom prst="rect">
            <a:avLst/>
          </a:prstGeom>
        </p:spPr>
        <p:txBody>
          <a:bodyPr/>
          <a:lstStyle>
            <a:lvl1pPr marL="0" indent="0" algn="l" defTabSz="3660775" rtl="0" eaLnBrk="0" fontAlgn="base" hangingPunct="0">
              <a:spcBef>
                <a:spcPct val="20000"/>
              </a:spcBef>
              <a:spcAft>
                <a:spcPts val="1800"/>
              </a:spcAft>
              <a:buNone/>
              <a:defRPr sz="5400" b="0">
                <a:solidFill>
                  <a:schemeClr val="accent3"/>
                </a:solidFill>
                <a:latin typeface="+mj-lt"/>
                <a:ea typeface="ＭＳ Ｐゴシック" pitchFamily="-60" charset="-128"/>
                <a:cs typeface="ＭＳ Ｐゴシック" pitchFamily="-60" charset="-128"/>
              </a:defRPr>
            </a:lvl1pPr>
            <a:lvl2pPr marL="0" indent="0" algn="l" defTabSz="3660775" rtl="0" eaLnBrk="0" fontAlgn="base" hangingPunct="0">
              <a:spcBef>
                <a:spcPct val="20000"/>
              </a:spcBef>
              <a:spcAft>
                <a:spcPts val="1200"/>
              </a:spcAft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51" charset="-128"/>
              </a:defRPr>
            </a:lvl2pPr>
            <a:lvl3pPr marL="0" indent="0" algn="l" defTabSz="3660775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ts val="1200"/>
              </a:spcAft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51" charset="-128"/>
              </a:defRPr>
            </a:lvl3pPr>
            <a:lvl4pPr marL="342900" indent="-342900" algn="l" defTabSz="3660775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pitchFamily="51" charset="-128"/>
              </a:defRPr>
            </a:lvl4pPr>
            <a:lvl5pPr marL="0" indent="0" algn="l" defTabSz="3660775" rtl="0" eaLnBrk="0" fontAlgn="base" hangingPunct="0">
              <a:spcBef>
                <a:spcPts val="3000"/>
              </a:spcBef>
              <a:spcAft>
                <a:spcPts val="3000"/>
              </a:spcAft>
              <a:buFont typeface="+mj-lt"/>
              <a:buNone/>
              <a:defRPr sz="6000">
                <a:solidFill>
                  <a:schemeClr val="accent3"/>
                </a:solidFill>
                <a:latin typeface="+mj-lt"/>
                <a:ea typeface="ＭＳ Ｐゴシック" pitchFamily="51" charset="-128"/>
              </a:defRPr>
            </a:lvl5pPr>
            <a:lvl6pPr marL="8693150" indent="-912813" algn="l" defTabSz="3660775" rtl="0" fontAlgn="base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+mn-lt"/>
                <a:ea typeface="ＭＳ Ｐゴシック" pitchFamily="51" charset="-128"/>
              </a:defRPr>
            </a:lvl6pPr>
            <a:lvl7pPr marL="9150350" indent="-912813" algn="l" defTabSz="3660775" rtl="0" fontAlgn="base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+mn-lt"/>
                <a:ea typeface="ＭＳ Ｐゴシック" pitchFamily="51" charset="-128"/>
              </a:defRPr>
            </a:lvl7pPr>
            <a:lvl8pPr marL="9607550" indent="-912813" algn="l" defTabSz="3660775" rtl="0" fontAlgn="base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+mn-lt"/>
                <a:ea typeface="ＭＳ Ｐゴシック" pitchFamily="51" charset="-128"/>
              </a:defRPr>
            </a:lvl8pPr>
            <a:lvl9pPr marL="10064750" indent="-912813" algn="l" defTabSz="3660775" rtl="0" fontAlgn="base">
              <a:spcBef>
                <a:spcPct val="20000"/>
              </a:spcBef>
              <a:spcAft>
                <a:spcPct val="0"/>
              </a:spcAft>
              <a:buChar char="»"/>
              <a:defRPr sz="8100">
                <a:solidFill>
                  <a:schemeClr val="tx1"/>
                </a:solidFill>
                <a:latin typeface="+mn-lt"/>
                <a:ea typeface="ＭＳ Ｐゴシック" pitchFamily="51" charset="-128"/>
              </a:defRPr>
            </a:lvl9pPr>
          </a:lstStyle>
          <a:p>
            <a:pPr lvl="1">
              <a:defRPr/>
            </a:pPr>
            <a:br>
              <a:rPr lang="en-AU" sz="2800" dirty="0"/>
            </a:b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978272" y="963100"/>
            <a:ext cx="29697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b="1" baseline="30000" dirty="0">
                <a:solidFill>
                  <a:schemeClr val="bg1"/>
                </a:solidFill>
                <a:latin typeface="+mj-lt"/>
              </a:rPr>
              <a:t>Advancing the </a:t>
            </a:r>
            <a:r>
              <a:rPr lang="en-GB" sz="12000" b="1" i="1" baseline="30000" dirty="0" err="1">
                <a:solidFill>
                  <a:schemeClr val="bg1"/>
                </a:solidFill>
                <a:latin typeface="+mj-lt"/>
              </a:rPr>
              <a:t>Duboisia</a:t>
            </a:r>
            <a:r>
              <a:rPr lang="en-GB" sz="12000" b="1" baseline="30000" dirty="0">
                <a:solidFill>
                  <a:schemeClr val="bg1"/>
                </a:solidFill>
                <a:latin typeface="+mj-lt"/>
              </a:rPr>
              <a:t> industry for sustainable alkaloids</a:t>
            </a:r>
            <a:endParaRPr lang="en-US" sz="12000" b="1" baseline="30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8272" y="2557592"/>
            <a:ext cx="28100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4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Patrick Mason*,</a:t>
            </a:r>
            <a:r>
              <a:rPr lang="en-AU" sz="4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Jayeni </a:t>
            </a:r>
            <a:r>
              <a:rPr lang="en-AU" sz="4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Hiti-Bandaralage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*,</a:t>
            </a:r>
            <a:r>
              <a:rPr lang="en-AU" sz="4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Yuxin </a:t>
            </a:r>
            <a:r>
              <a:rPr lang="en-AU" sz="4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Xue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en-AU" sz="4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AU" sz="4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Neena </a:t>
            </a:r>
            <a:r>
              <a:rPr lang="en-AU" sz="44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Mitter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*, </a:t>
            </a:r>
            <a:r>
              <a:rPr lang="en-AU" sz="4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AU" sz="4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Robert Henry*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087480" y="37865589"/>
            <a:ext cx="14495187" cy="2221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000" b="1" baseline="30000" dirty="0">
                <a:solidFill>
                  <a:schemeClr val="bg1"/>
                </a:solidFill>
              </a:rPr>
              <a:t>Acknowledgements</a:t>
            </a:r>
          </a:p>
          <a:p>
            <a:r>
              <a:rPr lang="en-GB" sz="4000" baseline="30000" dirty="0">
                <a:solidFill>
                  <a:schemeClr val="bg1"/>
                </a:solidFill>
              </a:rPr>
              <a:t>We would like to thank collaborators on this project including the Gatton Crop Research Unit, Savannah Sun Foods and Tom </a:t>
            </a:r>
            <a:r>
              <a:rPr lang="en-GB" sz="4000" baseline="30000" dirty="0" err="1">
                <a:solidFill>
                  <a:schemeClr val="bg1"/>
                </a:solidFill>
              </a:rPr>
              <a:t>Leisegang</a:t>
            </a:r>
            <a:r>
              <a:rPr lang="en-GB" sz="4000" baseline="30000" dirty="0">
                <a:solidFill>
                  <a:schemeClr val="bg1"/>
                </a:solidFill>
              </a:rPr>
              <a:t> for their assistance with field trials. The lab team of India Glycols Ltd. provided all alkaloid determination capacity. </a:t>
            </a:r>
            <a:r>
              <a:rPr lang="en-GB" sz="4000" baseline="30000" dirty="0" err="1">
                <a:solidFill>
                  <a:schemeClr val="bg1"/>
                </a:solidFill>
              </a:rPr>
              <a:t>Yasmina</a:t>
            </a:r>
            <a:r>
              <a:rPr lang="en-GB" sz="4000" baseline="30000" dirty="0">
                <a:solidFill>
                  <a:schemeClr val="bg1"/>
                </a:solidFill>
              </a:rPr>
              <a:t> </a:t>
            </a:r>
            <a:r>
              <a:rPr lang="en-GB" sz="4000" baseline="30000" dirty="0" err="1">
                <a:solidFill>
                  <a:schemeClr val="bg1"/>
                </a:solidFill>
              </a:rPr>
              <a:t>Sultanbawa’s</a:t>
            </a:r>
            <a:r>
              <a:rPr lang="en-GB" sz="4000" baseline="30000" dirty="0">
                <a:solidFill>
                  <a:schemeClr val="bg1"/>
                </a:solidFill>
              </a:rPr>
              <a:t> lab group confirmed the alkaloid extraction protocol and, provided assistance to IGL lab team. </a:t>
            </a:r>
            <a:endParaRPr lang="en-US" sz="4000" b="1" baseline="30000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D5BEF6F-6263-4F8D-8EB5-8791451073CD}"/>
              </a:ext>
            </a:extLst>
          </p:cNvPr>
          <p:cNvSpPr/>
          <p:nvPr/>
        </p:nvSpPr>
        <p:spPr bwMode="invGray">
          <a:xfrm>
            <a:off x="1177194" y="9735730"/>
            <a:ext cx="8704358" cy="1565946"/>
          </a:xfrm>
          <a:prstGeom prst="rect">
            <a:avLst/>
          </a:prstGeom>
          <a:gradFill flip="none" rotWithShape="1">
            <a:gsLst>
              <a:gs pos="75000">
                <a:srgbClr val="512470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14" name="TextBox 13"/>
          <p:cNvSpPr txBox="1"/>
          <p:nvPr/>
        </p:nvSpPr>
        <p:spPr>
          <a:xfrm>
            <a:off x="1177194" y="4928768"/>
            <a:ext cx="1103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tx2"/>
                </a:solidFill>
              </a:rPr>
              <a:t>Introduction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59897" y="5622350"/>
            <a:ext cx="272893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 err="1"/>
              <a:t>Duboisia</a:t>
            </a:r>
            <a:r>
              <a:rPr lang="en-GB" sz="3200" dirty="0"/>
              <a:t> is a high value Australian native, utilised in the global alkaloid industry. The key alkaloid produced by </a:t>
            </a:r>
            <a:r>
              <a:rPr lang="en-GB" sz="3200" i="1" dirty="0" err="1"/>
              <a:t>Duboisia</a:t>
            </a:r>
            <a:r>
              <a:rPr lang="en-GB" sz="3200" dirty="0"/>
              <a:t> is called scopolamine which is used to synthesise anti-</a:t>
            </a:r>
            <a:r>
              <a:rPr lang="en-GB" sz="3200" dirty="0" err="1"/>
              <a:t>spasmodics</a:t>
            </a:r>
            <a:r>
              <a:rPr lang="en-GB" sz="3200" dirty="0"/>
              <a:t>. Commercial production of scopolamine is </a:t>
            </a:r>
            <a:r>
              <a:rPr lang="en-GB" sz="3200" dirty="0" err="1"/>
              <a:t>centered</a:t>
            </a:r>
            <a:r>
              <a:rPr lang="en-GB" sz="3200" dirty="0"/>
              <a:t> on the production of </a:t>
            </a:r>
            <a:r>
              <a:rPr lang="en-GB" sz="3200" i="1" dirty="0" err="1"/>
              <a:t>Duboisia</a:t>
            </a:r>
            <a:r>
              <a:rPr lang="en-GB" sz="3200" dirty="0"/>
              <a:t> leaves (97% of worldwide production) in the South Burnett region of South-East Queensland. Today this industry is worth $100 million per annum for Australia, however the potential for expansion is yet to be realised. The private nature of the </a:t>
            </a:r>
            <a:r>
              <a:rPr lang="en-GB" sz="3200" i="1" dirty="0" err="1"/>
              <a:t>Duboisia</a:t>
            </a:r>
            <a:r>
              <a:rPr lang="en-GB" sz="3200" dirty="0"/>
              <a:t> industry, has limited the creation of publicly available information pertaining to the agronomy, growth habit, seasonality, genetics, breeding for commercial traits, and clonal propagation.</a:t>
            </a:r>
          </a:p>
          <a:p>
            <a:endParaRPr lang="en-GB" sz="3200" dirty="0"/>
          </a:p>
          <a:p>
            <a:r>
              <a:rPr lang="en-GB" sz="3200" dirty="0"/>
              <a:t>This project spans from developing new breeding lines through conventional breeding practices, establishment of mass propagation technology for elite lines generated, and on field performance evaluation of new breeding lines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38561" y="3824438"/>
            <a:ext cx="28100216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AU" sz="2400" baseline="30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1</a:t>
            </a:r>
            <a:r>
              <a:rPr lang="en-AU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Centre for Horticultural Science, Queensland Alliance for Agriculture and Food Innovation, The University of Queensland, Brisbane, Queensland, Australia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707760" y="9999739"/>
            <a:ext cx="8104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baseline="30000" dirty="0">
                <a:solidFill>
                  <a:schemeClr val="bg1"/>
                </a:solidFill>
              </a:rPr>
              <a:t>Development of new breeding lines</a:t>
            </a:r>
            <a:endParaRPr lang="en-US" sz="6600" b="1" baseline="30000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046914" y="38210854"/>
            <a:ext cx="387859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  <a:hlinkClick r:id="rId2"/>
              </a:rPr>
              <a:t>p.mason1@uq.edu.au</a:t>
            </a:r>
            <a:endParaRPr lang="en-US" sz="4000" b="1" baseline="30000" dirty="0">
              <a:solidFill>
                <a:schemeClr val="bg1"/>
              </a:solidFill>
            </a:endParaRPr>
          </a:p>
          <a:p>
            <a:r>
              <a:rPr lang="en-US" sz="4000" b="1" baseline="30000" dirty="0">
                <a:solidFill>
                  <a:schemeClr val="bg1"/>
                </a:solidFill>
                <a:hlinkClick r:id="rId3"/>
              </a:rPr>
              <a:t>uqjhitib@uq.edu.au</a:t>
            </a:r>
            <a:endParaRPr lang="en-US" sz="4000" b="1" baseline="30000" dirty="0">
              <a:solidFill>
                <a:schemeClr val="bg1"/>
              </a:solidFill>
            </a:endParaRPr>
          </a:p>
          <a:p>
            <a:endParaRPr lang="en-AU" sz="4000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-7260258" y="37272135"/>
            <a:ext cx="651716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0000"/>
              </a:lnSpc>
              <a:defRPr/>
            </a:pPr>
            <a:r>
              <a:rPr lang="en-AU" altLang="en-US" sz="5400" dirty="0">
                <a:solidFill>
                  <a:srgbClr val="512470"/>
                </a:solidFill>
                <a:ea typeface="ＭＳ Ｐゴシック" panose="020B0600070205080204" pitchFamily="34" charset="-128"/>
              </a:rPr>
              <a:t>Your details here:</a:t>
            </a:r>
          </a:p>
          <a:p>
            <a:pPr lvl="2">
              <a:lnSpc>
                <a:spcPct val="100000"/>
              </a:lnSpc>
              <a:defRPr/>
            </a:pPr>
            <a:r>
              <a:rPr lang="en-AU" sz="2800" dirty="0">
                <a:solidFill>
                  <a:srgbClr val="000000"/>
                </a:solidFill>
              </a:rPr>
              <a:t>If you are not on twitter or LinkedIn. Delete those fields and icons.  Acknowledgements section is optional. </a:t>
            </a:r>
            <a:endParaRPr lang="en-AU" altLang="en-US" sz="5400" dirty="0">
              <a:solidFill>
                <a:srgbClr val="512470"/>
              </a:solidFill>
              <a:ea typeface="ＭＳ Ｐゴシック" panose="020B0600070205080204" pitchFamily="34" charset="-128"/>
            </a:endParaRPr>
          </a:p>
          <a:p>
            <a:pPr lvl="2">
              <a:lnSpc>
                <a:spcPct val="100000"/>
              </a:lnSpc>
              <a:defRPr/>
            </a:pPr>
            <a:endParaRPr lang="en-AU" altLang="en-US" sz="5400" dirty="0">
              <a:solidFill>
                <a:srgbClr val="51247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83289CB-E6AF-48EB-B6F2-65909B71A0E2}"/>
              </a:ext>
            </a:extLst>
          </p:cNvPr>
          <p:cNvSpPr/>
          <p:nvPr/>
        </p:nvSpPr>
        <p:spPr bwMode="invGray">
          <a:xfrm>
            <a:off x="10724661" y="9684911"/>
            <a:ext cx="8704358" cy="1565946"/>
          </a:xfrm>
          <a:prstGeom prst="rect">
            <a:avLst/>
          </a:prstGeom>
          <a:gradFill flip="none" rotWithShape="1">
            <a:gsLst>
              <a:gs pos="75000">
                <a:srgbClr val="512470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A48747-7AC5-48B6-8AFD-34B773DAB1BF}"/>
              </a:ext>
            </a:extLst>
          </p:cNvPr>
          <p:cNvSpPr txBox="1"/>
          <p:nvPr/>
        </p:nvSpPr>
        <p:spPr>
          <a:xfrm>
            <a:off x="10939286" y="9977163"/>
            <a:ext cx="8104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baseline="30000" dirty="0">
                <a:solidFill>
                  <a:schemeClr val="bg1"/>
                </a:solidFill>
              </a:rPr>
              <a:t>High-throughput clonal propagation</a:t>
            </a:r>
            <a:endParaRPr lang="en-US" sz="6600" b="1" baseline="30000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6C1C58-8815-48B7-938A-5DAD0EE824C6}"/>
              </a:ext>
            </a:extLst>
          </p:cNvPr>
          <p:cNvSpPr/>
          <p:nvPr/>
        </p:nvSpPr>
        <p:spPr bwMode="invGray">
          <a:xfrm>
            <a:off x="20101168" y="9684911"/>
            <a:ext cx="8704358" cy="1565946"/>
          </a:xfrm>
          <a:prstGeom prst="rect">
            <a:avLst/>
          </a:prstGeom>
          <a:gradFill flip="none" rotWithShape="1">
            <a:gsLst>
              <a:gs pos="75000">
                <a:srgbClr val="512470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AU" sz="1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D4E50A-9ACA-4EAD-A966-8AE69D40C0F6}"/>
              </a:ext>
            </a:extLst>
          </p:cNvPr>
          <p:cNvSpPr txBox="1"/>
          <p:nvPr/>
        </p:nvSpPr>
        <p:spPr>
          <a:xfrm>
            <a:off x="20463305" y="9977163"/>
            <a:ext cx="8104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baseline="30000" dirty="0">
                <a:solidFill>
                  <a:schemeClr val="bg1"/>
                </a:solidFill>
              </a:rPr>
              <a:t>Field evaluation</a:t>
            </a:r>
            <a:endParaRPr lang="en-US" sz="6600" b="1" baseline="300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A76A41-5F62-40BA-821C-5D982730D6B0}"/>
              </a:ext>
            </a:extLst>
          </p:cNvPr>
          <p:cNvSpPr txBox="1"/>
          <p:nvPr/>
        </p:nvSpPr>
        <p:spPr>
          <a:xfrm>
            <a:off x="20742875" y="30988635"/>
            <a:ext cx="8894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Figure 2: </a:t>
            </a:r>
            <a:r>
              <a:rPr lang="en-AU" sz="2400" i="1" dirty="0" err="1"/>
              <a:t>Duboisia</a:t>
            </a:r>
            <a:r>
              <a:rPr lang="en-AU" sz="2400" dirty="0"/>
              <a:t> hybrids growing at the Kingaroy Trial site. July 2021.</a:t>
            </a:r>
            <a:r>
              <a:rPr lang="en-AU" sz="2400" b="1" dirty="0"/>
              <a:t> </a:t>
            </a:r>
            <a:endParaRPr lang="en-AU" sz="2400" b="1" dirty="0">
              <a:solidFill>
                <a:schemeClr val="tx2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5DF107-CC7F-41E5-B654-A9BD711319BF}"/>
              </a:ext>
            </a:extLst>
          </p:cNvPr>
          <p:cNvSpPr txBox="1"/>
          <p:nvPr/>
        </p:nvSpPr>
        <p:spPr>
          <a:xfrm>
            <a:off x="1154795" y="11467462"/>
            <a:ext cx="27577978" cy="584775"/>
          </a:xfrm>
          <a:prstGeom prst="rect">
            <a:avLst/>
          </a:prstGeom>
          <a:gradFill>
            <a:gsLst>
              <a:gs pos="75000">
                <a:srgbClr val="512470"/>
              </a:gs>
              <a:gs pos="1000">
                <a:schemeClr val="bg2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Methods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B389156-54E4-4A93-BD1F-17C8903C8F93}"/>
              </a:ext>
            </a:extLst>
          </p:cNvPr>
          <p:cNvSpPr txBox="1"/>
          <p:nvPr/>
        </p:nvSpPr>
        <p:spPr>
          <a:xfrm>
            <a:off x="1202556" y="34719074"/>
            <a:ext cx="89296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Large </a:t>
            </a:r>
            <a:r>
              <a:rPr lang="en-GB" sz="3200" b="1" i="1" dirty="0" err="1"/>
              <a:t>Duboisia</a:t>
            </a:r>
            <a:r>
              <a:rPr lang="en-GB" sz="3200" b="1" dirty="0"/>
              <a:t> hybrid population generated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Six high scopolamine lines identified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High scopolamine lines to be evaluated in pilot scale trial in 2023</a:t>
            </a:r>
          </a:p>
          <a:p>
            <a:endParaRPr lang="en-GB" sz="32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GB" sz="3200" b="1" dirty="0"/>
          </a:p>
          <a:p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CE416D-A98D-4D59-89C1-7EA732A44C52}"/>
              </a:ext>
            </a:extLst>
          </p:cNvPr>
          <p:cNvSpPr txBox="1"/>
          <p:nvPr/>
        </p:nvSpPr>
        <p:spPr>
          <a:xfrm>
            <a:off x="19605131" y="34254128"/>
            <a:ext cx="96574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endParaRPr lang="en-GB" sz="32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New areas for </a:t>
            </a:r>
            <a:r>
              <a:rPr lang="en-GB" sz="3200" b="1" i="1" dirty="0" err="1"/>
              <a:t>Duboisia</a:t>
            </a:r>
            <a:r>
              <a:rPr lang="en-GB" sz="3200" b="1" dirty="0"/>
              <a:t> production identified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Results gleaned will guide commercial practices for research partner’s commercial operations</a:t>
            </a:r>
          </a:p>
        </p:txBody>
      </p:sp>
      <p:pic>
        <p:nvPicPr>
          <p:cNvPr id="1026" name="Picture 2" descr="India Glycols | Divisions | Chemicals division">
            <a:extLst>
              <a:ext uri="{FF2B5EF4-FFF2-40B4-BE49-F238E27FC236}">
                <a16:creationId xmlns:a16="http://schemas.microsoft.com/office/drawing/2014/main" id="{8C23A16E-6459-437F-A456-CB3A74A97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766" y="38141979"/>
            <a:ext cx="3878594" cy="17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45E79C5-1D2A-450F-8E1B-41CBCAE71BAF}"/>
              </a:ext>
            </a:extLst>
          </p:cNvPr>
          <p:cNvSpPr/>
          <p:nvPr/>
        </p:nvSpPr>
        <p:spPr>
          <a:xfrm>
            <a:off x="772110" y="15415609"/>
            <a:ext cx="3735818" cy="375703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tx1"/>
                </a:solidFill>
              </a:rPr>
              <a:t>Seed Collection and Germination</a:t>
            </a: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  <a:p>
            <a:pPr algn="r"/>
            <a:endParaRPr lang="en-AU" sz="2400" b="1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66E0DE-628E-4531-B9DC-1CC7A0F5B930}"/>
              </a:ext>
            </a:extLst>
          </p:cNvPr>
          <p:cNvSpPr txBox="1"/>
          <p:nvPr/>
        </p:nvSpPr>
        <p:spPr>
          <a:xfrm>
            <a:off x="20259027" y="12102161"/>
            <a:ext cx="816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i="1" dirty="0">
                <a:solidFill>
                  <a:schemeClr val="tx2"/>
                </a:solidFill>
              </a:rPr>
              <a:t>Growth rate, leaf production (grams per plant) and leaf scopolamine (% scopolamine in leaf DW) content evaluated at 3 sites, between 2019-2022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8FC3DB-2F65-4E15-9DBB-B2B4A7838832}"/>
              </a:ext>
            </a:extLst>
          </p:cNvPr>
          <p:cNvSpPr txBox="1"/>
          <p:nvPr/>
        </p:nvSpPr>
        <p:spPr>
          <a:xfrm>
            <a:off x="20351592" y="13142733"/>
            <a:ext cx="1541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UQ Gatton, QLD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0639F75-027D-4DAD-A9A5-A3CE53302130}"/>
              </a:ext>
            </a:extLst>
          </p:cNvPr>
          <p:cNvSpPr txBox="1"/>
          <p:nvPr/>
        </p:nvSpPr>
        <p:spPr>
          <a:xfrm>
            <a:off x="20657725" y="21728165"/>
            <a:ext cx="1541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i="1" dirty="0">
                <a:solidFill>
                  <a:schemeClr val="tx2"/>
                </a:solidFill>
              </a:rPr>
              <a:t>Northern QLD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5FA038-316E-4F13-9591-A273C6BAAC34}"/>
              </a:ext>
            </a:extLst>
          </p:cNvPr>
          <p:cNvSpPr txBox="1"/>
          <p:nvPr/>
        </p:nvSpPr>
        <p:spPr>
          <a:xfrm>
            <a:off x="10639181" y="16783488"/>
            <a:ext cx="870435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AU" sz="2800" b="1" i="1" dirty="0">
                <a:solidFill>
                  <a:schemeClr val="bg2">
                    <a:lumMod val="75000"/>
                  </a:schemeClr>
                </a:solidFill>
              </a:rPr>
              <a:t>Numerous optimisation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dirty="0"/>
              <a:t>Seed germination – GA3 concentration, Activated charcoal, Incubation time &amp; temperature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dirty="0"/>
              <a:t>Sterilisation – NaOCl/ETOH time  &amp; concentration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dirty="0"/>
              <a:t>Meristem induction – Basal media, Cytokinin type &amp; concentration, sugar concentration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dirty="0"/>
              <a:t>Multiplication – Basal media, Cytokinin/auxin type &amp; concentration, Fe, Coconut water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dirty="0"/>
              <a:t>Rooting – Substrate, Media amendments, Rooting hormones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dirty="0"/>
              <a:t>Acclimatisation – Relative humidity, Light, Temperature, Fertigation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5463DC-DF57-4A52-8E11-A1A2F5C66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575" y="12056515"/>
            <a:ext cx="9020507" cy="484973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39F2497-ED92-4CB0-962D-E3307B24A595}"/>
              </a:ext>
            </a:extLst>
          </p:cNvPr>
          <p:cNvSpPr txBox="1"/>
          <p:nvPr/>
        </p:nvSpPr>
        <p:spPr>
          <a:xfrm>
            <a:off x="1154795" y="21855485"/>
            <a:ext cx="27577978" cy="584775"/>
          </a:xfrm>
          <a:prstGeom prst="rect">
            <a:avLst/>
          </a:prstGeom>
          <a:gradFill>
            <a:gsLst>
              <a:gs pos="75000">
                <a:srgbClr val="512470"/>
              </a:gs>
              <a:gs pos="1000">
                <a:schemeClr val="bg2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Results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4AA180D-6938-4324-A5EF-731790A84BBB}"/>
              </a:ext>
            </a:extLst>
          </p:cNvPr>
          <p:cNvSpPr txBox="1"/>
          <p:nvPr/>
        </p:nvSpPr>
        <p:spPr>
          <a:xfrm>
            <a:off x="1154795" y="34097970"/>
            <a:ext cx="27577978" cy="584775"/>
          </a:xfrm>
          <a:prstGeom prst="rect">
            <a:avLst/>
          </a:prstGeom>
          <a:gradFill>
            <a:gsLst>
              <a:gs pos="75000">
                <a:srgbClr val="512470"/>
              </a:gs>
              <a:gs pos="1000">
                <a:schemeClr val="bg2">
                  <a:lumMod val="20000"/>
                  <a:lumOff val="80000"/>
                </a:schemeClr>
              </a:gs>
            </a:gsLst>
            <a:lin ang="0" scaled="1"/>
          </a:gradFill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tx2"/>
                </a:solidFill>
              </a:rPr>
              <a:t>Project </a:t>
            </a:r>
            <a:r>
              <a:rPr lang="en-GB" sz="3200" b="1" dirty="0" err="1">
                <a:solidFill>
                  <a:schemeClr val="tx2"/>
                </a:solidFill>
              </a:rPr>
              <a:t>Highlits</a:t>
            </a:r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9AADC86-8CDE-43A1-9B7A-0E5B30118191}"/>
              </a:ext>
            </a:extLst>
          </p:cNvPr>
          <p:cNvSpPr txBox="1"/>
          <p:nvPr/>
        </p:nvSpPr>
        <p:spPr>
          <a:xfrm>
            <a:off x="10357539" y="34719074"/>
            <a:ext cx="89296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Robust </a:t>
            </a:r>
            <a:r>
              <a:rPr lang="en-GB" sz="3200" b="1" i="1" dirty="0" err="1"/>
              <a:t>Duboisia</a:t>
            </a:r>
            <a:r>
              <a:rPr lang="en-GB" sz="3200" b="1" dirty="0"/>
              <a:t> seed germination protocol developed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Meristem culture platform developed for 5 high scopolamine breeding lines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3200" b="1" dirty="0"/>
              <a:t>Commercial feasibility evaluated</a:t>
            </a:r>
          </a:p>
          <a:p>
            <a:endParaRPr lang="en-GB" sz="3200" b="1" dirty="0"/>
          </a:p>
          <a:p>
            <a:endParaRPr lang="en-AU" sz="3200" b="1" dirty="0">
              <a:solidFill>
                <a:schemeClr val="tx2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FC529A5-DAED-4503-84BE-7A11D5BEA20F}"/>
              </a:ext>
            </a:extLst>
          </p:cNvPr>
          <p:cNvSpPr txBox="1"/>
          <p:nvPr/>
        </p:nvSpPr>
        <p:spPr>
          <a:xfrm>
            <a:off x="10639181" y="22497223"/>
            <a:ext cx="87043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Seed germination 100% </a:t>
            </a:r>
            <a:r>
              <a:rPr lang="en-AU" sz="2600" dirty="0"/>
              <a:t>with charcoal + GA3, 24 h incubation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Multiplication reached &gt;1000 </a:t>
            </a:r>
            <a:r>
              <a:rPr lang="en-AU" sz="2600" dirty="0"/>
              <a:t>within 5 months from single shoot tip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Rooting success with 100% </a:t>
            </a:r>
            <a:r>
              <a:rPr lang="en-AU" sz="2600" dirty="0"/>
              <a:t>root induction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Acclimatisation </a:t>
            </a:r>
            <a:r>
              <a:rPr lang="en-AU" sz="2600" dirty="0"/>
              <a:t>takes 4 weeks with </a:t>
            </a:r>
            <a:r>
              <a:rPr lang="en-AU" sz="2600" b="1" dirty="0"/>
              <a:t>100% survival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40B8602-8AB4-41E0-A379-7E1619A10CCA}"/>
              </a:ext>
            </a:extLst>
          </p:cNvPr>
          <p:cNvSpPr txBox="1"/>
          <p:nvPr/>
        </p:nvSpPr>
        <p:spPr>
          <a:xfrm>
            <a:off x="7048911" y="39063172"/>
            <a:ext cx="4403815" cy="705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</a:rPr>
              <a:t>Jayeni Hiti Bandaralage</a:t>
            </a:r>
            <a:endParaRPr lang="en-AU" sz="4000" dirty="0">
              <a:solidFill>
                <a:schemeClr val="bg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6F0E7B7-22C9-4B26-9740-3C23A3E92B24}"/>
              </a:ext>
            </a:extLst>
          </p:cNvPr>
          <p:cNvSpPr txBox="1"/>
          <p:nvPr/>
        </p:nvSpPr>
        <p:spPr>
          <a:xfrm>
            <a:off x="7020285" y="38192497"/>
            <a:ext cx="3388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>
                <a:solidFill>
                  <a:schemeClr val="bg1"/>
                </a:solidFill>
              </a:rPr>
              <a:t>@JayeniHiti</a:t>
            </a:r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60DB7E22-53DE-4D69-ACD6-25001CC69E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3" r="26917"/>
          <a:stretch/>
        </p:blipFill>
        <p:spPr>
          <a:xfrm>
            <a:off x="5969499" y="38052198"/>
            <a:ext cx="806240" cy="867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C8D04013-FCCB-439E-A21B-93B5784ED4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r="52571"/>
          <a:stretch/>
        </p:blipFill>
        <p:spPr>
          <a:xfrm>
            <a:off x="5956988" y="38903898"/>
            <a:ext cx="818751" cy="8645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249930-BC1E-460D-A43D-E53C9F4BFD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2244" y="25848036"/>
            <a:ext cx="10426020" cy="831173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99F13E9-E694-4766-8912-663EF9EDB181}"/>
              </a:ext>
            </a:extLst>
          </p:cNvPr>
          <p:cNvSpPr txBox="1"/>
          <p:nvPr/>
        </p:nvSpPr>
        <p:spPr>
          <a:xfrm>
            <a:off x="10603162" y="25123099"/>
            <a:ext cx="944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i="1" dirty="0">
                <a:solidFill>
                  <a:schemeClr val="tx2"/>
                </a:solidFill>
              </a:rPr>
              <a:t>High-throughput meristem culture propagation  </a:t>
            </a:r>
            <a:endParaRPr lang="en-AU" sz="3200" b="1" i="1" dirty="0">
              <a:solidFill>
                <a:schemeClr val="tx2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444EC9-84B1-30B7-230F-F1CF1ED7C818}"/>
              </a:ext>
            </a:extLst>
          </p:cNvPr>
          <p:cNvSpPr/>
          <p:nvPr/>
        </p:nvSpPr>
        <p:spPr>
          <a:xfrm>
            <a:off x="731493" y="12918616"/>
            <a:ext cx="2422330" cy="103785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tx1"/>
                </a:solidFill>
              </a:rPr>
              <a:t>Source parent material 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12D94DA7-3DC8-8C41-D26A-B3F7273C74DE}"/>
              </a:ext>
            </a:extLst>
          </p:cNvPr>
          <p:cNvSpPr/>
          <p:nvPr/>
        </p:nvSpPr>
        <p:spPr>
          <a:xfrm>
            <a:off x="3327054" y="13256485"/>
            <a:ext cx="1368641" cy="37386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321A883-6D10-110B-0C22-885F5C3E7D53}"/>
              </a:ext>
            </a:extLst>
          </p:cNvPr>
          <p:cNvGrpSpPr/>
          <p:nvPr/>
        </p:nvGrpSpPr>
        <p:grpSpPr>
          <a:xfrm>
            <a:off x="4999966" y="15509519"/>
            <a:ext cx="5266253" cy="3709129"/>
            <a:chOff x="-70831" y="15559591"/>
            <a:chExt cx="5444970" cy="399193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491C53E-E6A9-DF5D-10F1-1EDDB4F7EF41}"/>
                </a:ext>
              </a:extLst>
            </p:cNvPr>
            <p:cNvSpPr/>
            <p:nvPr/>
          </p:nvSpPr>
          <p:spPr>
            <a:xfrm>
              <a:off x="-70831" y="15559591"/>
              <a:ext cx="5444970" cy="3991932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AU" sz="2400" b="1" dirty="0">
                  <a:solidFill>
                    <a:schemeClr val="tx1"/>
                  </a:solidFill>
                </a:rPr>
                <a:t>Crossing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BB8F6A8-D970-0E5E-2F01-6E2669071549}"/>
                </a:ext>
              </a:extLst>
            </p:cNvPr>
            <p:cNvGrpSpPr/>
            <p:nvPr/>
          </p:nvGrpSpPr>
          <p:grpSpPr>
            <a:xfrm>
              <a:off x="486137" y="15684699"/>
              <a:ext cx="3939557" cy="3571246"/>
              <a:chOff x="1578513" y="13770469"/>
              <a:chExt cx="3939557" cy="357124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29C30C3-029A-DB58-9AC8-604EADD356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32" t="42948" r="44898" b="37726"/>
              <a:stretch/>
            </p:blipFill>
            <p:spPr>
              <a:xfrm rot="5400000">
                <a:off x="1401209" y="14057365"/>
                <a:ext cx="1401625" cy="1043064"/>
              </a:xfrm>
              <a:prstGeom prst="rect">
                <a:avLst/>
              </a:prstGeom>
            </p:spPr>
          </p:pic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311D359-29C9-78F4-143D-60BCC39673E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757741" y="14139561"/>
                <a:ext cx="729874" cy="7617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8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sz="24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›"/>
                  <a:defRPr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buFont typeface="Wingdings" panose="05000000000000000000" pitchFamily="2" charset="2"/>
                  <a:buNone/>
                </a:pPr>
                <a:r>
                  <a:rPr lang="en-AU" sz="6600" i="1" dirty="0"/>
                  <a:t>+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178312-74EE-3222-A5BC-FD34BC61E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342" t="18376" r="12393" b="55356"/>
              <a:stretch/>
            </p:blipFill>
            <p:spPr>
              <a:xfrm rot="5400000">
                <a:off x="3478604" y="13875769"/>
                <a:ext cx="1133195" cy="922596"/>
              </a:xfrm>
              <a:prstGeom prst="rect">
                <a:avLst/>
              </a:prstGeom>
            </p:spPr>
          </p:pic>
          <p:sp>
            <p:nvSpPr>
              <p:cNvPr id="15" name="Right Arrow 22">
                <a:extLst>
                  <a:ext uri="{FF2B5EF4-FFF2-40B4-BE49-F238E27FC236}">
                    <a16:creationId xmlns:a16="http://schemas.microsoft.com/office/drawing/2014/main" id="{0BBE512B-E70D-DEB8-D095-7FE1EAB2BCEB}"/>
                  </a:ext>
                </a:extLst>
              </p:cNvPr>
              <p:cNvSpPr/>
              <p:nvPr/>
            </p:nvSpPr>
            <p:spPr>
              <a:xfrm rot="5400000">
                <a:off x="2903558" y="15352943"/>
                <a:ext cx="421560" cy="403412"/>
              </a:xfrm>
              <a:prstGeom prst="rightArrow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6" name="Picture 2" descr="Image preview">
                <a:extLst>
                  <a:ext uri="{FF2B5EF4-FFF2-40B4-BE49-F238E27FC236}">
                    <a16:creationId xmlns:a16="http://schemas.microsoft.com/office/drawing/2014/main" id="{C775CE0E-BCA9-3C38-605F-01AD184BC6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49" t="27999" r="17886" b="33329"/>
              <a:stretch/>
            </p:blipFill>
            <p:spPr bwMode="auto">
              <a:xfrm>
                <a:off x="1580490" y="15862274"/>
                <a:ext cx="3028087" cy="147944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D175C99-71F7-3B79-8B8F-AC504EAF69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89" t="36215" r="24294" b="43220"/>
              <a:stretch/>
            </p:blipFill>
            <p:spPr>
              <a:xfrm rot="5400000">
                <a:off x="4456235" y="14027224"/>
                <a:ext cx="1073377" cy="1050292"/>
              </a:xfrm>
              <a:prstGeom prst="rect">
                <a:avLst/>
              </a:prstGeom>
            </p:spPr>
          </p:pic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6568BD8F-D01B-D1AE-DF44-63E34EC33B4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578513" y="15286906"/>
                <a:ext cx="1362529" cy="463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8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sz="24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›"/>
                  <a:defRPr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buFont typeface="Wingdings" panose="05000000000000000000" pitchFamily="2" charset="2"/>
                  <a:buNone/>
                </a:pPr>
                <a:r>
                  <a:rPr lang="en-AU" sz="1800" i="1" dirty="0"/>
                  <a:t>Stigma (Female)</a:t>
                </a:r>
              </a:p>
            </p:txBody>
          </p:sp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AC1E1417-E491-FCF7-B5A8-A1E933324FA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308752" y="15261656"/>
                <a:ext cx="1739859" cy="4635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28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sz="24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‒"/>
                  <a:defRPr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›"/>
                  <a:defRPr kern="1200">
                    <a:solidFill>
                      <a:srgbClr val="26262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914400">
                  <a:buFont typeface="Wingdings" panose="05000000000000000000" pitchFamily="2" charset="2"/>
                  <a:buNone/>
                </a:pPr>
                <a:r>
                  <a:rPr lang="en-AU" sz="1800" i="1" dirty="0"/>
                  <a:t>Stamen and Pollen (Male)</a:t>
                </a:r>
              </a:p>
            </p:txBody>
          </p:sp>
        </p:grpSp>
      </p:grp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4D43C64-CD09-27BD-F82B-C5F5C2876867}"/>
              </a:ext>
            </a:extLst>
          </p:cNvPr>
          <p:cNvSpPr/>
          <p:nvPr/>
        </p:nvSpPr>
        <p:spPr>
          <a:xfrm rot="10800000">
            <a:off x="4595398" y="17015581"/>
            <a:ext cx="338770" cy="4162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F097427-6E27-0126-7137-765521C08B1B}"/>
              </a:ext>
            </a:extLst>
          </p:cNvPr>
          <p:cNvGrpSpPr/>
          <p:nvPr/>
        </p:nvGrpSpPr>
        <p:grpSpPr>
          <a:xfrm>
            <a:off x="4906860" y="12225747"/>
            <a:ext cx="5490308" cy="2878467"/>
            <a:chOff x="3872773" y="13248048"/>
            <a:chExt cx="5490308" cy="287846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8624A13-483E-C449-5BE7-6276D0342488}"/>
                </a:ext>
              </a:extLst>
            </p:cNvPr>
            <p:cNvSpPr/>
            <p:nvPr/>
          </p:nvSpPr>
          <p:spPr>
            <a:xfrm>
              <a:off x="3872773" y="13266725"/>
              <a:ext cx="5250205" cy="2715941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b="1" dirty="0">
                  <a:solidFill>
                    <a:schemeClr val="tx1"/>
                  </a:solidFill>
                </a:rPr>
                <a:t>Provide conditions </a:t>
              </a:r>
            </a:p>
            <a:p>
              <a:pPr algn="ctr"/>
              <a:r>
                <a:rPr lang="en-AU" b="1" dirty="0">
                  <a:solidFill>
                    <a:schemeClr val="tx1"/>
                  </a:solidFill>
                </a:rPr>
                <a:t>to produce </a:t>
              </a:r>
            </a:p>
            <a:p>
              <a:pPr algn="ctr"/>
              <a:r>
                <a:rPr lang="en-AU" b="1" dirty="0">
                  <a:solidFill>
                    <a:schemeClr val="tx1"/>
                  </a:solidFill>
                </a:rPr>
                <a:t>flowering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0818E53-7096-1EE1-BBCC-9F849CE45F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09" t="24509" r="1" b="23726"/>
            <a:stretch/>
          </p:blipFill>
          <p:spPr>
            <a:xfrm rot="5400000">
              <a:off x="4280260" y="13525440"/>
              <a:ext cx="1212908" cy="11314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DE0E38A-7D75-7D00-B9A4-A6B6CE2EE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7647" r="54763" b="19215"/>
            <a:stretch/>
          </p:blipFill>
          <p:spPr>
            <a:xfrm rot="5400000">
              <a:off x="7599457" y="13521699"/>
              <a:ext cx="1156359" cy="1102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CC3C6D7-ECB1-C780-5EF2-107AD021B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00" t="22637" r="13256" b="28965"/>
            <a:stretch/>
          </p:blipFill>
          <p:spPr>
            <a:xfrm rot="5400000">
              <a:off x="7612585" y="14552532"/>
              <a:ext cx="1154516" cy="10819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422AC6B-8302-F887-10A5-1EF268652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07" t="24541" r="25324" b="23836"/>
            <a:stretch/>
          </p:blipFill>
          <p:spPr>
            <a:xfrm rot="5400000">
              <a:off x="4311500" y="14551211"/>
              <a:ext cx="1174167" cy="11314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46036BE-686C-906D-7075-0412AE9172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46211" y="13248048"/>
              <a:ext cx="2082882" cy="46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8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4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›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buFont typeface="Wingdings" panose="05000000000000000000" pitchFamily="2" charset="2"/>
                <a:buNone/>
              </a:pPr>
              <a:r>
                <a:rPr lang="en-AU" sz="1800" i="1" dirty="0"/>
                <a:t>D. </a:t>
              </a:r>
              <a:r>
                <a:rPr lang="en-AU" sz="1800" i="1" dirty="0" err="1"/>
                <a:t>myoporoides</a:t>
              </a:r>
              <a:endParaRPr lang="en-AU" sz="1800" i="1" dirty="0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748E6531-B90E-660E-F427-657A026865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82306" y="15613452"/>
              <a:ext cx="1607749" cy="46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8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4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›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buFont typeface="Wingdings" panose="05000000000000000000" pitchFamily="2" charset="2"/>
                <a:buNone/>
              </a:pPr>
              <a:r>
                <a:rPr lang="en-AU" sz="1800" i="1" dirty="0"/>
                <a:t>D. </a:t>
              </a:r>
              <a:r>
                <a:rPr lang="en-AU" sz="1800" i="1" dirty="0" err="1"/>
                <a:t>leichardtii</a:t>
              </a:r>
              <a:endParaRPr lang="en-AU" sz="1800" i="1" dirty="0"/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2FA25A5A-853E-0922-9716-6D1DC3E4195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23526" y="15662919"/>
              <a:ext cx="1918452" cy="46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8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4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›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14400">
                <a:buFont typeface="Wingdings" panose="05000000000000000000" pitchFamily="2" charset="2"/>
                <a:buNone/>
              </a:pPr>
              <a:r>
                <a:rPr lang="en-AU" sz="1800" i="1" dirty="0"/>
                <a:t>D. hybrid </a:t>
              </a:r>
              <a:r>
                <a:rPr lang="en-AU" sz="1800" dirty="0"/>
                <a:t>(M x L)</a:t>
              </a: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FB09B67E-1771-3B08-FA41-4526E330BC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531125" y="13284408"/>
              <a:ext cx="1831956" cy="463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Wingdings" panose="05000000000000000000" pitchFamily="2" charset="2"/>
                <a:buChar char="§"/>
                <a:defRPr sz="28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sz="24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‒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›"/>
                <a:defRPr kern="1200">
                  <a:solidFill>
                    <a:srgbClr val="26262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914400">
                <a:buFont typeface="Wingdings" panose="05000000000000000000" pitchFamily="2" charset="2"/>
                <a:buNone/>
              </a:pPr>
              <a:r>
                <a:rPr lang="en-AU" sz="1800" i="1" dirty="0"/>
                <a:t>D. </a:t>
              </a:r>
              <a:r>
                <a:rPr lang="en-AU" sz="1800" i="1" dirty="0" err="1"/>
                <a:t>hopwoodii</a:t>
              </a:r>
              <a:endParaRPr lang="en-AU" sz="1800" i="1" dirty="0"/>
            </a:p>
          </p:txBody>
        </p:sp>
      </p:grp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FD1B0B08-C7E5-2517-158E-2F59A5B2084A}"/>
              </a:ext>
            </a:extLst>
          </p:cNvPr>
          <p:cNvSpPr/>
          <p:nvPr/>
        </p:nvSpPr>
        <p:spPr>
          <a:xfrm rot="5400000">
            <a:off x="7265251" y="15009806"/>
            <a:ext cx="439784" cy="41626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4FF33DC0-4CE6-2DFF-6F8B-7A9ED48E2F10}"/>
              </a:ext>
            </a:extLst>
          </p:cNvPr>
          <p:cNvSpPr/>
          <p:nvPr/>
        </p:nvSpPr>
        <p:spPr>
          <a:xfrm rot="5400000">
            <a:off x="2159956" y="19314115"/>
            <a:ext cx="393268" cy="33430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4FF7B58-5C09-6BBE-010A-0276405B6870}"/>
              </a:ext>
            </a:extLst>
          </p:cNvPr>
          <p:cNvSpPr/>
          <p:nvPr/>
        </p:nvSpPr>
        <p:spPr>
          <a:xfrm>
            <a:off x="731493" y="19777918"/>
            <a:ext cx="5817900" cy="18029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400" b="1" dirty="0">
                <a:solidFill>
                  <a:schemeClr val="tx1"/>
                </a:solidFill>
              </a:rPr>
              <a:t>Seedlings re-potted </a:t>
            </a:r>
          </a:p>
          <a:p>
            <a:r>
              <a:rPr lang="en-AU" sz="2400" b="1" dirty="0">
                <a:solidFill>
                  <a:schemeClr val="tx1"/>
                </a:solidFill>
              </a:rPr>
              <a:t>and grown in</a:t>
            </a:r>
          </a:p>
          <a:p>
            <a:r>
              <a:rPr lang="en-AU" sz="2400" b="1" dirty="0">
                <a:solidFill>
                  <a:schemeClr val="tx1"/>
                </a:solidFill>
              </a:rPr>
              <a:t> semi-controlled </a:t>
            </a:r>
          </a:p>
          <a:p>
            <a:r>
              <a:rPr lang="en-AU" sz="2400" b="1" dirty="0">
                <a:solidFill>
                  <a:schemeClr val="tx1"/>
                </a:solidFill>
              </a:rPr>
              <a:t>conditions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EE2BB616-EDC3-74C9-172E-3A4EB3D53CF2}"/>
              </a:ext>
            </a:extLst>
          </p:cNvPr>
          <p:cNvSpPr/>
          <p:nvPr/>
        </p:nvSpPr>
        <p:spPr>
          <a:xfrm>
            <a:off x="7899608" y="19914114"/>
            <a:ext cx="2422330" cy="139236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b="1" dirty="0">
                <a:solidFill>
                  <a:schemeClr val="tx1"/>
                </a:solidFill>
              </a:rPr>
              <a:t>Screening at plant maturity (6-months)</a:t>
            </a: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F6E7D1DC-426E-F2D5-029B-DEAE5FBCDCAF}"/>
              </a:ext>
            </a:extLst>
          </p:cNvPr>
          <p:cNvSpPr/>
          <p:nvPr/>
        </p:nvSpPr>
        <p:spPr>
          <a:xfrm>
            <a:off x="6677740" y="20397325"/>
            <a:ext cx="1068721" cy="34048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6" name="Picture 4" descr="Image">
            <a:extLst>
              <a:ext uri="{FF2B5EF4-FFF2-40B4-BE49-F238E27FC236}">
                <a16:creationId xmlns:a16="http://schemas.microsoft.com/office/drawing/2014/main" id="{BA8075D7-9C32-3EF7-314D-2FB26CB67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013" y="19821278"/>
            <a:ext cx="2319451" cy="1739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Image">
            <a:extLst>
              <a:ext uri="{FF2B5EF4-FFF2-40B4-BE49-F238E27FC236}">
                <a16:creationId xmlns:a16="http://schemas.microsoft.com/office/drawing/2014/main" id="{3A1B9C43-34D9-AC17-59E5-D746CE3B1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855" b="12600"/>
          <a:stretch/>
        </p:blipFill>
        <p:spPr bwMode="auto">
          <a:xfrm>
            <a:off x="974684" y="16203862"/>
            <a:ext cx="2348557" cy="27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EC0F8A5-45F9-EB41-BA36-0047DB00D26E}"/>
              </a:ext>
            </a:extLst>
          </p:cNvPr>
          <p:cNvSpPr/>
          <p:nvPr/>
        </p:nvSpPr>
        <p:spPr>
          <a:xfrm>
            <a:off x="2384876" y="16573729"/>
            <a:ext cx="528290" cy="4527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5A35386-E197-591F-EC45-0801D9CCADAC}"/>
              </a:ext>
            </a:extLst>
          </p:cNvPr>
          <p:cNvSpPr/>
          <p:nvPr/>
        </p:nvSpPr>
        <p:spPr>
          <a:xfrm>
            <a:off x="2670567" y="17160663"/>
            <a:ext cx="392349" cy="4645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3773623-86D6-E0C1-F0E8-6088C0BDB01E}"/>
              </a:ext>
            </a:extLst>
          </p:cNvPr>
          <p:cNvSpPr/>
          <p:nvPr/>
        </p:nvSpPr>
        <p:spPr>
          <a:xfrm>
            <a:off x="3570082" y="16250910"/>
            <a:ext cx="756131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AU" sz="1200" b="1" i="1" dirty="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Purple seed ready to be picked</a:t>
            </a:r>
            <a:endParaRPr lang="en-AU" sz="1200" b="1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225BEB-977D-AF8D-4475-7A3711E319A0}"/>
              </a:ext>
            </a:extLst>
          </p:cNvPr>
          <p:cNvCxnSpPr/>
          <p:nvPr/>
        </p:nvCxnSpPr>
        <p:spPr>
          <a:xfrm flipH="1">
            <a:off x="2986006" y="16559796"/>
            <a:ext cx="583254" cy="12017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7E2BACF-1379-A45E-1B84-7D197A67C5E7}"/>
              </a:ext>
            </a:extLst>
          </p:cNvPr>
          <p:cNvCxnSpPr>
            <a:cxnSpLocks/>
          </p:cNvCxnSpPr>
          <p:nvPr/>
        </p:nvCxnSpPr>
        <p:spPr>
          <a:xfrm flipH="1">
            <a:off x="3081727" y="17074098"/>
            <a:ext cx="406785" cy="2655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80EBE0F-9749-0061-62EE-63C08C01C903}"/>
              </a:ext>
            </a:extLst>
          </p:cNvPr>
          <p:cNvSpPr txBox="1"/>
          <p:nvPr/>
        </p:nvSpPr>
        <p:spPr>
          <a:xfrm>
            <a:off x="1243275" y="31409978"/>
            <a:ext cx="870435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600+ </a:t>
            </a:r>
            <a:r>
              <a:rPr lang="en-AU" sz="2600" b="1" i="1" dirty="0" err="1"/>
              <a:t>Duboisia</a:t>
            </a:r>
            <a:r>
              <a:rPr lang="en-AU" sz="2600" b="1" dirty="0"/>
              <a:t> hybrids produced: </a:t>
            </a:r>
            <a:r>
              <a:rPr lang="en-AU" sz="2600" dirty="0"/>
              <a:t>All possible female to male hybrids produced from all wild species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600+ hybrids screened: </a:t>
            </a:r>
            <a:r>
              <a:rPr lang="en-AU" sz="2600" dirty="0"/>
              <a:t>Screening undertaken for high scopolamine content</a:t>
            </a:r>
          </a:p>
        </p:txBody>
      </p:sp>
      <p:pic>
        <p:nvPicPr>
          <p:cNvPr id="93" name="Picture 2" descr="Image preview">
            <a:extLst>
              <a:ext uri="{FF2B5EF4-FFF2-40B4-BE49-F238E27FC236}">
                <a16:creationId xmlns:a16="http://schemas.microsoft.com/office/drawing/2014/main" id="{BB781F7B-1B75-2AE1-41A1-0A1A364827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r="14607"/>
          <a:stretch/>
        </p:blipFill>
        <p:spPr bwMode="auto">
          <a:xfrm>
            <a:off x="1243275" y="22580873"/>
            <a:ext cx="8568633" cy="794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55417DD7-0A0F-FB43-53DF-C222511FC84E}"/>
              </a:ext>
            </a:extLst>
          </p:cNvPr>
          <p:cNvSpPr txBox="1"/>
          <p:nvPr/>
        </p:nvSpPr>
        <p:spPr>
          <a:xfrm>
            <a:off x="1312806" y="30601720"/>
            <a:ext cx="889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/>
              <a:t>Figure 1: </a:t>
            </a:r>
            <a:r>
              <a:rPr lang="en-AU" sz="2400" i="1" dirty="0" err="1"/>
              <a:t>Duboisia</a:t>
            </a:r>
            <a:r>
              <a:rPr lang="en-AU" sz="2400" dirty="0"/>
              <a:t> hybrids from breeding program. Sept 2020</a:t>
            </a:r>
            <a:endParaRPr lang="en-AU" sz="2400" b="1" dirty="0">
              <a:solidFill>
                <a:schemeClr val="tx2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9EA846C-0510-CC21-3B88-BE29EBBEBFFD}"/>
              </a:ext>
            </a:extLst>
          </p:cNvPr>
          <p:cNvSpPr txBox="1"/>
          <p:nvPr/>
        </p:nvSpPr>
        <p:spPr>
          <a:xfrm>
            <a:off x="20351590" y="16014370"/>
            <a:ext cx="1541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Kingaroy, SE QLD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6C61D78-FCC4-D7D3-1862-3552A25D2E13}"/>
              </a:ext>
            </a:extLst>
          </p:cNvPr>
          <p:cNvSpPr txBox="1"/>
          <p:nvPr/>
        </p:nvSpPr>
        <p:spPr>
          <a:xfrm>
            <a:off x="20463305" y="19122948"/>
            <a:ext cx="15410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Northern QLD</a:t>
            </a:r>
          </a:p>
        </p:txBody>
      </p:sp>
      <p:pic>
        <p:nvPicPr>
          <p:cNvPr id="98" name="Picture 97" descr="A close-up of some plants&#10;&#10;Description automatically generated with low confidence">
            <a:extLst>
              <a:ext uri="{FF2B5EF4-FFF2-40B4-BE49-F238E27FC236}">
                <a16:creationId xmlns:a16="http://schemas.microsoft.com/office/drawing/2014/main" id="{23CA8887-CC11-5DAC-FA69-3B48A1D471F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07516" y="13625488"/>
            <a:ext cx="2345211" cy="234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D574DF23-6F31-DE08-35CB-01A8DE9FEEA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8842" b="38371"/>
          <a:stretch/>
        </p:blipFill>
        <p:spPr>
          <a:xfrm>
            <a:off x="25428414" y="13555419"/>
            <a:ext cx="3564183" cy="2409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B3058982-8015-C598-3846-C0AECE0200F3}"/>
              </a:ext>
            </a:extLst>
          </p:cNvPr>
          <p:cNvSpPr txBox="1"/>
          <p:nvPr/>
        </p:nvSpPr>
        <p:spPr>
          <a:xfrm>
            <a:off x="22349002" y="14195431"/>
            <a:ext cx="3264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i="1" dirty="0"/>
              <a:t>50 x D. </a:t>
            </a:r>
            <a:r>
              <a:rPr lang="en-AU" sz="2000" b="1" i="1" dirty="0" err="1"/>
              <a:t>leichardtii</a:t>
            </a:r>
            <a:r>
              <a:rPr lang="en-AU" sz="2000" b="1" i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i="1" dirty="0"/>
              <a:t>50 x D. </a:t>
            </a:r>
            <a:r>
              <a:rPr lang="en-AU" sz="2000" b="1" i="1" dirty="0" err="1"/>
              <a:t>myoporoides</a:t>
            </a:r>
            <a:endParaRPr lang="en-AU" sz="2000" b="1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i="1" dirty="0"/>
              <a:t>Evaluation in 2019-2020 </a:t>
            </a:r>
          </a:p>
        </p:txBody>
      </p:sp>
      <p:pic>
        <p:nvPicPr>
          <p:cNvPr id="101" name="Picture 100" descr="A picture containing tree, outdoor, plant, conifer&#10;&#10;Description automatically generated">
            <a:extLst>
              <a:ext uri="{FF2B5EF4-FFF2-40B4-BE49-F238E27FC236}">
                <a16:creationId xmlns:a16="http://schemas.microsoft.com/office/drawing/2014/main" id="{86A81D44-905D-B124-AB21-02A2B3228CD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273" r="15452"/>
          <a:stretch/>
        </p:blipFill>
        <p:spPr>
          <a:xfrm rot="5400000">
            <a:off x="26433579" y="16675274"/>
            <a:ext cx="2647268" cy="253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BEC4D96A-91A5-23EF-A8AE-594CCF8A23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34427" r="24520" b="32126"/>
          <a:stretch/>
        </p:blipFill>
        <p:spPr>
          <a:xfrm>
            <a:off x="19915337" y="16609899"/>
            <a:ext cx="4396115" cy="259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55C5EDA-4D3E-D377-92FA-A067BADFD650}"/>
              </a:ext>
            </a:extLst>
          </p:cNvPr>
          <p:cNvSpPr txBox="1"/>
          <p:nvPr/>
        </p:nvSpPr>
        <p:spPr>
          <a:xfrm>
            <a:off x="24226643" y="16780772"/>
            <a:ext cx="24784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i="1" dirty="0"/>
              <a:t>Assortment of wild and commercial varieties evaluated.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i="1" dirty="0"/>
              <a:t>Over 200+ plants on site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2488741D-160E-73B8-CF5E-0F132F6CD6CB}"/>
              </a:ext>
            </a:extLst>
          </p:cNvPr>
          <p:cNvSpPr txBox="1"/>
          <p:nvPr/>
        </p:nvSpPr>
        <p:spPr>
          <a:xfrm>
            <a:off x="22158703" y="19614422"/>
            <a:ext cx="23566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i="1" dirty="0"/>
              <a:t>Assortment of wild and commercial varieties evaluated.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 i="1" dirty="0"/>
              <a:t>Over 60+ plants on site</a:t>
            </a:r>
          </a:p>
        </p:txBody>
      </p:sp>
      <p:pic>
        <p:nvPicPr>
          <p:cNvPr id="106" name="Picture 105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45A4C3DC-518D-E518-AB64-CF36A725B0C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 b="10883"/>
          <a:stretch/>
        </p:blipFill>
        <p:spPr>
          <a:xfrm>
            <a:off x="19981374" y="19525489"/>
            <a:ext cx="2177329" cy="2378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Picture 107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8C8D653E-C8E5-0204-C012-D632EA0D3EE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7"/>
          <a:stretch/>
        </p:blipFill>
        <p:spPr>
          <a:xfrm>
            <a:off x="24453347" y="19507415"/>
            <a:ext cx="2536490" cy="242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109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5D534CD2-173A-D435-F5F2-7A91D2553AD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4153" r="3177" b="13430"/>
          <a:stretch/>
        </p:blipFill>
        <p:spPr>
          <a:xfrm>
            <a:off x="26863227" y="19521327"/>
            <a:ext cx="2186789" cy="238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15AC0990-E9FC-58A3-4CAA-28A3DF63CDDA}"/>
              </a:ext>
            </a:extLst>
          </p:cNvPr>
          <p:cNvSpPr txBox="1"/>
          <p:nvPr/>
        </p:nvSpPr>
        <p:spPr>
          <a:xfrm>
            <a:off x="20558264" y="31776984"/>
            <a:ext cx="87043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Growth rates, scopolamine and leaf yield </a:t>
            </a:r>
            <a:r>
              <a:rPr lang="en-AU" sz="2600" dirty="0"/>
              <a:t>evaluated over a 3-year period at multiple sites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400+ plants grown</a:t>
            </a:r>
            <a:endParaRPr lang="en-AU" sz="26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AU" sz="2600" b="1" dirty="0"/>
              <a:t>Management practices practiced and developed </a:t>
            </a:r>
            <a:r>
              <a:rPr lang="en-AU" sz="2600" dirty="0"/>
              <a:t>for fertilisation, pest control and harvest.</a:t>
            </a:r>
            <a:endParaRPr lang="en-AU" sz="2600" b="1" dirty="0"/>
          </a:p>
        </p:txBody>
      </p:sp>
      <p:pic>
        <p:nvPicPr>
          <p:cNvPr id="115" name="Picture 11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F90C3AB0-1D8F-8EC4-C34D-F05ACF2A467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r="20143"/>
          <a:stretch/>
        </p:blipFill>
        <p:spPr>
          <a:xfrm rot="5400000">
            <a:off x="20696233" y="22680260"/>
            <a:ext cx="8208503" cy="832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Q colours to use">
      <a:dk1>
        <a:srgbClr val="000000"/>
      </a:dk1>
      <a:lt1>
        <a:srgbClr val="FFFFFF"/>
      </a:lt1>
      <a:dk2>
        <a:srgbClr val="51247A"/>
      </a:dk2>
      <a:lt2>
        <a:srgbClr val="962A8B"/>
      </a:lt2>
      <a:accent1>
        <a:srgbClr val="E62645"/>
      </a:accent1>
      <a:accent2>
        <a:srgbClr val="2EA836"/>
      </a:accent2>
      <a:accent3>
        <a:srgbClr val="4085C6"/>
      </a:accent3>
      <a:accent4>
        <a:srgbClr val="00A2C7"/>
      </a:accent4>
      <a:accent5>
        <a:srgbClr val="EB602B"/>
      </a:accent5>
      <a:accent6>
        <a:srgbClr val="BB9D65"/>
      </a:accent6>
      <a:hlink>
        <a:srgbClr val="00A2C7"/>
      </a:hlink>
      <a:folHlink>
        <a:srgbClr val="4085C6"/>
      </a:folHlink>
    </a:clrScheme>
    <a:fontScheme name="UQ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7328</TotalTime>
  <Words>719</Words>
  <Application>Microsoft Office PowerPoint</Application>
  <PresentationFormat>Custom</PresentationFormat>
  <Paragraphs>88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Office Theme</vt:lpstr>
      <vt:lpstr>PowerPoint Presentation</vt:lpstr>
    </vt:vector>
  </TitlesOfParts>
  <Company>The University of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Tyne Hamilton</dc:creator>
  <cp:lastModifiedBy>Jayeni Hiti Bandaralage</cp:lastModifiedBy>
  <cp:revision>48</cp:revision>
  <dcterms:created xsi:type="dcterms:W3CDTF">2019-04-17T03:19:12Z</dcterms:created>
  <dcterms:modified xsi:type="dcterms:W3CDTF">2022-10-17T06:14:17Z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2022-09-16T04:11:29Z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014bfe2f-b8a7-48eb-beb4-bc9f6720d1ba</vt:lpwstr>
  </property>
  <property fmtid="{D5CDD505-2E9C-101B-9397-08002B2CF9AE}" pid="8" name="MSIP_Label_0f488380-630a-4f55-a077-a19445e3f360_ContentBits">
    <vt:lpwstr>0</vt:lpwstr>
  </property>
</Properties>
</file>