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embedTrueTypeFonts="1" conformance="strict">
  <p:sldMasterIdLst>
    <p:sldMasterId id="2147483648" r:id="rId1"/>
  </p:sldMasterIdLst>
  <p:notesMasterIdLst>
    <p:notesMasterId r:id="rId29"/>
  </p:notesMasterIdLst>
  <p:sldIdLst>
    <p:sldId id="256" r:id="rId2"/>
    <p:sldId id="604" r:id="rId3"/>
    <p:sldId id="613" r:id="rId4"/>
    <p:sldId id="614" r:id="rId5"/>
    <p:sldId id="615" r:id="rId6"/>
    <p:sldId id="271" r:id="rId7"/>
    <p:sldId id="272" r:id="rId8"/>
    <p:sldId id="601" r:id="rId9"/>
    <p:sldId id="616" r:id="rId10"/>
    <p:sldId id="617" r:id="rId11"/>
    <p:sldId id="618" r:id="rId12"/>
    <p:sldId id="619" r:id="rId13"/>
    <p:sldId id="620" r:id="rId14"/>
    <p:sldId id="621" r:id="rId15"/>
    <p:sldId id="623" r:id="rId16"/>
    <p:sldId id="630" r:id="rId17"/>
    <p:sldId id="631" r:id="rId18"/>
    <p:sldId id="625" r:id="rId19"/>
    <p:sldId id="626" r:id="rId20"/>
    <p:sldId id="627" r:id="rId21"/>
    <p:sldId id="628" r:id="rId22"/>
    <p:sldId id="624" r:id="rId23"/>
    <p:sldId id="629" r:id="rId24"/>
    <p:sldId id="602" r:id="rId25"/>
    <p:sldId id="632" r:id="rId26"/>
    <p:sldId id="633" r:id="rId27"/>
    <p:sldId id="489" r:id="rId28"/>
  </p:sldIdLst>
  <p:sldSz cx="12192000" cy="6858000"/>
  <p:notesSz cx="6858000" cy="9144000"/>
  <p:embeddedFontLst>
    <p:embeddedFont>
      <p:font typeface="Metropolis" panose="00000500000000000000"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3ECDE3C8-87D1-48CA-A7B2-3433C6DF22C0}">
          <p14:sldIdLst>
            <p14:sldId id="256"/>
          </p14:sldIdLst>
        </p14:section>
        <p14:section name="personal anecdote" id="{99357DCB-B010-4517-B9CA-AA2C35D0BDEC}">
          <p14:sldIdLst>
            <p14:sldId id="604"/>
            <p14:sldId id="613"/>
            <p14:sldId id="614"/>
          </p14:sldIdLst>
        </p14:section>
        <p14:section name="open science to open research" id="{4334B290-D284-4A68-8391-0F333B25FC0C}">
          <p14:sldIdLst>
            <p14:sldId id="615"/>
            <p14:sldId id="271"/>
            <p14:sldId id="272"/>
            <p14:sldId id="601"/>
            <p14:sldId id="616"/>
          </p14:sldIdLst>
        </p14:section>
        <p14:section name="epistemic diversity and power" id="{50EBD78E-84F5-4837-BF3F-15C0DB3B3D09}">
          <p14:sldIdLst>
            <p14:sldId id="617"/>
            <p14:sldId id="618"/>
            <p14:sldId id="619"/>
            <p14:sldId id="620"/>
            <p14:sldId id="621"/>
            <p14:sldId id="623"/>
            <p14:sldId id="630"/>
            <p14:sldId id="631"/>
          </p14:sldIdLst>
        </p14:section>
        <p14:section name="words matter" id="{50F186C1-FB2E-4D1A-8364-2C51FF913F33}">
          <p14:sldIdLst>
            <p14:sldId id="625"/>
            <p14:sldId id="626"/>
            <p14:sldId id="627"/>
            <p14:sldId id="628"/>
            <p14:sldId id="624"/>
            <p14:sldId id="629"/>
          </p14:sldIdLst>
        </p14:section>
        <p14:section name="end" id="{62E5A382-6F5B-45E6-9DFD-2B36B580CC77}">
          <p14:sldIdLst>
            <p14:sldId id="602"/>
            <p14:sldId id="632"/>
            <p14:sldId id="633"/>
            <p14:sldId id="489"/>
          </p14:sldIdLst>
        </p14:section>
      </p14:sectionLst>
    </p:ex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3E3E3"/>
    <a:srgbClr val="DFDFDF"/>
    <a:srgbClr val="000000"/>
    <a:srgbClr val="E8AD35"/>
    <a:srgbClr val="191919"/>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lastView="sldThumbnailView">
  <p:normalViewPr>
    <p:restoredLeft sz="19.095%" autoAdjust="0"/>
    <p:restoredTop sz="83.611%" autoAdjust="0"/>
  </p:normalViewPr>
  <p:slideViewPr>
    <p:cSldViewPr snapToGrid="0">
      <p:cViewPr varScale="1">
        <p:scale>
          <a:sx n="110" d="100"/>
          <a:sy n="110" d="100"/>
        </p:scale>
        <p:origin x="396" y="108"/>
      </p:cViewPr>
      <p:guideLst/>
    </p:cSldViewPr>
  </p:slideViewPr>
  <p:notesTextViewPr>
    <p:cViewPr>
      <p:scale>
        <a:sx n="1" d="1"/>
        <a:sy n="1" d="1"/>
      </p:scale>
      <p:origin x="0" y="0"/>
    </p:cViewPr>
  </p:notesTextViewPr>
  <p:sorterViewPr>
    <p:cViewPr>
      <p:scale>
        <a:sx n="100" d="100"/>
        <a:sy n="100" d="100"/>
      </p:scale>
      <p:origin x="0" y="-1740"/>
    </p:cViewPr>
  </p:sorterViewPr>
  <p:gridSpacing cx="72008" cy="72008"/>
</p:viewPr>
</file>

<file path=ppt/_rels/presentation.xml.rels><?xml version="1.0" encoding="UTF-8" standalone="yes"?>
<Relationships xmlns="http://schemas.openxmlformats.org/package/2006/relationships"><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21" Type="http://purl.oclc.org/ooxml/officeDocument/relationships/slide" Target="slides/slide20.xml"/><Relationship Id="rId34" Type="http://purl.oclc.org/ooxml/officeDocument/relationships/presProps" Target="presProps.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33" Type="http://purl.oclc.org/ooxml/officeDocument/relationships/font" Target="fonts/font4.fntdata"/><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29" Type="http://purl.oclc.org/ooxml/officeDocument/relationships/notesMaster" Target="notesMasters/notesMaster1.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slide" Target="slides/slide23.xml"/><Relationship Id="rId32" Type="http://purl.oclc.org/ooxml/officeDocument/relationships/font" Target="fonts/font3.fntdata"/><Relationship Id="rId37" Type="http://purl.oclc.org/ooxml/officeDocument/relationships/tableStyles" Target="tableStyles.xml"/><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36" Type="http://purl.oclc.org/ooxml/officeDocument/relationships/theme" Target="theme/theme1.xml"/><Relationship Id="rId10" Type="http://purl.oclc.org/ooxml/officeDocument/relationships/slide" Target="slides/slide9.xml"/><Relationship Id="rId19" Type="http://purl.oclc.org/ooxml/officeDocument/relationships/slide" Target="slides/slide18.xml"/><Relationship Id="rId31" Type="http://purl.oclc.org/ooxml/officeDocument/relationships/font" Target="fonts/font2.fntdata"/><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slide" Target="slides/slide26.xml"/><Relationship Id="rId30" Type="http://purl.oclc.org/ooxml/officeDocument/relationships/font" Target="fonts/font1.fntdata"/><Relationship Id="rId35" Type="http://purl.oclc.org/ooxml/officeDocument/relationships/viewProps" Target="viewProps.xml"/><Relationship Id="rId8" Type="http://purl.oclc.org/ooxml/officeDocument/relationships/slide" Target="slides/slide7.xml"/><Relationship Id="rId3" Type="http://purl.oclc.org/ooxml/officeDocument/relationships/slide" Target="slides/slide2.xml"/></Relationships>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BA856-A9D7-4D3D-9F08-F7484DF077E8}" type="datetimeFigureOut">
              <a:rPr lang="en-GB" smtClean="0"/>
              <a:t>2024-02-10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E052D-2111-4FEC-93E6-A769448A764D}" type="slidenum">
              <a:rPr lang="en-GB" smtClean="0"/>
              <a:t>‹#›</a:t>
            </a:fld>
            <a:endParaRPr lang="en-GB"/>
          </a:p>
        </p:txBody>
      </p:sp>
    </p:spTree>
    <p:extLst>
      <p:ext uri="{BB962C8B-B14F-4D97-AF65-F5344CB8AC3E}">
        <p14:creationId xmlns:p14="http://schemas.microsoft.com/office/powerpoint/2010/main" val="178566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_rels/notesSlide10.xml.rels><?xml version="1.0" encoding="UTF-8" standalone="yes"?>
<Relationships xmlns="http://schemas.openxmlformats.org/package/2006/relationships"><Relationship Id="rId2" Type="http://purl.oclc.org/ooxml/officeDocument/relationships/slide" Target="../slides/slide10.xml"/><Relationship Id="rId1" Type="http://purl.oclc.org/ooxml/officeDocument/relationships/notesMaster" Target="../notesMasters/notesMaster1.xml"/></Relationships>
</file>

<file path=ppt/notesSlides/_rels/notesSlide11.xml.rels><?xml version="1.0" encoding="UTF-8" standalone="yes"?>
<Relationships xmlns="http://schemas.openxmlformats.org/package/2006/relationships"><Relationship Id="rId2" Type="http://purl.oclc.org/ooxml/officeDocument/relationships/slide" Target="../slides/slide11.xml"/><Relationship Id="rId1" Type="http://purl.oclc.org/ooxml/officeDocument/relationships/notesMaster" Target="../notesMasters/notesMaster1.xml"/></Relationships>
</file>

<file path=ppt/notesSlides/_rels/notesSlide12.xml.rels><?xml version="1.0" encoding="UTF-8" standalone="yes"?>
<Relationships xmlns="http://schemas.openxmlformats.org/package/2006/relationships"><Relationship Id="rId2" Type="http://purl.oclc.org/ooxml/officeDocument/relationships/slide" Target="../slides/slide12.xml"/><Relationship Id="rId1" Type="http://purl.oclc.org/ooxml/officeDocument/relationships/notesMaster" Target="../notesMasters/notesMaster1.xml"/></Relationships>
</file>

<file path=ppt/notesSlides/_rels/notesSlide13.xml.rels><?xml version="1.0" encoding="UTF-8" standalone="yes"?>
<Relationships xmlns="http://schemas.openxmlformats.org/package/2006/relationships"><Relationship Id="rId2" Type="http://purl.oclc.org/ooxml/officeDocument/relationships/slide" Target="../slides/slide13.xml"/><Relationship Id="rId1" Type="http://purl.oclc.org/ooxml/officeDocument/relationships/notesMaster" Target="../notesMasters/notesMaster1.xml"/></Relationships>
</file>

<file path=ppt/notesSlides/_rels/notesSlide14.xml.rels><?xml version="1.0" encoding="UTF-8" standalone="yes"?>
<Relationships xmlns="http://schemas.openxmlformats.org/package/2006/relationships"><Relationship Id="rId2" Type="http://purl.oclc.org/ooxml/officeDocument/relationships/slide" Target="../slides/slide14.xml"/><Relationship Id="rId1" Type="http://purl.oclc.org/ooxml/officeDocument/relationships/notesMaster" Target="../notesMasters/notesMaster1.xml"/></Relationships>
</file>

<file path=ppt/notesSlides/_rels/notesSlide15.xml.rels><?xml version="1.0" encoding="UTF-8" standalone="yes"?>
<Relationships xmlns="http://schemas.openxmlformats.org/package/2006/relationships"><Relationship Id="rId2" Type="http://purl.oclc.org/ooxml/officeDocument/relationships/slide" Target="../slides/slide15.xml"/><Relationship Id="rId1" Type="http://purl.oclc.org/ooxml/officeDocument/relationships/notesMaster" Target="../notesMasters/notesMaster1.xml"/></Relationships>
</file>

<file path=ppt/notesSlides/_rels/notesSlide16.xml.rels><?xml version="1.0" encoding="UTF-8" standalone="yes"?>
<Relationships xmlns="http://schemas.openxmlformats.org/package/2006/relationships"><Relationship Id="rId2" Type="http://purl.oclc.org/ooxml/officeDocument/relationships/slide" Target="../slides/slide16.xml"/><Relationship Id="rId1" Type="http://purl.oclc.org/ooxml/officeDocument/relationships/notesMaster" Target="../notesMasters/notesMaster1.xml"/></Relationships>
</file>

<file path=ppt/notesSlides/_rels/notesSlide17.xml.rels><?xml version="1.0" encoding="UTF-8" standalone="yes"?>
<Relationships xmlns="http://schemas.openxmlformats.org/package/2006/relationships"><Relationship Id="rId2" Type="http://purl.oclc.org/ooxml/officeDocument/relationships/slide" Target="../slides/slide17.xml"/><Relationship Id="rId1" Type="http://purl.oclc.org/ooxml/officeDocument/relationships/notesMaster" Target="../notesMasters/notesMaster1.xml"/></Relationships>
</file>

<file path=ppt/notesSlides/_rels/notesSlide18.xml.rels><?xml version="1.0" encoding="UTF-8" standalone="yes"?>
<Relationships xmlns="http://schemas.openxmlformats.org/package/2006/relationships"><Relationship Id="rId2" Type="http://purl.oclc.org/ooxml/officeDocument/relationships/slide" Target="../slides/slide18.xml"/><Relationship Id="rId1" Type="http://purl.oclc.org/ooxml/officeDocument/relationships/notesMaster" Target="../notesMasters/notesMaster1.xml"/></Relationships>
</file>

<file path=ppt/notesSlides/_rels/notesSlide19.xml.rels><?xml version="1.0" encoding="UTF-8" standalone="yes"?>
<Relationships xmlns="http://schemas.openxmlformats.org/package/2006/relationships"><Relationship Id="rId2" Type="http://purl.oclc.org/ooxml/officeDocument/relationships/slide" Target="../slides/slide19.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20.xml.rels><?xml version="1.0" encoding="UTF-8" standalone="yes"?>
<Relationships xmlns="http://schemas.openxmlformats.org/package/2006/relationships"><Relationship Id="rId2" Type="http://purl.oclc.org/ooxml/officeDocument/relationships/slide" Target="../slides/slide20.xml"/><Relationship Id="rId1" Type="http://purl.oclc.org/ooxml/officeDocument/relationships/notesMaster" Target="../notesMasters/notesMaster1.xml"/></Relationships>
</file>

<file path=ppt/notesSlides/_rels/notesSlide21.xml.rels><?xml version="1.0" encoding="UTF-8" standalone="yes"?>
<Relationships xmlns="http://schemas.openxmlformats.org/package/2006/relationships"><Relationship Id="rId2" Type="http://purl.oclc.org/ooxml/officeDocument/relationships/slide" Target="../slides/slide21.xml"/><Relationship Id="rId1" Type="http://purl.oclc.org/ooxml/officeDocument/relationships/notesMaster" Target="../notesMasters/notesMaster1.xml"/></Relationships>
</file>

<file path=ppt/notesSlides/_rels/notesSlide22.xml.rels><?xml version="1.0" encoding="UTF-8" standalone="yes"?>
<Relationships xmlns="http://schemas.openxmlformats.org/package/2006/relationships"><Relationship Id="rId2" Type="http://purl.oclc.org/ooxml/officeDocument/relationships/slide" Target="../slides/slide22.xml"/><Relationship Id="rId1" Type="http://purl.oclc.org/ooxml/officeDocument/relationships/notesMaster" Target="../notesMasters/notesMaster1.xml"/></Relationships>
</file>

<file path=ppt/notesSlides/_rels/notesSlide23.xml.rels><?xml version="1.0" encoding="UTF-8" standalone="yes"?>
<Relationships xmlns="http://schemas.openxmlformats.org/package/2006/relationships"><Relationship Id="rId2" Type="http://purl.oclc.org/ooxml/officeDocument/relationships/slide" Target="../slides/slide23.xml"/><Relationship Id="rId1" Type="http://purl.oclc.org/ooxml/officeDocument/relationships/notesMaster" Target="../notesMasters/notesMaster1.xml"/></Relationships>
</file>

<file path=ppt/notesSlides/_rels/notesSlide24.xml.rels><?xml version="1.0" encoding="UTF-8" standalone="yes"?>
<Relationships xmlns="http://schemas.openxmlformats.org/package/2006/relationships"><Relationship Id="rId2" Type="http://purl.oclc.org/ooxml/officeDocument/relationships/slide" Target="../slides/slide24.xml"/><Relationship Id="rId1" Type="http://purl.oclc.org/ooxml/officeDocument/relationships/notesMaster" Target="../notesMasters/notesMaster1.xml"/></Relationships>
</file>

<file path=ppt/notesSlides/_rels/notesSlide25.xml.rels><?xml version="1.0" encoding="UTF-8" standalone="yes"?>
<Relationships xmlns="http://schemas.openxmlformats.org/package/2006/relationships"><Relationship Id="rId2" Type="http://purl.oclc.org/ooxml/officeDocument/relationships/slide" Target="../slides/slide25.xml"/><Relationship Id="rId1" Type="http://purl.oclc.org/ooxml/officeDocument/relationships/notesMaster" Target="../notesMasters/notesMaster1.xml"/></Relationships>
</file>

<file path=ppt/notesSlides/_rels/notesSlide26.xml.rels><?xml version="1.0" encoding="UTF-8" standalone="yes"?>
<Relationships xmlns="http://schemas.openxmlformats.org/package/2006/relationships"><Relationship Id="rId2" Type="http://purl.oclc.org/ooxml/officeDocument/relationships/slide" Target="../slides/slide27.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4.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8.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9.xml.rels><?xml version="1.0" encoding="UTF-8" standalone="yes"?>
<Relationships xmlns="http://schemas.openxmlformats.org/package/2006/relationships"><Relationship Id="rId2" Type="http://purl.oclc.org/ooxml/officeDocument/relationships/slide" Target="../slides/slide9.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etropolis" panose="00000500000000000000" pitchFamily="2" charset="0"/>
              </a:rPr>
              <a:t>https://research-fosdem.github.io/2024-online-schedule.html</a:t>
            </a:r>
          </a:p>
        </p:txBody>
      </p:sp>
      <p:sp>
        <p:nvSpPr>
          <p:cNvPr id="4" name="Slide Number Placeholder 3"/>
          <p:cNvSpPr>
            <a:spLocks noGrp="1"/>
          </p:cNvSpPr>
          <p:nvPr>
            <p:ph type="sldNum" sz="quarter" idx="5"/>
          </p:nvPr>
        </p:nvSpPr>
        <p:spPr/>
        <p:txBody>
          <a:bodyPr/>
          <a:lstStyle/>
          <a:p>
            <a:fld id="{42DE052D-2111-4FEC-93E6-A769448A764D}" type="slidenum">
              <a:rPr lang="en-GB" smtClean="0"/>
              <a:t>1</a:t>
            </a:fld>
            <a:endParaRPr lang="en-GB"/>
          </a:p>
        </p:txBody>
      </p:sp>
    </p:spTree>
    <p:extLst>
      <p:ext uri="{BB962C8B-B14F-4D97-AF65-F5344CB8AC3E}">
        <p14:creationId xmlns:p14="http://schemas.microsoft.com/office/powerpoint/2010/main" val="2024985470"/>
      </p:ext>
    </p:extLst>
  </p:cSld>
  <p:clrMapOvr>
    <a:masterClrMapping/>
  </p:clrMapOvr>
</p:notes>
</file>

<file path=ppt/notesSlides/notesSlide1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For the purposes of my lightning talk, this is what I mean by epistemic diversity. My fear is that conversations about open research is not representative of epistemic diversity.</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10</a:t>
            </a:fld>
            <a:endParaRPr lang="en-GB"/>
          </a:p>
        </p:txBody>
      </p:sp>
    </p:spTree>
    <p:extLst>
      <p:ext uri="{BB962C8B-B14F-4D97-AF65-F5344CB8AC3E}">
        <p14:creationId xmlns:p14="http://schemas.microsoft.com/office/powerpoint/2010/main" val="897246141"/>
      </p:ext>
    </p:extLst>
  </p:cSld>
  <p:clrMapOvr>
    <a:masterClrMapping/>
  </p:clrMapOvr>
</p:notes>
</file>

<file path=ppt/notesSlides/notesSlide1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For example, we encourage people to share open data, but what does that mean to, say, a scholar of medieval literature? </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11</a:t>
            </a:fld>
            <a:endParaRPr lang="en-GB"/>
          </a:p>
        </p:txBody>
      </p:sp>
    </p:spTree>
    <p:extLst>
      <p:ext uri="{BB962C8B-B14F-4D97-AF65-F5344CB8AC3E}">
        <p14:creationId xmlns:p14="http://schemas.microsoft.com/office/powerpoint/2010/main" val="2551390006"/>
      </p:ext>
    </p:extLst>
  </p:cSld>
  <p:clrMapOvr>
    <a:masterClrMapping/>
  </p:clrMapOvr>
</p:notes>
</file>

<file path=ppt/notesSlides/notesSlide1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There is much focus on "reproducibility", but would a law professor care about this?</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12</a:t>
            </a:fld>
            <a:endParaRPr lang="en-GB"/>
          </a:p>
        </p:txBody>
      </p:sp>
    </p:spTree>
    <p:extLst>
      <p:ext uri="{BB962C8B-B14F-4D97-AF65-F5344CB8AC3E}">
        <p14:creationId xmlns:p14="http://schemas.microsoft.com/office/powerpoint/2010/main" val="2720364666"/>
      </p:ext>
    </p:extLst>
  </p:cSld>
  <p:clrMapOvr>
    <a:masterClrMapping/>
  </p:clrMapOvr>
</p:notes>
</file>

<file path=ppt/notesSlides/notesSlide1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We have made progress on publishing open access papers, but does that mean anything to a musicologist?</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13</a:t>
            </a:fld>
            <a:endParaRPr lang="en-GB"/>
          </a:p>
        </p:txBody>
      </p:sp>
    </p:spTree>
    <p:extLst>
      <p:ext uri="{BB962C8B-B14F-4D97-AF65-F5344CB8AC3E}">
        <p14:creationId xmlns:p14="http://schemas.microsoft.com/office/powerpoint/2010/main" val="4087498429"/>
      </p:ext>
    </p:extLst>
  </p:cSld>
  <p:clrMapOvr>
    <a:masterClrMapping/>
  </p:clrMapOvr>
</p:notes>
</file>

<file path=ppt/notesSlides/notesSlide1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I think it is possible for us to shoehorn these concepts into these disciplines (e.g. perhaps medieval books or sheet music *are* the "data", and the law professor should document their reasoning and arguments in a "reproducible" way), but why should we? What if these researchers get to define research - and open research - *in their terms* instead? What might open research look like then?</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14</a:t>
            </a:fld>
            <a:endParaRPr lang="en-GB"/>
          </a:p>
        </p:txBody>
      </p:sp>
    </p:spTree>
    <p:extLst>
      <p:ext uri="{BB962C8B-B14F-4D97-AF65-F5344CB8AC3E}">
        <p14:creationId xmlns:p14="http://schemas.microsoft.com/office/powerpoint/2010/main" val="1786970552"/>
      </p:ext>
    </p:extLst>
  </p:cSld>
  <p:clrMapOvr>
    <a:masterClrMapping/>
  </p:clrMapOvr>
</p:notes>
</file>

<file path=ppt/notesSlides/notesSlide1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Another way to look at this is to ask: who gets to decide how to </a:t>
            </a:r>
            <a:r>
              <a:rPr lang="en-US" dirty="0" err="1">
                <a:latin typeface="Metropolis" panose="00000500000000000000" pitchFamily="2" charset="0"/>
              </a:rPr>
              <a:t>conceptualise</a:t>
            </a:r>
            <a:r>
              <a:rPr lang="en-US" dirty="0">
                <a:latin typeface="Metropolis" panose="00000500000000000000" pitchFamily="2" charset="0"/>
              </a:rPr>
              <a:t> and talk about research? Who holds the epistemic power to define the terms of the </a:t>
            </a:r>
            <a:r>
              <a:rPr lang="en-US" dirty="0" err="1">
                <a:latin typeface="Metropolis" panose="00000500000000000000" pitchFamily="2" charset="0"/>
              </a:rPr>
              <a:t>conversastion</a:t>
            </a:r>
            <a:r>
              <a:rPr lang="en-US" dirty="0">
                <a:latin typeface="Metropolis" panose="00000500000000000000" pitchFamily="2" charset="0"/>
              </a:rPr>
              <a:t>? In my view this is not an abstract problem. </a:t>
            </a:r>
          </a:p>
          <a:p>
            <a:r>
              <a:rPr lang="en-US" dirty="0">
                <a:latin typeface="Metropolis" panose="00000500000000000000" pitchFamily="2" charset="0"/>
              </a:rPr>
              <a:t>Last year, I had a long conversation with a new history professor who has an interest in open research. And he told me about how groups about open research are often dominated by researchers from very STEM-focused subjects like the life sciences. And he doesn’t see any researcher who *looks like him*. He told me that there resentment and a sense of exclusion among his peers.</a:t>
            </a:r>
          </a:p>
          <a:p>
            <a:r>
              <a:rPr lang="en-US" dirty="0">
                <a:latin typeface="Metropolis" panose="00000500000000000000" pitchFamily="2" charset="0"/>
              </a:rPr>
              <a:t>In other words, despite good intentions, the epistemic power of the loudest voices in open research discourse might have accidentally…</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15</a:t>
            </a:fld>
            <a:endParaRPr lang="en-GB"/>
          </a:p>
        </p:txBody>
      </p:sp>
    </p:spTree>
    <p:extLst>
      <p:ext uri="{BB962C8B-B14F-4D97-AF65-F5344CB8AC3E}">
        <p14:creationId xmlns:p14="http://schemas.microsoft.com/office/powerpoint/2010/main" val="334947327"/>
      </p:ext>
    </p:extLst>
  </p:cSld>
  <p:clrMapOvr>
    <a:masterClrMapping/>
  </p:clrMapOvr>
</p:notes>
</file>

<file path=ppt/notesSlides/notesSlide1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…caused epistemic injustice which systemically excluded certain researchers.</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16</a:t>
            </a:fld>
            <a:endParaRPr lang="en-GB"/>
          </a:p>
        </p:txBody>
      </p:sp>
    </p:spTree>
    <p:extLst>
      <p:ext uri="{BB962C8B-B14F-4D97-AF65-F5344CB8AC3E}">
        <p14:creationId xmlns:p14="http://schemas.microsoft.com/office/powerpoint/2010/main" val="3202475554"/>
      </p:ext>
    </p:extLst>
  </p:cSld>
  <p:clrMapOvr>
    <a:masterClrMapping/>
  </p:clrMapOvr>
</p:notes>
</file>

<file path=ppt/notesSlides/notesSlide1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People often ask "what can I do as an individual"?</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17</a:t>
            </a:fld>
            <a:endParaRPr lang="en-GB"/>
          </a:p>
        </p:txBody>
      </p:sp>
    </p:spTree>
    <p:extLst>
      <p:ext uri="{BB962C8B-B14F-4D97-AF65-F5344CB8AC3E}">
        <p14:creationId xmlns:p14="http://schemas.microsoft.com/office/powerpoint/2010/main" val="172173911"/>
      </p:ext>
    </p:extLst>
  </p:cSld>
  <p:clrMapOvr>
    <a:masterClrMapping/>
  </p:clrMapOvr>
</p:notes>
</file>

<file path=ppt/notesSlides/notesSlide1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A core part of open research is diversity and inclusion…</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18</a:t>
            </a:fld>
            <a:endParaRPr lang="en-GB"/>
          </a:p>
        </p:txBody>
      </p:sp>
    </p:spTree>
    <p:extLst>
      <p:ext uri="{BB962C8B-B14F-4D97-AF65-F5344CB8AC3E}">
        <p14:creationId xmlns:p14="http://schemas.microsoft.com/office/powerpoint/2010/main" val="4131829551"/>
      </p:ext>
    </p:extLst>
  </p:cSld>
  <p:clrMapOvr>
    <a:masterClrMapping/>
  </p:clrMapOvr>
</p:notes>
</file>

<file path=ppt/notesSlides/notesSlide1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…and over the years I've learned much (and have much more to learn!) on how words matter when it comes to dimensions like race, gender, or accessibility. I suggest applying that same sensitivity to epistemic diversity.</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19</a:t>
            </a:fld>
            <a:endParaRPr lang="en-GB"/>
          </a:p>
        </p:txBody>
      </p:sp>
    </p:spTree>
    <p:extLst>
      <p:ext uri="{BB962C8B-B14F-4D97-AF65-F5344CB8AC3E}">
        <p14:creationId xmlns:p14="http://schemas.microsoft.com/office/powerpoint/2010/main" val="2229795247"/>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US" dirty="0">
                <a:latin typeface="Metropolis" panose="00000500000000000000" pitchFamily="2" charset="0"/>
              </a:rPr>
              <a:t>My very </a:t>
            </a:r>
            <a:r>
              <a:rPr lang="en-US" dirty="0" err="1">
                <a:latin typeface="Metropolis" panose="00000500000000000000" pitchFamily="2" charset="0"/>
              </a:rPr>
              <a:t>sciency</a:t>
            </a:r>
            <a:r>
              <a:rPr lang="en-US" dirty="0">
                <a:latin typeface="Metropolis" panose="00000500000000000000" pitchFamily="2" charset="0"/>
              </a:rPr>
              <a:t> background started in ecology and environmental research 15-ish years ago, including evaluating impacts from a major marine oil spill to wildlife. </a:t>
            </a:r>
            <a:r>
              <a:rPr lang="en-US" b="0" dirty="0">
                <a:solidFill>
                  <a:srgbClr val="CCCCCC"/>
                </a:solidFill>
                <a:effectLst/>
                <a:latin typeface="Metropolis" panose="00000500000000000000" pitchFamily="2" charset="0"/>
              </a:rPr>
              <a:t>During those years, I heard about a fellow PhD student getting their thesis </a:t>
            </a:r>
            <a:r>
              <a:rPr lang="en-US" b="0" dirty="0" err="1">
                <a:solidFill>
                  <a:srgbClr val="CCCCCC"/>
                </a:solidFill>
                <a:effectLst/>
                <a:latin typeface="Metropolis" panose="00000500000000000000" pitchFamily="2" charset="0"/>
              </a:rPr>
              <a:t>criticised</a:t>
            </a:r>
            <a:r>
              <a:rPr lang="en-US" b="0" dirty="0">
                <a:solidFill>
                  <a:srgbClr val="CCCCCC"/>
                </a:solidFill>
                <a:effectLst/>
                <a:latin typeface="Metropolis" panose="00000500000000000000" pitchFamily="2" charset="0"/>
              </a:rPr>
              <a:t> by a committee member (i.e. examiner)… </a:t>
            </a:r>
          </a:p>
        </p:txBody>
      </p:sp>
      <p:sp>
        <p:nvSpPr>
          <p:cNvPr id="4" name="Slide Number Placeholder 3"/>
          <p:cNvSpPr>
            <a:spLocks noGrp="1"/>
          </p:cNvSpPr>
          <p:nvPr>
            <p:ph type="sldNum" sz="quarter" idx="5"/>
          </p:nvPr>
        </p:nvSpPr>
        <p:spPr/>
        <p:txBody>
          <a:bodyPr/>
          <a:lstStyle/>
          <a:p>
            <a:fld id="{42DE052D-2111-4FEC-93E6-A769448A764D}" type="slidenum">
              <a:rPr lang="en-GB" smtClean="0"/>
              <a:t>2</a:t>
            </a:fld>
            <a:endParaRPr lang="en-GB"/>
          </a:p>
        </p:txBody>
      </p:sp>
    </p:spTree>
    <p:extLst>
      <p:ext uri="{BB962C8B-B14F-4D97-AF65-F5344CB8AC3E}">
        <p14:creationId xmlns:p14="http://schemas.microsoft.com/office/powerpoint/2010/main" val="2964931558"/>
      </p:ext>
    </p:extLst>
  </p:cSld>
  <p:clrMapOvr>
    <a:masterClrMapping/>
  </p:clrMapOvr>
</p:notes>
</file>

<file path=ppt/notesSlides/notesSlide2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For example, the word "manuscript" could mean a paper submitted to a scientific journal, or a physical piece of ancient paper that a historian studies. I hear the terms "lab" and "PI" a lot in open research communities, but there are research disciplines whose social structures are very different and don't use these terms at all. Or, sometimes I hear talk of "STEM" vs "non-STEM" research, but that is itself a very STEM-centric view.</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20</a:t>
            </a:fld>
            <a:endParaRPr lang="en-GB"/>
          </a:p>
        </p:txBody>
      </p:sp>
    </p:spTree>
    <p:extLst>
      <p:ext uri="{BB962C8B-B14F-4D97-AF65-F5344CB8AC3E}">
        <p14:creationId xmlns:p14="http://schemas.microsoft.com/office/powerpoint/2010/main" val="1506871982"/>
      </p:ext>
    </p:extLst>
  </p:cSld>
  <p:clrMapOvr>
    <a:masterClrMapping/>
  </p:clrMapOvr>
</p:notes>
</file>

<file path=ppt/notesSlides/notesSlide2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And, of course, the conflation of "science" vs "research" as if they're the same thing. If we can be mindful of this diversity when talking about open research, then maybe we can start to avoid excluding people from open research. Finally, as someone from a very </a:t>
            </a:r>
            <a:r>
              <a:rPr lang="en-US" dirty="0" err="1">
                <a:latin typeface="Metropolis" panose="00000500000000000000" pitchFamily="2" charset="0"/>
              </a:rPr>
              <a:t>sciency</a:t>
            </a:r>
            <a:r>
              <a:rPr lang="en-US" dirty="0">
                <a:latin typeface="Metropolis" panose="00000500000000000000" pitchFamily="2" charset="0"/>
              </a:rPr>
              <a:t> background, I am in a privileged position.</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21</a:t>
            </a:fld>
            <a:endParaRPr lang="en-GB"/>
          </a:p>
        </p:txBody>
      </p:sp>
    </p:spTree>
    <p:extLst>
      <p:ext uri="{BB962C8B-B14F-4D97-AF65-F5344CB8AC3E}">
        <p14:creationId xmlns:p14="http://schemas.microsoft.com/office/powerpoint/2010/main" val="2440270034"/>
      </p:ext>
    </p:extLst>
  </p:cSld>
  <p:clrMapOvr>
    <a:masterClrMapping/>
  </p:clrMapOvr>
</p:notes>
</file>

<file path=ppt/notesSlides/notesSlide2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But my imagination is constrained and it's not my place to authoritatively declare what we should do. That's why I'm hesitant to prescribe "say x instead of y".</a:t>
            </a:r>
            <a:endParaRPr lang="en-GB" dirty="0"/>
          </a:p>
        </p:txBody>
      </p:sp>
      <p:sp>
        <p:nvSpPr>
          <p:cNvPr id="4" name="Slide Number Placeholder 3"/>
          <p:cNvSpPr>
            <a:spLocks noGrp="1"/>
          </p:cNvSpPr>
          <p:nvPr>
            <p:ph type="sldNum" sz="quarter" idx="5"/>
          </p:nvPr>
        </p:nvSpPr>
        <p:spPr/>
        <p:txBody>
          <a:bodyPr/>
          <a:lstStyle/>
          <a:p>
            <a:fld id="{42DE052D-2111-4FEC-93E6-A769448A764D}" type="slidenum">
              <a:rPr lang="en-GB" smtClean="0"/>
              <a:t>22</a:t>
            </a:fld>
            <a:endParaRPr lang="en-GB"/>
          </a:p>
        </p:txBody>
      </p:sp>
    </p:spTree>
    <p:extLst>
      <p:ext uri="{BB962C8B-B14F-4D97-AF65-F5344CB8AC3E}">
        <p14:creationId xmlns:p14="http://schemas.microsoft.com/office/powerpoint/2010/main" val="3825218836"/>
      </p:ext>
    </p:extLst>
  </p:cSld>
  <p:clrMapOvr>
    <a:masterClrMapping/>
  </p:clrMapOvr>
</p:notes>
</file>

<file path=ppt/notesSlides/notesSlide2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Instead, there may be value in elevating under-represented groups through gatherings like focus groups or workshops, where we can learn from epistemologically diverse researchers directly on how to make open research more inclusive.</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23</a:t>
            </a:fld>
            <a:endParaRPr lang="en-GB"/>
          </a:p>
        </p:txBody>
      </p:sp>
    </p:spTree>
    <p:extLst>
      <p:ext uri="{BB962C8B-B14F-4D97-AF65-F5344CB8AC3E}">
        <p14:creationId xmlns:p14="http://schemas.microsoft.com/office/powerpoint/2010/main" val="831959216"/>
      </p:ext>
    </p:extLst>
  </p:cSld>
  <p:clrMapOvr>
    <a:masterClrMapping/>
  </p:clrMapOvr>
</p:notes>
</file>

<file path=ppt/notesSlides/notesSlide2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Over the past weeks, I received amazing suggestions on where this topic could go, and my lightning talk is just the tip of that iceberg.</a:t>
            </a:r>
          </a:p>
          <a:p>
            <a:r>
              <a:rPr lang="en-US" dirty="0">
                <a:latin typeface="Metropolis" panose="00000500000000000000" pitchFamily="2" charset="0"/>
              </a:rPr>
              <a:t>In the mean time, I’d like to give thanks to them, including: </a:t>
            </a:r>
          </a:p>
          <a:p>
            <a:pPr marL="0" marR="0" lvl="0" indent="0" algn="l" defTabSz="914400" rtl="0" eaLnBrk="1" fontAlgn="auto" latinLnBrk="0" hangingPunct="1">
              <a:lnSpc>
                <a:spcPct val="100%"/>
              </a:lnSpc>
              <a:spcBef>
                <a:spcPts val="0"/>
              </a:spcBef>
              <a:spcAft>
                <a:spcPts val="0"/>
              </a:spcAft>
              <a:buClrTx/>
              <a:buSzTx/>
              <a:buFontTx/>
              <a:buNone/>
              <a:tabLst/>
              <a:defRPr/>
            </a:pPr>
            <a:r>
              <a:rPr lang="en-US" dirty="0"/>
              <a:t>The Turing Way community, Framework for Open and Reproducible Research Training, Nowhere Lab, Gathering for Open Science Hardware, and the </a:t>
            </a:r>
            <a:r>
              <a:rPr lang="en-US" dirty="0" err="1"/>
              <a:t>organisers</a:t>
            </a:r>
            <a:r>
              <a:rPr lang="en-US" dirty="0"/>
              <a:t> of this FOSDEM Open Research </a:t>
            </a:r>
            <a:r>
              <a:rPr lang="en-US" dirty="0" err="1"/>
              <a:t>Devroom</a:t>
            </a:r>
            <a:r>
              <a:rPr lang="en-US" dirty="0"/>
              <a:t>!</a:t>
            </a:r>
            <a:endParaRPr lang="en-GB" dirty="0"/>
          </a:p>
        </p:txBody>
      </p:sp>
      <p:sp>
        <p:nvSpPr>
          <p:cNvPr id="4" name="Slide Number Placeholder 3"/>
          <p:cNvSpPr>
            <a:spLocks noGrp="1"/>
          </p:cNvSpPr>
          <p:nvPr>
            <p:ph type="sldNum" sz="quarter" idx="5"/>
          </p:nvPr>
        </p:nvSpPr>
        <p:spPr/>
        <p:txBody>
          <a:bodyPr/>
          <a:lstStyle/>
          <a:p>
            <a:fld id="{42DE052D-2111-4FEC-93E6-A769448A764D}" type="slidenum">
              <a:rPr lang="en-GB" smtClean="0"/>
              <a:t>24</a:t>
            </a:fld>
            <a:endParaRPr lang="en-GB"/>
          </a:p>
        </p:txBody>
      </p:sp>
    </p:spTree>
    <p:extLst>
      <p:ext uri="{BB962C8B-B14F-4D97-AF65-F5344CB8AC3E}">
        <p14:creationId xmlns:p14="http://schemas.microsoft.com/office/powerpoint/2010/main" val="2142055143"/>
      </p:ext>
    </p:extLst>
  </p:cSld>
  <p:clrMapOvr>
    <a:masterClrMapping/>
  </p:clrMapOvr>
</p:notes>
</file>

<file path=ppt/notesSlides/notesSlide2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Turing Way community, Framework for Open and Reproducible Research Training, Nowhere Lab, Gathering for Open Science Hardware, and the </a:t>
            </a:r>
            <a:r>
              <a:rPr lang="en-US" dirty="0" err="1"/>
              <a:t>organisers</a:t>
            </a:r>
            <a:r>
              <a:rPr lang="en-US" dirty="0"/>
              <a:t> of this FOSDEM Open Research </a:t>
            </a:r>
            <a:r>
              <a:rPr lang="en-US" dirty="0" err="1"/>
              <a:t>Devroom</a:t>
            </a:r>
            <a:r>
              <a:rPr lang="en-US" dirty="0"/>
              <a:t>!</a:t>
            </a:r>
            <a:endParaRPr lang="en-GB" dirty="0"/>
          </a:p>
        </p:txBody>
      </p:sp>
      <p:sp>
        <p:nvSpPr>
          <p:cNvPr id="4" name="Slide Number Placeholder 3"/>
          <p:cNvSpPr>
            <a:spLocks noGrp="1"/>
          </p:cNvSpPr>
          <p:nvPr>
            <p:ph type="sldNum" sz="quarter" idx="5"/>
          </p:nvPr>
        </p:nvSpPr>
        <p:spPr/>
        <p:txBody>
          <a:bodyPr/>
          <a:lstStyle/>
          <a:p>
            <a:fld id="{42DE052D-2111-4FEC-93E6-A769448A764D}" type="slidenum">
              <a:rPr lang="en-GB" smtClean="0"/>
              <a:t>25</a:t>
            </a:fld>
            <a:endParaRPr lang="en-GB"/>
          </a:p>
        </p:txBody>
      </p:sp>
    </p:spTree>
    <p:extLst>
      <p:ext uri="{BB962C8B-B14F-4D97-AF65-F5344CB8AC3E}">
        <p14:creationId xmlns:p14="http://schemas.microsoft.com/office/powerpoint/2010/main" val="659804993"/>
      </p:ext>
    </p:extLst>
  </p:cSld>
  <p:clrMapOvr>
    <a:masterClrMapping/>
  </p:clrMapOvr>
</p:notes>
</file>

<file path=ppt/notesSlides/notesSlide2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End by pointing people to the conversation in the Turing Way community???</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27</a:t>
            </a:fld>
            <a:endParaRPr lang="en-GB"/>
          </a:p>
        </p:txBody>
      </p:sp>
    </p:spTree>
    <p:extLst>
      <p:ext uri="{BB962C8B-B14F-4D97-AF65-F5344CB8AC3E}">
        <p14:creationId xmlns:p14="http://schemas.microsoft.com/office/powerpoint/2010/main" val="3300972661"/>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…because their work is not "reproducible" and not structured with explicit "hypotheses" and tests of those hypotheses. I remember myself wondering why should scientific research be defined by reproducible experiments?</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3</a:t>
            </a:fld>
            <a:endParaRPr lang="en-GB"/>
          </a:p>
        </p:txBody>
      </p:sp>
    </p:spTree>
    <p:extLst>
      <p:ext uri="{BB962C8B-B14F-4D97-AF65-F5344CB8AC3E}">
        <p14:creationId xmlns:p14="http://schemas.microsoft.com/office/powerpoint/2010/main" val="588871098"/>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The oil spill I studied is fundamentally not reproducible. And even if it were, it's probably not ethical! I also didn't conduct any experiments. Does that mean I am doing bad science?</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4</a:t>
            </a:fld>
            <a:endParaRPr lang="en-GB"/>
          </a:p>
        </p:txBody>
      </p:sp>
    </p:spTree>
    <p:extLst>
      <p:ext uri="{BB962C8B-B14F-4D97-AF65-F5344CB8AC3E}">
        <p14:creationId xmlns:p14="http://schemas.microsoft.com/office/powerpoint/2010/main" val="3983896734"/>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In the years since, I've become an advocate for open science as a way to do good science…</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5</a:t>
            </a:fld>
            <a:endParaRPr lang="en-GB"/>
          </a:p>
        </p:txBody>
      </p:sp>
    </p:spTree>
    <p:extLst>
      <p:ext uri="{BB962C8B-B14F-4D97-AF65-F5344CB8AC3E}">
        <p14:creationId xmlns:p14="http://schemas.microsoft.com/office/powerpoint/2010/main" val="3604361577"/>
      </p:ext>
    </p:extLst>
  </p:cSld>
  <p:clrMapOvr>
    <a:masterClrMapping/>
  </p:clrMapOvr>
</p:notes>
</file>

<file path=ppt/notesSlides/notesSlide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…where I think what makes good science different from alchemy is best summed up by…</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6</a:t>
            </a:fld>
            <a:endParaRPr lang="en-GB"/>
          </a:p>
        </p:txBody>
      </p:sp>
    </p:spTree>
    <p:extLst>
      <p:ext uri="{BB962C8B-B14F-4D97-AF65-F5344CB8AC3E}">
        <p14:creationId xmlns:p14="http://schemas.microsoft.com/office/powerpoint/2010/main" val="3435963686"/>
      </p:ext>
    </p:extLst>
  </p:cSld>
  <p:clrMapOvr>
    <a:masterClrMapping/>
  </p:clrMapOvr>
</p:notes>
</file>

<file path=ppt/notesSlides/notesSlide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…Cory Doctorow, who said: “Alchemists kept what they knew a secret for 500 years. They didn’t advance the art very much…</a:t>
            </a:r>
            <a:r>
              <a:rPr lang="en-GB" dirty="0">
                <a:latin typeface="Metropolis" panose="00000500000000000000" pitchFamily="2" charset="0"/>
              </a:rPr>
              <a:t> </a:t>
            </a:r>
            <a:r>
              <a:rPr lang="en-US" dirty="0">
                <a:latin typeface="Metropolis" panose="00000500000000000000" pitchFamily="2" charset="0"/>
              </a:rPr>
              <a:t>and each of them learned in the hardest way possible that drinking mercury is a bad idea.”</a:t>
            </a:r>
          </a:p>
        </p:txBody>
      </p:sp>
      <p:sp>
        <p:nvSpPr>
          <p:cNvPr id="4" name="Slide Number Placeholder 3"/>
          <p:cNvSpPr>
            <a:spLocks noGrp="1"/>
          </p:cNvSpPr>
          <p:nvPr>
            <p:ph type="sldNum" sz="quarter" idx="5"/>
          </p:nvPr>
        </p:nvSpPr>
        <p:spPr/>
        <p:txBody>
          <a:bodyPr/>
          <a:lstStyle/>
          <a:p>
            <a:fld id="{42DE052D-2111-4FEC-93E6-A769448A764D}" type="slidenum">
              <a:rPr lang="en-GB" smtClean="0"/>
              <a:t>7</a:t>
            </a:fld>
            <a:endParaRPr lang="en-GB"/>
          </a:p>
        </p:txBody>
      </p:sp>
    </p:spTree>
    <p:extLst>
      <p:ext uri="{BB962C8B-B14F-4D97-AF65-F5344CB8AC3E}">
        <p14:creationId xmlns:p14="http://schemas.microsoft.com/office/powerpoint/2010/main" val="928010205"/>
      </p:ext>
    </p:extLst>
  </p:cSld>
  <p:clrMapOvr>
    <a:masterClrMapping/>
  </p:clrMapOvr>
</p:notes>
</file>

<file path=ppt/notesSlides/notesSlide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I also learned that the Latin origins of the word science comes from Latin "</a:t>
            </a:r>
            <a:r>
              <a:rPr lang="en-US" dirty="0" err="1">
                <a:latin typeface="Metropolis" panose="00000500000000000000" pitchFamily="2" charset="0"/>
              </a:rPr>
              <a:t>scientia</a:t>
            </a:r>
            <a:r>
              <a:rPr lang="en-US" dirty="0">
                <a:latin typeface="Metropolis" panose="00000500000000000000" pitchFamily="2" charset="0"/>
              </a:rPr>
              <a:t>", i.e. “knowledge”.</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8</a:t>
            </a:fld>
            <a:endParaRPr lang="en-GB"/>
          </a:p>
        </p:txBody>
      </p:sp>
    </p:spTree>
    <p:extLst>
      <p:ext uri="{BB962C8B-B14F-4D97-AF65-F5344CB8AC3E}">
        <p14:creationId xmlns:p14="http://schemas.microsoft.com/office/powerpoint/2010/main" val="3948913182"/>
      </p:ext>
    </p:extLst>
  </p:cSld>
  <p:clrMapOvr>
    <a:masterClrMapping/>
  </p:clrMapOvr>
</p:notes>
</file>

<file path=ppt/notesSlides/notesSlide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etropolis" panose="00000500000000000000" pitchFamily="2" charset="0"/>
              </a:rPr>
              <a:t>This prompted me to reflect more deeply on "open research" instead of just "open science"; and how open research could encompass diverse ways of learning and </a:t>
            </a:r>
            <a:r>
              <a:rPr lang="en-US" dirty="0" err="1">
                <a:latin typeface="Metropolis" panose="00000500000000000000" pitchFamily="2" charset="0"/>
              </a:rPr>
              <a:t>organising</a:t>
            </a:r>
            <a:r>
              <a:rPr lang="en-US" dirty="0">
                <a:latin typeface="Metropolis" panose="00000500000000000000" pitchFamily="2" charset="0"/>
              </a:rPr>
              <a:t> what we know.</a:t>
            </a:r>
            <a:endParaRPr lang="en-GB" dirty="0">
              <a:latin typeface="Metropolis" panose="00000500000000000000" pitchFamily="2" charset="0"/>
            </a:endParaRPr>
          </a:p>
        </p:txBody>
      </p:sp>
      <p:sp>
        <p:nvSpPr>
          <p:cNvPr id="4" name="Slide Number Placeholder 3"/>
          <p:cNvSpPr>
            <a:spLocks noGrp="1"/>
          </p:cNvSpPr>
          <p:nvPr>
            <p:ph type="sldNum" sz="quarter" idx="5"/>
          </p:nvPr>
        </p:nvSpPr>
        <p:spPr/>
        <p:txBody>
          <a:bodyPr/>
          <a:lstStyle/>
          <a:p>
            <a:fld id="{42DE052D-2111-4FEC-93E6-A769448A764D}" type="slidenum">
              <a:rPr lang="en-GB" smtClean="0"/>
              <a:t>9</a:t>
            </a:fld>
            <a:endParaRPr lang="en-GB"/>
          </a:p>
        </p:txBody>
      </p:sp>
    </p:spTree>
    <p:extLst>
      <p:ext uri="{BB962C8B-B14F-4D97-AF65-F5344CB8AC3E}">
        <p14:creationId xmlns:p14="http://schemas.microsoft.com/office/powerpoint/2010/main" val="3365500246"/>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665278"/>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8875-688F-483C-96B1-D7FBFEC6DDAE}"/>
              </a:ext>
            </a:extLst>
          </p:cNvPr>
          <p:cNvSpPr>
            <a:spLocks noGrp="1"/>
          </p:cNvSpPr>
          <p:nvPr>
            <p:ph type="ctrTitle"/>
          </p:nvPr>
        </p:nvSpPr>
        <p:spPr>
          <a:xfrm>
            <a:off x="1524000" y="1122363"/>
            <a:ext cx="9144000" cy="2387600"/>
          </a:xfrm>
        </p:spPr>
        <p:txBody>
          <a:bodyPr anchor="b">
            <a:normAutofit/>
          </a:bodyPr>
          <a:lstStyle>
            <a:lvl1pPr algn="ctr">
              <a:defRPr sz="80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7C2D7CB-E345-4F37-BB69-AED1D1E31F06}"/>
              </a:ext>
            </a:extLst>
          </p:cNvPr>
          <p:cNvSpPr>
            <a:spLocks noGrp="1"/>
          </p:cNvSpPr>
          <p:nvPr>
            <p:ph type="subTitle" idx="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178394343"/>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C4ED-77EA-4B75-B8DE-247401C1E856}"/>
              </a:ext>
            </a:extLst>
          </p:cNvPr>
          <p:cNvSpPr>
            <a:spLocks noGrp="1"/>
          </p:cNvSpPr>
          <p:nvPr>
            <p:ph type="title"/>
          </p:nvPr>
        </p:nvSpPr>
        <p:spPr>
          <a:xfrm>
            <a:off x="831850" y="1709738"/>
            <a:ext cx="10515600" cy="2852737"/>
          </a:xfrm>
        </p:spPr>
        <p:txBody>
          <a:bodyPr anchor="b">
            <a:normAutofit/>
          </a:bodyPr>
          <a:lstStyle>
            <a:lvl1pPr>
              <a:defRPr sz="6600" b="1"/>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D5B131A-CC93-4998-926F-4EB61CC25696}"/>
              </a:ext>
            </a:extLst>
          </p:cNvPr>
          <p:cNvSpPr>
            <a:spLocks noGrp="1"/>
          </p:cNvSpPr>
          <p:nvPr>
            <p:ph type="body" idx="1"/>
          </p:nvPr>
        </p:nvSpPr>
        <p:spPr>
          <a:xfrm>
            <a:off x="831850" y="4589463"/>
            <a:ext cx="10515600" cy="1500187"/>
          </a:xfrm>
        </p:spPr>
        <p:txBody>
          <a:bodyPr>
            <a:normAutofit/>
          </a:bodyPr>
          <a:lstStyle>
            <a:lvl1pPr marL="0" indent="0">
              <a:buNone/>
              <a:defRPr sz="40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dirty="0"/>
              <a:t>Click to edit Master text styles</a:t>
            </a:r>
          </a:p>
        </p:txBody>
      </p:sp>
    </p:spTree>
    <p:extLst>
      <p:ext uri="{BB962C8B-B14F-4D97-AF65-F5344CB8AC3E}">
        <p14:creationId xmlns:p14="http://schemas.microsoft.com/office/powerpoint/2010/main" val="348138219"/>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BAA0-FEA2-4155-BC5C-AFEEF432860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77702407"/>
      </p:ext>
    </p:extLst>
  </p:cSld>
  <p:clrMapOvr>
    <a:masterClrMapping/>
  </p:clrMapOvr>
</p:sldLayout>
</file>

<file path=ppt/slideMasters/_rels/slideMaster1.xml.rels><?xml version="1.0" encoding="UTF-8" standalone="yes"?>
<Relationships xmlns="http://schemas.openxmlformats.org/package/2006/relationships"><Relationship Id="rId3" Type="http://purl.oclc.org/ooxml/officeDocument/relationships/slideLayout" Target="../slideLayouts/slideLayout3.xml"/><Relationship Id="rId2" Type="http://purl.oclc.org/ooxml/officeDocument/relationships/slideLayout" Target="../slideLayouts/slideLayout2.xml"/><Relationship Id="rId1" Type="http://purl.oclc.org/ooxml/officeDocument/relationships/slideLayout" Target="../slideLayouts/slideLayout1.xml"/><Relationship Id="rId5" Type="http://purl.oclc.org/ooxml/officeDocument/relationships/theme" Target="../theme/theme1.xml"/><Relationship Id="rId4" Type="http://purl.oclc.org/ooxml/officeDocument/relationships/slideLayout" Target="../slideLayouts/slideLayout4.xml"/></Relationships>
</file>

<file path=ppt/slideMasters/slideMaster1.xml><?xml version="1.0" encoding="utf-8"?>
<p:sldMaster xmlns:a="http://purl.oclc.org/ooxml/drawingml/main" xmlns:r="http://purl.oclc.org/ooxml/officeDocument/relationships" xmlns:p="http://purl.oclc.org/ooxml/presentationml/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F3E7B-5716-43FD-B4A3-F8F3C560EA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BB8C9AA-AB28-4274-93E3-1376B3FC4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0032961"/>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1" r:id="rId3"/>
    <p:sldLayoutId id="2147483654" r:id="rId4"/>
  </p:sldLayoutIdLst>
  <p:txStyles>
    <p:titleStyle>
      <a:lvl1pPr algn="l" defTabSz="914400" rtl="0" eaLnBrk="1" latinLnBrk="0" hangingPunct="1">
        <a:lnSpc>
          <a:spcPct val="90%"/>
        </a:lnSpc>
        <a:spcBef>
          <a:spcPct val="0%"/>
        </a:spcBef>
        <a:buNone/>
        <a:defRPr sz="5400" b="0" kern="1200">
          <a:solidFill>
            <a:schemeClr val="tx2"/>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hyperlink" Target="https://research-fosdem.github.io/" TargetMode="External"/><Relationship Id="rId7" Type="http://purl.oclc.org/ooxml/officeDocument/relationships/hyperlink" Target="https://doi.org/10.5281/zenodo.10643245" TargetMode="External"/><Relationship Id="rId2" Type="http://purl.oclc.org/ooxml/officeDocument/relationships/notesSlide" Target="../notesSlides/notesSlide1.xml"/><Relationship Id="rId1" Type="http://purl.oclc.org/ooxml/officeDocument/relationships/slideLayout" Target="../slideLayouts/slideLayout4.xml"/><Relationship Id="rId6" Type="http://purl.oclc.org/ooxml/officeDocument/relationships/image" Target="../media/image2.svg"/><Relationship Id="rId5" Type="http://purl.oclc.org/ooxml/officeDocument/relationships/image" Target="../media/image1.png"/><Relationship Id="rId4" Type="http://purl.oclc.org/ooxml/officeDocument/relationships/hyperlink" Target="https://creativecommons.org/licenses/by-sa/4.0/" TargetMode="External"/></Relationships>
</file>

<file path=ppt/slides/_rels/slide10.xml.rels><?xml version="1.0" encoding="UTF-8" standalone="yes"?>
<Relationships xmlns="http://schemas.openxmlformats.org/package/2006/relationships"><Relationship Id="rId2" Type="http://purl.oclc.org/ooxml/officeDocument/relationships/notesSlide" Target="../notesSlides/notesSlide10.xml"/><Relationship Id="rId1" Type="http://purl.oclc.org/ooxml/officeDocument/relationships/slideLayout" Target="../slideLayouts/slideLayout1.xml"/></Relationships>
</file>

<file path=ppt/slides/_rels/slide11.xml.rels><?xml version="1.0" encoding="UTF-8" standalone="yes"?>
<Relationships xmlns="http://schemas.openxmlformats.org/package/2006/relationships"><Relationship Id="rId3" Type="http://purl.oclc.org/ooxml/officeDocument/relationships/hyperlink" Target="https://thenounproject.com/icon/scroll-document-3314861/" TargetMode="External"/><Relationship Id="rId2" Type="http://purl.oclc.org/ooxml/officeDocument/relationships/notesSlide" Target="../notesSlides/notesSlide11.xml"/><Relationship Id="rId1" Type="http://purl.oclc.org/ooxml/officeDocument/relationships/slideLayout" Target="../slideLayouts/slideLayout1.xml"/><Relationship Id="rId4" Type="http://purl.oclc.org/ooxml/officeDocument/relationships/hyperlink" Target="https://creativecommons.org/licenses/by/3.0/" TargetMode="External"/></Relationships>
</file>

<file path=ppt/slides/_rels/slide12.xml.rels><?xml version="1.0" encoding="UTF-8" standalone="yes"?>
<Relationships xmlns="http://schemas.openxmlformats.org/package/2006/relationships"><Relationship Id="rId3" Type="http://purl.oclc.org/ooxml/officeDocument/relationships/hyperlink" Target="https://thenounproject.com/icon/justice-1039653/" TargetMode="External"/><Relationship Id="rId2" Type="http://purl.oclc.org/ooxml/officeDocument/relationships/notesSlide" Target="../notesSlides/notesSlide12.xml"/><Relationship Id="rId1" Type="http://purl.oclc.org/ooxml/officeDocument/relationships/slideLayout" Target="../slideLayouts/slideLayout1.xml"/><Relationship Id="rId4" Type="http://purl.oclc.org/ooxml/officeDocument/relationships/hyperlink" Target="https://creativecommons.org/licenses/by/3.0/" TargetMode="External"/></Relationships>
</file>

<file path=ppt/slides/_rels/slide13.xml.rels><?xml version="1.0" encoding="UTF-8" standalone="yes"?>
<Relationships xmlns="http://schemas.openxmlformats.org/package/2006/relationships"><Relationship Id="rId3" Type="http://purl.oclc.org/ooxml/officeDocument/relationships/hyperlink" Target="https://thenounproject.com/icon/musical-notes-4185452/" TargetMode="External"/><Relationship Id="rId2" Type="http://purl.oclc.org/ooxml/officeDocument/relationships/notesSlide" Target="../notesSlides/notesSlide13.xml"/><Relationship Id="rId1" Type="http://purl.oclc.org/ooxml/officeDocument/relationships/slideLayout" Target="../slideLayouts/slideLayout1.xml"/><Relationship Id="rId4" Type="http://purl.oclc.org/ooxml/officeDocument/relationships/hyperlink" Target="https://creativecommons.org/licenses/by/3.0/" TargetMode="External"/></Relationships>
</file>

<file path=ppt/slides/_rels/slide14.xml.rels><?xml version="1.0" encoding="UTF-8" standalone="yes"?>
<Relationships xmlns="http://schemas.openxmlformats.org/package/2006/relationships"><Relationship Id="rId2" Type="http://purl.oclc.org/ooxml/officeDocument/relationships/notesSlide" Target="../notesSlides/notesSlide14.xml"/><Relationship Id="rId1" Type="http://purl.oclc.org/ooxml/officeDocument/relationships/slideLayout" Target="../slideLayouts/slideLayout1.xml"/></Relationships>
</file>

<file path=ppt/slides/_rels/slide15.xml.rels><?xml version="1.0" encoding="UTF-8" standalone="yes"?>
<Relationships xmlns="http://schemas.openxmlformats.org/package/2006/relationships"><Relationship Id="rId2" Type="http://purl.oclc.org/ooxml/officeDocument/relationships/notesSlide" Target="../notesSlides/notesSlide15.xml"/><Relationship Id="rId1" Type="http://purl.oclc.org/ooxml/officeDocument/relationships/slideLayout" Target="../slideLayouts/slideLayout1.xml"/></Relationships>
</file>

<file path=ppt/slides/_rels/slide16.xml.rels><?xml version="1.0" encoding="UTF-8" standalone="yes"?>
<Relationships xmlns="http://schemas.openxmlformats.org/package/2006/relationships"><Relationship Id="rId2" Type="http://purl.oclc.org/ooxml/officeDocument/relationships/notesSlide" Target="../notesSlides/notesSlide16.xml"/><Relationship Id="rId1" Type="http://purl.oclc.org/ooxml/officeDocument/relationships/slideLayout" Target="../slideLayouts/slideLayout1.xml"/></Relationships>
</file>

<file path=ppt/slides/_rels/slide17.xml.rels><?xml version="1.0" encoding="UTF-8" standalone="yes"?>
<Relationships xmlns="http://schemas.openxmlformats.org/package/2006/relationships"><Relationship Id="rId2" Type="http://purl.oclc.org/ooxml/officeDocument/relationships/notesSlide" Target="../notesSlides/notesSlide17.xml"/><Relationship Id="rId1" Type="http://purl.oclc.org/ooxml/officeDocument/relationships/slideLayout" Target="../slideLayouts/slideLayout1.xml"/></Relationships>
</file>

<file path=ppt/slides/_rels/slide18.xml.rels><?xml version="1.0" encoding="UTF-8" standalone="yes"?>
<Relationships xmlns="http://schemas.openxmlformats.org/package/2006/relationships"><Relationship Id="rId2" Type="http://purl.oclc.org/ooxml/officeDocument/relationships/notesSlide" Target="../notesSlides/notesSlide18.xml"/><Relationship Id="rId1" Type="http://purl.oclc.org/ooxml/officeDocument/relationships/slideLayout" Target="../slideLayouts/slideLayout1.xml"/></Relationships>
</file>

<file path=ppt/slides/_rels/slide19.xml.rels><?xml version="1.0" encoding="UTF-8" standalone="yes"?>
<Relationships xmlns="http://schemas.openxmlformats.org/package/2006/relationships"><Relationship Id="rId2" Type="http://purl.oclc.org/ooxml/officeDocument/relationships/notesSlide" Target="../notesSlides/notesSlide19.xml"/><Relationship Id="rId1" Type="http://purl.oclc.org/ooxml/officeDocument/relationships/slideLayout" Target="../slideLayouts/slideLayout1.xml"/></Relationships>
</file>

<file path=ppt/slides/_rels/slide2.xml.rels><?xml version="1.0" encoding="UTF-8" standalone="yes"?>
<Relationships xmlns="http://schemas.openxmlformats.org/package/2006/relationships"><Relationship Id="rId3" Type="http://purl.oclc.org/ooxml/officeDocument/relationships/image" Target="../media/image3.jpg"/><Relationship Id="rId2" Type="http://purl.oclc.org/ooxml/officeDocument/relationships/notesSlide" Target="../notesSlides/notesSlide2.xml"/><Relationship Id="rId1" Type="http://purl.oclc.org/ooxml/officeDocument/relationships/slideLayout" Target="../slideLayouts/slideLayout1.xml"/><Relationship Id="rId5" Type="http://purl.oclc.org/ooxml/officeDocument/relationships/hyperlink" Target="https://creativecommons.org/licenses/by/2.0/" TargetMode="External"/><Relationship Id="rId4" Type="http://purl.oclc.org/ooxml/officeDocument/relationships/hyperlink" Target="https://flic.kr/p/8bkzov" TargetMode="External"/></Relationships>
</file>

<file path=ppt/slides/_rels/slide20.xml.rels><?xml version="1.0" encoding="UTF-8" standalone="yes"?>
<Relationships xmlns="http://schemas.openxmlformats.org/package/2006/relationships"><Relationship Id="rId2" Type="http://purl.oclc.org/ooxml/officeDocument/relationships/notesSlide" Target="../notesSlides/notesSlide20.xml"/><Relationship Id="rId1" Type="http://purl.oclc.org/ooxml/officeDocument/relationships/slideLayout" Target="../slideLayouts/slideLayout1.xml"/></Relationships>
</file>

<file path=ppt/slides/_rels/slide21.xml.rels><?xml version="1.0" encoding="UTF-8" standalone="yes"?>
<Relationships xmlns="http://schemas.openxmlformats.org/package/2006/relationships"><Relationship Id="rId2" Type="http://purl.oclc.org/ooxml/officeDocument/relationships/notesSlide" Target="../notesSlides/notesSlide21.xml"/><Relationship Id="rId1" Type="http://purl.oclc.org/ooxml/officeDocument/relationships/slideLayout" Target="../slideLayouts/slideLayout1.xml"/></Relationships>
</file>

<file path=ppt/slides/_rels/slide22.xml.rels><?xml version="1.0" encoding="UTF-8" standalone="yes"?>
<Relationships xmlns="http://schemas.openxmlformats.org/package/2006/relationships"><Relationship Id="rId2" Type="http://purl.oclc.org/ooxml/officeDocument/relationships/notesSlide" Target="../notesSlides/notesSlide22.xml"/><Relationship Id="rId1" Type="http://purl.oclc.org/ooxml/officeDocument/relationships/slideLayout" Target="../slideLayouts/slideLayout1.xml"/></Relationships>
</file>

<file path=ppt/slides/_rels/slide23.xml.rels><?xml version="1.0" encoding="UTF-8" standalone="yes"?>
<Relationships xmlns="http://schemas.openxmlformats.org/package/2006/relationships"><Relationship Id="rId2" Type="http://purl.oclc.org/ooxml/officeDocument/relationships/notesSlide" Target="../notesSlides/notesSlide23.xml"/><Relationship Id="rId1" Type="http://purl.oclc.org/ooxml/officeDocument/relationships/slideLayout" Target="../slideLayouts/slideLayout1.xml"/></Relationships>
</file>

<file path=ppt/slides/_rels/slide24.xml.rels><?xml version="1.0" encoding="UTF-8" standalone="yes"?>
<Relationships xmlns="http://schemas.openxmlformats.org/package/2006/relationships"><Relationship Id="rId2" Type="http://purl.oclc.org/ooxml/officeDocument/relationships/notesSlide" Target="../notesSlides/notesSlide24.xml"/><Relationship Id="rId1" Type="http://purl.oclc.org/ooxml/officeDocument/relationships/slideLayout" Target="../slideLayouts/slideLayout2.xml"/></Relationships>
</file>

<file path=ppt/slides/_rels/slide25.xml.rels><?xml version="1.0" encoding="UTF-8" standalone="yes"?>
<Relationships xmlns="http://schemas.openxmlformats.org/package/2006/relationships"><Relationship Id="rId2" Type="http://purl.oclc.org/ooxml/officeDocument/relationships/notesSlide" Target="../notesSlides/notesSlide25.xml"/><Relationship Id="rId1" Type="http://purl.oclc.org/ooxml/officeDocument/relationships/slideLayout" Target="../slideLayouts/slideLayout1.xml"/></Relationships>
</file>

<file path=ppt/slides/_rels/slide26.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27.xml.rels><?xml version="1.0" encoding="UTF-8" standalone="yes"?>
<Relationships xmlns="http://schemas.openxmlformats.org/package/2006/relationships"><Relationship Id="rId8" Type="http://purl.oclc.org/ooxml/officeDocument/relationships/hyperlink" Target="https://creativecommons.org/licenses/by/3.0/" TargetMode="External"/><Relationship Id="rId3" Type="http://purl.oclc.org/ooxml/officeDocument/relationships/hyperlink" Target="https://creativecommons.org/licenses/by-sa/4.0/" TargetMode="External"/><Relationship Id="rId7" Type="http://purl.oclc.org/ooxml/officeDocument/relationships/hyperlink" Target="https://thenounproject.com/icon/1002247/" TargetMode="External"/><Relationship Id="rId12" Type="http://purl.oclc.org/ooxml/officeDocument/relationships/hyperlink" Target="https://doi.org/10.5281/zenodo.10643245" TargetMode="External"/><Relationship Id="rId2" Type="http://purl.oclc.org/ooxml/officeDocument/relationships/notesSlide" Target="../notesSlides/notesSlide26.xml"/><Relationship Id="rId1" Type="http://purl.oclc.org/ooxml/officeDocument/relationships/slideLayout" Target="../slideLayouts/slideLayout1.xml"/><Relationship Id="rId6" Type="http://purl.oclc.org/ooxml/officeDocument/relationships/hyperlink" Target="https://thenounproject.com/search/?q=internet&amp;i=1213108" TargetMode="External"/><Relationship Id="rId11" Type="http://purl.oclc.org/ooxml/officeDocument/relationships/image" Target="../media/image6.png"/><Relationship Id="rId5" Type="http://purl.oclc.org/ooxml/officeDocument/relationships/image" Target="../media/image2.svg"/><Relationship Id="rId10" Type="http://purl.oclc.org/ooxml/officeDocument/relationships/hyperlink" Target="https://creativecommons.org/publicdomain/zero/1.0/" TargetMode="External"/><Relationship Id="rId4" Type="http://purl.oclc.org/ooxml/officeDocument/relationships/image" Target="../media/image1.png"/><Relationship Id="rId9" Type="http://purl.oclc.org/ooxml/officeDocument/relationships/hyperlink" Target="https://commons.wikimedia.org/wiki/File:Fediverse_logo_proposal.svg" TargetMode="External"/></Relationships>
</file>

<file path=ppt/slides/_rels/slide3.xml.rels><?xml version="1.0" encoding="UTF-8" standalone="yes"?>
<Relationships xmlns="http://schemas.openxmlformats.org/package/2006/relationships"><Relationship Id="rId3" Type="http://purl.oclc.org/ooxml/officeDocument/relationships/notesSlide" Target="../notesSlides/notesSlide3.xml"/><Relationship Id="rId2" Type="http://purl.oclc.org/ooxml/officeDocument/relationships/slideLayout" Target="../slideLayouts/slideLayout1.xml"/><Relationship Id="rId1" Type="http://purl.oclc.org/ooxml/officeDocument/relationships/tags" Target="../tags/tag1.xml"/></Relationships>
</file>

<file path=ppt/slides/_rels/slide4.xml.rels><?xml version="1.0" encoding="UTF-8" standalone="yes"?>
<Relationships xmlns="http://schemas.openxmlformats.org/package/2006/relationships"><Relationship Id="rId3" Type="http://purl.oclc.org/ooxml/officeDocument/relationships/image" Target="../media/image3.jpg"/><Relationship Id="rId2" Type="http://purl.oclc.org/ooxml/officeDocument/relationships/notesSlide" Target="../notesSlides/notesSlide4.xml"/><Relationship Id="rId1" Type="http://purl.oclc.org/ooxml/officeDocument/relationships/slideLayout" Target="../slideLayouts/slideLayout1.xml"/><Relationship Id="rId5" Type="http://purl.oclc.org/ooxml/officeDocument/relationships/hyperlink" Target="https://creativecommons.org/licenses/by/2.0/" TargetMode="External"/><Relationship Id="rId4" Type="http://purl.oclc.org/ooxml/officeDocument/relationships/hyperlink" Target="https://flic.kr/p/8bkzov" TargetMode="External"/></Relationships>
</file>

<file path=ppt/slides/_rels/slide5.xml.rels><?xml version="1.0" encoding="UTF-8" standalone="yes"?>
<Relationships xmlns="http://schemas.openxmlformats.org/package/2006/relationships"><Relationship Id="rId2" Type="http://purl.oclc.org/ooxml/officeDocument/relationships/notesSlide" Target="../notesSlides/notesSlide5.xml"/><Relationship Id="rId1" Type="http://purl.oclc.org/ooxml/officeDocument/relationships/slideLayout" Target="../slideLayouts/slideLayout1.xml"/></Relationships>
</file>

<file path=ppt/slides/_rels/slide6.xml.rels><?xml version="1.0" encoding="UTF-8" standalone="yes"?>
<Relationships xmlns="http://schemas.openxmlformats.org/package/2006/relationships"><Relationship Id="rId3" Type="http://purl.oclc.org/ooxml/officeDocument/relationships/image" Target="../media/image4.jpg"/><Relationship Id="rId2" Type="http://purl.oclc.org/ooxml/officeDocument/relationships/notesSlide" Target="../notesSlides/notesSlide6.xml"/><Relationship Id="rId1" Type="http://purl.oclc.org/ooxml/officeDocument/relationships/slideLayout" Target="../slideLayouts/slideLayout1.xml"/><Relationship Id="rId4" Type="http://purl.oclc.org/ooxml/officeDocument/relationships/hyperlink" Target="https://commons.wikimedia.org/wiki/File:Joseph_Wright_of_Derby_The_Alchemist.jpg" TargetMode="External"/></Relationships>
</file>

<file path=ppt/slides/_rels/slide7.xml.rels><?xml version="1.0" encoding="UTF-8" standalone="yes"?>
<Relationships xmlns="http://schemas.openxmlformats.org/package/2006/relationships"><Relationship Id="rId3" Type="http://purl.oclc.org/ooxml/officeDocument/relationships/notesSlide" Target="../notesSlides/notesSlide7.xml"/><Relationship Id="rId7" Type="http://purl.oclc.org/ooxml/officeDocument/relationships/hyperlink" Target="https://creativecommons.org/licenses/by-sa/3.0/deed.en" TargetMode="External"/><Relationship Id="rId2" Type="http://purl.oclc.org/ooxml/officeDocument/relationships/slideLayout" Target="../slideLayouts/slideLayout1.xml"/><Relationship Id="rId1" Type="http://purl.oclc.org/ooxml/officeDocument/relationships/tags" Target="../tags/tag2.xml"/><Relationship Id="rId6" Type="http://purl.oclc.org/ooxml/officeDocument/relationships/hyperlink" Target="https://commons.wikimedia.org/wiki/File:Cory_Doctorow_by_Gage_Skidmore.jpg" TargetMode="External"/><Relationship Id="rId5" Type="http://purl.oclc.org/ooxml/officeDocument/relationships/hyperlink" Target="https://youtu.be/2-CvOrDODds?t=678" TargetMode="External"/><Relationship Id="rId4" Type="http://purl.oclc.org/ooxml/officeDocument/relationships/image" Target="../media/image5.png"/></Relationships>
</file>

<file path=ppt/slides/_rels/slide8.xml.rels><?xml version="1.0" encoding="UTF-8" standalone="yes"?>
<Relationships xmlns="http://schemas.openxmlformats.org/package/2006/relationships"><Relationship Id="rId2" Type="http://purl.oclc.org/ooxml/officeDocument/relationships/notesSlide" Target="../notesSlides/notesSlide8.xml"/><Relationship Id="rId1" Type="http://purl.oclc.org/ooxml/officeDocument/relationships/slideLayout" Target="../slideLayouts/slideLayout2.xml"/></Relationships>
</file>

<file path=ppt/slides/_rels/slide9.xml.rels><?xml version="1.0" encoding="UTF-8" standalone="yes"?>
<Relationships xmlns="http://schemas.openxmlformats.org/package/2006/relationships"><Relationship Id="rId2" Type="http://purl.oclc.org/ooxml/officeDocument/relationships/notesSlide" Target="../notesSlides/notesSlide9.xml"/><Relationship Id="rId1" Type="http://purl.oclc.org/ooxml/officeDocument/relationships/slideLayout" Target="../slideLayouts/slideLayout1.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4FA9A0-C9AA-4CDA-B81D-559811879621}"/>
              </a:ext>
            </a:extLst>
          </p:cNvPr>
          <p:cNvSpPr>
            <a:spLocks noGrp="1"/>
          </p:cNvSpPr>
          <p:nvPr>
            <p:ph type="title"/>
          </p:nvPr>
        </p:nvSpPr>
        <p:spPr>
          <a:xfrm>
            <a:off x="410815" y="335307"/>
            <a:ext cx="11366215" cy="3289241"/>
          </a:xfrm>
        </p:spPr>
        <p:txBody>
          <a:bodyPr>
            <a:normAutofit fontScale="90%"/>
          </a:bodyPr>
          <a:lstStyle/>
          <a:p>
            <a:r>
              <a:rPr lang="en-US" sz="8000" dirty="0">
                <a:solidFill>
                  <a:schemeClr val="tx1"/>
                </a:solidFill>
              </a:rPr>
              <a:t>Representing </a:t>
            </a:r>
            <a:r>
              <a:rPr lang="en-US" sz="8000" b="1" dirty="0"/>
              <a:t>epistemic</a:t>
            </a:r>
            <a:r>
              <a:rPr lang="en-US" sz="8000" dirty="0">
                <a:solidFill>
                  <a:schemeClr val="tx1"/>
                </a:solidFill>
              </a:rPr>
              <a:t> and </a:t>
            </a:r>
            <a:r>
              <a:rPr lang="en-US" sz="8000" b="1" dirty="0"/>
              <a:t>disciplinary</a:t>
            </a:r>
            <a:r>
              <a:rPr lang="en-US" sz="8000" dirty="0">
                <a:solidFill>
                  <a:schemeClr val="tx1"/>
                </a:solidFill>
              </a:rPr>
              <a:t> diversity in open research</a:t>
            </a:r>
            <a:endParaRPr lang="en-GB" dirty="0">
              <a:solidFill>
                <a:schemeClr val="tx1"/>
              </a:solidFill>
            </a:endParaRPr>
          </a:p>
        </p:txBody>
      </p:sp>
      <p:sp>
        <p:nvSpPr>
          <p:cNvPr id="2" name="TextBox 1">
            <a:extLst>
              <a:ext uri="{FF2B5EF4-FFF2-40B4-BE49-F238E27FC236}">
                <a16:creationId xmlns:a16="http://schemas.microsoft.com/office/drawing/2014/main" id="{9682FFB2-077C-4D4A-B070-A50767A09A0A}"/>
              </a:ext>
            </a:extLst>
          </p:cNvPr>
          <p:cNvSpPr txBox="1"/>
          <p:nvPr/>
        </p:nvSpPr>
        <p:spPr>
          <a:xfrm>
            <a:off x="410816" y="3908225"/>
            <a:ext cx="7413567" cy="2677656"/>
          </a:xfrm>
          <a:prstGeom prst="rect">
            <a:avLst/>
          </a:prstGeom>
          <a:noFill/>
        </p:spPr>
        <p:txBody>
          <a:bodyPr wrap="square" rtlCol="0">
            <a:spAutoFit/>
          </a:bodyPr>
          <a:lstStyle/>
          <a:p>
            <a:r>
              <a:rPr lang="en-GB" sz="2400" dirty="0">
                <a:solidFill>
                  <a:schemeClr val="tx2"/>
                </a:solidFill>
              </a:rPr>
              <a:t>Pen-Yuan Hsing </a:t>
            </a:r>
            <a:r>
              <a:rPr lang="en-GB" sz="1600" dirty="0">
                <a:solidFill>
                  <a:schemeClr val="tx2"/>
                </a:solidFill>
              </a:rPr>
              <a:t>1,2</a:t>
            </a:r>
          </a:p>
          <a:p>
            <a:r>
              <a:rPr lang="en-GB" sz="2400" dirty="0">
                <a:solidFill>
                  <a:schemeClr val="tx2"/>
                </a:solidFill>
              </a:rPr>
              <a:t>Brianna Johns </a:t>
            </a:r>
            <a:r>
              <a:rPr lang="en-GB" sz="1600" dirty="0">
                <a:solidFill>
                  <a:schemeClr val="tx2"/>
                </a:solidFill>
              </a:rPr>
              <a:t>1</a:t>
            </a:r>
          </a:p>
          <a:p>
            <a:r>
              <a:rPr lang="en-GB" sz="1600" dirty="0"/>
              <a:t>1</a:t>
            </a:r>
            <a:r>
              <a:rPr lang="en-GB" sz="2400" dirty="0"/>
              <a:t> Gathering for Open Science Hardware</a:t>
            </a:r>
          </a:p>
          <a:p>
            <a:r>
              <a:rPr lang="en-GB" sz="1600" dirty="0"/>
              <a:t>2</a:t>
            </a:r>
            <a:r>
              <a:rPr lang="en-GB" sz="2400" dirty="0"/>
              <a:t> University of Bristol, United Kingdom</a:t>
            </a:r>
          </a:p>
          <a:p>
            <a:endParaRPr lang="en-GB" sz="2400" dirty="0"/>
          </a:p>
          <a:p>
            <a:r>
              <a:rPr lang="en-GB" sz="2400" dirty="0"/>
              <a:t>10:00 UTC 10 February 2024</a:t>
            </a:r>
          </a:p>
          <a:p>
            <a:r>
              <a:rPr lang="en-GB" sz="2400" dirty="0"/>
              <a:t>FOSDEM </a:t>
            </a:r>
            <a:r>
              <a:rPr lang="en-GB" sz="2400" dirty="0">
                <a:hlinkClick r:id="rId3"/>
              </a:rPr>
              <a:t>Open Research </a:t>
            </a:r>
            <a:r>
              <a:rPr lang="en-GB" sz="2400" dirty="0" err="1">
                <a:hlinkClick r:id="rId3"/>
              </a:rPr>
              <a:t>Devroom</a:t>
            </a:r>
            <a:r>
              <a:rPr lang="en-GB" sz="2400" dirty="0"/>
              <a:t> session 1</a:t>
            </a:r>
          </a:p>
        </p:txBody>
      </p:sp>
      <p:pic>
        <p:nvPicPr>
          <p:cNvPr id="5" name="Graphic 4">
            <a:hlinkClick r:id="rId4"/>
            <a:extLst>
              <a:ext uri="{FF2B5EF4-FFF2-40B4-BE49-F238E27FC236}">
                <a16:creationId xmlns:a16="http://schemas.microsoft.com/office/drawing/2014/main" id="{F2A8261D-D9B3-4A56-ADE1-2B7CA51B3D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4633" y="5288096"/>
            <a:ext cx="3504660" cy="1234596"/>
          </a:xfrm>
          <a:prstGeom prst="rect">
            <a:avLst/>
          </a:prstGeom>
        </p:spPr>
      </p:pic>
      <p:sp>
        <p:nvSpPr>
          <p:cNvPr id="3" name="TextBox 2">
            <a:extLst>
              <a:ext uri="{FF2B5EF4-FFF2-40B4-BE49-F238E27FC236}">
                <a16:creationId xmlns:a16="http://schemas.microsoft.com/office/drawing/2014/main" id="{AC176464-FFD8-40DA-BE8E-C3AD5A2E6B35}"/>
              </a:ext>
            </a:extLst>
          </p:cNvPr>
          <p:cNvSpPr txBox="1"/>
          <p:nvPr/>
        </p:nvSpPr>
        <p:spPr>
          <a:xfrm>
            <a:off x="8142670" y="4742148"/>
            <a:ext cx="3736623" cy="369332"/>
          </a:xfrm>
          <a:prstGeom prst="rect">
            <a:avLst/>
          </a:prstGeom>
          <a:noFill/>
        </p:spPr>
        <p:txBody>
          <a:bodyPr wrap="square" rtlCol="0">
            <a:spAutoFit/>
          </a:bodyPr>
          <a:lstStyle/>
          <a:p>
            <a:pPr algn="r"/>
            <a:r>
              <a:rPr lang="en-GB" sz="1800" dirty="0"/>
              <a:t>DOI: </a:t>
            </a:r>
            <a:r>
              <a:rPr lang="en-GB" sz="1800" dirty="0">
                <a:hlinkClick r:id="rId7"/>
              </a:rPr>
              <a:t>10.5281/zenodo.10643245</a:t>
            </a:r>
            <a:endParaRPr lang="en-GB" dirty="0"/>
          </a:p>
        </p:txBody>
      </p:sp>
    </p:spTree>
    <p:extLst>
      <p:ext uri="{BB962C8B-B14F-4D97-AF65-F5344CB8AC3E}">
        <p14:creationId xmlns:p14="http://schemas.microsoft.com/office/powerpoint/2010/main" val="1994023281"/>
      </p:ext>
    </p:extLst>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AB83DB-45D9-4D0B-ABDE-4DAA386E13E3}"/>
              </a:ext>
            </a:extLst>
          </p:cNvPr>
          <p:cNvSpPr txBox="1"/>
          <p:nvPr/>
        </p:nvSpPr>
        <p:spPr>
          <a:xfrm>
            <a:off x="163429" y="437614"/>
            <a:ext cx="11865142" cy="1631216"/>
          </a:xfrm>
          <a:prstGeom prst="rect">
            <a:avLst/>
          </a:prstGeom>
          <a:noFill/>
        </p:spPr>
        <p:txBody>
          <a:bodyPr wrap="square" rtlCol="0">
            <a:spAutoFit/>
          </a:bodyPr>
          <a:lstStyle/>
          <a:p>
            <a:pPr algn="ctr"/>
            <a:r>
              <a:rPr lang="en-US" sz="10000" b="1" dirty="0">
                <a:solidFill>
                  <a:schemeClr val="tx2"/>
                </a:solidFill>
              </a:rPr>
              <a:t>epistemic diversity</a:t>
            </a:r>
            <a:endParaRPr lang="en-GB" sz="10000" b="1" dirty="0">
              <a:solidFill>
                <a:schemeClr val="tx2"/>
              </a:solidFill>
            </a:endParaRPr>
          </a:p>
        </p:txBody>
      </p:sp>
      <p:sp>
        <p:nvSpPr>
          <p:cNvPr id="2" name="TextBox 1">
            <a:extLst>
              <a:ext uri="{FF2B5EF4-FFF2-40B4-BE49-F238E27FC236}">
                <a16:creationId xmlns:a16="http://schemas.microsoft.com/office/drawing/2014/main" id="{06FBF7D9-40CD-46ED-83DB-C731D79D577D}"/>
              </a:ext>
            </a:extLst>
          </p:cNvPr>
          <p:cNvSpPr txBox="1"/>
          <p:nvPr/>
        </p:nvSpPr>
        <p:spPr>
          <a:xfrm>
            <a:off x="493294" y="2413337"/>
            <a:ext cx="5602705" cy="1015663"/>
          </a:xfrm>
          <a:prstGeom prst="rect">
            <a:avLst/>
          </a:prstGeom>
          <a:noFill/>
        </p:spPr>
        <p:txBody>
          <a:bodyPr wrap="square" rtlCol="0">
            <a:spAutoFit/>
          </a:bodyPr>
          <a:lstStyle/>
          <a:p>
            <a:r>
              <a:rPr lang="en-US" sz="6000" i="1" dirty="0"/>
              <a:t>diversity of…</a:t>
            </a:r>
            <a:endParaRPr lang="en-GB" sz="6000" i="1" dirty="0"/>
          </a:p>
        </p:txBody>
      </p:sp>
      <p:sp>
        <p:nvSpPr>
          <p:cNvPr id="3" name="TextBox 2">
            <a:extLst>
              <a:ext uri="{FF2B5EF4-FFF2-40B4-BE49-F238E27FC236}">
                <a16:creationId xmlns:a16="http://schemas.microsoft.com/office/drawing/2014/main" id="{63330A1D-4D85-45CE-BEE1-B6F958D49940}"/>
              </a:ext>
            </a:extLst>
          </p:cNvPr>
          <p:cNvSpPr txBox="1"/>
          <p:nvPr/>
        </p:nvSpPr>
        <p:spPr>
          <a:xfrm>
            <a:off x="1588170" y="3402477"/>
            <a:ext cx="9276348" cy="1446550"/>
          </a:xfrm>
          <a:prstGeom prst="rect">
            <a:avLst/>
          </a:prstGeom>
          <a:noFill/>
        </p:spPr>
        <p:txBody>
          <a:bodyPr wrap="square" rtlCol="0">
            <a:spAutoFit/>
          </a:bodyPr>
          <a:lstStyle/>
          <a:p>
            <a:r>
              <a:rPr lang="en-US" sz="8800" b="1" dirty="0">
                <a:solidFill>
                  <a:schemeClr val="tx2"/>
                </a:solidFill>
              </a:rPr>
              <a:t>HOW</a:t>
            </a:r>
            <a:r>
              <a:rPr lang="en-US" sz="8800" dirty="0"/>
              <a:t> we know</a:t>
            </a:r>
            <a:endParaRPr lang="en-GB" sz="8800" dirty="0"/>
          </a:p>
        </p:txBody>
      </p:sp>
      <p:sp>
        <p:nvSpPr>
          <p:cNvPr id="5" name="TextBox 4">
            <a:extLst>
              <a:ext uri="{FF2B5EF4-FFF2-40B4-BE49-F238E27FC236}">
                <a16:creationId xmlns:a16="http://schemas.microsoft.com/office/drawing/2014/main" id="{6E8797C0-ABE9-4208-8FF1-B693FAECEC1F}"/>
              </a:ext>
            </a:extLst>
          </p:cNvPr>
          <p:cNvSpPr txBox="1"/>
          <p:nvPr/>
        </p:nvSpPr>
        <p:spPr>
          <a:xfrm>
            <a:off x="1588170" y="4849027"/>
            <a:ext cx="9410700" cy="1446550"/>
          </a:xfrm>
          <a:prstGeom prst="rect">
            <a:avLst/>
          </a:prstGeom>
          <a:noFill/>
        </p:spPr>
        <p:txBody>
          <a:bodyPr wrap="square" rtlCol="0">
            <a:spAutoFit/>
          </a:bodyPr>
          <a:lstStyle/>
          <a:p>
            <a:r>
              <a:rPr lang="en-US" sz="8800" b="1" dirty="0">
                <a:solidFill>
                  <a:schemeClr val="tx2"/>
                </a:solidFill>
              </a:rPr>
              <a:t>WHAT</a:t>
            </a:r>
            <a:r>
              <a:rPr lang="en-US" sz="8800" dirty="0"/>
              <a:t> we know</a:t>
            </a:r>
            <a:endParaRPr lang="en-GB" sz="8800" dirty="0"/>
          </a:p>
        </p:txBody>
      </p:sp>
    </p:spTree>
    <p:extLst>
      <p:ext uri="{BB962C8B-B14F-4D97-AF65-F5344CB8AC3E}">
        <p14:creationId xmlns:p14="http://schemas.microsoft.com/office/powerpoint/2010/main" val="254963337"/>
      </p:ext>
    </p:extLst>
  </p:cSld>
  <p:clrMapOvr>
    <a:masterClrMapping/>
  </p:clrMapOvr>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6481C08-79FC-476B-855C-13CA0567AC41}"/>
              </a:ext>
            </a:extLst>
          </p:cNvPr>
          <p:cNvSpPr txBox="1"/>
          <p:nvPr/>
        </p:nvSpPr>
        <p:spPr>
          <a:xfrm>
            <a:off x="0" y="6590479"/>
            <a:ext cx="5065295" cy="246221"/>
          </a:xfrm>
          <a:prstGeom prst="rect">
            <a:avLst/>
          </a:prstGeom>
          <a:noFill/>
        </p:spPr>
        <p:txBody>
          <a:bodyPr wrap="square" rtlCol="0">
            <a:spAutoFit/>
          </a:bodyPr>
          <a:lstStyle/>
          <a:p>
            <a:r>
              <a:rPr lang="en-US" sz="1000" dirty="0">
                <a:hlinkClick r:id="rId3"/>
              </a:rPr>
              <a:t>scroll-document-3314861</a:t>
            </a:r>
            <a:r>
              <a:rPr lang="en-US" sz="1000" dirty="0"/>
              <a:t> by </a:t>
            </a:r>
            <a:r>
              <a:rPr lang="en-US" sz="1000" dirty="0" err="1"/>
              <a:t>vectorspoint</a:t>
            </a:r>
            <a:r>
              <a:rPr lang="en-US" sz="1000" dirty="0"/>
              <a:t> from the Noun Project </a:t>
            </a:r>
            <a:r>
              <a:rPr lang="en-US" sz="1000" dirty="0">
                <a:hlinkClick r:id="rId4"/>
              </a:rPr>
              <a:t>CC BY 3.0</a:t>
            </a:r>
            <a:endParaRPr lang="en-GB" sz="1000" dirty="0"/>
          </a:p>
        </p:txBody>
      </p:sp>
      <p:sp>
        <p:nvSpPr>
          <p:cNvPr id="13" name="TextBox 12">
            <a:extLst>
              <a:ext uri="{FF2B5EF4-FFF2-40B4-BE49-F238E27FC236}">
                <a16:creationId xmlns:a16="http://schemas.microsoft.com/office/drawing/2014/main" id="{85D4298B-B57D-4B12-B8D5-021366B0AD9A}"/>
              </a:ext>
            </a:extLst>
          </p:cNvPr>
          <p:cNvSpPr txBox="1"/>
          <p:nvPr/>
        </p:nvSpPr>
        <p:spPr>
          <a:xfrm>
            <a:off x="571862" y="1905506"/>
            <a:ext cx="4353298" cy="3046988"/>
          </a:xfrm>
          <a:prstGeom prst="rect">
            <a:avLst/>
          </a:prstGeom>
          <a:noFill/>
        </p:spPr>
        <p:txBody>
          <a:bodyPr wrap="square" rtlCol="0">
            <a:spAutoFit/>
          </a:bodyPr>
          <a:lstStyle/>
          <a:p>
            <a:pPr algn="ctr"/>
            <a:r>
              <a:rPr lang="en-US" sz="9600" dirty="0"/>
              <a:t>open data</a:t>
            </a:r>
            <a:endParaRPr lang="en-GB" sz="9600" dirty="0"/>
          </a:p>
        </p:txBody>
      </p:sp>
      <p:grpSp>
        <p:nvGrpSpPr>
          <p:cNvPr id="33" name="Group 32">
            <a:extLst>
              <a:ext uri="{FF2B5EF4-FFF2-40B4-BE49-F238E27FC236}">
                <a16:creationId xmlns:a16="http://schemas.microsoft.com/office/drawing/2014/main" id="{50BD6C6A-EE7F-4A2C-B106-3B9D0446B4A7}"/>
              </a:ext>
            </a:extLst>
          </p:cNvPr>
          <p:cNvGrpSpPr/>
          <p:nvPr/>
        </p:nvGrpSpPr>
        <p:grpSpPr>
          <a:xfrm>
            <a:off x="5604195" y="1747626"/>
            <a:ext cx="5494798" cy="3362747"/>
            <a:chOff x="5604195" y="1747626"/>
            <a:chExt cx="5494798" cy="3362747"/>
          </a:xfrm>
        </p:grpSpPr>
        <p:sp>
          <p:nvSpPr>
            <p:cNvPr id="14" name="TextBox 13">
              <a:extLst>
                <a:ext uri="{FF2B5EF4-FFF2-40B4-BE49-F238E27FC236}">
                  <a16:creationId xmlns:a16="http://schemas.microsoft.com/office/drawing/2014/main" id="{658CE24C-6D6B-4954-9268-38DB446B59DB}"/>
                </a:ext>
              </a:extLst>
            </p:cNvPr>
            <p:cNvSpPr txBox="1"/>
            <p:nvPr/>
          </p:nvSpPr>
          <p:spPr>
            <a:xfrm>
              <a:off x="9145868" y="2397949"/>
              <a:ext cx="1953125" cy="2062103"/>
            </a:xfrm>
            <a:prstGeom prst="rect">
              <a:avLst/>
            </a:prstGeom>
            <a:noFill/>
          </p:spPr>
          <p:txBody>
            <a:bodyPr wrap="square" rtlCol="0">
              <a:spAutoFit/>
            </a:bodyPr>
            <a:lstStyle/>
            <a:p>
              <a:pPr algn="ctr"/>
              <a:r>
                <a:rPr lang="en-US" sz="12800" dirty="0"/>
                <a:t>?</a:t>
              </a:r>
              <a:endParaRPr lang="en-GB" sz="12800" dirty="0"/>
            </a:p>
          </p:txBody>
        </p:sp>
        <p:grpSp>
          <p:nvGrpSpPr>
            <p:cNvPr id="18" name="Graphic 15">
              <a:extLst>
                <a:ext uri="{FF2B5EF4-FFF2-40B4-BE49-F238E27FC236}">
                  <a16:creationId xmlns:a16="http://schemas.microsoft.com/office/drawing/2014/main" id="{047F30DE-0BC3-4E67-A5A9-0307040F5EB5}"/>
                </a:ext>
              </a:extLst>
            </p:cNvPr>
            <p:cNvGrpSpPr/>
            <p:nvPr/>
          </p:nvGrpSpPr>
          <p:grpSpPr>
            <a:xfrm>
              <a:off x="5604195" y="1747626"/>
              <a:ext cx="3325293" cy="3362747"/>
              <a:chOff x="5463557" y="1604500"/>
              <a:chExt cx="3325293" cy="3362747"/>
            </a:xfrm>
            <a:solidFill>
              <a:schemeClr val="tx1"/>
            </a:solidFill>
          </p:grpSpPr>
          <p:sp>
            <p:nvSpPr>
              <p:cNvPr id="19" name="Freeform: Shape 18">
                <a:extLst>
                  <a:ext uri="{FF2B5EF4-FFF2-40B4-BE49-F238E27FC236}">
                    <a16:creationId xmlns:a16="http://schemas.microsoft.com/office/drawing/2014/main" id="{24550A8C-042A-47FC-B9FB-51C6DB05A86D}"/>
                  </a:ext>
                </a:extLst>
              </p:cNvPr>
              <p:cNvSpPr/>
              <p:nvPr/>
            </p:nvSpPr>
            <p:spPr>
              <a:xfrm>
                <a:off x="8395124" y="2387650"/>
                <a:ext cx="152181" cy="293552"/>
              </a:xfrm>
              <a:custGeom>
                <a:avLst/>
                <a:gdLst>
                  <a:gd name="connsiteX0" fmla="*/ 83618 w 152181"/>
                  <a:gd name="connsiteY0" fmla="*/ 167425 h 293552"/>
                  <a:gd name="connsiteX1" fmla="*/ 317 w 152181"/>
                  <a:gd name="connsiteY1" fmla="*/ 290792 h 293552"/>
                  <a:gd name="connsiteX2" fmla="*/ 3162 w 152181"/>
                  <a:gd name="connsiteY2" fmla="*/ 292845 h 293552"/>
                  <a:gd name="connsiteX3" fmla="*/ 151978 w 152181"/>
                  <a:gd name="connsiteY3" fmla="*/ 1291 h 293552"/>
                  <a:gd name="connsiteX4" fmla="*/ 83618 w 152181"/>
                  <a:gd name="connsiteY4" fmla="*/ 167425 h 29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81" h="293552">
                    <a:moveTo>
                      <a:pt x="83618" y="167425"/>
                    </a:moveTo>
                    <a:cubicBezTo>
                      <a:pt x="57286" y="209341"/>
                      <a:pt x="27700" y="249511"/>
                      <a:pt x="317" y="290792"/>
                    </a:cubicBezTo>
                    <a:cubicBezTo>
                      <a:pt x="-926" y="292680"/>
                      <a:pt x="1791" y="294638"/>
                      <a:pt x="3162" y="292845"/>
                    </a:cubicBezTo>
                    <a:cubicBezTo>
                      <a:pt x="66973" y="209614"/>
                      <a:pt x="157026" y="114342"/>
                      <a:pt x="151978" y="1291"/>
                    </a:cubicBezTo>
                    <a:cubicBezTo>
                      <a:pt x="151337" y="-12664"/>
                      <a:pt x="132629" y="89431"/>
                      <a:pt x="83618" y="167425"/>
                    </a:cubicBezTo>
                    <a:close/>
                  </a:path>
                </a:pathLst>
              </a:custGeom>
              <a:solidFill>
                <a:schemeClr val="tx1"/>
              </a:solidFill>
              <a:ln w="1279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FE8111F-0013-4191-96A5-DDC07110462C}"/>
                  </a:ext>
                </a:extLst>
              </p:cNvPr>
              <p:cNvSpPr/>
              <p:nvPr/>
            </p:nvSpPr>
            <p:spPr>
              <a:xfrm>
                <a:off x="6361430" y="2676876"/>
                <a:ext cx="1133435" cy="264904"/>
              </a:xfrm>
              <a:custGeom>
                <a:avLst/>
                <a:gdLst>
                  <a:gd name="connsiteX0" fmla="*/ 921096 w 1133435"/>
                  <a:gd name="connsiteY0" fmla="*/ 237201 h 264904"/>
                  <a:gd name="connsiteX1" fmla="*/ 1120218 w 1133435"/>
                  <a:gd name="connsiteY1" fmla="*/ 253730 h 264904"/>
                  <a:gd name="connsiteX2" fmla="*/ 1122409 w 1133435"/>
                  <a:gd name="connsiteY2" fmla="*/ 221850 h 264904"/>
                  <a:gd name="connsiteX3" fmla="*/ 980935 w 1133435"/>
                  <a:gd name="connsiteY3" fmla="*/ 199670 h 264904"/>
                  <a:gd name="connsiteX4" fmla="*/ 838962 w 1133435"/>
                  <a:gd name="connsiteY4" fmla="*/ 133946 h 264904"/>
                  <a:gd name="connsiteX5" fmla="*/ 712634 w 1133435"/>
                  <a:gd name="connsiteY5" fmla="*/ 170457 h 264904"/>
                  <a:gd name="connsiteX6" fmla="*/ 563344 w 1133435"/>
                  <a:gd name="connsiteY6" fmla="*/ 131895 h 264904"/>
                  <a:gd name="connsiteX7" fmla="*/ 319325 w 1133435"/>
                  <a:gd name="connsiteY7" fmla="*/ 94533 h 264904"/>
                  <a:gd name="connsiteX8" fmla="*/ 20986 w 1133435"/>
                  <a:gd name="connsiteY8" fmla="*/ 6707 h 264904"/>
                  <a:gd name="connsiteX9" fmla="*/ 7 w 1133435"/>
                  <a:gd name="connsiteY9" fmla="*/ 12725 h 264904"/>
                  <a:gd name="connsiteX10" fmla="*/ 170584 w 1133435"/>
                  <a:gd name="connsiteY10" fmla="*/ 160159 h 264904"/>
                  <a:gd name="connsiteX11" fmla="*/ 483746 w 1133435"/>
                  <a:gd name="connsiteY11" fmla="*/ 139721 h 264904"/>
                  <a:gd name="connsiteX12" fmla="*/ 734634 w 1133435"/>
                  <a:gd name="connsiteY12" fmla="*/ 217071 h 264904"/>
                  <a:gd name="connsiteX13" fmla="*/ 844138 w 1133435"/>
                  <a:gd name="connsiteY13" fmla="*/ 189432 h 264904"/>
                  <a:gd name="connsiteX14" fmla="*/ 921096 w 1133435"/>
                  <a:gd name="connsiteY14" fmla="*/ 237201 h 26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3435" h="264904">
                    <a:moveTo>
                      <a:pt x="921096" y="237201"/>
                    </a:moveTo>
                    <a:cubicBezTo>
                      <a:pt x="980922" y="270093"/>
                      <a:pt x="1056022" y="271118"/>
                      <a:pt x="1120218" y="253730"/>
                    </a:cubicBezTo>
                    <a:cubicBezTo>
                      <a:pt x="1135209" y="249681"/>
                      <a:pt x="1139425" y="226873"/>
                      <a:pt x="1122409" y="221850"/>
                    </a:cubicBezTo>
                    <a:cubicBezTo>
                      <a:pt x="1075883" y="208127"/>
                      <a:pt x="1028307" y="209139"/>
                      <a:pt x="980935" y="199670"/>
                    </a:cubicBezTo>
                    <a:cubicBezTo>
                      <a:pt x="928951" y="189279"/>
                      <a:pt x="891638" y="139205"/>
                      <a:pt x="838962" y="133946"/>
                    </a:cubicBezTo>
                    <a:cubicBezTo>
                      <a:pt x="792218" y="129279"/>
                      <a:pt x="753765" y="151206"/>
                      <a:pt x="712634" y="170457"/>
                    </a:cubicBezTo>
                    <a:cubicBezTo>
                      <a:pt x="645517" y="201861"/>
                      <a:pt x="610459" y="175735"/>
                      <a:pt x="563344" y="131895"/>
                    </a:cubicBezTo>
                    <a:cubicBezTo>
                      <a:pt x="495804" y="69056"/>
                      <a:pt x="403431" y="78093"/>
                      <a:pt x="319325" y="94533"/>
                    </a:cubicBezTo>
                    <a:cubicBezTo>
                      <a:pt x="214176" y="115090"/>
                      <a:pt x="66169" y="143584"/>
                      <a:pt x="20986" y="6707"/>
                    </a:cubicBezTo>
                    <a:cubicBezTo>
                      <a:pt x="16771" y="-6060"/>
                      <a:pt x="-385" y="1347"/>
                      <a:pt x="7" y="12725"/>
                    </a:cubicBezTo>
                    <a:cubicBezTo>
                      <a:pt x="3099" y="103105"/>
                      <a:pt x="87500" y="151553"/>
                      <a:pt x="170584" y="160159"/>
                    </a:cubicBezTo>
                    <a:cubicBezTo>
                      <a:pt x="276206" y="171095"/>
                      <a:pt x="378355" y="108267"/>
                      <a:pt x="483746" y="139721"/>
                    </a:cubicBezTo>
                    <a:cubicBezTo>
                      <a:pt x="565214" y="164035"/>
                      <a:pt x="567431" y="283278"/>
                      <a:pt x="734634" y="217071"/>
                    </a:cubicBezTo>
                    <a:cubicBezTo>
                      <a:pt x="771037" y="202669"/>
                      <a:pt x="802302" y="176785"/>
                      <a:pt x="844138" y="189432"/>
                    </a:cubicBezTo>
                    <a:cubicBezTo>
                      <a:pt x="871098" y="197569"/>
                      <a:pt x="896341" y="223593"/>
                      <a:pt x="921096" y="237201"/>
                    </a:cubicBezTo>
                    <a:close/>
                  </a:path>
                </a:pathLst>
              </a:custGeom>
              <a:solidFill>
                <a:schemeClr val="tx1"/>
              </a:solidFill>
              <a:ln w="1279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BB5B16F0-432C-4299-A8CE-EB0D944AF763}"/>
                  </a:ext>
                </a:extLst>
              </p:cNvPr>
              <p:cNvSpPr/>
              <p:nvPr/>
            </p:nvSpPr>
            <p:spPr>
              <a:xfrm>
                <a:off x="6212035" y="3306398"/>
                <a:ext cx="920522" cy="234412"/>
              </a:xfrm>
              <a:custGeom>
                <a:avLst/>
                <a:gdLst>
                  <a:gd name="connsiteX0" fmla="*/ 754332 w 920522"/>
                  <a:gd name="connsiteY0" fmla="*/ 162260 h 234412"/>
                  <a:gd name="connsiteX1" fmla="*/ 524740 w 920522"/>
                  <a:gd name="connsiteY1" fmla="*/ 72873 h 234412"/>
                  <a:gd name="connsiteX2" fmla="*/ 277568 w 920522"/>
                  <a:gd name="connsiteY2" fmla="*/ 113466 h 234412"/>
                  <a:gd name="connsiteX3" fmla="*/ 102860 w 920522"/>
                  <a:gd name="connsiteY3" fmla="*/ 79305 h 234412"/>
                  <a:gd name="connsiteX4" fmla="*/ 28431 w 920522"/>
                  <a:gd name="connsiteY4" fmla="*/ 9472 h 234412"/>
                  <a:gd name="connsiteX5" fmla="*/ 1361 w 920522"/>
                  <a:gd name="connsiteY5" fmla="*/ 10881 h 234412"/>
                  <a:gd name="connsiteX6" fmla="*/ 120843 w 920522"/>
                  <a:gd name="connsiteY6" fmla="*/ 153559 h 234412"/>
                  <a:gd name="connsiteX7" fmla="*/ 535772 w 920522"/>
                  <a:gd name="connsiteY7" fmla="*/ 147639 h 234412"/>
                  <a:gd name="connsiteX8" fmla="*/ 635858 w 920522"/>
                  <a:gd name="connsiteY8" fmla="*/ 224866 h 234412"/>
                  <a:gd name="connsiteX9" fmla="*/ 901289 w 920522"/>
                  <a:gd name="connsiteY9" fmla="*/ 212681 h 234412"/>
                  <a:gd name="connsiteX10" fmla="*/ 920151 w 920522"/>
                  <a:gd name="connsiteY10" fmla="*/ 198624 h 234412"/>
                  <a:gd name="connsiteX11" fmla="*/ 754332 w 920522"/>
                  <a:gd name="connsiteY11" fmla="*/ 162260 h 23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522" h="234412">
                    <a:moveTo>
                      <a:pt x="754332" y="162260"/>
                    </a:moveTo>
                    <a:cubicBezTo>
                      <a:pt x="612269" y="209990"/>
                      <a:pt x="613601" y="120577"/>
                      <a:pt x="524740" y="72873"/>
                    </a:cubicBezTo>
                    <a:cubicBezTo>
                      <a:pt x="446486" y="30883"/>
                      <a:pt x="351355" y="89056"/>
                      <a:pt x="277568" y="113466"/>
                    </a:cubicBezTo>
                    <a:cubicBezTo>
                      <a:pt x="212933" y="134852"/>
                      <a:pt x="155846" y="118630"/>
                      <a:pt x="102860" y="79305"/>
                    </a:cubicBezTo>
                    <a:cubicBezTo>
                      <a:pt x="82529" y="64211"/>
                      <a:pt x="37111" y="33663"/>
                      <a:pt x="28431" y="9472"/>
                    </a:cubicBezTo>
                    <a:cubicBezTo>
                      <a:pt x="23663" y="-3816"/>
                      <a:pt x="4671" y="-2919"/>
                      <a:pt x="1361" y="10881"/>
                    </a:cubicBezTo>
                    <a:cubicBezTo>
                      <a:pt x="-12300" y="67824"/>
                      <a:pt x="80398" y="130431"/>
                      <a:pt x="120843" y="153559"/>
                    </a:cubicBezTo>
                    <a:cubicBezTo>
                      <a:pt x="279467" y="244266"/>
                      <a:pt x="420267" y="41031"/>
                      <a:pt x="535772" y="147639"/>
                    </a:cubicBezTo>
                    <a:cubicBezTo>
                      <a:pt x="568677" y="178007"/>
                      <a:pt x="594035" y="206530"/>
                      <a:pt x="635858" y="224866"/>
                    </a:cubicBezTo>
                    <a:cubicBezTo>
                      <a:pt x="725924" y="264370"/>
                      <a:pt x="810672" y="165437"/>
                      <a:pt x="901289" y="212681"/>
                    </a:cubicBezTo>
                    <a:cubicBezTo>
                      <a:pt x="910951" y="217716"/>
                      <a:pt x="922778" y="209759"/>
                      <a:pt x="920151" y="198624"/>
                    </a:cubicBezTo>
                    <a:cubicBezTo>
                      <a:pt x="900918" y="117323"/>
                      <a:pt x="812543" y="142693"/>
                      <a:pt x="754332" y="162260"/>
                    </a:cubicBezTo>
                    <a:close/>
                  </a:path>
                </a:pathLst>
              </a:custGeom>
              <a:solidFill>
                <a:schemeClr val="tx1"/>
              </a:solidFill>
              <a:ln w="1279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09F9AFD-4E5F-4299-91E9-B04DD5F6E9A9}"/>
                  </a:ext>
                </a:extLst>
              </p:cNvPr>
              <p:cNvSpPr/>
              <p:nvPr/>
            </p:nvSpPr>
            <p:spPr>
              <a:xfrm>
                <a:off x="6095044" y="3902040"/>
                <a:ext cx="943408" cy="217389"/>
              </a:xfrm>
              <a:custGeom>
                <a:avLst/>
                <a:gdLst>
                  <a:gd name="connsiteX0" fmla="*/ 931021 w 943408"/>
                  <a:gd name="connsiteY0" fmla="*/ 165609 h 217389"/>
                  <a:gd name="connsiteX1" fmla="*/ 657837 w 943408"/>
                  <a:gd name="connsiteY1" fmla="*/ 136433 h 217389"/>
                  <a:gd name="connsiteX2" fmla="*/ 412064 w 943408"/>
                  <a:gd name="connsiteY2" fmla="*/ 54286 h 217389"/>
                  <a:gd name="connsiteX3" fmla="*/ 105630 w 943408"/>
                  <a:gd name="connsiteY3" fmla="*/ 57822 h 217389"/>
                  <a:gd name="connsiteX4" fmla="*/ 18984 w 943408"/>
                  <a:gd name="connsiteY4" fmla="*/ 1392 h 217389"/>
                  <a:gd name="connsiteX5" fmla="*/ 493 w 943408"/>
                  <a:gd name="connsiteY5" fmla="*/ 14397 h 217389"/>
                  <a:gd name="connsiteX6" fmla="*/ 247557 w 943408"/>
                  <a:gd name="connsiteY6" fmla="*/ 110063 h 217389"/>
                  <a:gd name="connsiteX7" fmla="*/ 432289 w 943408"/>
                  <a:gd name="connsiteY7" fmla="*/ 128335 h 217389"/>
                  <a:gd name="connsiteX8" fmla="*/ 684707 w 943408"/>
                  <a:gd name="connsiteY8" fmla="*/ 197438 h 217389"/>
                  <a:gd name="connsiteX9" fmla="*/ 937017 w 943408"/>
                  <a:gd name="connsiteY9" fmla="*/ 189506 h 217389"/>
                  <a:gd name="connsiteX10" fmla="*/ 931021 w 943408"/>
                  <a:gd name="connsiteY10" fmla="*/ 165609 h 21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408" h="217389">
                    <a:moveTo>
                      <a:pt x="931021" y="165609"/>
                    </a:moveTo>
                    <a:cubicBezTo>
                      <a:pt x="833920" y="164943"/>
                      <a:pt x="752695" y="160125"/>
                      <a:pt x="657837" y="136433"/>
                    </a:cubicBezTo>
                    <a:cubicBezTo>
                      <a:pt x="537462" y="106360"/>
                      <a:pt x="549976" y="137074"/>
                      <a:pt x="412064" y="54286"/>
                    </a:cubicBezTo>
                    <a:cubicBezTo>
                      <a:pt x="309153" y="-7488"/>
                      <a:pt x="235924" y="104925"/>
                      <a:pt x="105630" y="57822"/>
                    </a:cubicBezTo>
                    <a:cubicBezTo>
                      <a:pt x="71966" y="45649"/>
                      <a:pt x="50242" y="17075"/>
                      <a:pt x="18984" y="1392"/>
                    </a:cubicBezTo>
                    <a:cubicBezTo>
                      <a:pt x="10342" y="-2939"/>
                      <a:pt x="-2700" y="3237"/>
                      <a:pt x="493" y="14397"/>
                    </a:cubicBezTo>
                    <a:cubicBezTo>
                      <a:pt x="18734" y="78196"/>
                      <a:pt x="127216" y="148747"/>
                      <a:pt x="247557" y="110063"/>
                    </a:cubicBezTo>
                    <a:cubicBezTo>
                      <a:pt x="358559" y="74377"/>
                      <a:pt x="345403" y="73993"/>
                      <a:pt x="432289" y="128335"/>
                    </a:cubicBezTo>
                    <a:cubicBezTo>
                      <a:pt x="506661" y="174848"/>
                      <a:pt x="602163" y="175181"/>
                      <a:pt x="684707" y="197438"/>
                    </a:cubicBezTo>
                    <a:cubicBezTo>
                      <a:pt x="768251" y="219951"/>
                      <a:pt x="857727" y="230740"/>
                      <a:pt x="937017" y="189506"/>
                    </a:cubicBezTo>
                    <a:cubicBezTo>
                      <a:pt x="948344" y="183612"/>
                      <a:pt x="943539" y="165686"/>
                      <a:pt x="931021" y="165609"/>
                    </a:cubicBezTo>
                    <a:close/>
                  </a:path>
                </a:pathLst>
              </a:custGeom>
              <a:solidFill>
                <a:schemeClr val="tx1"/>
              </a:solidFill>
              <a:ln w="1279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E79C44E8-3940-4028-A0D2-AE520645735E}"/>
                  </a:ext>
                </a:extLst>
              </p:cNvPr>
              <p:cNvSpPr/>
              <p:nvPr/>
            </p:nvSpPr>
            <p:spPr>
              <a:xfrm>
                <a:off x="8087169" y="4675565"/>
                <a:ext cx="192631" cy="120151"/>
              </a:xfrm>
              <a:custGeom>
                <a:avLst/>
                <a:gdLst>
                  <a:gd name="connsiteX0" fmla="*/ 121183 w 192631"/>
                  <a:gd name="connsiteY0" fmla="*/ 60115 h 120151"/>
                  <a:gd name="connsiteX1" fmla="*/ 3696 w 192631"/>
                  <a:gd name="connsiteY1" fmla="*/ 95147 h 120151"/>
                  <a:gd name="connsiteX2" fmla="*/ 4132 w 192631"/>
                  <a:gd name="connsiteY2" fmla="*/ 107127 h 120151"/>
                  <a:gd name="connsiteX3" fmla="*/ 119350 w 192631"/>
                  <a:gd name="connsiteY3" fmla="*/ 107499 h 120151"/>
                  <a:gd name="connsiteX4" fmla="*/ 191644 w 192631"/>
                  <a:gd name="connsiteY4" fmla="*/ 10988 h 120151"/>
                  <a:gd name="connsiteX5" fmla="*/ 181201 w 192631"/>
                  <a:gd name="connsiteY5" fmla="*/ 1826 h 120151"/>
                  <a:gd name="connsiteX6" fmla="*/ 121183 w 192631"/>
                  <a:gd name="connsiteY6" fmla="*/ 60115 h 12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631" h="120151">
                    <a:moveTo>
                      <a:pt x="121183" y="60115"/>
                    </a:moveTo>
                    <a:cubicBezTo>
                      <a:pt x="87035" y="95506"/>
                      <a:pt x="44417" y="78976"/>
                      <a:pt x="3696" y="95147"/>
                    </a:cubicBezTo>
                    <a:cubicBezTo>
                      <a:pt x="-1750" y="97299"/>
                      <a:pt x="-814" y="105103"/>
                      <a:pt x="4132" y="107127"/>
                    </a:cubicBezTo>
                    <a:cubicBezTo>
                      <a:pt x="42649" y="122850"/>
                      <a:pt x="81576" y="125925"/>
                      <a:pt x="119350" y="107499"/>
                    </a:cubicBezTo>
                    <a:cubicBezTo>
                      <a:pt x="158880" y="88228"/>
                      <a:pt x="171822" y="46110"/>
                      <a:pt x="191644" y="10988"/>
                    </a:cubicBezTo>
                    <a:cubicBezTo>
                      <a:pt x="195450" y="4248"/>
                      <a:pt x="187454" y="-3632"/>
                      <a:pt x="181201" y="1826"/>
                    </a:cubicBezTo>
                    <a:cubicBezTo>
                      <a:pt x="159585" y="20675"/>
                      <a:pt x="141108" y="39472"/>
                      <a:pt x="121183" y="60115"/>
                    </a:cubicBezTo>
                    <a:close/>
                  </a:path>
                </a:pathLst>
              </a:custGeom>
              <a:solidFill>
                <a:schemeClr val="tx1"/>
              </a:solidFill>
              <a:ln w="1279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26CBDF2-FAE8-42B6-8F67-8545D4D96372}"/>
                  </a:ext>
                </a:extLst>
              </p:cNvPr>
              <p:cNvSpPr/>
              <p:nvPr/>
            </p:nvSpPr>
            <p:spPr>
              <a:xfrm>
                <a:off x="8593090" y="1944579"/>
                <a:ext cx="79757" cy="227227"/>
              </a:xfrm>
              <a:custGeom>
                <a:avLst/>
                <a:gdLst>
                  <a:gd name="connsiteX0" fmla="*/ 5471 w 79757"/>
                  <a:gd name="connsiteY0" fmla="*/ 117 h 227227"/>
                  <a:gd name="connsiteX1" fmla="*/ 1524 w 79757"/>
                  <a:gd name="connsiteY1" fmla="*/ 7881 h 227227"/>
                  <a:gd name="connsiteX2" fmla="*/ 63592 w 79757"/>
                  <a:gd name="connsiteY2" fmla="*/ 222767 h 227227"/>
                  <a:gd name="connsiteX3" fmla="*/ 73510 w 79757"/>
                  <a:gd name="connsiteY3" fmla="*/ 223273 h 227227"/>
                  <a:gd name="connsiteX4" fmla="*/ 5471 w 79757"/>
                  <a:gd name="connsiteY4" fmla="*/ 117 h 22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57" h="227227">
                    <a:moveTo>
                      <a:pt x="5471" y="117"/>
                    </a:moveTo>
                    <a:cubicBezTo>
                      <a:pt x="1178" y="-906"/>
                      <a:pt x="-2025" y="5022"/>
                      <a:pt x="1524" y="7881"/>
                    </a:cubicBezTo>
                    <a:cubicBezTo>
                      <a:pt x="59057" y="54280"/>
                      <a:pt x="65925" y="154658"/>
                      <a:pt x="63592" y="222767"/>
                    </a:cubicBezTo>
                    <a:cubicBezTo>
                      <a:pt x="63400" y="228451"/>
                      <a:pt x="72741" y="228792"/>
                      <a:pt x="73510" y="223273"/>
                    </a:cubicBezTo>
                    <a:cubicBezTo>
                      <a:pt x="82915" y="155321"/>
                      <a:pt x="94102" y="21224"/>
                      <a:pt x="5471" y="117"/>
                    </a:cubicBezTo>
                    <a:close/>
                  </a:path>
                </a:pathLst>
              </a:custGeom>
              <a:solidFill>
                <a:schemeClr val="tx1"/>
              </a:solidFill>
              <a:ln w="1279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C98002C-64BA-4D20-A103-28768C829030}"/>
                  </a:ext>
                </a:extLst>
              </p:cNvPr>
              <p:cNvSpPr/>
              <p:nvPr/>
            </p:nvSpPr>
            <p:spPr>
              <a:xfrm>
                <a:off x="5885178" y="1927490"/>
                <a:ext cx="9030" cy="4779"/>
              </a:xfrm>
              <a:custGeom>
                <a:avLst/>
                <a:gdLst>
                  <a:gd name="connsiteX0" fmla="*/ 353 w 9030"/>
                  <a:gd name="connsiteY0" fmla="*/ 28 h 4779"/>
                  <a:gd name="connsiteX1" fmla="*/ 135 w 9030"/>
                  <a:gd name="connsiteY1" fmla="*/ 481 h 4779"/>
                  <a:gd name="connsiteX2" fmla="*/ 8679 w 9030"/>
                  <a:gd name="connsiteY2" fmla="*/ 4751 h 4779"/>
                  <a:gd name="connsiteX3" fmla="*/ 8895 w 9030"/>
                  <a:gd name="connsiteY3" fmla="*/ 4297 h 4779"/>
                  <a:gd name="connsiteX4" fmla="*/ 353 w 9030"/>
                  <a:gd name="connsiteY4" fmla="*/ 28 h 4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0" h="4779">
                    <a:moveTo>
                      <a:pt x="353" y="28"/>
                    </a:moveTo>
                    <a:cubicBezTo>
                      <a:pt x="64" y="-116"/>
                      <a:pt x="-152" y="334"/>
                      <a:pt x="135" y="481"/>
                    </a:cubicBezTo>
                    <a:cubicBezTo>
                      <a:pt x="2984" y="1901"/>
                      <a:pt x="5832" y="3327"/>
                      <a:pt x="8679" y="4751"/>
                    </a:cubicBezTo>
                    <a:cubicBezTo>
                      <a:pt x="8967" y="4896"/>
                      <a:pt x="9183" y="4442"/>
                      <a:pt x="8895" y="4297"/>
                    </a:cubicBezTo>
                    <a:cubicBezTo>
                      <a:pt x="6048" y="2875"/>
                      <a:pt x="3200" y="1451"/>
                      <a:pt x="353" y="28"/>
                    </a:cubicBezTo>
                    <a:close/>
                  </a:path>
                </a:pathLst>
              </a:custGeom>
              <a:solidFill>
                <a:schemeClr val="tx1"/>
              </a:solidFill>
              <a:ln w="1279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8BC9AE3-9D34-4F1C-950D-EEF4F422833F}"/>
                  </a:ext>
                </a:extLst>
              </p:cNvPr>
              <p:cNvSpPr/>
              <p:nvPr/>
            </p:nvSpPr>
            <p:spPr>
              <a:xfrm>
                <a:off x="5850538" y="1791992"/>
                <a:ext cx="33800" cy="136069"/>
              </a:xfrm>
              <a:custGeom>
                <a:avLst/>
                <a:gdLst>
                  <a:gd name="connsiteX0" fmla="*/ 28345 w 33800"/>
                  <a:gd name="connsiteY0" fmla="*/ 1016 h 136069"/>
                  <a:gd name="connsiteX1" fmla="*/ 26179 w 33800"/>
                  <a:gd name="connsiteY1" fmla="*/ 135942 h 136069"/>
                  <a:gd name="connsiteX2" fmla="*/ 12436 w 33800"/>
                  <a:gd name="connsiteY2" fmla="*/ 77037 h 136069"/>
                  <a:gd name="connsiteX3" fmla="*/ 33401 w 33800"/>
                  <a:gd name="connsiteY3" fmla="*/ 5024 h 136069"/>
                  <a:gd name="connsiteX4" fmla="*/ 28345 w 33800"/>
                  <a:gd name="connsiteY4" fmla="*/ 1016 h 13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00" h="136069">
                    <a:moveTo>
                      <a:pt x="28345" y="1016"/>
                    </a:moveTo>
                    <a:cubicBezTo>
                      <a:pt x="-5229" y="38334"/>
                      <a:pt x="-12631" y="98510"/>
                      <a:pt x="26179" y="135942"/>
                    </a:cubicBezTo>
                    <a:cubicBezTo>
                      <a:pt x="29020" y="138665"/>
                      <a:pt x="14761" y="97115"/>
                      <a:pt x="12436" y="77037"/>
                    </a:cubicBezTo>
                    <a:cubicBezTo>
                      <a:pt x="9540" y="52042"/>
                      <a:pt x="21700" y="26339"/>
                      <a:pt x="33401" y="5024"/>
                    </a:cubicBezTo>
                    <a:cubicBezTo>
                      <a:pt x="35118" y="1895"/>
                      <a:pt x="30906" y="-1834"/>
                      <a:pt x="28345" y="1016"/>
                    </a:cubicBezTo>
                    <a:close/>
                  </a:path>
                </a:pathLst>
              </a:custGeom>
              <a:solidFill>
                <a:schemeClr val="tx1"/>
              </a:solidFill>
              <a:ln w="1279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85FE7DA0-50E2-4F97-A317-441B71ED03EC}"/>
                  </a:ext>
                </a:extLst>
              </p:cNvPr>
              <p:cNvSpPr/>
              <p:nvPr/>
            </p:nvSpPr>
            <p:spPr>
              <a:xfrm>
                <a:off x="8037159" y="4384471"/>
                <a:ext cx="225691" cy="189416"/>
              </a:xfrm>
              <a:custGeom>
                <a:avLst/>
                <a:gdLst>
                  <a:gd name="connsiteX0" fmla="*/ 34204 w 225691"/>
                  <a:gd name="connsiteY0" fmla="*/ 78166 h 189416"/>
                  <a:gd name="connsiteX1" fmla="*/ 57845 w 225691"/>
                  <a:gd name="connsiteY1" fmla="*/ 48772 h 189416"/>
                  <a:gd name="connsiteX2" fmla="*/ 107894 w 225691"/>
                  <a:gd name="connsiteY2" fmla="*/ 61047 h 189416"/>
                  <a:gd name="connsiteX3" fmla="*/ 205853 w 225691"/>
                  <a:gd name="connsiteY3" fmla="*/ 185812 h 189416"/>
                  <a:gd name="connsiteX4" fmla="*/ 225689 w 225691"/>
                  <a:gd name="connsiteY4" fmla="*/ 179713 h 189416"/>
                  <a:gd name="connsiteX5" fmla="*/ 88713 w 225691"/>
                  <a:gd name="connsiteY5" fmla="*/ 1926 h 189416"/>
                  <a:gd name="connsiteX6" fmla="*/ 13075 w 225691"/>
                  <a:gd name="connsiteY6" fmla="*/ 81690 h 189416"/>
                  <a:gd name="connsiteX7" fmla="*/ 34204 w 225691"/>
                  <a:gd name="connsiteY7" fmla="*/ 78166 h 18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691" h="189416">
                    <a:moveTo>
                      <a:pt x="34204" y="78166"/>
                    </a:moveTo>
                    <a:cubicBezTo>
                      <a:pt x="42110" y="64609"/>
                      <a:pt x="38855" y="50720"/>
                      <a:pt x="57845" y="48772"/>
                    </a:cubicBezTo>
                    <a:cubicBezTo>
                      <a:pt x="75015" y="47004"/>
                      <a:pt x="93043" y="52962"/>
                      <a:pt x="107894" y="61047"/>
                    </a:cubicBezTo>
                    <a:cubicBezTo>
                      <a:pt x="156637" y="87648"/>
                      <a:pt x="169194" y="147666"/>
                      <a:pt x="205853" y="185812"/>
                    </a:cubicBezTo>
                    <a:cubicBezTo>
                      <a:pt x="211786" y="191988"/>
                      <a:pt x="225919" y="190399"/>
                      <a:pt x="225689" y="179713"/>
                    </a:cubicBezTo>
                    <a:cubicBezTo>
                      <a:pt x="223920" y="96079"/>
                      <a:pt x="174396" y="17251"/>
                      <a:pt x="88713" y="1926"/>
                    </a:cubicBezTo>
                    <a:cubicBezTo>
                      <a:pt x="10128" y="-12131"/>
                      <a:pt x="-19574" y="54461"/>
                      <a:pt x="13075" y="81690"/>
                    </a:cubicBezTo>
                    <a:cubicBezTo>
                      <a:pt x="19917" y="87392"/>
                      <a:pt x="29642" y="85995"/>
                      <a:pt x="34204" y="78166"/>
                    </a:cubicBezTo>
                    <a:close/>
                  </a:path>
                </a:pathLst>
              </a:custGeom>
              <a:solidFill>
                <a:schemeClr val="tx1"/>
              </a:solidFill>
              <a:ln w="1279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894D470-F1F1-4C2A-87AF-29404EA57107}"/>
                  </a:ext>
                </a:extLst>
              </p:cNvPr>
              <p:cNvSpPr/>
              <p:nvPr/>
            </p:nvSpPr>
            <p:spPr>
              <a:xfrm>
                <a:off x="7203248" y="2903972"/>
                <a:ext cx="811041" cy="1520353"/>
              </a:xfrm>
              <a:custGeom>
                <a:avLst/>
                <a:gdLst>
                  <a:gd name="connsiteX0" fmla="*/ 804957 w 811041"/>
                  <a:gd name="connsiteY0" fmla="*/ 610 h 1520353"/>
                  <a:gd name="connsiteX1" fmla="*/ 546470 w 811041"/>
                  <a:gd name="connsiteY1" fmla="*/ 254830 h 1520353"/>
                  <a:gd name="connsiteX2" fmla="*/ 230913 w 811041"/>
                  <a:gd name="connsiteY2" fmla="*/ 633852 h 1520353"/>
                  <a:gd name="connsiteX3" fmla="*/ 44195 w 811041"/>
                  <a:gd name="connsiteY3" fmla="*/ 1047536 h 1520353"/>
                  <a:gd name="connsiteX4" fmla="*/ 8137 w 811041"/>
                  <a:gd name="connsiteY4" fmla="*/ 1516253 h 1520353"/>
                  <a:gd name="connsiteX5" fmla="*/ 17133 w 811041"/>
                  <a:gd name="connsiteY5" fmla="*/ 1515740 h 1520353"/>
                  <a:gd name="connsiteX6" fmla="*/ 260320 w 811041"/>
                  <a:gd name="connsiteY6" fmla="*/ 651740 h 1520353"/>
                  <a:gd name="connsiteX7" fmla="*/ 809992 w 811041"/>
                  <a:gd name="connsiteY7" fmla="*/ 6748 h 1520353"/>
                  <a:gd name="connsiteX8" fmla="*/ 804957 w 811041"/>
                  <a:gd name="connsiteY8" fmla="*/ 610 h 152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041" h="1520353">
                    <a:moveTo>
                      <a:pt x="804957" y="610"/>
                    </a:moveTo>
                    <a:cubicBezTo>
                      <a:pt x="703743" y="61769"/>
                      <a:pt x="627964" y="170632"/>
                      <a:pt x="546470" y="254830"/>
                    </a:cubicBezTo>
                    <a:cubicBezTo>
                      <a:pt x="431777" y="373341"/>
                      <a:pt x="320620" y="494890"/>
                      <a:pt x="230913" y="633852"/>
                    </a:cubicBezTo>
                    <a:cubicBezTo>
                      <a:pt x="148625" y="761321"/>
                      <a:pt x="88107" y="902641"/>
                      <a:pt x="44195" y="1047536"/>
                    </a:cubicBezTo>
                    <a:cubicBezTo>
                      <a:pt x="-2985" y="1203168"/>
                      <a:pt x="-7610" y="1355751"/>
                      <a:pt x="8137" y="1516253"/>
                    </a:cubicBezTo>
                    <a:cubicBezTo>
                      <a:pt x="8714" y="1522057"/>
                      <a:pt x="17120" y="1521532"/>
                      <a:pt x="17133" y="1515740"/>
                    </a:cubicBezTo>
                    <a:cubicBezTo>
                      <a:pt x="18452" y="1208819"/>
                      <a:pt x="101048" y="914391"/>
                      <a:pt x="260320" y="651740"/>
                    </a:cubicBezTo>
                    <a:cubicBezTo>
                      <a:pt x="406688" y="410385"/>
                      <a:pt x="622506" y="214954"/>
                      <a:pt x="809992" y="6748"/>
                    </a:cubicBezTo>
                    <a:cubicBezTo>
                      <a:pt x="813029" y="3365"/>
                      <a:pt x="808891" y="-1773"/>
                      <a:pt x="804957" y="610"/>
                    </a:cubicBezTo>
                    <a:close/>
                  </a:path>
                </a:pathLst>
              </a:custGeom>
              <a:solidFill>
                <a:schemeClr val="tx1"/>
              </a:solidFill>
              <a:ln w="1279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67D59E7-5431-4F9F-AF0A-9A82DF86FC36}"/>
                  </a:ext>
                </a:extLst>
              </p:cNvPr>
              <p:cNvSpPr/>
              <p:nvPr/>
            </p:nvSpPr>
            <p:spPr>
              <a:xfrm>
                <a:off x="5463557" y="1604500"/>
                <a:ext cx="3325293" cy="3362747"/>
              </a:xfrm>
              <a:custGeom>
                <a:avLst/>
                <a:gdLst>
                  <a:gd name="connsiteX0" fmla="*/ 3255950 w 3325293"/>
                  <a:gd name="connsiteY0" fmla="*/ 300489 h 3362747"/>
                  <a:gd name="connsiteX1" fmla="*/ 2750612 w 3325293"/>
                  <a:gd name="connsiteY1" fmla="*/ 183036 h 3362747"/>
                  <a:gd name="connsiteX2" fmla="*/ 1908818 w 3325293"/>
                  <a:gd name="connsiteY2" fmla="*/ 160263 h 3362747"/>
                  <a:gd name="connsiteX3" fmla="*/ 1111542 w 3325293"/>
                  <a:gd name="connsiteY3" fmla="*/ 59863 h 3362747"/>
                  <a:gd name="connsiteX4" fmla="*/ 848958 w 3325293"/>
                  <a:gd name="connsiteY4" fmla="*/ 22734 h 3362747"/>
                  <a:gd name="connsiteX5" fmla="*/ 287566 w 3325293"/>
                  <a:gd name="connsiteY5" fmla="*/ 171703 h 3362747"/>
                  <a:gd name="connsiteX6" fmla="*/ 390438 w 3325293"/>
                  <a:gd name="connsiteY6" fmla="*/ 464142 h 3362747"/>
                  <a:gd name="connsiteX7" fmla="*/ 588977 w 3325293"/>
                  <a:gd name="connsiteY7" fmla="*/ 529339 h 3362747"/>
                  <a:gd name="connsiteX8" fmla="*/ 741973 w 3325293"/>
                  <a:gd name="connsiteY8" fmla="*/ 529232 h 3362747"/>
                  <a:gd name="connsiteX9" fmla="*/ 688259 w 3325293"/>
                  <a:gd name="connsiteY9" fmla="*/ 633442 h 3362747"/>
                  <a:gd name="connsiteX10" fmla="*/ 679031 w 3325293"/>
                  <a:gd name="connsiteY10" fmla="*/ 641218 h 3362747"/>
                  <a:gd name="connsiteX11" fmla="*/ 404251 w 3325293"/>
                  <a:gd name="connsiteY11" fmla="*/ 1115862 h 3362747"/>
                  <a:gd name="connsiteX12" fmla="*/ 217260 w 3325293"/>
                  <a:gd name="connsiteY12" fmla="*/ 1648135 h 3362747"/>
                  <a:gd name="connsiteX13" fmla="*/ 18401 w 3325293"/>
                  <a:gd name="connsiteY13" fmla="*/ 2723609 h 3362747"/>
                  <a:gd name="connsiteX14" fmla="*/ 553701 w 3325293"/>
                  <a:gd name="connsiteY14" fmla="*/ 3174490 h 3362747"/>
                  <a:gd name="connsiteX15" fmla="*/ 1340450 w 3325293"/>
                  <a:gd name="connsiteY15" fmla="*/ 3224244 h 3362747"/>
                  <a:gd name="connsiteX16" fmla="*/ 1620912 w 3325293"/>
                  <a:gd name="connsiteY16" fmla="*/ 3279560 h 3362747"/>
                  <a:gd name="connsiteX17" fmla="*/ 2019949 w 3325293"/>
                  <a:gd name="connsiteY17" fmla="*/ 3281303 h 3362747"/>
                  <a:gd name="connsiteX18" fmla="*/ 2331163 w 3325293"/>
                  <a:gd name="connsiteY18" fmla="*/ 3318539 h 3362747"/>
                  <a:gd name="connsiteX19" fmla="*/ 2780404 w 3325293"/>
                  <a:gd name="connsiteY19" fmla="*/ 3300331 h 3362747"/>
                  <a:gd name="connsiteX20" fmla="*/ 2858861 w 3325293"/>
                  <a:gd name="connsiteY20" fmla="*/ 2630775 h 3362747"/>
                  <a:gd name="connsiteX21" fmla="*/ 2523340 w 3325293"/>
                  <a:gd name="connsiteY21" fmla="*/ 2596999 h 3362747"/>
                  <a:gd name="connsiteX22" fmla="*/ 2272452 w 3325293"/>
                  <a:gd name="connsiteY22" fmla="*/ 2540530 h 3362747"/>
                  <a:gd name="connsiteX23" fmla="*/ 2130017 w 3325293"/>
                  <a:gd name="connsiteY23" fmla="*/ 2518196 h 3362747"/>
                  <a:gd name="connsiteX24" fmla="*/ 2354445 w 3325293"/>
                  <a:gd name="connsiteY24" fmla="*/ 2079603 h 3362747"/>
                  <a:gd name="connsiteX25" fmla="*/ 2893790 w 3325293"/>
                  <a:gd name="connsiteY25" fmla="*/ 1351247 h 3362747"/>
                  <a:gd name="connsiteX26" fmla="*/ 3134978 w 3325293"/>
                  <a:gd name="connsiteY26" fmla="*/ 1082764 h 3362747"/>
                  <a:gd name="connsiteX27" fmla="*/ 3255950 w 3325293"/>
                  <a:gd name="connsiteY27" fmla="*/ 300489 h 3362747"/>
                  <a:gd name="connsiteX28" fmla="*/ 2560883 w 3325293"/>
                  <a:gd name="connsiteY28" fmla="*/ 2641808 h 3362747"/>
                  <a:gd name="connsiteX29" fmla="*/ 2925196 w 3325293"/>
                  <a:gd name="connsiteY29" fmla="*/ 2899564 h 3362747"/>
                  <a:gd name="connsiteX30" fmla="*/ 2869714 w 3325293"/>
                  <a:gd name="connsiteY30" fmla="*/ 3155385 h 3362747"/>
                  <a:gd name="connsiteX31" fmla="*/ 2642325 w 3325293"/>
                  <a:gd name="connsiteY31" fmla="*/ 3267913 h 3362747"/>
                  <a:gd name="connsiteX32" fmla="*/ 2126980 w 3325293"/>
                  <a:gd name="connsiteY32" fmla="*/ 2989719 h 3362747"/>
                  <a:gd name="connsiteX33" fmla="*/ 2245338 w 3325293"/>
                  <a:gd name="connsiteY33" fmla="*/ 3036360 h 3362747"/>
                  <a:gd name="connsiteX34" fmla="*/ 2514537 w 3325293"/>
                  <a:gd name="connsiteY34" fmla="*/ 3023739 h 3362747"/>
                  <a:gd name="connsiteX35" fmla="*/ 2719475 w 3325293"/>
                  <a:gd name="connsiteY35" fmla="*/ 2977662 h 3362747"/>
                  <a:gd name="connsiteX36" fmla="*/ 2677306 w 3325293"/>
                  <a:gd name="connsiteY36" fmla="*/ 2947986 h 3362747"/>
                  <a:gd name="connsiteX37" fmla="*/ 2547121 w 3325293"/>
                  <a:gd name="connsiteY37" fmla="*/ 2972652 h 3362747"/>
                  <a:gd name="connsiteX38" fmla="*/ 2560883 w 3325293"/>
                  <a:gd name="connsiteY38" fmla="*/ 2641808 h 3362747"/>
                  <a:gd name="connsiteX39" fmla="*/ 2297566 w 3325293"/>
                  <a:gd name="connsiteY39" fmla="*/ 2602060 h 3362747"/>
                  <a:gd name="connsiteX40" fmla="*/ 2242763 w 3325293"/>
                  <a:gd name="connsiteY40" fmla="*/ 2679351 h 3362747"/>
                  <a:gd name="connsiteX41" fmla="*/ 2257601 w 3325293"/>
                  <a:gd name="connsiteY41" fmla="*/ 2804923 h 3362747"/>
                  <a:gd name="connsiteX42" fmla="*/ 2269389 w 3325293"/>
                  <a:gd name="connsiteY42" fmla="*/ 2799311 h 3362747"/>
                  <a:gd name="connsiteX43" fmla="*/ 2276911 w 3325293"/>
                  <a:gd name="connsiteY43" fmla="*/ 2688487 h 3362747"/>
                  <a:gd name="connsiteX44" fmla="*/ 2308137 w 3325293"/>
                  <a:gd name="connsiteY44" fmla="*/ 2602675 h 3362747"/>
                  <a:gd name="connsiteX45" fmla="*/ 2479120 w 3325293"/>
                  <a:gd name="connsiteY45" fmla="*/ 2637925 h 3362747"/>
                  <a:gd name="connsiteX46" fmla="*/ 2479505 w 3325293"/>
                  <a:gd name="connsiteY46" fmla="*/ 2997676 h 3362747"/>
                  <a:gd name="connsiteX47" fmla="*/ 2333687 w 3325293"/>
                  <a:gd name="connsiteY47" fmla="*/ 3014449 h 3362747"/>
                  <a:gd name="connsiteX48" fmla="*/ 2100405 w 3325293"/>
                  <a:gd name="connsiteY48" fmla="*/ 2922666 h 3362747"/>
                  <a:gd name="connsiteX49" fmla="*/ 2115679 w 3325293"/>
                  <a:gd name="connsiteY49" fmla="*/ 2558507 h 3362747"/>
                  <a:gd name="connsiteX50" fmla="*/ 2297566 w 3325293"/>
                  <a:gd name="connsiteY50" fmla="*/ 2602060 h 3362747"/>
                  <a:gd name="connsiteX51" fmla="*/ 2705522 w 3325293"/>
                  <a:gd name="connsiteY51" fmla="*/ 1470758 h 3362747"/>
                  <a:gd name="connsiteX52" fmla="*/ 2019641 w 3325293"/>
                  <a:gd name="connsiteY52" fmla="*/ 2868312 h 3362747"/>
                  <a:gd name="connsiteX53" fmla="*/ 2168022 w 3325293"/>
                  <a:gd name="connsiteY53" fmla="*/ 3209573 h 3362747"/>
                  <a:gd name="connsiteX54" fmla="*/ 2125673 w 3325293"/>
                  <a:gd name="connsiteY54" fmla="*/ 3206536 h 3362747"/>
                  <a:gd name="connsiteX55" fmla="*/ 1847428 w 3325293"/>
                  <a:gd name="connsiteY55" fmla="*/ 3210201 h 3362747"/>
                  <a:gd name="connsiteX56" fmla="*/ 1618170 w 3325293"/>
                  <a:gd name="connsiteY56" fmla="*/ 3190058 h 3362747"/>
                  <a:gd name="connsiteX57" fmla="*/ 1607060 w 3325293"/>
                  <a:gd name="connsiteY57" fmla="*/ 3054825 h 3362747"/>
                  <a:gd name="connsiteX58" fmla="*/ 1595156 w 3325293"/>
                  <a:gd name="connsiteY58" fmla="*/ 3048674 h 3362747"/>
                  <a:gd name="connsiteX59" fmla="*/ 1563635 w 3325293"/>
                  <a:gd name="connsiteY59" fmla="*/ 3178744 h 3362747"/>
                  <a:gd name="connsiteX60" fmla="*/ 1059653 w 3325293"/>
                  <a:gd name="connsiteY60" fmla="*/ 3093239 h 3362747"/>
                  <a:gd name="connsiteX61" fmla="*/ 1059816 w 3325293"/>
                  <a:gd name="connsiteY61" fmla="*/ 2986478 h 3362747"/>
                  <a:gd name="connsiteX62" fmla="*/ 1048178 w 3325293"/>
                  <a:gd name="connsiteY62" fmla="*/ 2981877 h 3362747"/>
                  <a:gd name="connsiteX63" fmla="*/ 1023082 w 3325293"/>
                  <a:gd name="connsiteY63" fmla="*/ 3096135 h 3362747"/>
                  <a:gd name="connsiteX64" fmla="*/ 683020 w 3325293"/>
                  <a:gd name="connsiteY64" fmla="*/ 3125965 h 3362747"/>
                  <a:gd name="connsiteX65" fmla="*/ 639950 w 3325293"/>
                  <a:gd name="connsiteY65" fmla="*/ 2989822 h 3362747"/>
                  <a:gd name="connsiteX66" fmla="*/ 621902 w 3325293"/>
                  <a:gd name="connsiteY66" fmla="*/ 2993166 h 3362747"/>
                  <a:gd name="connsiteX67" fmla="*/ 646378 w 3325293"/>
                  <a:gd name="connsiteY67" fmla="*/ 3123210 h 3362747"/>
                  <a:gd name="connsiteX68" fmla="*/ 398207 w 3325293"/>
                  <a:gd name="connsiteY68" fmla="*/ 3068010 h 3362747"/>
                  <a:gd name="connsiteX69" fmla="*/ 171671 w 3325293"/>
                  <a:gd name="connsiteY69" fmla="*/ 2968026 h 3362747"/>
                  <a:gd name="connsiteX70" fmla="*/ 70354 w 3325293"/>
                  <a:gd name="connsiteY70" fmla="*/ 2271677 h 3362747"/>
                  <a:gd name="connsiteX71" fmla="*/ 265915 w 3325293"/>
                  <a:gd name="connsiteY71" fmla="*/ 1665446 h 3362747"/>
                  <a:gd name="connsiteX72" fmla="*/ 352135 w 3325293"/>
                  <a:gd name="connsiteY72" fmla="*/ 1394877 h 3362747"/>
                  <a:gd name="connsiteX73" fmla="*/ 465362 w 3325293"/>
                  <a:gd name="connsiteY73" fmla="*/ 1121014 h 3362747"/>
                  <a:gd name="connsiteX74" fmla="*/ 737193 w 3325293"/>
                  <a:gd name="connsiteY74" fmla="*/ 618547 h 3362747"/>
                  <a:gd name="connsiteX75" fmla="*/ 754466 w 3325293"/>
                  <a:gd name="connsiteY75" fmla="*/ 524777 h 3362747"/>
                  <a:gd name="connsiteX76" fmla="*/ 797571 w 3325293"/>
                  <a:gd name="connsiteY76" fmla="*/ 509357 h 3362747"/>
                  <a:gd name="connsiteX77" fmla="*/ 892405 w 3325293"/>
                  <a:gd name="connsiteY77" fmla="*/ 510553 h 3362747"/>
                  <a:gd name="connsiteX78" fmla="*/ 897116 w 3325293"/>
                  <a:gd name="connsiteY78" fmla="*/ 490222 h 3362747"/>
                  <a:gd name="connsiteX79" fmla="*/ 749203 w 3325293"/>
                  <a:gd name="connsiteY79" fmla="*/ 486909 h 3362747"/>
                  <a:gd name="connsiteX80" fmla="*/ 746236 w 3325293"/>
                  <a:gd name="connsiteY80" fmla="*/ 487879 h 3362747"/>
                  <a:gd name="connsiteX81" fmla="*/ 741656 w 3325293"/>
                  <a:gd name="connsiteY81" fmla="*/ 488470 h 3362747"/>
                  <a:gd name="connsiteX82" fmla="*/ 539064 w 3325293"/>
                  <a:gd name="connsiteY82" fmla="*/ 461436 h 3362747"/>
                  <a:gd name="connsiteX83" fmla="*/ 367384 w 3325293"/>
                  <a:gd name="connsiteY83" fmla="*/ 375583 h 3362747"/>
                  <a:gd name="connsiteX84" fmla="*/ 456304 w 3325293"/>
                  <a:gd name="connsiteY84" fmla="*/ 73887 h 3362747"/>
                  <a:gd name="connsiteX85" fmla="*/ 828813 w 3325293"/>
                  <a:gd name="connsiteY85" fmla="*/ 76812 h 3362747"/>
                  <a:gd name="connsiteX86" fmla="*/ 694579 w 3325293"/>
                  <a:gd name="connsiteY86" fmla="*/ 382071 h 3362747"/>
                  <a:gd name="connsiteX87" fmla="*/ 712948 w 3325293"/>
                  <a:gd name="connsiteY87" fmla="*/ 375467 h 3362747"/>
                  <a:gd name="connsiteX88" fmla="*/ 858142 w 3325293"/>
                  <a:gd name="connsiteY88" fmla="*/ 80751 h 3362747"/>
                  <a:gd name="connsiteX89" fmla="*/ 1608534 w 3325293"/>
                  <a:gd name="connsiteY89" fmla="*/ 192030 h 3362747"/>
                  <a:gd name="connsiteX90" fmla="*/ 1411578 w 3325293"/>
                  <a:gd name="connsiteY90" fmla="*/ 485239 h 3362747"/>
                  <a:gd name="connsiteX91" fmla="*/ 1431759 w 3325293"/>
                  <a:gd name="connsiteY91" fmla="*/ 480045 h 3362747"/>
                  <a:gd name="connsiteX92" fmla="*/ 1534151 w 3325293"/>
                  <a:gd name="connsiteY92" fmla="*/ 283717 h 3362747"/>
                  <a:gd name="connsiteX93" fmla="*/ 1672089 w 3325293"/>
                  <a:gd name="connsiteY93" fmla="*/ 197664 h 3362747"/>
                  <a:gd name="connsiteX94" fmla="*/ 2433056 w 3325293"/>
                  <a:gd name="connsiteY94" fmla="*/ 262626 h 3362747"/>
                  <a:gd name="connsiteX95" fmla="*/ 2381776 w 3325293"/>
                  <a:gd name="connsiteY95" fmla="*/ 346949 h 3362747"/>
                  <a:gd name="connsiteX96" fmla="*/ 2400074 w 3325293"/>
                  <a:gd name="connsiteY96" fmla="*/ 328759 h 3362747"/>
                  <a:gd name="connsiteX97" fmla="*/ 2519047 w 3325293"/>
                  <a:gd name="connsiteY97" fmla="*/ 264528 h 3362747"/>
                  <a:gd name="connsiteX98" fmla="*/ 2713146 w 3325293"/>
                  <a:gd name="connsiteY98" fmla="*/ 247288 h 3362747"/>
                  <a:gd name="connsiteX99" fmla="*/ 2691145 w 3325293"/>
                  <a:gd name="connsiteY99" fmla="*/ 323253 h 3362747"/>
                  <a:gd name="connsiteX100" fmla="*/ 2724716 w 3325293"/>
                  <a:gd name="connsiteY100" fmla="*/ 589949 h 3362747"/>
                  <a:gd name="connsiteX101" fmla="*/ 2806594 w 3325293"/>
                  <a:gd name="connsiteY101" fmla="*/ 655093 h 3362747"/>
                  <a:gd name="connsiteX102" fmla="*/ 2144778 w 3325293"/>
                  <a:gd name="connsiteY102" fmla="*/ 693141 h 3362747"/>
                  <a:gd name="connsiteX103" fmla="*/ 1466753 w 3325293"/>
                  <a:gd name="connsiteY103" fmla="*/ 630432 h 3362747"/>
                  <a:gd name="connsiteX104" fmla="*/ 806615 w 3325293"/>
                  <a:gd name="connsiteY104" fmla="*/ 537068 h 3362747"/>
                  <a:gd name="connsiteX105" fmla="*/ 810072 w 3325293"/>
                  <a:gd name="connsiteY105" fmla="*/ 571148 h 3362747"/>
                  <a:gd name="connsiteX106" fmla="*/ 1264863 w 3325293"/>
                  <a:gd name="connsiteY106" fmla="*/ 661164 h 3362747"/>
                  <a:gd name="connsiteX107" fmla="*/ 1745843 w 3325293"/>
                  <a:gd name="connsiteY107" fmla="*/ 714993 h 3362747"/>
                  <a:gd name="connsiteX108" fmla="*/ 2700217 w 3325293"/>
                  <a:gd name="connsiteY108" fmla="*/ 737235 h 3362747"/>
                  <a:gd name="connsiteX109" fmla="*/ 3005690 w 3325293"/>
                  <a:gd name="connsiteY109" fmla="*/ 639248 h 3362747"/>
                  <a:gd name="connsiteX110" fmla="*/ 3072359 w 3325293"/>
                  <a:gd name="connsiteY110" fmla="*/ 401788 h 3362747"/>
                  <a:gd name="connsiteX111" fmla="*/ 2853979 w 3325293"/>
                  <a:gd name="connsiteY111" fmla="*/ 313637 h 3362747"/>
                  <a:gd name="connsiteX112" fmla="*/ 2848917 w 3325293"/>
                  <a:gd name="connsiteY112" fmla="*/ 468421 h 3362747"/>
                  <a:gd name="connsiteX113" fmla="*/ 2849507 w 3325293"/>
                  <a:gd name="connsiteY113" fmla="*/ 468937 h 3362747"/>
                  <a:gd name="connsiteX114" fmla="*/ 2952706 w 3325293"/>
                  <a:gd name="connsiteY114" fmla="*/ 480915 h 3362747"/>
                  <a:gd name="connsiteX115" fmla="*/ 2938765 w 3325293"/>
                  <a:gd name="connsiteY115" fmla="*/ 452235 h 3362747"/>
                  <a:gd name="connsiteX116" fmla="*/ 2926221 w 3325293"/>
                  <a:gd name="connsiteY116" fmla="*/ 454844 h 3362747"/>
                  <a:gd name="connsiteX117" fmla="*/ 2881950 w 3325293"/>
                  <a:gd name="connsiteY117" fmla="*/ 440329 h 3362747"/>
                  <a:gd name="connsiteX118" fmla="*/ 2887986 w 3325293"/>
                  <a:gd name="connsiteY118" fmla="*/ 357933 h 3362747"/>
                  <a:gd name="connsiteX119" fmla="*/ 2971914 w 3325293"/>
                  <a:gd name="connsiteY119" fmla="*/ 371018 h 3362747"/>
                  <a:gd name="connsiteX120" fmla="*/ 2993325 w 3325293"/>
                  <a:gd name="connsiteY120" fmla="*/ 561585 h 3362747"/>
                  <a:gd name="connsiteX121" fmla="*/ 2883245 w 3325293"/>
                  <a:gd name="connsiteY121" fmla="*/ 618973 h 3362747"/>
                  <a:gd name="connsiteX122" fmla="*/ 2762067 w 3325293"/>
                  <a:gd name="connsiteY122" fmla="*/ 558213 h 3362747"/>
                  <a:gd name="connsiteX123" fmla="*/ 2735890 w 3325293"/>
                  <a:gd name="connsiteY123" fmla="*/ 343762 h 3362747"/>
                  <a:gd name="connsiteX124" fmla="*/ 2843869 w 3325293"/>
                  <a:gd name="connsiteY124" fmla="*/ 230896 h 3362747"/>
                  <a:gd name="connsiteX125" fmla="*/ 3244572 w 3325293"/>
                  <a:gd name="connsiteY125" fmla="*/ 477497 h 3362747"/>
                  <a:gd name="connsiteX126" fmla="*/ 2705522 w 3325293"/>
                  <a:gd name="connsiteY126" fmla="*/ 1470758 h 336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325293" h="3362747">
                    <a:moveTo>
                      <a:pt x="3255950" y="300489"/>
                    </a:moveTo>
                    <a:cubicBezTo>
                      <a:pt x="3179736" y="125257"/>
                      <a:pt x="2879170" y="28968"/>
                      <a:pt x="2750612" y="183036"/>
                    </a:cubicBezTo>
                    <a:cubicBezTo>
                      <a:pt x="2424778" y="225641"/>
                      <a:pt x="2545020" y="209462"/>
                      <a:pt x="1908818" y="160263"/>
                    </a:cubicBezTo>
                    <a:cubicBezTo>
                      <a:pt x="1275268" y="111271"/>
                      <a:pt x="1450915" y="127307"/>
                      <a:pt x="1111542" y="59863"/>
                    </a:cubicBezTo>
                    <a:cubicBezTo>
                      <a:pt x="1025064" y="42677"/>
                      <a:pt x="936260" y="34884"/>
                      <a:pt x="848958" y="22734"/>
                    </a:cubicBezTo>
                    <a:cubicBezTo>
                      <a:pt x="656144" y="-4098"/>
                      <a:pt x="385081" y="-48557"/>
                      <a:pt x="287566" y="171703"/>
                    </a:cubicBezTo>
                    <a:cubicBezTo>
                      <a:pt x="235720" y="288810"/>
                      <a:pt x="291614" y="396392"/>
                      <a:pt x="390438" y="464142"/>
                    </a:cubicBezTo>
                    <a:cubicBezTo>
                      <a:pt x="449773" y="504819"/>
                      <a:pt x="520570" y="513901"/>
                      <a:pt x="588977" y="529339"/>
                    </a:cubicBezTo>
                    <a:cubicBezTo>
                      <a:pt x="643787" y="541711"/>
                      <a:pt x="692084" y="554866"/>
                      <a:pt x="741973" y="529232"/>
                    </a:cubicBezTo>
                    <a:cubicBezTo>
                      <a:pt x="712023" y="568480"/>
                      <a:pt x="700811" y="607224"/>
                      <a:pt x="688259" y="633442"/>
                    </a:cubicBezTo>
                    <a:cubicBezTo>
                      <a:pt x="684624" y="634750"/>
                      <a:pt x="681364" y="637224"/>
                      <a:pt x="679031" y="641218"/>
                    </a:cubicBezTo>
                    <a:cubicBezTo>
                      <a:pt x="586750" y="799056"/>
                      <a:pt x="486959" y="952603"/>
                      <a:pt x="404251" y="1115862"/>
                    </a:cubicBezTo>
                    <a:cubicBezTo>
                      <a:pt x="319558" y="1283041"/>
                      <a:pt x="256483" y="1465530"/>
                      <a:pt x="217260" y="1648135"/>
                    </a:cubicBezTo>
                    <a:cubicBezTo>
                      <a:pt x="135196" y="2030182"/>
                      <a:pt x="-60571" y="2310887"/>
                      <a:pt x="18401" y="2723609"/>
                    </a:cubicBezTo>
                    <a:cubicBezTo>
                      <a:pt x="71119" y="2999112"/>
                      <a:pt x="290553" y="3140009"/>
                      <a:pt x="553701" y="3174490"/>
                    </a:cubicBezTo>
                    <a:cubicBezTo>
                      <a:pt x="804403" y="3207331"/>
                      <a:pt x="905162" y="3173836"/>
                      <a:pt x="1340450" y="3224244"/>
                    </a:cubicBezTo>
                    <a:cubicBezTo>
                      <a:pt x="1433527" y="3245963"/>
                      <a:pt x="1525092" y="3271987"/>
                      <a:pt x="1620912" y="3279560"/>
                    </a:cubicBezTo>
                    <a:cubicBezTo>
                      <a:pt x="1890379" y="3300831"/>
                      <a:pt x="1896952" y="3284955"/>
                      <a:pt x="2019949" y="3281303"/>
                    </a:cubicBezTo>
                    <a:cubicBezTo>
                      <a:pt x="2266429" y="3302907"/>
                      <a:pt x="2318068" y="3326842"/>
                      <a:pt x="2331163" y="3318539"/>
                    </a:cubicBezTo>
                    <a:cubicBezTo>
                      <a:pt x="2472393" y="3375623"/>
                      <a:pt x="2661520" y="3385284"/>
                      <a:pt x="2780404" y="3300331"/>
                    </a:cubicBezTo>
                    <a:cubicBezTo>
                      <a:pt x="3039646" y="3195914"/>
                      <a:pt x="3048884" y="2825476"/>
                      <a:pt x="2858861" y="2630775"/>
                    </a:cubicBezTo>
                    <a:cubicBezTo>
                      <a:pt x="2758390" y="2527845"/>
                      <a:pt x="2620081" y="2526281"/>
                      <a:pt x="2523340" y="2596999"/>
                    </a:cubicBezTo>
                    <a:cubicBezTo>
                      <a:pt x="2469920" y="2534687"/>
                      <a:pt x="2330881" y="2542439"/>
                      <a:pt x="2272452" y="2540530"/>
                    </a:cubicBezTo>
                    <a:cubicBezTo>
                      <a:pt x="2223914" y="2538954"/>
                      <a:pt x="2177734" y="2524411"/>
                      <a:pt x="2130017" y="2518196"/>
                    </a:cubicBezTo>
                    <a:cubicBezTo>
                      <a:pt x="2187101" y="2364665"/>
                      <a:pt x="2270004" y="2217758"/>
                      <a:pt x="2354445" y="2079603"/>
                    </a:cubicBezTo>
                    <a:cubicBezTo>
                      <a:pt x="2590175" y="1693943"/>
                      <a:pt x="2737094" y="1562105"/>
                      <a:pt x="2893790" y="1351247"/>
                    </a:cubicBezTo>
                    <a:cubicBezTo>
                      <a:pt x="2965699" y="1254466"/>
                      <a:pt x="3058815" y="1175940"/>
                      <a:pt x="3134978" y="1082764"/>
                    </a:cubicBezTo>
                    <a:cubicBezTo>
                      <a:pt x="3305026" y="874739"/>
                      <a:pt x="3397437" y="531266"/>
                      <a:pt x="3255950" y="300489"/>
                    </a:cubicBezTo>
                    <a:close/>
                    <a:moveTo>
                      <a:pt x="2560883" y="2641808"/>
                    </a:moveTo>
                    <a:cubicBezTo>
                      <a:pt x="2735441" y="2501244"/>
                      <a:pt x="2903208" y="2747660"/>
                      <a:pt x="2925196" y="2899564"/>
                    </a:cubicBezTo>
                    <a:cubicBezTo>
                      <a:pt x="2937971" y="2987900"/>
                      <a:pt x="2918776" y="3080926"/>
                      <a:pt x="2869714" y="3155385"/>
                    </a:cubicBezTo>
                    <a:cubicBezTo>
                      <a:pt x="2817268" y="3234969"/>
                      <a:pt x="2731136" y="3256458"/>
                      <a:pt x="2642325" y="3267913"/>
                    </a:cubicBezTo>
                    <a:cubicBezTo>
                      <a:pt x="2398293" y="3299370"/>
                      <a:pt x="2223209" y="3190942"/>
                      <a:pt x="2126980" y="2989719"/>
                    </a:cubicBezTo>
                    <a:cubicBezTo>
                      <a:pt x="2165741" y="3011259"/>
                      <a:pt x="2212997" y="3025008"/>
                      <a:pt x="2245338" y="3036360"/>
                    </a:cubicBezTo>
                    <a:cubicBezTo>
                      <a:pt x="2320259" y="3062641"/>
                      <a:pt x="2452993" y="3091433"/>
                      <a:pt x="2514537" y="3023739"/>
                    </a:cubicBezTo>
                    <a:cubicBezTo>
                      <a:pt x="2581654" y="3059104"/>
                      <a:pt x="2680356" y="3043113"/>
                      <a:pt x="2719475" y="2977662"/>
                    </a:cubicBezTo>
                    <a:cubicBezTo>
                      <a:pt x="2736428" y="2949318"/>
                      <a:pt x="2697475" y="2921218"/>
                      <a:pt x="2677306" y="2947986"/>
                    </a:cubicBezTo>
                    <a:cubicBezTo>
                      <a:pt x="2646900" y="2988335"/>
                      <a:pt x="2589713" y="2987861"/>
                      <a:pt x="2547121" y="2972652"/>
                    </a:cubicBezTo>
                    <a:cubicBezTo>
                      <a:pt x="2464666" y="2943219"/>
                      <a:pt x="2422382" y="2753362"/>
                      <a:pt x="2560883" y="2641808"/>
                    </a:cubicBezTo>
                    <a:close/>
                    <a:moveTo>
                      <a:pt x="2297566" y="2602060"/>
                    </a:moveTo>
                    <a:cubicBezTo>
                      <a:pt x="2266814" y="2609864"/>
                      <a:pt x="2251232" y="2652443"/>
                      <a:pt x="2242763" y="2679351"/>
                    </a:cubicBezTo>
                    <a:cubicBezTo>
                      <a:pt x="2229232" y="2722328"/>
                      <a:pt x="2231179" y="2767264"/>
                      <a:pt x="2257601" y="2804923"/>
                    </a:cubicBezTo>
                    <a:cubicBezTo>
                      <a:pt x="2261944" y="2811099"/>
                      <a:pt x="2269709" y="2805167"/>
                      <a:pt x="2269389" y="2799311"/>
                    </a:cubicBezTo>
                    <a:cubicBezTo>
                      <a:pt x="2267339" y="2762562"/>
                      <a:pt x="2268518" y="2724621"/>
                      <a:pt x="2276911" y="2688487"/>
                    </a:cubicBezTo>
                    <a:cubicBezTo>
                      <a:pt x="2282433" y="2664731"/>
                      <a:pt x="2314249" y="2614489"/>
                      <a:pt x="2308137" y="2602675"/>
                    </a:cubicBezTo>
                    <a:cubicBezTo>
                      <a:pt x="2383570" y="2606699"/>
                      <a:pt x="2410491" y="2606186"/>
                      <a:pt x="2479120" y="2637925"/>
                    </a:cubicBezTo>
                    <a:cubicBezTo>
                      <a:pt x="2388016" y="2743803"/>
                      <a:pt x="2387068" y="2907534"/>
                      <a:pt x="2479505" y="2997676"/>
                    </a:cubicBezTo>
                    <a:cubicBezTo>
                      <a:pt x="2431621" y="3001982"/>
                      <a:pt x="2385197" y="3020754"/>
                      <a:pt x="2333687" y="3014449"/>
                    </a:cubicBezTo>
                    <a:cubicBezTo>
                      <a:pt x="2251271" y="3004339"/>
                      <a:pt x="2157015" y="2948011"/>
                      <a:pt x="2100405" y="2922666"/>
                    </a:cubicBezTo>
                    <a:cubicBezTo>
                      <a:pt x="2058953" y="2793481"/>
                      <a:pt x="2074086" y="2681350"/>
                      <a:pt x="2115679" y="2558507"/>
                    </a:cubicBezTo>
                    <a:cubicBezTo>
                      <a:pt x="2170930" y="2588593"/>
                      <a:pt x="2234793" y="2598152"/>
                      <a:pt x="2297566" y="2602060"/>
                    </a:cubicBezTo>
                    <a:close/>
                    <a:moveTo>
                      <a:pt x="2705522" y="1470758"/>
                    </a:moveTo>
                    <a:cubicBezTo>
                      <a:pt x="2460963" y="1783509"/>
                      <a:pt x="1945208" y="2475143"/>
                      <a:pt x="2019641" y="2868312"/>
                    </a:cubicBezTo>
                    <a:cubicBezTo>
                      <a:pt x="2026381" y="2999637"/>
                      <a:pt x="2083645" y="3123223"/>
                      <a:pt x="2168022" y="3209573"/>
                    </a:cubicBezTo>
                    <a:cubicBezTo>
                      <a:pt x="2153658" y="3208304"/>
                      <a:pt x="2139409" y="3207010"/>
                      <a:pt x="2125673" y="3206536"/>
                    </a:cubicBezTo>
                    <a:cubicBezTo>
                      <a:pt x="2019975" y="3202923"/>
                      <a:pt x="1912610" y="3179423"/>
                      <a:pt x="1847428" y="3210201"/>
                    </a:cubicBezTo>
                    <a:cubicBezTo>
                      <a:pt x="1758554" y="3182844"/>
                      <a:pt x="1706211" y="3204909"/>
                      <a:pt x="1618170" y="3190058"/>
                    </a:cubicBezTo>
                    <a:cubicBezTo>
                      <a:pt x="1604177" y="3148837"/>
                      <a:pt x="1582497" y="3114587"/>
                      <a:pt x="1607060" y="3054825"/>
                    </a:cubicBezTo>
                    <a:cubicBezTo>
                      <a:pt x="1610123" y="3047380"/>
                      <a:pt x="1599731" y="3042908"/>
                      <a:pt x="1595156" y="3048674"/>
                    </a:cubicBezTo>
                    <a:cubicBezTo>
                      <a:pt x="1571298" y="3078632"/>
                      <a:pt x="1551501" y="3136280"/>
                      <a:pt x="1563635" y="3178744"/>
                    </a:cubicBezTo>
                    <a:cubicBezTo>
                      <a:pt x="1421944" y="3144993"/>
                      <a:pt x="1195774" y="3089331"/>
                      <a:pt x="1059653" y="3093239"/>
                    </a:cubicBezTo>
                    <a:cubicBezTo>
                      <a:pt x="1048603" y="3057387"/>
                      <a:pt x="1048309" y="3024124"/>
                      <a:pt x="1059816" y="2986478"/>
                    </a:cubicBezTo>
                    <a:cubicBezTo>
                      <a:pt x="1062178" y="2978751"/>
                      <a:pt x="1051689" y="2974587"/>
                      <a:pt x="1048178" y="2981877"/>
                    </a:cubicBezTo>
                    <a:cubicBezTo>
                      <a:pt x="1032372" y="3014718"/>
                      <a:pt x="1011997" y="3059143"/>
                      <a:pt x="1023082" y="3096135"/>
                    </a:cubicBezTo>
                    <a:cubicBezTo>
                      <a:pt x="927383" y="3107462"/>
                      <a:pt x="870569" y="3137510"/>
                      <a:pt x="683020" y="3125965"/>
                    </a:cubicBezTo>
                    <a:cubicBezTo>
                      <a:pt x="681578" y="3112396"/>
                      <a:pt x="644651" y="3002622"/>
                      <a:pt x="639950" y="2989822"/>
                    </a:cubicBezTo>
                    <a:cubicBezTo>
                      <a:pt x="636258" y="2979789"/>
                      <a:pt x="622058" y="2982774"/>
                      <a:pt x="621902" y="2993166"/>
                    </a:cubicBezTo>
                    <a:cubicBezTo>
                      <a:pt x="621010" y="3052582"/>
                      <a:pt x="633899" y="3099249"/>
                      <a:pt x="646378" y="3123210"/>
                    </a:cubicBezTo>
                    <a:cubicBezTo>
                      <a:pt x="561165" y="3115701"/>
                      <a:pt x="479944" y="3092560"/>
                      <a:pt x="398207" y="3068010"/>
                    </a:cubicBezTo>
                    <a:cubicBezTo>
                      <a:pt x="202145" y="3009132"/>
                      <a:pt x="189747" y="2972344"/>
                      <a:pt x="171671" y="2968026"/>
                    </a:cubicBezTo>
                    <a:cubicBezTo>
                      <a:pt x="20385" y="2786267"/>
                      <a:pt x="12495" y="2499091"/>
                      <a:pt x="70354" y="2271677"/>
                    </a:cubicBezTo>
                    <a:cubicBezTo>
                      <a:pt x="122827" y="2065444"/>
                      <a:pt x="202920" y="1868271"/>
                      <a:pt x="265915" y="1665446"/>
                    </a:cubicBezTo>
                    <a:cubicBezTo>
                      <a:pt x="294356" y="1573868"/>
                      <a:pt x="315273" y="1483866"/>
                      <a:pt x="352135" y="1394877"/>
                    </a:cubicBezTo>
                    <a:cubicBezTo>
                      <a:pt x="390001" y="1303452"/>
                      <a:pt x="421021" y="1209701"/>
                      <a:pt x="465362" y="1121014"/>
                    </a:cubicBezTo>
                    <a:cubicBezTo>
                      <a:pt x="535806" y="980113"/>
                      <a:pt x="695136" y="717921"/>
                      <a:pt x="737193" y="618547"/>
                    </a:cubicBezTo>
                    <a:cubicBezTo>
                      <a:pt x="749292" y="589958"/>
                      <a:pt x="754572" y="555660"/>
                      <a:pt x="754466" y="524777"/>
                    </a:cubicBezTo>
                    <a:cubicBezTo>
                      <a:pt x="769663" y="521943"/>
                      <a:pt x="784467" y="516981"/>
                      <a:pt x="797571" y="509357"/>
                    </a:cubicBezTo>
                    <a:cubicBezTo>
                      <a:pt x="827102" y="508986"/>
                      <a:pt x="858024" y="512296"/>
                      <a:pt x="892405" y="510553"/>
                    </a:cubicBezTo>
                    <a:cubicBezTo>
                      <a:pt x="902730" y="510028"/>
                      <a:pt x="904533" y="495487"/>
                      <a:pt x="897116" y="490222"/>
                    </a:cubicBezTo>
                    <a:cubicBezTo>
                      <a:pt x="859258" y="463363"/>
                      <a:pt x="795445" y="464640"/>
                      <a:pt x="749203" y="486909"/>
                    </a:cubicBezTo>
                    <a:cubicBezTo>
                      <a:pt x="748203" y="487232"/>
                      <a:pt x="747246" y="487563"/>
                      <a:pt x="746236" y="487879"/>
                    </a:cubicBezTo>
                    <a:cubicBezTo>
                      <a:pt x="744765" y="487914"/>
                      <a:pt x="743255" y="488058"/>
                      <a:pt x="741656" y="488470"/>
                    </a:cubicBezTo>
                    <a:cubicBezTo>
                      <a:pt x="674854" y="505682"/>
                      <a:pt x="604477" y="475698"/>
                      <a:pt x="539064" y="461436"/>
                    </a:cubicBezTo>
                    <a:cubicBezTo>
                      <a:pt x="473147" y="447067"/>
                      <a:pt x="416170" y="422918"/>
                      <a:pt x="367384" y="375583"/>
                    </a:cubicBezTo>
                    <a:cubicBezTo>
                      <a:pt x="262676" y="273994"/>
                      <a:pt x="341804" y="120143"/>
                      <a:pt x="456304" y="73887"/>
                    </a:cubicBezTo>
                    <a:cubicBezTo>
                      <a:pt x="563843" y="30445"/>
                      <a:pt x="701880" y="59763"/>
                      <a:pt x="828813" y="76812"/>
                    </a:cubicBezTo>
                    <a:cubicBezTo>
                      <a:pt x="739275" y="148698"/>
                      <a:pt x="664290" y="269087"/>
                      <a:pt x="694579" y="382071"/>
                    </a:cubicBezTo>
                    <a:cubicBezTo>
                      <a:pt x="697863" y="394331"/>
                      <a:pt x="715851" y="387488"/>
                      <a:pt x="712948" y="375467"/>
                    </a:cubicBezTo>
                    <a:cubicBezTo>
                      <a:pt x="682412" y="249075"/>
                      <a:pt x="788809" y="169229"/>
                      <a:pt x="858142" y="80751"/>
                    </a:cubicBezTo>
                    <a:cubicBezTo>
                      <a:pt x="1276114" y="136672"/>
                      <a:pt x="1232176" y="157372"/>
                      <a:pt x="1608534" y="192030"/>
                    </a:cubicBezTo>
                    <a:cubicBezTo>
                      <a:pt x="1502669" y="233527"/>
                      <a:pt x="1379083" y="377695"/>
                      <a:pt x="1411578" y="485239"/>
                    </a:cubicBezTo>
                    <a:cubicBezTo>
                      <a:pt x="1415012" y="496579"/>
                      <a:pt x="1434104" y="491611"/>
                      <a:pt x="1431759" y="480045"/>
                    </a:cubicBezTo>
                    <a:cubicBezTo>
                      <a:pt x="1416383" y="404213"/>
                      <a:pt x="1484269" y="333298"/>
                      <a:pt x="1534151" y="283717"/>
                    </a:cubicBezTo>
                    <a:cubicBezTo>
                      <a:pt x="1573848" y="244248"/>
                      <a:pt x="1621578" y="218430"/>
                      <a:pt x="1672089" y="197664"/>
                    </a:cubicBezTo>
                    <a:cubicBezTo>
                      <a:pt x="2321745" y="252892"/>
                      <a:pt x="2275847" y="256263"/>
                      <a:pt x="2433056" y="262626"/>
                    </a:cubicBezTo>
                    <a:cubicBezTo>
                      <a:pt x="2356406" y="294594"/>
                      <a:pt x="2365439" y="352381"/>
                      <a:pt x="2381776" y="346949"/>
                    </a:cubicBezTo>
                    <a:cubicBezTo>
                      <a:pt x="2390592" y="344021"/>
                      <a:pt x="2394590" y="335800"/>
                      <a:pt x="2400074" y="328759"/>
                    </a:cubicBezTo>
                    <a:cubicBezTo>
                      <a:pt x="2438924" y="278894"/>
                      <a:pt x="2513729" y="268992"/>
                      <a:pt x="2519047" y="264528"/>
                    </a:cubicBezTo>
                    <a:cubicBezTo>
                      <a:pt x="2596376" y="264716"/>
                      <a:pt x="2639404" y="254540"/>
                      <a:pt x="2713146" y="247288"/>
                    </a:cubicBezTo>
                    <a:cubicBezTo>
                      <a:pt x="2703343" y="271526"/>
                      <a:pt x="2696116" y="297084"/>
                      <a:pt x="2691145" y="323253"/>
                    </a:cubicBezTo>
                    <a:cubicBezTo>
                      <a:pt x="2649898" y="413670"/>
                      <a:pt x="2651231" y="515455"/>
                      <a:pt x="2724716" y="589949"/>
                    </a:cubicBezTo>
                    <a:cubicBezTo>
                      <a:pt x="2744923" y="620475"/>
                      <a:pt x="2773010" y="644556"/>
                      <a:pt x="2806594" y="655093"/>
                    </a:cubicBezTo>
                    <a:cubicBezTo>
                      <a:pt x="2589009" y="703608"/>
                      <a:pt x="2366374" y="711755"/>
                      <a:pt x="2144778" y="693141"/>
                    </a:cubicBezTo>
                    <a:cubicBezTo>
                      <a:pt x="1918735" y="674153"/>
                      <a:pt x="1692257" y="654961"/>
                      <a:pt x="1466753" y="630432"/>
                    </a:cubicBezTo>
                    <a:cubicBezTo>
                      <a:pt x="1058561" y="586032"/>
                      <a:pt x="975922" y="519074"/>
                      <a:pt x="806615" y="537068"/>
                    </a:cubicBezTo>
                    <a:cubicBezTo>
                      <a:pt x="786272" y="539229"/>
                      <a:pt x="791476" y="569778"/>
                      <a:pt x="810072" y="571148"/>
                    </a:cubicBezTo>
                    <a:cubicBezTo>
                      <a:pt x="963160" y="582425"/>
                      <a:pt x="1113475" y="636088"/>
                      <a:pt x="1264863" y="661164"/>
                    </a:cubicBezTo>
                    <a:cubicBezTo>
                      <a:pt x="1423968" y="687517"/>
                      <a:pt x="1585303" y="700741"/>
                      <a:pt x="1745843" y="714993"/>
                    </a:cubicBezTo>
                    <a:cubicBezTo>
                      <a:pt x="2065270" y="743348"/>
                      <a:pt x="2380482" y="784773"/>
                      <a:pt x="2700217" y="737235"/>
                    </a:cubicBezTo>
                    <a:cubicBezTo>
                      <a:pt x="2806338" y="721459"/>
                      <a:pt x="2919097" y="707538"/>
                      <a:pt x="3005690" y="639248"/>
                    </a:cubicBezTo>
                    <a:cubicBezTo>
                      <a:pt x="3074191" y="585235"/>
                      <a:pt x="3102650" y="482626"/>
                      <a:pt x="3072359" y="401788"/>
                    </a:cubicBezTo>
                    <a:cubicBezTo>
                      <a:pt x="3043797" y="325574"/>
                      <a:pt x="2928079" y="278130"/>
                      <a:pt x="2853979" y="313637"/>
                    </a:cubicBezTo>
                    <a:cubicBezTo>
                      <a:pt x="2768538" y="354579"/>
                      <a:pt x="2774215" y="431482"/>
                      <a:pt x="2848917" y="468421"/>
                    </a:cubicBezTo>
                    <a:cubicBezTo>
                      <a:pt x="2849109" y="468599"/>
                      <a:pt x="2849314" y="468762"/>
                      <a:pt x="2849507" y="468937"/>
                    </a:cubicBezTo>
                    <a:cubicBezTo>
                      <a:pt x="2879413" y="506182"/>
                      <a:pt x="2928028" y="502985"/>
                      <a:pt x="2952706" y="480915"/>
                    </a:cubicBezTo>
                    <a:cubicBezTo>
                      <a:pt x="2964995" y="469916"/>
                      <a:pt x="2955000" y="449366"/>
                      <a:pt x="2938765" y="452235"/>
                    </a:cubicBezTo>
                    <a:cubicBezTo>
                      <a:pt x="2934306" y="453023"/>
                      <a:pt x="2930193" y="453965"/>
                      <a:pt x="2926221" y="454844"/>
                    </a:cubicBezTo>
                    <a:cubicBezTo>
                      <a:pt x="2921057" y="448178"/>
                      <a:pt x="2901068" y="448528"/>
                      <a:pt x="2881950" y="440329"/>
                    </a:cubicBezTo>
                    <a:cubicBezTo>
                      <a:pt x="2858617" y="416513"/>
                      <a:pt x="2806863" y="380463"/>
                      <a:pt x="2887986" y="357933"/>
                    </a:cubicBezTo>
                    <a:cubicBezTo>
                      <a:pt x="2915317" y="350337"/>
                      <a:pt x="2947094" y="359597"/>
                      <a:pt x="2971914" y="371018"/>
                    </a:cubicBezTo>
                    <a:cubicBezTo>
                      <a:pt x="3041081" y="402839"/>
                      <a:pt x="3038390" y="503999"/>
                      <a:pt x="2993325" y="561585"/>
                    </a:cubicBezTo>
                    <a:cubicBezTo>
                      <a:pt x="2937497" y="603767"/>
                      <a:pt x="2921480" y="602841"/>
                      <a:pt x="2883245" y="618973"/>
                    </a:cubicBezTo>
                    <a:cubicBezTo>
                      <a:pt x="2863858" y="610667"/>
                      <a:pt x="2824495" y="630195"/>
                      <a:pt x="2762067" y="558213"/>
                    </a:cubicBezTo>
                    <a:cubicBezTo>
                      <a:pt x="2726766" y="502692"/>
                      <a:pt x="2724665" y="409768"/>
                      <a:pt x="2735890" y="343762"/>
                    </a:cubicBezTo>
                    <a:cubicBezTo>
                      <a:pt x="2758659" y="295599"/>
                      <a:pt x="2797509" y="254550"/>
                      <a:pt x="2843869" y="230896"/>
                    </a:cubicBezTo>
                    <a:cubicBezTo>
                      <a:pt x="3029523" y="136169"/>
                      <a:pt x="3230887" y="283620"/>
                      <a:pt x="3244572" y="477497"/>
                    </a:cubicBezTo>
                    <a:cubicBezTo>
                      <a:pt x="3273120" y="881734"/>
                      <a:pt x="2932564" y="1180402"/>
                      <a:pt x="2705522" y="1470758"/>
                    </a:cubicBezTo>
                    <a:close/>
                  </a:path>
                </a:pathLst>
              </a:custGeom>
              <a:solidFill>
                <a:schemeClr val="tx1"/>
              </a:solidFill>
              <a:ln w="1279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C208F64-37A0-4216-A2EB-9847D6D52F43}"/>
                  </a:ext>
                </a:extLst>
              </p:cNvPr>
              <p:cNvSpPr/>
              <p:nvPr/>
            </p:nvSpPr>
            <p:spPr>
              <a:xfrm>
                <a:off x="5626797" y="3406131"/>
                <a:ext cx="165031" cy="947898"/>
              </a:xfrm>
              <a:custGeom>
                <a:avLst/>
                <a:gdLst>
                  <a:gd name="connsiteX0" fmla="*/ 139564 w 165031"/>
                  <a:gd name="connsiteY0" fmla="*/ 8774 h 947898"/>
                  <a:gd name="connsiteX1" fmla="*/ 13965 w 165031"/>
                  <a:gd name="connsiteY1" fmla="*/ 512510 h 947898"/>
                  <a:gd name="connsiteX2" fmla="*/ 110105 w 165031"/>
                  <a:gd name="connsiteY2" fmla="*/ 943978 h 947898"/>
                  <a:gd name="connsiteX3" fmla="*/ 126684 w 165031"/>
                  <a:gd name="connsiteY3" fmla="*/ 938776 h 947898"/>
                  <a:gd name="connsiteX4" fmla="*/ 58055 w 165031"/>
                  <a:gd name="connsiteY4" fmla="*/ 749765 h 947898"/>
                  <a:gd name="connsiteX5" fmla="*/ 59936 w 165031"/>
                  <a:gd name="connsiteY5" fmla="*/ 469905 h 947898"/>
                  <a:gd name="connsiteX6" fmla="*/ 164130 w 165031"/>
                  <a:gd name="connsiteY6" fmla="*/ 15719 h 947898"/>
                  <a:gd name="connsiteX7" fmla="*/ 139564 w 165031"/>
                  <a:gd name="connsiteY7" fmla="*/ 8774 h 94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031" h="947898">
                    <a:moveTo>
                      <a:pt x="139564" y="8774"/>
                    </a:moveTo>
                    <a:cubicBezTo>
                      <a:pt x="90437" y="164099"/>
                      <a:pt x="63328" y="200438"/>
                      <a:pt x="13965" y="512510"/>
                    </a:cubicBezTo>
                    <a:cubicBezTo>
                      <a:pt x="-11814" y="675485"/>
                      <a:pt x="-13186" y="738361"/>
                      <a:pt x="110105" y="943978"/>
                    </a:cubicBezTo>
                    <a:cubicBezTo>
                      <a:pt x="114458" y="951231"/>
                      <a:pt x="128040" y="947797"/>
                      <a:pt x="126684" y="938776"/>
                    </a:cubicBezTo>
                    <a:cubicBezTo>
                      <a:pt x="116565" y="871454"/>
                      <a:pt x="82246" y="812589"/>
                      <a:pt x="58055" y="749765"/>
                    </a:cubicBezTo>
                    <a:cubicBezTo>
                      <a:pt x="23882" y="661018"/>
                      <a:pt x="45217" y="560650"/>
                      <a:pt x="59936" y="469905"/>
                    </a:cubicBezTo>
                    <a:cubicBezTo>
                      <a:pt x="84246" y="320039"/>
                      <a:pt x="108050" y="157359"/>
                      <a:pt x="164130" y="15719"/>
                    </a:cubicBezTo>
                    <a:cubicBezTo>
                      <a:pt x="170105" y="624"/>
                      <a:pt x="144591" y="-7115"/>
                      <a:pt x="139564" y="8774"/>
                    </a:cubicBezTo>
                    <a:close/>
                  </a:path>
                </a:pathLst>
              </a:custGeom>
              <a:solidFill>
                <a:schemeClr val="tx1"/>
              </a:solidFill>
              <a:ln w="1279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85442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6481C08-79FC-476B-855C-13CA0567AC41}"/>
              </a:ext>
            </a:extLst>
          </p:cNvPr>
          <p:cNvSpPr txBox="1"/>
          <p:nvPr/>
        </p:nvSpPr>
        <p:spPr>
          <a:xfrm>
            <a:off x="0" y="6590479"/>
            <a:ext cx="3982453" cy="246221"/>
          </a:xfrm>
          <a:prstGeom prst="rect">
            <a:avLst/>
          </a:prstGeom>
          <a:noFill/>
        </p:spPr>
        <p:txBody>
          <a:bodyPr wrap="square" rtlCol="0">
            <a:spAutoFit/>
          </a:bodyPr>
          <a:lstStyle/>
          <a:p>
            <a:r>
              <a:rPr lang="en-US" sz="1000" dirty="0">
                <a:hlinkClick r:id="rId3"/>
              </a:rPr>
              <a:t>justice-1039653</a:t>
            </a:r>
            <a:r>
              <a:rPr lang="en-US" sz="1000" dirty="0"/>
              <a:t> by </a:t>
            </a:r>
            <a:r>
              <a:rPr lang="en-US" sz="1000" dirty="0" err="1"/>
              <a:t>dorxela</a:t>
            </a:r>
            <a:r>
              <a:rPr lang="en-US" sz="1000" dirty="0"/>
              <a:t> from the Noun Project </a:t>
            </a:r>
            <a:r>
              <a:rPr lang="en-US" sz="1000" dirty="0">
                <a:hlinkClick r:id="rId4"/>
              </a:rPr>
              <a:t>CC BY 3.0</a:t>
            </a:r>
            <a:endParaRPr lang="en-GB" sz="1000" dirty="0"/>
          </a:p>
        </p:txBody>
      </p:sp>
      <p:sp>
        <p:nvSpPr>
          <p:cNvPr id="13" name="TextBox 12">
            <a:extLst>
              <a:ext uri="{FF2B5EF4-FFF2-40B4-BE49-F238E27FC236}">
                <a16:creationId xmlns:a16="http://schemas.microsoft.com/office/drawing/2014/main" id="{85D4298B-B57D-4B12-B8D5-021366B0AD9A}"/>
              </a:ext>
            </a:extLst>
          </p:cNvPr>
          <p:cNvSpPr txBox="1"/>
          <p:nvPr/>
        </p:nvSpPr>
        <p:spPr>
          <a:xfrm>
            <a:off x="350820" y="2967335"/>
            <a:ext cx="4925160" cy="923330"/>
          </a:xfrm>
          <a:prstGeom prst="rect">
            <a:avLst/>
          </a:prstGeom>
          <a:noFill/>
        </p:spPr>
        <p:txBody>
          <a:bodyPr wrap="square" rtlCol="0">
            <a:spAutoFit/>
          </a:bodyPr>
          <a:lstStyle/>
          <a:p>
            <a:pPr algn="ctr"/>
            <a:r>
              <a:rPr lang="en-US" sz="5400" dirty="0"/>
              <a:t>reproducibility</a:t>
            </a:r>
            <a:endParaRPr lang="en-GB" sz="5400" dirty="0"/>
          </a:p>
        </p:txBody>
      </p:sp>
      <p:grpSp>
        <p:nvGrpSpPr>
          <p:cNvPr id="2" name="Group 1">
            <a:extLst>
              <a:ext uri="{FF2B5EF4-FFF2-40B4-BE49-F238E27FC236}">
                <a16:creationId xmlns:a16="http://schemas.microsoft.com/office/drawing/2014/main" id="{167E06A0-7E82-4AB9-B53B-91BFD154472C}"/>
              </a:ext>
            </a:extLst>
          </p:cNvPr>
          <p:cNvGrpSpPr/>
          <p:nvPr/>
        </p:nvGrpSpPr>
        <p:grpSpPr>
          <a:xfrm>
            <a:off x="5713931" y="2020167"/>
            <a:ext cx="5385062" cy="2817665"/>
            <a:chOff x="5713931" y="2020167"/>
            <a:chExt cx="5385062" cy="2817665"/>
          </a:xfrm>
        </p:grpSpPr>
        <p:grpSp>
          <p:nvGrpSpPr>
            <p:cNvPr id="12" name="Group 11">
              <a:extLst>
                <a:ext uri="{FF2B5EF4-FFF2-40B4-BE49-F238E27FC236}">
                  <a16:creationId xmlns:a16="http://schemas.microsoft.com/office/drawing/2014/main" id="{9D7A7F56-9F00-45A4-A942-B3E1AD85A0C1}"/>
                </a:ext>
              </a:extLst>
            </p:cNvPr>
            <p:cNvGrpSpPr/>
            <p:nvPr/>
          </p:nvGrpSpPr>
          <p:grpSpPr>
            <a:xfrm>
              <a:off x="5713931" y="2020167"/>
              <a:ext cx="3378997" cy="2817665"/>
              <a:chOff x="3875731" y="1359425"/>
              <a:chExt cx="2813264" cy="2345913"/>
            </a:xfrm>
          </p:grpSpPr>
          <p:sp>
            <p:nvSpPr>
              <p:cNvPr id="7" name="Freeform: Shape 6">
                <a:extLst>
                  <a:ext uri="{FF2B5EF4-FFF2-40B4-BE49-F238E27FC236}">
                    <a16:creationId xmlns:a16="http://schemas.microsoft.com/office/drawing/2014/main" id="{E2D323BA-BC1B-457F-ABC4-7B1CFCF8E6ED}"/>
                  </a:ext>
                </a:extLst>
              </p:cNvPr>
              <p:cNvSpPr/>
              <p:nvPr/>
            </p:nvSpPr>
            <p:spPr>
              <a:xfrm>
                <a:off x="3875731" y="1359425"/>
                <a:ext cx="2813264" cy="1436566"/>
              </a:xfrm>
              <a:custGeom>
                <a:avLst/>
                <a:gdLst>
                  <a:gd name="connsiteX0" fmla="*/ 2776581 w 2813264"/>
                  <a:gd name="connsiteY0" fmla="*/ 1075451 h 1436566"/>
                  <a:gd name="connsiteX1" fmla="*/ 2726838 w 2813264"/>
                  <a:gd name="connsiteY1" fmla="*/ 1075451 h 1436566"/>
                  <a:gd name="connsiteX2" fmla="*/ 2356391 w 2813264"/>
                  <a:gd name="connsiteY2" fmla="*/ 444901 h 1436566"/>
                  <a:gd name="connsiteX3" fmla="*/ 2426677 w 2813264"/>
                  <a:gd name="connsiteY3" fmla="*/ 419692 h 1436566"/>
                  <a:gd name="connsiteX4" fmla="*/ 2552399 w 2813264"/>
                  <a:gd name="connsiteY4" fmla="*/ 259076 h 1436566"/>
                  <a:gd name="connsiteX5" fmla="*/ 2512928 w 2813264"/>
                  <a:gd name="connsiteY5" fmla="*/ 102186 h 1436566"/>
                  <a:gd name="connsiteX6" fmla="*/ 2423918 w 2813264"/>
                  <a:gd name="connsiteY6" fmla="*/ 78210 h 1436566"/>
                  <a:gd name="connsiteX7" fmla="*/ 2354806 w 2813264"/>
                  <a:gd name="connsiteY7" fmla="*/ 124109 h 1436566"/>
                  <a:gd name="connsiteX8" fmla="*/ 2341688 w 2813264"/>
                  <a:gd name="connsiteY8" fmla="*/ 192135 h 1436566"/>
                  <a:gd name="connsiteX9" fmla="*/ 2346706 w 2813264"/>
                  <a:gd name="connsiteY9" fmla="*/ 210976 h 1436566"/>
                  <a:gd name="connsiteX10" fmla="*/ 2351137 w 2813264"/>
                  <a:gd name="connsiteY10" fmla="*/ 232634 h 1436566"/>
                  <a:gd name="connsiteX11" fmla="*/ 2332003 w 2813264"/>
                  <a:gd name="connsiteY11" fmla="*/ 252150 h 1436566"/>
                  <a:gd name="connsiteX12" fmla="*/ 2279179 w 2813264"/>
                  <a:gd name="connsiteY12" fmla="*/ 262216 h 1436566"/>
                  <a:gd name="connsiteX13" fmla="*/ 1966574 w 2813264"/>
                  <a:gd name="connsiteY13" fmla="*/ 158092 h 1436566"/>
                  <a:gd name="connsiteX14" fmla="*/ 1780778 w 2813264"/>
                  <a:gd name="connsiteY14" fmla="*/ 70139 h 1436566"/>
                  <a:gd name="connsiteX15" fmla="*/ 1503918 w 2813264"/>
                  <a:gd name="connsiteY15" fmla="*/ 59428 h 1436566"/>
                  <a:gd name="connsiteX16" fmla="*/ 1406603 w 2813264"/>
                  <a:gd name="connsiteY16" fmla="*/ 0 h 1436566"/>
                  <a:gd name="connsiteX17" fmla="*/ 1309259 w 2813264"/>
                  <a:gd name="connsiteY17" fmla="*/ 59457 h 1436566"/>
                  <a:gd name="connsiteX18" fmla="*/ 1032429 w 2813264"/>
                  <a:gd name="connsiteY18" fmla="*/ 70110 h 1436566"/>
                  <a:gd name="connsiteX19" fmla="*/ 846632 w 2813264"/>
                  <a:gd name="connsiteY19" fmla="*/ 158063 h 1436566"/>
                  <a:gd name="connsiteX20" fmla="*/ 534028 w 2813264"/>
                  <a:gd name="connsiteY20" fmla="*/ 262186 h 1436566"/>
                  <a:gd name="connsiteX21" fmla="*/ 481233 w 2813264"/>
                  <a:gd name="connsiteY21" fmla="*/ 252150 h 1436566"/>
                  <a:gd name="connsiteX22" fmla="*/ 462069 w 2813264"/>
                  <a:gd name="connsiteY22" fmla="*/ 232605 h 1436566"/>
                  <a:gd name="connsiteX23" fmla="*/ 466500 w 2813264"/>
                  <a:gd name="connsiteY23" fmla="*/ 210917 h 1436566"/>
                  <a:gd name="connsiteX24" fmla="*/ 471519 w 2813264"/>
                  <a:gd name="connsiteY24" fmla="*/ 192106 h 1436566"/>
                  <a:gd name="connsiteX25" fmla="*/ 458401 w 2813264"/>
                  <a:gd name="connsiteY25" fmla="*/ 124079 h 1436566"/>
                  <a:gd name="connsiteX26" fmla="*/ 389318 w 2813264"/>
                  <a:gd name="connsiteY26" fmla="*/ 78180 h 1436566"/>
                  <a:gd name="connsiteX27" fmla="*/ 300279 w 2813264"/>
                  <a:gd name="connsiteY27" fmla="*/ 102157 h 1436566"/>
                  <a:gd name="connsiteX28" fmla="*/ 260807 w 2813264"/>
                  <a:gd name="connsiteY28" fmla="*/ 259046 h 1436566"/>
                  <a:gd name="connsiteX29" fmla="*/ 386559 w 2813264"/>
                  <a:gd name="connsiteY29" fmla="*/ 419663 h 1436566"/>
                  <a:gd name="connsiteX30" fmla="*/ 456845 w 2813264"/>
                  <a:gd name="connsiteY30" fmla="*/ 444872 h 1436566"/>
                  <a:gd name="connsiteX31" fmla="*/ 86456 w 2813264"/>
                  <a:gd name="connsiteY31" fmla="*/ 1075451 h 1436566"/>
                  <a:gd name="connsiteX32" fmla="*/ 36684 w 2813264"/>
                  <a:gd name="connsiteY32" fmla="*/ 1075451 h 1436566"/>
                  <a:gd name="connsiteX33" fmla="*/ 0 w 2813264"/>
                  <a:gd name="connsiteY33" fmla="*/ 1112135 h 1436566"/>
                  <a:gd name="connsiteX34" fmla="*/ 514424 w 2813264"/>
                  <a:gd name="connsiteY34" fmla="*/ 1436567 h 1436566"/>
                  <a:gd name="connsiteX35" fmla="*/ 1028848 w 2813264"/>
                  <a:gd name="connsiteY35" fmla="*/ 1112135 h 1436566"/>
                  <a:gd name="connsiteX36" fmla="*/ 992164 w 2813264"/>
                  <a:gd name="connsiteY36" fmla="*/ 1075451 h 1436566"/>
                  <a:gd name="connsiteX37" fmla="*/ 942421 w 2813264"/>
                  <a:gd name="connsiteY37" fmla="*/ 1075451 h 1436566"/>
                  <a:gd name="connsiteX38" fmla="*/ 577755 w 2813264"/>
                  <a:gd name="connsiteY38" fmla="*/ 454703 h 1436566"/>
                  <a:gd name="connsiteX39" fmla="*/ 703683 w 2813264"/>
                  <a:gd name="connsiteY39" fmla="*/ 431431 h 1436566"/>
                  <a:gd name="connsiteX40" fmla="*/ 827792 w 2813264"/>
                  <a:gd name="connsiteY40" fmla="*/ 377755 h 1436566"/>
                  <a:gd name="connsiteX41" fmla="*/ 967542 w 2813264"/>
                  <a:gd name="connsiteY41" fmla="*/ 320528 h 1436566"/>
                  <a:gd name="connsiteX42" fmla="*/ 1253441 w 2813264"/>
                  <a:gd name="connsiteY42" fmla="*/ 362054 h 1436566"/>
                  <a:gd name="connsiteX43" fmla="*/ 1406662 w 2813264"/>
                  <a:gd name="connsiteY43" fmla="*/ 584094 h 1436566"/>
                  <a:gd name="connsiteX44" fmla="*/ 1559853 w 2813264"/>
                  <a:gd name="connsiteY44" fmla="*/ 362172 h 1436566"/>
                  <a:gd name="connsiteX45" fmla="*/ 1845752 w 2813264"/>
                  <a:gd name="connsiteY45" fmla="*/ 320558 h 1436566"/>
                  <a:gd name="connsiteX46" fmla="*/ 1985503 w 2813264"/>
                  <a:gd name="connsiteY46" fmla="*/ 377784 h 1436566"/>
                  <a:gd name="connsiteX47" fmla="*/ 2109611 w 2813264"/>
                  <a:gd name="connsiteY47" fmla="*/ 431460 h 1436566"/>
                  <a:gd name="connsiteX48" fmla="*/ 2235540 w 2813264"/>
                  <a:gd name="connsiteY48" fmla="*/ 454732 h 1436566"/>
                  <a:gd name="connsiteX49" fmla="*/ 1870844 w 2813264"/>
                  <a:gd name="connsiteY49" fmla="*/ 1075451 h 1436566"/>
                  <a:gd name="connsiteX50" fmla="*/ 1821071 w 2813264"/>
                  <a:gd name="connsiteY50" fmla="*/ 1075451 h 1436566"/>
                  <a:gd name="connsiteX51" fmla="*/ 1784388 w 2813264"/>
                  <a:gd name="connsiteY51" fmla="*/ 1112135 h 1436566"/>
                  <a:gd name="connsiteX52" fmla="*/ 2298841 w 2813264"/>
                  <a:gd name="connsiteY52" fmla="*/ 1436567 h 1436566"/>
                  <a:gd name="connsiteX53" fmla="*/ 2813265 w 2813264"/>
                  <a:gd name="connsiteY53" fmla="*/ 1112135 h 1436566"/>
                  <a:gd name="connsiteX54" fmla="*/ 2776581 w 2813264"/>
                  <a:gd name="connsiteY54" fmla="*/ 1075451 h 1436566"/>
                  <a:gd name="connsiteX55" fmla="*/ 950580 w 2813264"/>
                  <a:gd name="connsiteY55" fmla="*/ 1148819 h 1436566"/>
                  <a:gd name="connsiteX56" fmla="*/ 514453 w 2813264"/>
                  <a:gd name="connsiteY56" fmla="*/ 1363199 h 1436566"/>
                  <a:gd name="connsiteX57" fmla="*/ 78298 w 2813264"/>
                  <a:gd name="connsiteY57" fmla="*/ 1148819 h 1436566"/>
                  <a:gd name="connsiteX58" fmla="*/ 950580 w 2813264"/>
                  <a:gd name="connsiteY58" fmla="*/ 1148819 h 1436566"/>
                  <a:gd name="connsiteX59" fmla="*/ 857374 w 2813264"/>
                  <a:gd name="connsiteY59" fmla="*/ 1075451 h 1436566"/>
                  <a:gd name="connsiteX60" fmla="*/ 171533 w 2813264"/>
                  <a:gd name="connsiteY60" fmla="*/ 1075451 h 1436566"/>
                  <a:gd name="connsiteX61" fmla="*/ 514453 w 2813264"/>
                  <a:gd name="connsiteY61" fmla="*/ 491739 h 1436566"/>
                  <a:gd name="connsiteX62" fmla="*/ 857374 w 2813264"/>
                  <a:gd name="connsiteY62" fmla="*/ 1075451 h 1436566"/>
                  <a:gd name="connsiteX63" fmla="*/ 1249421 w 2813264"/>
                  <a:gd name="connsiteY63" fmla="*/ 277770 h 1436566"/>
                  <a:gd name="connsiteX64" fmla="*/ 948995 w 2813264"/>
                  <a:gd name="connsiteY64" fmla="*/ 249479 h 1436566"/>
                  <a:gd name="connsiteX65" fmla="*/ 795539 w 2813264"/>
                  <a:gd name="connsiteY65" fmla="*/ 311812 h 1436566"/>
                  <a:gd name="connsiteX66" fmla="*/ 680646 w 2813264"/>
                  <a:gd name="connsiteY66" fmla="*/ 361702 h 1436566"/>
                  <a:gd name="connsiteX67" fmla="*/ 420161 w 2813264"/>
                  <a:gd name="connsiteY67" fmla="*/ 354453 h 1436566"/>
                  <a:gd name="connsiteX68" fmla="*/ 333089 w 2813264"/>
                  <a:gd name="connsiteY68" fmla="*/ 246515 h 1436566"/>
                  <a:gd name="connsiteX69" fmla="*/ 351372 w 2813264"/>
                  <a:gd name="connsiteY69" fmla="*/ 154864 h 1436566"/>
                  <a:gd name="connsiteX70" fmla="*/ 374586 w 2813264"/>
                  <a:gd name="connsiteY70" fmla="*/ 150081 h 1436566"/>
                  <a:gd name="connsiteX71" fmla="*/ 396977 w 2813264"/>
                  <a:gd name="connsiteY71" fmla="*/ 164255 h 1436566"/>
                  <a:gd name="connsiteX72" fmla="*/ 399765 w 2813264"/>
                  <a:gd name="connsiteY72" fmla="*/ 176787 h 1436566"/>
                  <a:gd name="connsiteX73" fmla="*/ 396126 w 2813264"/>
                  <a:gd name="connsiteY73" fmla="*/ 190081 h 1436566"/>
                  <a:gd name="connsiteX74" fmla="*/ 389112 w 2813264"/>
                  <a:gd name="connsiteY74" fmla="*/ 240851 h 1436566"/>
                  <a:gd name="connsiteX75" fmla="*/ 449655 w 2813264"/>
                  <a:gd name="connsiteY75" fmla="*/ 318415 h 1436566"/>
                  <a:gd name="connsiteX76" fmla="*/ 530624 w 2813264"/>
                  <a:gd name="connsiteY76" fmla="*/ 335525 h 1436566"/>
                  <a:gd name="connsiteX77" fmla="*/ 881878 w 2813264"/>
                  <a:gd name="connsiteY77" fmla="*/ 222421 h 1436566"/>
                  <a:gd name="connsiteX78" fmla="*/ 1055789 w 2813264"/>
                  <a:gd name="connsiteY78" fmla="*/ 139663 h 1436566"/>
                  <a:gd name="connsiteX79" fmla="*/ 1275334 w 2813264"/>
                  <a:gd name="connsiteY79" fmla="*/ 126104 h 1436566"/>
                  <a:gd name="connsiteX80" fmla="*/ 1249421 w 2813264"/>
                  <a:gd name="connsiteY80" fmla="*/ 277770 h 1436566"/>
                  <a:gd name="connsiteX81" fmla="*/ 1406633 w 2813264"/>
                  <a:gd name="connsiteY81" fmla="*/ 510697 h 1436566"/>
                  <a:gd name="connsiteX82" fmla="*/ 1322436 w 2813264"/>
                  <a:gd name="connsiteY82" fmla="*/ 292062 h 1436566"/>
                  <a:gd name="connsiteX83" fmla="*/ 1406633 w 2813264"/>
                  <a:gd name="connsiteY83" fmla="*/ 73426 h 1436566"/>
                  <a:gd name="connsiteX84" fmla="*/ 1490829 w 2813264"/>
                  <a:gd name="connsiteY84" fmla="*/ 292062 h 1436566"/>
                  <a:gd name="connsiteX85" fmla="*/ 1406633 w 2813264"/>
                  <a:gd name="connsiteY85" fmla="*/ 510697 h 1436566"/>
                  <a:gd name="connsiteX86" fmla="*/ 2132561 w 2813264"/>
                  <a:gd name="connsiteY86" fmla="*/ 361702 h 1436566"/>
                  <a:gd name="connsiteX87" fmla="*/ 2017667 w 2813264"/>
                  <a:gd name="connsiteY87" fmla="*/ 311812 h 1436566"/>
                  <a:gd name="connsiteX88" fmla="*/ 1864212 w 2813264"/>
                  <a:gd name="connsiteY88" fmla="*/ 249479 h 1436566"/>
                  <a:gd name="connsiteX89" fmla="*/ 1563815 w 2813264"/>
                  <a:gd name="connsiteY89" fmla="*/ 277828 h 1436566"/>
                  <a:gd name="connsiteX90" fmla="*/ 1537843 w 2813264"/>
                  <a:gd name="connsiteY90" fmla="*/ 126075 h 1436566"/>
                  <a:gd name="connsiteX91" fmla="*/ 1757388 w 2813264"/>
                  <a:gd name="connsiteY91" fmla="*/ 139692 h 1436566"/>
                  <a:gd name="connsiteX92" fmla="*/ 1931328 w 2813264"/>
                  <a:gd name="connsiteY92" fmla="*/ 222480 h 1436566"/>
                  <a:gd name="connsiteX93" fmla="*/ 2282553 w 2813264"/>
                  <a:gd name="connsiteY93" fmla="*/ 335554 h 1436566"/>
                  <a:gd name="connsiteX94" fmla="*/ 2363551 w 2813264"/>
                  <a:gd name="connsiteY94" fmla="*/ 318415 h 1436566"/>
                  <a:gd name="connsiteX95" fmla="*/ 2424035 w 2813264"/>
                  <a:gd name="connsiteY95" fmla="*/ 240880 h 1436566"/>
                  <a:gd name="connsiteX96" fmla="*/ 2417022 w 2813264"/>
                  <a:gd name="connsiteY96" fmla="*/ 190110 h 1436566"/>
                  <a:gd name="connsiteX97" fmla="*/ 2413382 w 2813264"/>
                  <a:gd name="connsiteY97" fmla="*/ 176816 h 1436566"/>
                  <a:gd name="connsiteX98" fmla="*/ 2416170 w 2813264"/>
                  <a:gd name="connsiteY98" fmla="*/ 164285 h 1436566"/>
                  <a:gd name="connsiteX99" fmla="*/ 2438592 w 2813264"/>
                  <a:gd name="connsiteY99" fmla="*/ 150110 h 1436566"/>
                  <a:gd name="connsiteX100" fmla="*/ 2461776 w 2813264"/>
                  <a:gd name="connsiteY100" fmla="*/ 154894 h 1436566"/>
                  <a:gd name="connsiteX101" fmla="*/ 2480059 w 2813264"/>
                  <a:gd name="connsiteY101" fmla="*/ 246544 h 1436566"/>
                  <a:gd name="connsiteX102" fmla="*/ 2393016 w 2813264"/>
                  <a:gd name="connsiteY102" fmla="*/ 354483 h 1436566"/>
                  <a:gd name="connsiteX103" fmla="*/ 2132561 w 2813264"/>
                  <a:gd name="connsiteY103" fmla="*/ 361702 h 1436566"/>
                  <a:gd name="connsiteX104" fmla="*/ 2298812 w 2813264"/>
                  <a:gd name="connsiteY104" fmla="*/ 491739 h 1436566"/>
                  <a:gd name="connsiteX105" fmla="*/ 2641732 w 2813264"/>
                  <a:gd name="connsiteY105" fmla="*/ 1075451 h 1436566"/>
                  <a:gd name="connsiteX106" fmla="*/ 1955892 w 2813264"/>
                  <a:gd name="connsiteY106" fmla="*/ 1075451 h 1436566"/>
                  <a:gd name="connsiteX107" fmla="*/ 2298812 w 2813264"/>
                  <a:gd name="connsiteY107" fmla="*/ 491739 h 1436566"/>
                  <a:gd name="connsiteX108" fmla="*/ 2298812 w 2813264"/>
                  <a:gd name="connsiteY108" fmla="*/ 1363170 h 1436566"/>
                  <a:gd name="connsiteX109" fmla="*/ 1862656 w 2813264"/>
                  <a:gd name="connsiteY109" fmla="*/ 1148790 h 1436566"/>
                  <a:gd name="connsiteX110" fmla="*/ 2734938 w 2813264"/>
                  <a:gd name="connsiteY110" fmla="*/ 1148790 h 1436566"/>
                  <a:gd name="connsiteX111" fmla="*/ 2298812 w 2813264"/>
                  <a:gd name="connsiteY111" fmla="*/ 1363170 h 14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813264" h="1436566">
                    <a:moveTo>
                      <a:pt x="2776581" y="1075451"/>
                    </a:moveTo>
                    <a:lnTo>
                      <a:pt x="2726838" y="1075451"/>
                    </a:lnTo>
                    <a:lnTo>
                      <a:pt x="2356391" y="444901"/>
                    </a:lnTo>
                    <a:cubicBezTo>
                      <a:pt x="2380602" y="439120"/>
                      <a:pt x="2404373" y="431196"/>
                      <a:pt x="2426677" y="419692"/>
                    </a:cubicBezTo>
                    <a:cubicBezTo>
                      <a:pt x="2493940" y="385004"/>
                      <a:pt x="2540954" y="324989"/>
                      <a:pt x="2552399" y="259076"/>
                    </a:cubicBezTo>
                    <a:cubicBezTo>
                      <a:pt x="2559501" y="218283"/>
                      <a:pt x="2554835" y="142832"/>
                      <a:pt x="2512928" y="102186"/>
                    </a:cubicBezTo>
                    <a:cubicBezTo>
                      <a:pt x="2496523" y="86251"/>
                      <a:pt x="2467762" y="69200"/>
                      <a:pt x="2423918" y="78210"/>
                    </a:cubicBezTo>
                    <a:cubicBezTo>
                      <a:pt x="2395246" y="84079"/>
                      <a:pt x="2370066" y="100836"/>
                      <a:pt x="2354806" y="124109"/>
                    </a:cubicBezTo>
                    <a:cubicBezTo>
                      <a:pt x="2341365" y="144681"/>
                      <a:pt x="2336699" y="168833"/>
                      <a:pt x="2341688" y="192135"/>
                    </a:cubicBezTo>
                    <a:cubicBezTo>
                      <a:pt x="2343038" y="198445"/>
                      <a:pt x="2344857" y="204696"/>
                      <a:pt x="2346706" y="210976"/>
                    </a:cubicBezTo>
                    <a:cubicBezTo>
                      <a:pt x="2349171" y="219222"/>
                      <a:pt x="2351695" y="227762"/>
                      <a:pt x="2351137" y="232634"/>
                    </a:cubicBezTo>
                    <a:cubicBezTo>
                      <a:pt x="2350521" y="238092"/>
                      <a:pt x="2343742" y="246574"/>
                      <a:pt x="2332003" y="252150"/>
                    </a:cubicBezTo>
                    <a:cubicBezTo>
                      <a:pt x="2316273" y="259633"/>
                      <a:pt x="2295496" y="261453"/>
                      <a:pt x="2279179" y="262216"/>
                    </a:cubicBezTo>
                    <a:cubicBezTo>
                      <a:pt x="2165928" y="267674"/>
                      <a:pt x="2069201" y="214292"/>
                      <a:pt x="1966574" y="158092"/>
                    </a:cubicBezTo>
                    <a:cubicBezTo>
                      <a:pt x="1907322" y="125664"/>
                      <a:pt x="1846075" y="92091"/>
                      <a:pt x="1780778" y="70139"/>
                    </a:cubicBezTo>
                    <a:cubicBezTo>
                      <a:pt x="1652502" y="26941"/>
                      <a:pt x="1552517" y="44754"/>
                      <a:pt x="1503918" y="59428"/>
                    </a:cubicBezTo>
                    <a:cubicBezTo>
                      <a:pt x="1477476" y="22010"/>
                      <a:pt x="1443991" y="0"/>
                      <a:pt x="1406603" y="0"/>
                    </a:cubicBezTo>
                    <a:cubicBezTo>
                      <a:pt x="1369186" y="0"/>
                      <a:pt x="1335701" y="22010"/>
                      <a:pt x="1309259" y="59457"/>
                    </a:cubicBezTo>
                    <a:cubicBezTo>
                      <a:pt x="1261629" y="45165"/>
                      <a:pt x="1161057" y="26823"/>
                      <a:pt x="1032429" y="70110"/>
                    </a:cubicBezTo>
                    <a:cubicBezTo>
                      <a:pt x="967131" y="92062"/>
                      <a:pt x="905884" y="125635"/>
                      <a:pt x="846632" y="158063"/>
                    </a:cubicBezTo>
                    <a:cubicBezTo>
                      <a:pt x="743977" y="214292"/>
                      <a:pt x="646721" y="267498"/>
                      <a:pt x="534028" y="262186"/>
                    </a:cubicBezTo>
                    <a:cubicBezTo>
                      <a:pt x="517711" y="261453"/>
                      <a:pt x="496933" y="259604"/>
                      <a:pt x="481233" y="252150"/>
                    </a:cubicBezTo>
                    <a:cubicBezTo>
                      <a:pt x="469464" y="246544"/>
                      <a:pt x="462685" y="238063"/>
                      <a:pt x="462069" y="232605"/>
                    </a:cubicBezTo>
                    <a:cubicBezTo>
                      <a:pt x="461511" y="227733"/>
                      <a:pt x="463947" y="219575"/>
                      <a:pt x="466500" y="210917"/>
                    </a:cubicBezTo>
                    <a:cubicBezTo>
                      <a:pt x="468349" y="204666"/>
                      <a:pt x="470169" y="198415"/>
                      <a:pt x="471519" y="192106"/>
                    </a:cubicBezTo>
                    <a:cubicBezTo>
                      <a:pt x="476508" y="168804"/>
                      <a:pt x="471842" y="144652"/>
                      <a:pt x="458401" y="124079"/>
                    </a:cubicBezTo>
                    <a:cubicBezTo>
                      <a:pt x="443140" y="100778"/>
                      <a:pt x="417990" y="84050"/>
                      <a:pt x="389318" y="78180"/>
                    </a:cubicBezTo>
                    <a:cubicBezTo>
                      <a:pt x="345473" y="69230"/>
                      <a:pt x="316684" y="86222"/>
                      <a:pt x="300279" y="102157"/>
                    </a:cubicBezTo>
                    <a:cubicBezTo>
                      <a:pt x="258371" y="142803"/>
                      <a:pt x="253705" y="218254"/>
                      <a:pt x="260807" y="259046"/>
                    </a:cubicBezTo>
                    <a:cubicBezTo>
                      <a:pt x="272282" y="324960"/>
                      <a:pt x="319266" y="384974"/>
                      <a:pt x="386559" y="419663"/>
                    </a:cubicBezTo>
                    <a:cubicBezTo>
                      <a:pt x="408863" y="431167"/>
                      <a:pt x="432634" y="439090"/>
                      <a:pt x="456845" y="444872"/>
                    </a:cubicBezTo>
                    <a:lnTo>
                      <a:pt x="86456" y="1075451"/>
                    </a:lnTo>
                    <a:lnTo>
                      <a:pt x="36684" y="1075451"/>
                    </a:lnTo>
                    <a:cubicBezTo>
                      <a:pt x="16434" y="1075451"/>
                      <a:pt x="0" y="1091886"/>
                      <a:pt x="0" y="1112135"/>
                    </a:cubicBezTo>
                    <a:cubicBezTo>
                      <a:pt x="0" y="1294057"/>
                      <a:pt x="225972" y="1436567"/>
                      <a:pt x="514424" y="1436567"/>
                    </a:cubicBezTo>
                    <a:cubicBezTo>
                      <a:pt x="802876" y="1436567"/>
                      <a:pt x="1028848" y="1294087"/>
                      <a:pt x="1028848" y="1112135"/>
                    </a:cubicBezTo>
                    <a:cubicBezTo>
                      <a:pt x="1028848" y="1091886"/>
                      <a:pt x="1012414" y="1075451"/>
                      <a:pt x="992164" y="1075451"/>
                    </a:cubicBezTo>
                    <a:lnTo>
                      <a:pt x="942421" y="1075451"/>
                    </a:lnTo>
                    <a:lnTo>
                      <a:pt x="577755" y="454703"/>
                    </a:lnTo>
                    <a:cubicBezTo>
                      <a:pt x="623654" y="452032"/>
                      <a:pt x="667410" y="443375"/>
                      <a:pt x="703683" y="431431"/>
                    </a:cubicBezTo>
                    <a:cubicBezTo>
                      <a:pt x="747616" y="416933"/>
                      <a:pt x="788379" y="397007"/>
                      <a:pt x="827792" y="377755"/>
                    </a:cubicBezTo>
                    <a:cubicBezTo>
                      <a:pt x="874806" y="354806"/>
                      <a:pt x="919178" y="333118"/>
                      <a:pt x="967542" y="320528"/>
                    </a:cubicBezTo>
                    <a:cubicBezTo>
                      <a:pt x="1059721" y="296493"/>
                      <a:pt x="1168511" y="312605"/>
                      <a:pt x="1253441" y="362054"/>
                    </a:cubicBezTo>
                    <a:cubicBezTo>
                      <a:pt x="1269523" y="492443"/>
                      <a:pt x="1329949" y="584094"/>
                      <a:pt x="1406662" y="584094"/>
                    </a:cubicBezTo>
                    <a:cubicBezTo>
                      <a:pt x="1483346" y="584094"/>
                      <a:pt x="1543771" y="492502"/>
                      <a:pt x="1559853" y="362172"/>
                    </a:cubicBezTo>
                    <a:cubicBezTo>
                      <a:pt x="1644842" y="312663"/>
                      <a:pt x="1753309" y="296434"/>
                      <a:pt x="1845752" y="320558"/>
                    </a:cubicBezTo>
                    <a:cubicBezTo>
                      <a:pt x="1894116" y="333177"/>
                      <a:pt x="1938518" y="354835"/>
                      <a:pt x="1985503" y="377784"/>
                    </a:cubicBezTo>
                    <a:cubicBezTo>
                      <a:pt x="2024916" y="397036"/>
                      <a:pt x="2065650" y="416963"/>
                      <a:pt x="2109611" y="431460"/>
                    </a:cubicBezTo>
                    <a:cubicBezTo>
                      <a:pt x="2145884" y="443434"/>
                      <a:pt x="2189641" y="452091"/>
                      <a:pt x="2235540" y="454732"/>
                    </a:cubicBezTo>
                    <a:lnTo>
                      <a:pt x="1870844" y="1075451"/>
                    </a:lnTo>
                    <a:lnTo>
                      <a:pt x="1821071" y="1075451"/>
                    </a:lnTo>
                    <a:cubicBezTo>
                      <a:pt x="1800822" y="1075451"/>
                      <a:pt x="1784388" y="1091886"/>
                      <a:pt x="1784388" y="1112135"/>
                    </a:cubicBezTo>
                    <a:cubicBezTo>
                      <a:pt x="1784388" y="1294057"/>
                      <a:pt x="2010360" y="1436567"/>
                      <a:pt x="2298841" y="1436567"/>
                    </a:cubicBezTo>
                    <a:cubicBezTo>
                      <a:pt x="2587322" y="1436567"/>
                      <a:pt x="2813265" y="1294087"/>
                      <a:pt x="2813265" y="1112135"/>
                    </a:cubicBezTo>
                    <a:cubicBezTo>
                      <a:pt x="2813265" y="1091856"/>
                      <a:pt x="2796831" y="1075451"/>
                      <a:pt x="2776581" y="1075451"/>
                    </a:cubicBezTo>
                    <a:close/>
                    <a:moveTo>
                      <a:pt x="950580" y="1148819"/>
                    </a:moveTo>
                    <a:cubicBezTo>
                      <a:pt x="918298" y="1268261"/>
                      <a:pt x="731710" y="1363199"/>
                      <a:pt x="514453" y="1363199"/>
                    </a:cubicBezTo>
                    <a:cubicBezTo>
                      <a:pt x="297197" y="1363199"/>
                      <a:pt x="110580" y="1268261"/>
                      <a:pt x="78298" y="1148819"/>
                    </a:cubicBezTo>
                    <a:lnTo>
                      <a:pt x="950580" y="1148819"/>
                    </a:lnTo>
                    <a:close/>
                    <a:moveTo>
                      <a:pt x="857374" y="1075451"/>
                    </a:moveTo>
                    <a:lnTo>
                      <a:pt x="171533" y="1075451"/>
                    </a:lnTo>
                    <a:lnTo>
                      <a:pt x="514453" y="491739"/>
                    </a:lnTo>
                    <a:lnTo>
                      <a:pt x="857374" y="1075451"/>
                    </a:lnTo>
                    <a:close/>
                    <a:moveTo>
                      <a:pt x="1249421" y="277770"/>
                    </a:moveTo>
                    <a:cubicBezTo>
                      <a:pt x="1155598" y="235803"/>
                      <a:pt x="1044930" y="224505"/>
                      <a:pt x="948995" y="249479"/>
                    </a:cubicBezTo>
                    <a:cubicBezTo>
                      <a:pt x="893529" y="263947"/>
                      <a:pt x="843727" y="288276"/>
                      <a:pt x="795539" y="311812"/>
                    </a:cubicBezTo>
                    <a:cubicBezTo>
                      <a:pt x="756625" y="330829"/>
                      <a:pt x="719853" y="348789"/>
                      <a:pt x="680646" y="361702"/>
                    </a:cubicBezTo>
                    <a:cubicBezTo>
                      <a:pt x="608012" y="385649"/>
                      <a:pt x="501482" y="396332"/>
                      <a:pt x="420161" y="354453"/>
                    </a:cubicBezTo>
                    <a:cubicBezTo>
                      <a:pt x="373881" y="330594"/>
                      <a:pt x="340543" y="289244"/>
                      <a:pt x="333089" y="246515"/>
                    </a:cubicBezTo>
                    <a:cubicBezTo>
                      <a:pt x="328511" y="220103"/>
                      <a:pt x="333236" y="172443"/>
                      <a:pt x="351372" y="154864"/>
                    </a:cubicBezTo>
                    <a:cubicBezTo>
                      <a:pt x="355598" y="150756"/>
                      <a:pt x="361233" y="147293"/>
                      <a:pt x="374586" y="150081"/>
                    </a:cubicBezTo>
                    <a:cubicBezTo>
                      <a:pt x="384065" y="152018"/>
                      <a:pt x="392429" y="157329"/>
                      <a:pt x="396977" y="164255"/>
                    </a:cubicBezTo>
                    <a:cubicBezTo>
                      <a:pt x="399707" y="168452"/>
                      <a:pt x="400646" y="172649"/>
                      <a:pt x="399765" y="176787"/>
                    </a:cubicBezTo>
                    <a:cubicBezTo>
                      <a:pt x="398797" y="181218"/>
                      <a:pt x="397447" y="185679"/>
                      <a:pt x="396126" y="190081"/>
                    </a:cubicBezTo>
                    <a:cubicBezTo>
                      <a:pt x="392018" y="203962"/>
                      <a:pt x="386911" y="221189"/>
                      <a:pt x="389112" y="240851"/>
                    </a:cubicBezTo>
                    <a:cubicBezTo>
                      <a:pt x="392781" y="273074"/>
                      <a:pt x="415378" y="302069"/>
                      <a:pt x="449655" y="318415"/>
                    </a:cubicBezTo>
                    <a:cubicBezTo>
                      <a:pt x="477241" y="331533"/>
                      <a:pt x="507410" y="334439"/>
                      <a:pt x="530624" y="335525"/>
                    </a:cubicBezTo>
                    <a:cubicBezTo>
                      <a:pt x="664153" y="341922"/>
                      <a:pt x="774850" y="281086"/>
                      <a:pt x="881878" y="222421"/>
                    </a:cubicBezTo>
                    <a:cubicBezTo>
                      <a:pt x="940925" y="190081"/>
                      <a:pt x="996684" y="159530"/>
                      <a:pt x="1055789" y="139663"/>
                    </a:cubicBezTo>
                    <a:cubicBezTo>
                      <a:pt x="1155246" y="106178"/>
                      <a:pt x="1232928" y="115451"/>
                      <a:pt x="1275334" y="126104"/>
                    </a:cubicBezTo>
                    <a:cubicBezTo>
                      <a:pt x="1259927" y="169068"/>
                      <a:pt x="1250770" y="220866"/>
                      <a:pt x="1249421" y="277770"/>
                    </a:cubicBezTo>
                    <a:close/>
                    <a:moveTo>
                      <a:pt x="1406633" y="510697"/>
                    </a:moveTo>
                    <a:cubicBezTo>
                      <a:pt x="1372297" y="510697"/>
                      <a:pt x="1322436" y="425532"/>
                      <a:pt x="1322436" y="292062"/>
                    </a:cubicBezTo>
                    <a:cubicBezTo>
                      <a:pt x="1322436" y="158591"/>
                      <a:pt x="1372297" y="73426"/>
                      <a:pt x="1406633" y="73426"/>
                    </a:cubicBezTo>
                    <a:cubicBezTo>
                      <a:pt x="1440969" y="73426"/>
                      <a:pt x="1490829" y="158591"/>
                      <a:pt x="1490829" y="292062"/>
                    </a:cubicBezTo>
                    <a:cubicBezTo>
                      <a:pt x="1490829" y="425532"/>
                      <a:pt x="1440969" y="510697"/>
                      <a:pt x="1406633" y="510697"/>
                    </a:cubicBezTo>
                    <a:close/>
                    <a:moveTo>
                      <a:pt x="2132561" y="361702"/>
                    </a:moveTo>
                    <a:cubicBezTo>
                      <a:pt x="2093382" y="348789"/>
                      <a:pt x="2056611" y="330829"/>
                      <a:pt x="2017667" y="311812"/>
                    </a:cubicBezTo>
                    <a:cubicBezTo>
                      <a:pt x="1969509" y="288276"/>
                      <a:pt x="1919707" y="263947"/>
                      <a:pt x="1864212" y="249479"/>
                    </a:cubicBezTo>
                    <a:cubicBezTo>
                      <a:pt x="1768071" y="224446"/>
                      <a:pt x="1657608" y="235803"/>
                      <a:pt x="1563815" y="277828"/>
                    </a:cubicBezTo>
                    <a:cubicBezTo>
                      <a:pt x="1562465" y="220866"/>
                      <a:pt x="1553309" y="169039"/>
                      <a:pt x="1537843" y="126075"/>
                    </a:cubicBezTo>
                    <a:cubicBezTo>
                      <a:pt x="1580602" y="115246"/>
                      <a:pt x="1657902" y="106207"/>
                      <a:pt x="1757388" y="139692"/>
                    </a:cubicBezTo>
                    <a:cubicBezTo>
                      <a:pt x="1816522" y="159589"/>
                      <a:pt x="1872282" y="190139"/>
                      <a:pt x="1931328" y="222480"/>
                    </a:cubicBezTo>
                    <a:cubicBezTo>
                      <a:pt x="2038327" y="281086"/>
                      <a:pt x="2148966" y="341541"/>
                      <a:pt x="2282553" y="335554"/>
                    </a:cubicBezTo>
                    <a:cubicBezTo>
                      <a:pt x="2305767" y="334468"/>
                      <a:pt x="2335936" y="331563"/>
                      <a:pt x="2363551" y="318415"/>
                    </a:cubicBezTo>
                    <a:cubicBezTo>
                      <a:pt x="2397799" y="302098"/>
                      <a:pt x="2420396" y="273103"/>
                      <a:pt x="2424035" y="240880"/>
                    </a:cubicBezTo>
                    <a:cubicBezTo>
                      <a:pt x="2426266" y="221218"/>
                      <a:pt x="2421130" y="203962"/>
                      <a:pt x="2417022" y="190110"/>
                    </a:cubicBezTo>
                    <a:cubicBezTo>
                      <a:pt x="2415701" y="185708"/>
                      <a:pt x="2414351" y="181247"/>
                      <a:pt x="2413382" y="176816"/>
                    </a:cubicBezTo>
                    <a:cubicBezTo>
                      <a:pt x="2412502" y="172678"/>
                      <a:pt x="2413441" y="168481"/>
                      <a:pt x="2416170" y="164285"/>
                    </a:cubicBezTo>
                    <a:cubicBezTo>
                      <a:pt x="2420690" y="157359"/>
                      <a:pt x="2429083" y="152047"/>
                      <a:pt x="2438592" y="150110"/>
                    </a:cubicBezTo>
                    <a:cubicBezTo>
                      <a:pt x="2451886" y="147351"/>
                      <a:pt x="2457550" y="150756"/>
                      <a:pt x="2461776" y="154894"/>
                    </a:cubicBezTo>
                    <a:cubicBezTo>
                      <a:pt x="2479912" y="172473"/>
                      <a:pt x="2484637" y="220132"/>
                      <a:pt x="2480059" y="246544"/>
                    </a:cubicBezTo>
                    <a:cubicBezTo>
                      <a:pt x="2472634" y="289274"/>
                      <a:pt x="2439266" y="330624"/>
                      <a:pt x="2393016" y="354483"/>
                    </a:cubicBezTo>
                    <a:cubicBezTo>
                      <a:pt x="2311695" y="396332"/>
                      <a:pt x="2205107" y="385679"/>
                      <a:pt x="2132561" y="361702"/>
                    </a:cubicBezTo>
                    <a:close/>
                    <a:moveTo>
                      <a:pt x="2298812" y="491739"/>
                    </a:moveTo>
                    <a:lnTo>
                      <a:pt x="2641732" y="1075451"/>
                    </a:lnTo>
                    <a:lnTo>
                      <a:pt x="1955892" y="1075451"/>
                    </a:lnTo>
                    <a:lnTo>
                      <a:pt x="2298812" y="491739"/>
                    </a:lnTo>
                    <a:close/>
                    <a:moveTo>
                      <a:pt x="2298812" y="1363170"/>
                    </a:moveTo>
                    <a:cubicBezTo>
                      <a:pt x="2081556" y="1363170"/>
                      <a:pt x="1894938" y="1268261"/>
                      <a:pt x="1862656" y="1148790"/>
                    </a:cubicBezTo>
                    <a:lnTo>
                      <a:pt x="2734938" y="1148790"/>
                    </a:lnTo>
                    <a:cubicBezTo>
                      <a:pt x="2702686" y="1268261"/>
                      <a:pt x="2516068" y="1363170"/>
                      <a:pt x="2298812" y="1363170"/>
                    </a:cubicBezTo>
                    <a:close/>
                  </a:path>
                </a:pathLst>
              </a:custGeom>
              <a:solidFill>
                <a:schemeClr val="tx1"/>
              </a:solidFill>
              <a:ln w="29337"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EF96DFB-0FB1-4310-9993-3A7FCBA0062D}"/>
                  </a:ext>
                </a:extLst>
              </p:cNvPr>
              <p:cNvSpPr/>
              <p:nvPr/>
            </p:nvSpPr>
            <p:spPr>
              <a:xfrm>
                <a:off x="4435965" y="1968904"/>
                <a:ext cx="1692765" cy="1736434"/>
              </a:xfrm>
              <a:custGeom>
                <a:avLst/>
                <a:gdLst>
                  <a:gd name="connsiteX0" fmla="*/ 1591372 w 1692765"/>
                  <a:gd name="connsiteY0" fmla="*/ 1533676 h 1736434"/>
                  <a:gd name="connsiteX1" fmla="*/ 1443434 w 1692765"/>
                  <a:gd name="connsiteY1" fmla="*/ 1533676 h 1736434"/>
                  <a:gd name="connsiteX2" fmla="*/ 1447953 w 1692765"/>
                  <a:gd name="connsiteY2" fmla="*/ 1505649 h 1736434"/>
                  <a:gd name="connsiteX3" fmla="*/ 1348349 w 1692765"/>
                  <a:gd name="connsiteY3" fmla="*/ 1406046 h 1736434"/>
                  <a:gd name="connsiteX4" fmla="*/ 963082 w 1692765"/>
                  <a:gd name="connsiteY4" fmla="*/ 1406046 h 1736434"/>
                  <a:gd name="connsiteX5" fmla="*/ 963082 w 1692765"/>
                  <a:gd name="connsiteY5" fmla="*/ 36684 h 1736434"/>
                  <a:gd name="connsiteX6" fmla="*/ 924725 w 1692765"/>
                  <a:gd name="connsiteY6" fmla="*/ 0 h 1736434"/>
                  <a:gd name="connsiteX7" fmla="*/ 892649 w 1692765"/>
                  <a:gd name="connsiteY7" fmla="*/ 18870 h 1736434"/>
                  <a:gd name="connsiteX8" fmla="*/ 846398 w 1692765"/>
                  <a:gd name="connsiteY8" fmla="*/ 60983 h 1736434"/>
                  <a:gd name="connsiteX9" fmla="*/ 800117 w 1692765"/>
                  <a:gd name="connsiteY9" fmla="*/ 18870 h 1736434"/>
                  <a:gd name="connsiteX10" fmla="*/ 766368 w 1692765"/>
                  <a:gd name="connsiteY10" fmla="*/ 0 h 1736434"/>
                  <a:gd name="connsiteX11" fmla="*/ 729685 w 1692765"/>
                  <a:gd name="connsiteY11" fmla="*/ 36684 h 1736434"/>
                  <a:gd name="connsiteX12" fmla="*/ 729685 w 1692765"/>
                  <a:gd name="connsiteY12" fmla="*/ 1406046 h 1736434"/>
                  <a:gd name="connsiteX13" fmla="*/ 344446 w 1692765"/>
                  <a:gd name="connsiteY13" fmla="*/ 1406046 h 1736434"/>
                  <a:gd name="connsiteX14" fmla="*/ 244842 w 1692765"/>
                  <a:gd name="connsiteY14" fmla="*/ 1505649 h 1736434"/>
                  <a:gd name="connsiteX15" fmla="*/ 249362 w 1692765"/>
                  <a:gd name="connsiteY15" fmla="*/ 1533676 h 1736434"/>
                  <a:gd name="connsiteX16" fmla="*/ 101394 w 1692765"/>
                  <a:gd name="connsiteY16" fmla="*/ 1533676 h 1736434"/>
                  <a:gd name="connsiteX17" fmla="*/ 0 w 1692765"/>
                  <a:gd name="connsiteY17" fmla="*/ 1635041 h 1736434"/>
                  <a:gd name="connsiteX18" fmla="*/ 101394 w 1692765"/>
                  <a:gd name="connsiteY18" fmla="*/ 1736435 h 1736434"/>
                  <a:gd name="connsiteX19" fmla="*/ 1591372 w 1692765"/>
                  <a:gd name="connsiteY19" fmla="*/ 1736435 h 1736434"/>
                  <a:gd name="connsiteX20" fmla="*/ 1692766 w 1692765"/>
                  <a:gd name="connsiteY20" fmla="*/ 1635041 h 1736434"/>
                  <a:gd name="connsiteX21" fmla="*/ 1591372 w 1692765"/>
                  <a:gd name="connsiteY21" fmla="*/ 1533676 h 1736434"/>
                  <a:gd name="connsiteX22" fmla="*/ 803052 w 1692765"/>
                  <a:gd name="connsiteY22" fmla="*/ 124021 h 1736434"/>
                  <a:gd name="connsiteX23" fmla="*/ 889714 w 1692765"/>
                  <a:gd name="connsiteY23" fmla="*/ 124050 h 1736434"/>
                  <a:gd name="connsiteX24" fmla="*/ 889714 w 1692765"/>
                  <a:gd name="connsiteY24" fmla="*/ 1406046 h 1736434"/>
                  <a:gd name="connsiteX25" fmla="*/ 803052 w 1692765"/>
                  <a:gd name="connsiteY25" fmla="*/ 1406046 h 1736434"/>
                  <a:gd name="connsiteX26" fmla="*/ 803052 w 1692765"/>
                  <a:gd name="connsiteY26" fmla="*/ 124021 h 1736434"/>
                  <a:gd name="connsiteX27" fmla="*/ 344446 w 1692765"/>
                  <a:gd name="connsiteY27" fmla="*/ 1479413 h 1736434"/>
                  <a:gd name="connsiteX28" fmla="*/ 766368 w 1692765"/>
                  <a:gd name="connsiteY28" fmla="*/ 1479413 h 1736434"/>
                  <a:gd name="connsiteX29" fmla="*/ 926398 w 1692765"/>
                  <a:gd name="connsiteY29" fmla="*/ 1479413 h 1736434"/>
                  <a:gd name="connsiteX30" fmla="*/ 1348349 w 1692765"/>
                  <a:gd name="connsiteY30" fmla="*/ 1479413 h 1736434"/>
                  <a:gd name="connsiteX31" fmla="*/ 1374586 w 1692765"/>
                  <a:gd name="connsiteY31" fmla="*/ 1505649 h 1736434"/>
                  <a:gd name="connsiteX32" fmla="*/ 1348349 w 1692765"/>
                  <a:gd name="connsiteY32" fmla="*/ 1531886 h 1736434"/>
                  <a:gd name="connsiteX33" fmla="*/ 344446 w 1692765"/>
                  <a:gd name="connsiteY33" fmla="*/ 1531886 h 1736434"/>
                  <a:gd name="connsiteX34" fmla="*/ 318210 w 1692765"/>
                  <a:gd name="connsiteY34" fmla="*/ 1505649 h 1736434"/>
                  <a:gd name="connsiteX35" fmla="*/ 344446 w 1692765"/>
                  <a:gd name="connsiteY35" fmla="*/ 1479413 h 1736434"/>
                  <a:gd name="connsiteX36" fmla="*/ 1591372 w 1692765"/>
                  <a:gd name="connsiteY36" fmla="*/ 1663067 h 1736434"/>
                  <a:gd name="connsiteX37" fmla="*/ 101394 w 1692765"/>
                  <a:gd name="connsiteY37" fmla="*/ 1663067 h 1736434"/>
                  <a:gd name="connsiteX38" fmla="*/ 73368 w 1692765"/>
                  <a:gd name="connsiteY38" fmla="*/ 1635041 h 1736434"/>
                  <a:gd name="connsiteX39" fmla="*/ 101394 w 1692765"/>
                  <a:gd name="connsiteY39" fmla="*/ 1607043 h 1736434"/>
                  <a:gd name="connsiteX40" fmla="*/ 1591372 w 1692765"/>
                  <a:gd name="connsiteY40" fmla="*/ 1607043 h 1736434"/>
                  <a:gd name="connsiteX41" fmla="*/ 1619398 w 1692765"/>
                  <a:gd name="connsiteY41" fmla="*/ 1635041 h 1736434"/>
                  <a:gd name="connsiteX42" fmla="*/ 1591372 w 1692765"/>
                  <a:gd name="connsiteY42" fmla="*/ 1663067 h 173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92765" h="1736434">
                    <a:moveTo>
                      <a:pt x="1591372" y="1533676"/>
                    </a:moveTo>
                    <a:lnTo>
                      <a:pt x="1443434" y="1533676"/>
                    </a:lnTo>
                    <a:cubicBezTo>
                      <a:pt x="1446075" y="1524725"/>
                      <a:pt x="1447953" y="1515452"/>
                      <a:pt x="1447953" y="1505649"/>
                    </a:cubicBezTo>
                    <a:cubicBezTo>
                      <a:pt x="1447953" y="1450741"/>
                      <a:pt x="1403287" y="1406046"/>
                      <a:pt x="1348349" y="1406046"/>
                    </a:cubicBezTo>
                    <a:lnTo>
                      <a:pt x="963082" y="1406046"/>
                    </a:lnTo>
                    <a:lnTo>
                      <a:pt x="963082" y="36684"/>
                    </a:lnTo>
                    <a:cubicBezTo>
                      <a:pt x="963082" y="16434"/>
                      <a:pt x="944974" y="0"/>
                      <a:pt x="924725" y="0"/>
                    </a:cubicBezTo>
                    <a:cubicBezTo>
                      <a:pt x="911401" y="0"/>
                      <a:pt x="899134" y="7219"/>
                      <a:pt x="892649" y="18870"/>
                    </a:cubicBezTo>
                    <a:cubicBezTo>
                      <a:pt x="878004" y="45224"/>
                      <a:pt x="860719" y="60983"/>
                      <a:pt x="846398" y="60983"/>
                    </a:cubicBezTo>
                    <a:cubicBezTo>
                      <a:pt x="832076" y="60983"/>
                      <a:pt x="814762" y="45253"/>
                      <a:pt x="800117" y="18870"/>
                    </a:cubicBezTo>
                    <a:cubicBezTo>
                      <a:pt x="793632" y="7249"/>
                      <a:pt x="779692" y="0"/>
                      <a:pt x="766368" y="0"/>
                    </a:cubicBezTo>
                    <a:cubicBezTo>
                      <a:pt x="746119" y="0"/>
                      <a:pt x="729685" y="16434"/>
                      <a:pt x="729685" y="36684"/>
                    </a:cubicBezTo>
                    <a:lnTo>
                      <a:pt x="729685" y="1406046"/>
                    </a:lnTo>
                    <a:lnTo>
                      <a:pt x="344446" y="1406046"/>
                    </a:lnTo>
                    <a:cubicBezTo>
                      <a:pt x="289538" y="1406046"/>
                      <a:pt x="244842" y="1450712"/>
                      <a:pt x="244842" y="1505649"/>
                    </a:cubicBezTo>
                    <a:cubicBezTo>
                      <a:pt x="244842" y="1515452"/>
                      <a:pt x="246691" y="1524725"/>
                      <a:pt x="249362" y="1533676"/>
                    </a:cubicBezTo>
                    <a:lnTo>
                      <a:pt x="101394" y="1533676"/>
                    </a:lnTo>
                    <a:cubicBezTo>
                      <a:pt x="45488" y="1533676"/>
                      <a:pt x="0" y="1579164"/>
                      <a:pt x="0" y="1635041"/>
                    </a:cubicBezTo>
                    <a:cubicBezTo>
                      <a:pt x="0" y="1690947"/>
                      <a:pt x="45488" y="1736435"/>
                      <a:pt x="101394" y="1736435"/>
                    </a:cubicBezTo>
                    <a:lnTo>
                      <a:pt x="1591372" y="1736435"/>
                    </a:lnTo>
                    <a:cubicBezTo>
                      <a:pt x="1647278" y="1736435"/>
                      <a:pt x="1692766" y="1690947"/>
                      <a:pt x="1692766" y="1635041"/>
                    </a:cubicBezTo>
                    <a:cubicBezTo>
                      <a:pt x="1692766" y="1579135"/>
                      <a:pt x="1647308" y="1533676"/>
                      <a:pt x="1591372" y="1533676"/>
                    </a:cubicBezTo>
                    <a:close/>
                    <a:moveTo>
                      <a:pt x="803052" y="124021"/>
                    </a:moveTo>
                    <a:cubicBezTo>
                      <a:pt x="830668" y="137608"/>
                      <a:pt x="862069" y="137579"/>
                      <a:pt x="889714" y="124050"/>
                    </a:cubicBezTo>
                    <a:lnTo>
                      <a:pt x="889714" y="1406046"/>
                    </a:lnTo>
                    <a:lnTo>
                      <a:pt x="803052" y="1406046"/>
                    </a:lnTo>
                    <a:lnTo>
                      <a:pt x="803052" y="124021"/>
                    </a:lnTo>
                    <a:close/>
                    <a:moveTo>
                      <a:pt x="344446" y="1479413"/>
                    </a:moveTo>
                    <a:lnTo>
                      <a:pt x="766368" y="1479413"/>
                    </a:lnTo>
                    <a:lnTo>
                      <a:pt x="926398" y="1479413"/>
                    </a:lnTo>
                    <a:lnTo>
                      <a:pt x="1348349" y="1479413"/>
                    </a:lnTo>
                    <a:cubicBezTo>
                      <a:pt x="1362817" y="1479413"/>
                      <a:pt x="1374586" y="1491152"/>
                      <a:pt x="1374586" y="1505649"/>
                    </a:cubicBezTo>
                    <a:cubicBezTo>
                      <a:pt x="1374586" y="1520147"/>
                      <a:pt x="1362817" y="1531886"/>
                      <a:pt x="1348349" y="1531886"/>
                    </a:cubicBezTo>
                    <a:lnTo>
                      <a:pt x="344446" y="1531886"/>
                    </a:lnTo>
                    <a:cubicBezTo>
                      <a:pt x="329978" y="1531886"/>
                      <a:pt x="318210" y="1520147"/>
                      <a:pt x="318210" y="1505649"/>
                    </a:cubicBezTo>
                    <a:cubicBezTo>
                      <a:pt x="318210" y="1491152"/>
                      <a:pt x="329978" y="1479413"/>
                      <a:pt x="344446" y="1479413"/>
                    </a:cubicBezTo>
                    <a:close/>
                    <a:moveTo>
                      <a:pt x="1591372" y="1663067"/>
                    </a:moveTo>
                    <a:lnTo>
                      <a:pt x="101394" y="1663067"/>
                    </a:lnTo>
                    <a:cubicBezTo>
                      <a:pt x="85957" y="1663067"/>
                      <a:pt x="73368" y="1650477"/>
                      <a:pt x="73368" y="1635041"/>
                    </a:cubicBezTo>
                    <a:cubicBezTo>
                      <a:pt x="73368" y="1619604"/>
                      <a:pt x="85928" y="1607043"/>
                      <a:pt x="101394" y="1607043"/>
                    </a:cubicBezTo>
                    <a:lnTo>
                      <a:pt x="1591372" y="1607043"/>
                    </a:lnTo>
                    <a:cubicBezTo>
                      <a:pt x="1606838" y="1607043"/>
                      <a:pt x="1619398" y="1619604"/>
                      <a:pt x="1619398" y="1635041"/>
                    </a:cubicBezTo>
                    <a:cubicBezTo>
                      <a:pt x="1619398" y="1650477"/>
                      <a:pt x="1606838" y="1663067"/>
                      <a:pt x="1591372" y="1663067"/>
                    </a:cubicBezTo>
                    <a:close/>
                  </a:path>
                </a:pathLst>
              </a:custGeom>
              <a:solidFill>
                <a:schemeClr val="tx1"/>
              </a:solidFill>
              <a:ln w="29337" cap="flat">
                <a:noFill/>
                <a:prstDash val="solid"/>
                <a:miter/>
              </a:ln>
            </p:spPr>
            <p:txBody>
              <a:bodyPr rtlCol="0" anchor="ctr"/>
              <a:lstStyle/>
              <a:p>
                <a:endParaRPr lang="en-GB"/>
              </a:p>
            </p:txBody>
          </p:sp>
        </p:grpSp>
        <p:sp>
          <p:nvSpPr>
            <p:cNvPr id="14" name="TextBox 13">
              <a:extLst>
                <a:ext uri="{FF2B5EF4-FFF2-40B4-BE49-F238E27FC236}">
                  <a16:creationId xmlns:a16="http://schemas.microsoft.com/office/drawing/2014/main" id="{658CE24C-6D6B-4954-9268-38DB446B59DB}"/>
                </a:ext>
              </a:extLst>
            </p:cNvPr>
            <p:cNvSpPr txBox="1"/>
            <p:nvPr/>
          </p:nvSpPr>
          <p:spPr>
            <a:xfrm>
              <a:off x="9145868" y="2397949"/>
              <a:ext cx="1953125" cy="2062103"/>
            </a:xfrm>
            <a:prstGeom prst="rect">
              <a:avLst/>
            </a:prstGeom>
            <a:noFill/>
          </p:spPr>
          <p:txBody>
            <a:bodyPr wrap="square" rtlCol="0">
              <a:spAutoFit/>
            </a:bodyPr>
            <a:lstStyle/>
            <a:p>
              <a:pPr algn="ctr"/>
              <a:r>
                <a:rPr lang="en-US" sz="12800" dirty="0"/>
                <a:t>?</a:t>
              </a:r>
              <a:endParaRPr lang="en-GB" sz="12800" dirty="0"/>
            </a:p>
          </p:txBody>
        </p:sp>
      </p:grpSp>
    </p:spTree>
    <p:extLst>
      <p:ext uri="{BB962C8B-B14F-4D97-AF65-F5344CB8AC3E}">
        <p14:creationId xmlns:p14="http://schemas.microsoft.com/office/powerpoint/2010/main" val="86578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6481C08-79FC-476B-855C-13CA0567AC41}"/>
              </a:ext>
            </a:extLst>
          </p:cNvPr>
          <p:cNvSpPr txBox="1"/>
          <p:nvPr/>
        </p:nvSpPr>
        <p:spPr>
          <a:xfrm>
            <a:off x="0" y="6590479"/>
            <a:ext cx="4925160" cy="246221"/>
          </a:xfrm>
          <a:prstGeom prst="rect">
            <a:avLst/>
          </a:prstGeom>
          <a:noFill/>
        </p:spPr>
        <p:txBody>
          <a:bodyPr wrap="square" rtlCol="0">
            <a:spAutoFit/>
          </a:bodyPr>
          <a:lstStyle/>
          <a:p>
            <a:r>
              <a:rPr lang="en-US" sz="1000" dirty="0">
                <a:hlinkClick r:id="rId3"/>
              </a:rPr>
              <a:t>musical-notes-4185452</a:t>
            </a:r>
            <a:r>
              <a:rPr lang="en-US" sz="1000" dirty="0"/>
              <a:t> by </a:t>
            </a:r>
            <a:r>
              <a:rPr lang="en-US" sz="1000" dirty="0" err="1"/>
              <a:t>gusrijwan</a:t>
            </a:r>
            <a:r>
              <a:rPr lang="en-US" sz="1000" dirty="0"/>
              <a:t> from the Noun Project </a:t>
            </a:r>
            <a:r>
              <a:rPr lang="en-US" sz="1000" dirty="0">
                <a:hlinkClick r:id="rId4"/>
              </a:rPr>
              <a:t>CC BY 3.0</a:t>
            </a:r>
            <a:endParaRPr lang="en-GB" sz="1000" dirty="0"/>
          </a:p>
        </p:txBody>
      </p:sp>
      <p:sp>
        <p:nvSpPr>
          <p:cNvPr id="9" name="TextBox 8">
            <a:extLst>
              <a:ext uri="{FF2B5EF4-FFF2-40B4-BE49-F238E27FC236}">
                <a16:creationId xmlns:a16="http://schemas.microsoft.com/office/drawing/2014/main" id="{AF8D7B3B-63FC-42A5-8E29-F112116C142A}"/>
              </a:ext>
            </a:extLst>
          </p:cNvPr>
          <p:cNvSpPr txBox="1"/>
          <p:nvPr/>
        </p:nvSpPr>
        <p:spPr>
          <a:xfrm>
            <a:off x="571862" y="1905506"/>
            <a:ext cx="4353298" cy="3046988"/>
          </a:xfrm>
          <a:prstGeom prst="rect">
            <a:avLst/>
          </a:prstGeom>
          <a:noFill/>
        </p:spPr>
        <p:txBody>
          <a:bodyPr wrap="square" rtlCol="0">
            <a:spAutoFit/>
          </a:bodyPr>
          <a:lstStyle/>
          <a:p>
            <a:pPr algn="ctr"/>
            <a:r>
              <a:rPr lang="en-US" sz="9600" dirty="0"/>
              <a:t>open access</a:t>
            </a:r>
            <a:endParaRPr lang="en-GB" sz="9600" dirty="0"/>
          </a:p>
        </p:txBody>
      </p:sp>
      <p:grpSp>
        <p:nvGrpSpPr>
          <p:cNvPr id="32" name="Group 31">
            <a:extLst>
              <a:ext uri="{FF2B5EF4-FFF2-40B4-BE49-F238E27FC236}">
                <a16:creationId xmlns:a16="http://schemas.microsoft.com/office/drawing/2014/main" id="{D417CA03-289D-4CCA-A0DD-ADEF3F694F2C}"/>
              </a:ext>
            </a:extLst>
          </p:cNvPr>
          <p:cNvGrpSpPr/>
          <p:nvPr/>
        </p:nvGrpSpPr>
        <p:grpSpPr>
          <a:xfrm>
            <a:off x="5972971" y="2114172"/>
            <a:ext cx="5126022" cy="2629656"/>
            <a:chOff x="5972971" y="2114172"/>
            <a:chExt cx="5126022" cy="2629656"/>
          </a:xfrm>
        </p:grpSpPr>
        <p:sp>
          <p:nvSpPr>
            <p:cNvPr id="14" name="TextBox 13">
              <a:extLst>
                <a:ext uri="{FF2B5EF4-FFF2-40B4-BE49-F238E27FC236}">
                  <a16:creationId xmlns:a16="http://schemas.microsoft.com/office/drawing/2014/main" id="{658CE24C-6D6B-4954-9268-38DB446B59DB}"/>
                </a:ext>
              </a:extLst>
            </p:cNvPr>
            <p:cNvSpPr txBox="1"/>
            <p:nvPr/>
          </p:nvSpPr>
          <p:spPr>
            <a:xfrm>
              <a:off x="9145868" y="2397949"/>
              <a:ext cx="1953125" cy="2062103"/>
            </a:xfrm>
            <a:prstGeom prst="rect">
              <a:avLst/>
            </a:prstGeom>
            <a:noFill/>
          </p:spPr>
          <p:txBody>
            <a:bodyPr wrap="square" rtlCol="0">
              <a:spAutoFit/>
            </a:bodyPr>
            <a:lstStyle/>
            <a:p>
              <a:pPr algn="ctr"/>
              <a:r>
                <a:rPr lang="en-US" sz="12800" dirty="0"/>
                <a:t>?</a:t>
              </a:r>
              <a:endParaRPr lang="en-GB" sz="12800" dirty="0"/>
            </a:p>
          </p:txBody>
        </p:sp>
        <p:grpSp>
          <p:nvGrpSpPr>
            <p:cNvPr id="31" name="Group 30">
              <a:extLst>
                <a:ext uri="{FF2B5EF4-FFF2-40B4-BE49-F238E27FC236}">
                  <a16:creationId xmlns:a16="http://schemas.microsoft.com/office/drawing/2014/main" id="{1B65B352-3F62-48C0-9C60-968EF7D6C8C6}"/>
                </a:ext>
              </a:extLst>
            </p:cNvPr>
            <p:cNvGrpSpPr/>
            <p:nvPr/>
          </p:nvGrpSpPr>
          <p:grpSpPr>
            <a:xfrm>
              <a:off x="5972971" y="2114172"/>
              <a:ext cx="2587741" cy="2629656"/>
              <a:chOff x="5808488" y="1845614"/>
              <a:chExt cx="2587741" cy="2629656"/>
            </a:xfrm>
          </p:grpSpPr>
          <p:sp>
            <p:nvSpPr>
              <p:cNvPr id="6" name="Freeform: Shape 5">
                <a:extLst>
                  <a:ext uri="{FF2B5EF4-FFF2-40B4-BE49-F238E27FC236}">
                    <a16:creationId xmlns:a16="http://schemas.microsoft.com/office/drawing/2014/main" id="{8FFA5CF9-CE65-42FD-9B5A-4084E5F2B07E}"/>
                  </a:ext>
                </a:extLst>
              </p:cNvPr>
              <p:cNvSpPr/>
              <p:nvPr/>
            </p:nvSpPr>
            <p:spPr>
              <a:xfrm>
                <a:off x="5809052" y="2433526"/>
                <a:ext cx="519709" cy="189201"/>
              </a:xfrm>
              <a:custGeom>
                <a:avLst/>
                <a:gdLst>
                  <a:gd name="connsiteX0" fmla="*/ 519710 w 519709"/>
                  <a:gd name="connsiteY0" fmla="*/ 174112 h 189201"/>
                  <a:gd name="connsiteX1" fmla="*/ 499231 w 519709"/>
                  <a:gd name="connsiteY1" fmla="*/ 73874 h 189201"/>
                  <a:gd name="connsiteX2" fmla="*/ 384981 w 519709"/>
                  <a:gd name="connsiteY2" fmla="*/ 44773 h 189201"/>
                  <a:gd name="connsiteX3" fmla="*/ 48699 w 519709"/>
                  <a:gd name="connsiteY3" fmla="*/ 4893 h 189201"/>
                  <a:gd name="connsiteX4" fmla="*/ 196 w 519709"/>
                  <a:gd name="connsiteY4" fmla="*/ 63096 h 189201"/>
                  <a:gd name="connsiteX5" fmla="*/ 58399 w 519709"/>
                  <a:gd name="connsiteY5" fmla="*/ 111598 h 189201"/>
                  <a:gd name="connsiteX6" fmla="*/ 352646 w 519709"/>
                  <a:gd name="connsiteY6" fmla="*/ 147167 h 189201"/>
                  <a:gd name="connsiteX7" fmla="*/ 508932 w 519709"/>
                  <a:gd name="connsiteY7" fmla="*/ 189202 h 189201"/>
                  <a:gd name="connsiteX8" fmla="*/ 508932 w 519709"/>
                  <a:gd name="connsiteY8" fmla="*/ 189202 h 1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09" h="189201">
                    <a:moveTo>
                      <a:pt x="519710" y="174112"/>
                    </a:moveTo>
                    <a:cubicBezTo>
                      <a:pt x="511087" y="138544"/>
                      <a:pt x="504620" y="106209"/>
                      <a:pt x="499231" y="73874"/>
                    </a:cubicBezTo>
                    <a:cubicBezTo>
                      <a:pt x="460514" y="66855"/>
                      <a:pt x="422338" y="57131"/>
                      <a:pt x="384981" y="44773"/>
                    </a:cubicBezTo>
                    <a:cubicBezTo>
                      <a:pt x="277556" y="5333"/>
                      <a:pt x="162369" y="-8327"/>
                      <a:pt x="48699" y="4893"/>
                    </a:cubicBezTo>
                    <a:cubicBezTo>
                      <a:pt x="19320" y="7739"/>
                      <a:pt x="-2302" y="33686"/>
                      <a:pt x="196" y="63096"/>
                    </a:cubicBezTo>
                    <a:cubicBezTo>
                      <a:pt x="3042" y="92478"/>
                      <a:pt x="28990" y="114099"/>
                      <a:pt x="58399" y="111598"/>
                    </a:cubicBezTo>
                    <a:cubicBezTo>
                      <a:pt x="157913" y="100518"/>
                      <a:pt x="258640" y="112687"/>
                      <a:pt x="352646" y="147167"/>
                    </a:cubicBezTo>
                    <a:cubicBezTo>
                      <a:pt x="403331" y="165975"/>
                      <a:pt x="455650" y="180051"/>
                      <a:pt x="508932" y="189202"/>
                    </a:cubicBezTo>
                    <a:lnTo>
                      <a:pt x="508932" y="189202"/>
                    </a:lnTo>
                    <a:close/>
                  </a:path>
                </a:pathLst>
              </a:custGeom>
              <a:solidFill>
                <a:schemeClr val="tx1"/>
              </a:solidFill>
              <a:ln w="107752"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E8C5192-D369-41F3-9067-98C6D0DD99EB}"/>
                  </a:ext>
                </a:extLst>
              </p:cNvPr>
              <p:cNvSpPr/>
              <p:nvPr/>
            </p:nvSpPr>
            <p:spPr>
              <a:xfrm>
                <a:off x="5808488" y="2756768"/>
                <a:ext cx="346743" cy="126794"/>
              </a:xfrm>
              <a:custGeom>
                <a:avLst/>
                <a:gdLst>
                  <a:gd name="connsiteX0" fmla="*/ 346743 w 346743"/>
                  <a:gd name="connsiteY0" fmla="*/ 31946 h 126794"/>
                  <a:gd name="connsiteX1" fmla="*/ 49262 w 346743"/>
                  <a:gd name="connsiteY1" fmla="*/ 5000 h 126794"/>
                  <a:gd name="connsiteX2" fmla="*/ 221 w 346743"/>
                  <a:gd name="connsiteY2" fmla="*/ 63742 h 126794"/>
                  <a:gd name="connsiteX3" fmla="*/ 58963 w 346743"/>
                  <a:gd name="connsiteY3" fmla="*/ 112783 h 126794"/>
                  <a:gd name="connsiteX4" fmla="*/ 274529 w 346743"/>
                  <a:gd name="connsiteY4" fmla="*/ 126795 h 126794"/>
                  <a:gd name="connsiteX5" fmla="*/ 280996 w 346743"/>
                  <a:gd name="connsiteY5" fmla="*/ 113861 h 126794"/>
                  <a:gd name="connsiteX6" fmla="*/ 346743 w 346743"/>
                  <a:gd name="connsiteY6" fmla="*/ 31946 h 1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743" h="126794">
                    <a:moveTo>
                      <a:pt x="346743" y="31946"/>
                    </a:moveTo>
                    <a:cubicBezTo>
                      <a:pt x="250538" y="2359"/>
                      <a:pt x="149217" y="-6813"/>
                      <a:pt x="49262" y="5000"/>
                    </a:cubicBezTo>
                    <a:cubicBezTo>
                      <a:pt x="19499" y="7684"/>
                      <a:pt x="-2457" y="33983"/>
                      <a:pt x="221" y="63742"/>
                    </a:cubicBezTo>
                    <a:cubicBezTo>
                      <a:pt x="2900" y="93501"/>
                      <a:pt x="29200" y="115467"/>
                      <a:pt x="58963" y="112783"/>
                    </a:cubicBezTo>
                    <a:cubicBezTo>
                      <a:pt x="131087" y="104936"/>
                      <a:pt x="204028" y="109668"/>
                      <a:pt x="274529" y="126795"/>
                    </a:cubicBezTo>
                    <a:lnTo>
                      <a:pt x="280996" y="113861"/>
                    </a:lnTo>
                    <a:cubicBezTo>
                      <a:pt x="303630" y="81526"/>
                      <a:pt x="324109" y="58892"/>
                      <a:pt x="346743" y="31946"/>
                    </a:cubicBezTo>
                    <a:close/>
                  </a:path>
                </a:pathLst>
              </a:custGeom>
              <a:solidFill>
                <a:schemeClr val="tx1"/>
              </a:solidFill>
              <a:ln w="107752"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BEEE4FB-932F-4B18-A456-0F85C1425258}"/>
                  </a:ext>
                </a:extLst>
              </p:cNvPr>
              <p:cNvSpPr/>
              <p:nvPr/>
            </p:nvSpPr>
            <p:spPr>
              <a:xfrm>
                <a:off x="5809052" y="3079792"/>
                <a:ext cx="190972" cy="110070"/>
              </a:xfrm>
              <a:custGeom>
                <a:avLst/>
                <a:gdLst>
                  <a:gd name="connsiteX0" fmla="*/ 190972 w 190972"/>
                  <a:gd name="connsiteY0" fmla="*/ 3169 h 110070"/>
                  <a:gd name="connsiteX1" fmla="*/ 48699 w 190972"/>
                  <a:gd name="connsiteY1" fmla="*/ 3169 h 110070"/>
                  <a:gd name="connsiteX2" fmla="*/ 196 w 190972"/>
                  <a:gd name="connsiteY2" fmla="*/ 61372 h 110070"/>
                  <a:gd name="connsiteX3" fmla="*/ 58399 w 190972"/>
                  <a:gd name="connsiteY3" fmla="*/ 109874 h 110070"/>
                  <a:gd name="connsiteX4" fmla="*/ 182349 w 190972"/>
                  <a:gd name="connsiteY4" fmla="*/ 109874 h 110070"/>
                  <a:gd name="connsiteX5" fmla="*/ 190972 w 190972"/>
                  <a:gd name="connsiteY5" fmla="*/ 3169 h 11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72" h="110070">
                    <a:moveTo>
                      <a:pt x="190972" y="3169"/>
                    </a:moveTo>
                    <a:cubicBezTo>
                      <a:pt x="143641" y="-1056"/>
                      <a:pt x="96029" y="-1056"/>
                      <a:pt x="48699" y="3169"/>
                    </a:cubicBezTo>
                    <a:cubicBezTo>
                      <a:pt x="19320" y="6014"/>
                      <a:pt x="-2302" y="31958"/>
                      <a:pt x="196" y="61372"/>
                    </a:cubicBezTo>
                    <a:cubicBezTo>
                      <a:pt x="3042" y="90753"/>
                      <a:pt x="28990" y="112374"/>
                      <a:pt x="58399" y="109874"/>
                    </a:cubicBezTo>
                    <a:cubicBezTo>
                      <a:pt x="99632" y="106134"/>
                      <a:pt x="141117" y="106134"/>
                      <a:pt x="182349" y="109874"/>
                    </a:cubicBezTo>
                    <a:cubicBezTo>
                      <a:pt x="180973" y="74090"/>
                      <a:pt x="183867" y="38263"/>
                      <a:pt x="190972" y="3169"/>
                    </a:cubicBezTo>
                    <a:close/>
                  </a:path>
                </a:pathLst>
              </a:custGeom>
              <a:solidFill>
                <a:schemeClr val="tx1"/>
              </a:solidFill>
              <a:ln w="107752"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0AFAEB0-3A3E-48C1-9A31-DD1BFEB8880D}"/>
                  </a:ext>
                </a:extLst>
              </p:cNvPr>
              <p:cNvSpPr/>
              <p:nvPr/>
            </p:nvSpPr>
            <p:spPr>
              <a:xfrm>
                <a:off x="6857975" y="2868298"/>
                <a:ext cx="1532847" cy="295611"/>
              </a:xfrm>
              <a:custGeom>
                <a:avLst/>
                <a:gdLst>
                  <a:gd name="connsiteX0" fmla="*/ 57125 w 1532847"/>
                  <a:gd name="connsiteY0" fmla="*/ 257776 h 295611"/>
                  <a:gd name="connsiteX1" fmla="*/ 244667 w 1532847"/>
                  <a:gd name="connsiteY1" fmla="*/ 215741 h 295611"/>
                  <a:gd name="connsiteX2" fmla="*/ 538914 w 1532847"/>
                  <a:gd name="connsiteY2" fmla="*/ 251309 h 295611"/>
                  <a:gd name="connsiteX3" fmla="*/ 875197 w 1532847"/>
                  <a:gd name="connsiteY3" fmla="*/ 291189 h 295611"/>
                  <a:gd name="connsiteX4" fmla="*/ 1198546 w 1532847"/>
                  <a:gd name="connsiteY4" fmla="*/ 194184 h 295611"/>
                  <a:gd name="connsiteX5" fmla="*/ 1483092 w 1532847"/>
                  <a:gd name="connsiteY5" fmla="*/ 107958 h 295611"/>
                  <a:gd name="connsiteX6" fmla="*/ 1532673 w 1532847"/>
                  <a:gd name="connsiteY6" fmla="*/ 49755 h 295611"/>
                  <a:gd name="connsiteX7" fmla="*/ 1474470 w 1532847"/>
                  <a:gd name="connsiteY7" fmla="*/ 175 h 295611"/>
                  <a:gd name="connsiteX8" fmla="*/ 1151121 w 1532847"/>
                  <a:gd name="connsiteY8" fmla="*/ 97180 h 295611"/>
                  <a:gd name="connsiteX9" fmla="*/ 867652 w 1532847"/>
                  <a:gd name="connsiteY9" fmla="*/ 182328 h 295611"/>
                  <a:gd name="connsiteX10" fmla="*/ 572327 w 1532847"/>
                  <a:gd name="connsiteY10" fmla="*/ 147838 h 295611"/>
                  <a:gd name="connsiteX11" fmla="*/ 244667 w 1532847"/>
                  <a:gd name="connsiteY11" fmla="*/ 109036 h 295611"/>
                  <a:gd name="connsiteX12" fmla="*/ 0 w 1532847"/>
                  <a:gd name="connsiteY12" fmla="*/ 167239 h 295611"/>
                  <a:gd name="connsiteX13" fmla="*/ 37724 w 1532847"/>
                  <a:gd name="connsiteY13" fmla="*/ 213585 h 295611"/>
                  <a:gd name="connsiteX14" fmla="*/ 57125 w 1532847"/>
                  <a:gd name="connsiteY14" fmla="*/ 257776 h 29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2847" h="295611">
                    <a:moveTo>
                      <a:pt x="57125" y="257776"/>
                    </a:moveTo>
                    <a:cubicBezTo>
                      <a:pt x="117236" y="234624"/>
                      <a:pt x="180429" y="220462"/>
                      <a:pt x="244667" y="215741"/>
                    </a:cubicBezTo>
                    <a:cubicBezTo>
                      <a:pt x="344183" y="204930"/>
                      <a:pt x="444842" y="217099"/>
                      <a:pt x="538914" y="251309"/>
                    </a:cubicBezTo>
                    <a:cubicBezTo>
                      <a:pt x="646536" y="289917"/>
                      <a:pt x="761529" y="303552"/>
                      <a:pt x="875197" y="291189"/>
                    </a:cubicBezTo>
                    <a:cubicBezTo>
                      <a:pt x="988854" y="283331"/>
                      <a:pt x="1099332" y="250188"/>
                      <a:pt x="1198546" y="194184"/>
                    </a:cubicBezTo>
                    <a:cubicBezTo>
                      <a:pt x="1285494" y="143914"/>
                      <a:pt x="1382865" y="114403"/>
                      <a:pt x="1483092" y="107958"/>
                    </a:cubicBezTo>
                    <a:cubicBezTo>
                      <a:pt x="1512851" y="105576"/>
                      <a:pt x="1535055" y="79514"/>
                      <a:pt x="1532673" y="49755"/>
                    </a:cubicBezTo>
                    <a:cubicBezTo>
                      <a:pt x="1530291" y="19996"/>
                      <a:pt x="1504229" y="-2207"/>
                      <a:pt x="1474470" y="175"/>
                    </a:cubicBezTo>
                    <a:cubicBezTo>
                      <a:pt x="1360694" y="7375"/>
                      <a:pt x="1250077" y="40561"/>
                      <a:pt x="1151121" y="97180"/>
                    </a:cubicBezTo>
                    <a:cubicBezTo>
                      <a:pt x="1064593" y="147353"/>
                      <a:pt x="967502" y="176519"/>
                      <a:pt x="867652" y="182328"/>
                    </a:cubicBezTo>
                    <a:cubicBezTo>
                      <a:pt x="767867" y="193538"/>
                      <a:pt x="666842" y="181735"/>
                      <a:pt x="572327" y="147838"/>
                    </a:cubicBezTo>
                    <a:cubicBezTo>
                      <a:pt x="467476" y="110168"/>
                      <a:pt x="355414" y="96899"/>
                      <a:pt x="244667" y="109036"/>
                    </a:cubicBezTo>
                    <a:cubicBezTo>
                      <a:pt x="160424" y="114608"/>
                      <a:pt x="77722" y="134289"/>
                      <a:pt x="0" y="167239"/>
                    </a:cubicBezTo>
                    <a:cubicBezTo>
                      <a:pt x="13980" y="181487"/>
                      <a:pt x="26612" y="197008"/>
                      <a:pt x="37724" y="213585"/>
                    </a:cubicBezTo>
                    <a:cubicBezTo>
                      <a:pt x="45571" y="227672"/>
                      <a:pt x="52059" y="242471"/>
                      <a:pt x="57125" y="257776"/>
                    </a:cubicBezTo>
                    <a:close/>
                  </a:path>
                </a:pathLst>
              </a:custGeom>
              <a:solidFill>
                <a:schemeClr val="tx1"/>
              </a:solidFill>
              <a:ln w="107752"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725FF20-90B3-4BCF-938B-98AD76AFC290}"/>
                  </a:ext>
                </a:extLst>
              </p:cNvPr>
              <p:cNvSpPr/>
              <p:nvPr/>
            </p:nvSpPr>
            <p:spPr>
              <a:xfrm>
                <a:off x="5808488" y="3405790"/>
                <a:ext cx="353210" cy="149260"/>
              </a:xfrm>
              <a:custGeom>
                <a:avLst/>
                <a:gdLst>
                  <a:gd name="connsiteX0" fmla="*/ 245427 w 353210"/>
                  <a:gd name="connsiteY0" fmla="*/ 5909 h 149260"/>
                  <a:gd name="connsiteX1" fmla="*/ 49262 w 353210"/>
                  <a:gd name="connsiteY1" fmla="*/ 5909 h 149260"/>
                  <a:gd name="connsiteX2" fmla="*/ 221 w 353210"/>
                  <a:gd name="connsiteY2" fmla="*/ 64651 h 149260"/>
                  <a:gd name="connsiteX3" fmla="*/ 58963 w 353210"/>
                  <a:gd name="connsiteY3" fmla="*/ 113692 h 149260"/>
                  <a:gd name="connsiteX4" fmla="*/ 353210 w 353210"/>
                  <a:gd name="connsiteY4" fmla="*/ 149260 h 149260"/>
                  <a:gd name="connsiteX5" fmla="*/ 245427 w 353210"/>
                  <a:gd name="connsiteY5" fmla="*/ 5909 h 14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210" h="149260">
                    <a:moveTo>
                      <a:pt x="245427" y="5909"/>
                    </a:moveTo>
                    <a:cubicBezTo>
                      <a:pt x="180276" y="-1970"/>
                      <a:pt x="114413" y="-1970"/>
                      <a:pt x="49262" y="5909"/>
                    </a:cubicBezTo>
                    <a:cubicBezTo>
                      <a:pt x="19499" y="8593"/>
                      <a:pt x="-2457" y="34892"/>
                      <a:pt x="221" y="64651"/>
                    </a:cubicBezTo>
                    <a:cubicBezTo>
                      <a:pt x="2900" y="94410"/>
                      <a:pt x="29200" y="116376"/>
                      <a:pt x="58963" y="113692"/>
                    </a:cubicBezTo>
                    <a:cubicBezTo>
                      <a:pt x="158475" y="102881"/>
                      <a:pt x="259140" y="115050"/>
                      <a:pt x="353210" y="149260"/>
                    </a:cubicBezTo>
                    <a:cubicBezTo>
                      <a:pt x="308831" y="108454"/>
                      <a:pt x="272301" y="59876"/>
                      <a:pt x="245427" y="5909"/>
                    </a:cubicBezTo>
                    <a:close/>
                  </a:path>
                </a:pathLst>
              </a:custGeom>
              <a:solidFill>
                <a:schemeClr val="tx1"/>
              </a:solidFill>
              <a:ln w="107752"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FA8B53E-A2F4-465F-8872-62CFA14A2FA3}"/>
                  </a:ext>
                </a:extLst>
              </p:cNvPr>
              <p:cNvSpPr/>
              <p:nvPr/>
            </p:nvSpPr>
            <p:spPr>
              <a:xfrm>
                <a:off x="6933423" y="3192780"/>
                <a:ext cx="1457416" cy="294478"/>
              </a:xfrm>
              <a:custGeom>
                <a:avLst/>
                <a:gdLst>
                  <a:gd name="connsiteX0" fmla="*/ 169219 w 1457416"/>
                  <a:gd name="connsiteY0" fmla="*/ 214608 h 294478"/>
                  <a:gd name="connsiteX1" fmla="*/ 463466 w 1457416"/>
                  <a:gd name="connsiteY1" fmla="*/ 250176 h 294478"/>
                  <a:gd name="connsiteX2" fmla="*/ 799749 w 1457416"/>
                  <a:gd name="connsiteY2" fmla="*/ 290056 h 294478"/>
                  <a:gd name="connsiteX3" fmla="*/ 1123098 w 1457416"/>
                  <a:gd name="connsiteY3" fmla="*/ 193051 h 294478"/>
                  <a:gd name="connsiteX4" fmla="*/ 1407644 w 1457416"/>
                  <a:gd name="connsiteY4" fmla="*/ 106825 h 294478"/>
                  <a:gd name="connsiteX5" fmla="*/ 1457257 w 1457416"/>
                  <a:gd name="connsiteY5" fmla="*/ 48967 h 294478"/>
                  <a:gd name="connsiteX6" fmla="*/ 1457225 w 1457416"/>
                  <a:gd name="connsiteY6" fmla="*/ 48622 h 294478"/>
                  <a:gd name="connsiteX7" fmla="*/ 1399022 w 1457416"/>
                  <a:gd name="connsiteY7" fmla="*/ 120 h 294478"/>
                  <a:gd name="connsiteX8" fmla="*/ 1075673 w 1457416"/>
                  <a:gd name="connsiteY8" fmla="*/ 97124 h 294478"/>
                  <a:gd name="connsiteX9" fmla="*/ 792204 w 1457416"/>
                  <a:gd name="connsiteY9" fmla="*/ 182273 h 294478"/>
                  <a:gd name="connsiteX10" fmla="*/ 496879 w 1457416"/>
                  <a:gd name="connsiteY10" fmla="*/ 147782 h 294478"/>
                  <a:gd name="connsiteX11" fmla="*/ 169219 w 1457416"/>
                  <a:gd name="connsiteY11" fmla="*/ 107903 h 294478"/>
                  <a:gd name="connsiteX12" fmla="*/ 26946 w 1457416"/>
                  <a:gd name="connsiteY12" fmla="*/ 130537 h 294478"/>
                  <a:gd name="connsiteX13" fmla="*/ 0 w 1457416"/>
                  <a:gd name="connsiteY13" fmla="*/ 251254 h 294478"/>
                  <a:gd name="connsiteX14" fmla="*/ 169219 w 1457416"/>
                  <a:gd name="connsiteY14" fmla="*/ 214608 h 29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416" h="294478">
                    <a:moveTo>
                      <a:pt x="169219" y="214608"/>
                    </a:moveTo>
                    <a:cubicBezTo>
                      <a:pt x="268735" y="203797"/>
                      <a:pt x="369394" y="215966"/>
                      <a:pt x="463466" y="250176"/>
                    </a:cubicBezTo>
                    <a:cubicBezTo>
                      <a:pt x="571088" y="288784"/>
                      <a:pt x="686081" y="302418"/>
                      <a:pt x="799749" y="290056"/>
                    </a:cubicBezTo>
                    <a:cubicBezTo>
                      <a:pt x="913406" y="282198"/>
                      <a:pt x="1023883" y="249055"/>
                      <a:pt x="1123098" y="193051"/>
                    </a:cubicBezTo>
                    <a:cubicBezTo>
                      <a:pt x="1210046" y="142781"/>
                      <a:pt x="1307417" y="113270"/>
                      <a:pt x="1407644" y="106825"/>
                    </a:cubicBezTo>
                    <a:cubicBezTo>
                      <a:pt x="1437317" y="104551"/>
                      <a:pt x="1459531" y="78640"/>
                      <a:pt x="1457257" y="48967"/>
                    </a:cubicBezTo>
                    <a:cubicBezTo>
                      <a:pt x="1457246" y="48848"/>
                      <a:pt x="1457235" y="48741"/>
                      <a:pt x="1457225" y="48622"/>
                    </a:cubicBezTo>
                    <a:cubicBezTo>
                      <a:pt x="1453840" y="19532"/>
                      <a:pt x="1428242" y="-1799"/>
                      <a:pt x="1399022" y="120"/>
                    </a:cubicBezTo>
                    <a:cubicBezTo>
                      <a:pt x="1285246" y="7320"/>
                      <a:pt x="1174629" y="40506"/>
                      <a:pt x="1075673" y="97124"/>
                    </a:cubicBezTo>
                    <a:cubicBezTo>
                      <a:pt x="989145" y="147297"/>
                      <a:pt x="892054" y="176463"/>
                      <a:pt x="792204" y="182273"/>
                    </a:cubicBezTo>
                    <a:cubicBezTo>
                      <a:pt x="692419" y="193482"/>
                      <a:pt x="591394" y="181680"/>
                      <a:pt x="496879" y="147782"/>
                    </a:cubicBezTo>
                    <a:cubicBezTo>
                      <a:pt x="392114" y="109746"/>
                      <a:pt x="280052" y="96111"/>
                      <a:pt x="169219" y="107903"/>
                    </a:cubicBezTo>
                    <a:cubicBezTo>
                      <a:pt x="121256" y="111535"/>
                      <a:pt x="73670" y="119101"/>
                      <a:pt x="26946" y="130537"/>
                    </a:cubicBezTo>
                    <a:cubicBezTo>
                      <a:pt x="25167" y="172055"/>
                      <a:pt x="16049" y="212926"/>
                      <a:pt x="0" y="251254"/>
                    </a:cubicBezTo>
                    <a:cubicBezTo>
                      <a:pt x="54797" y="232532"/>
                      <a:pt x="111588" y="220234"/>
                      <a:pt x="169219" y="214608"/>
                    </a:cubicBezTo>
                    <a:close/>
                  </a:path>
                </a:pathLst>
              </a:custGeom>
              <a:solidFill>
                <a:schemeClr val="tx1"/>
              </a:solidFill>
              <a:ln w="107752"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AE77BE7-D9F2-4DEF-8C1D-C14FBE7012E6}"/>
                  </a:ext>
                </a:extLst>
              </p:cNvPr>
              <p:cNvSpPr/>
              <p:nvPr/>
            </p:nvSpPr>
            <p:spPr>
              <a:xfrm>
                <a:off x="5809052" y="3726919"/>
                <a:ext cx="415160" cy="147168"/>
              </a:xfrm>
              <a:custGeom>
                <a:avLst/>
                <a:gdLst>
                  <a:gd name="connsiteX0" fmla="*/ 384981 w 415160"/>
                  <a:gd name="connsiteY0" fmla="*/ 44774 h 147168"/>
                  <a:gd name="connsiteX1" fmla="*/ 48699 w 415160"/>
                  <a:gd name="connsiteY1" fmla="*/ 4895 h 147168"/>
                  <a:gd name="connsiteX2" fmla="*/ 196 w 415160"/>
                  <a:gd name="connsiteY2" fmla="*/ 63097 h 147168"/>
                  <a:gd name="connsiteX3" fmla="*/ 58399 w 415160"/>
                  <a:gd name="connsiteY3" fmla="*/ 111600 h 147168"/>
                  <a:gd name="connsiteX4" fmla="*/ 352646 w 415160"/>
                  <a:gd name="connsiteY4" fmla="*/ 147168 h 147168"/>
                  <a:gd name="connsiteX5" fmla="*/ 364503 w 415160"/>
                  <a:gd name="connsiteY5" fmla="*/ 147168 h 147168"/>
                  <a:gd name="connsiteX6" fmla="*/ 415160 w 415160"/>
                  <a:gd name="connsiteY6" fmla="*/ 50163 h 14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60" h="147168">
                    <a:moveTo>
                      <a:pt x="384981" y="44774"/>
                    </a:moveTo>
                    <a:cubicBezTo>
                      <a:pt x="277556" y="5337"/>
                      <a:pt x="162369" y="-8330"/>
                      <a:pt x="48699" y="4895"/>
                    </a:cubicBezTo>
                    <a:cubicBezTo>
                      <a:pt x="19320" y="7740"/>
                      <a:pt x="-2302" y="33683"/>
                      <a:pt x="196" y="63097"/>
                    </a:cubicBezTo>
                    <a:cubicBezTo>
                      <a:pt x="3042" y="92479"/>
                      <a:pt x="28990" y="114100"/>
                      <a:pt x="58399" y="111600"/>
                    </a:cubicBezTo>
                    <a:cubicBezTo>
                      <a:pt x="157913" y="100520"/>
                      <a:pt x="258640" y="112688"/>
                      <a:pt x="352646" y="147168"/>
                    </a:cubicBezTo>
                    <a:lnTo>
                      <a:pt x="364503" y="147168"/>
                    </a:lnTo>
                    <a:cubicBezTo>
                      <a:pt x="373480" y="111287"/>
                      <a:pt x="390841" y="78036"/>
                      <a:pt x="415160" y="50163"/>
                    </a:cubicBezTo>
                    <a:close/>
                  </a:path>
                </a:pathLst>
              </a:custGeom>
              <a:solidFill>
                <a:schemeClr val="tx1"/>
              </a:solidFill>
              <a:ln w="107752"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091E565-5E75-449D-9BA5-E61B6E5A28B5}"/>
                  </a:ext>
                </a:extLst>
              </p:cNvPr>
              <p:cNvSpPr/>
              <p:nvPr/>
            </p:nvSpPr>
            <p:spPr>
              <a:xfrm>
                <a:off x="6058380" y="1949085"/>
                <a:ext cx="834472" cy="2167513"/>
              </a:xfrm>
              <a:custGeom>
                <a:avLst/>
                <a:gdLst>
                  <a:gd name="connsiteX0" fmla="*/ 520438 w 834472"/>
                  <a:gd name="connsiteY0" fmla="*/ 14012 h 2167513"/>
                  <a:gd name="connsiteX1" fmla="*/ 589419 w 834472"/>
                  <a:gd name="connsiteY1" fmla="*/ 91615 h 2167513"/>
                  <a:gd name="connsiteX2" fmla="*/ 662711 w 834472"/>
                  <a:gd name="connsiteY2" fmla="*/ 321193 h 2167513"/>
                  <a:gd name="connsiteX3" fmla="*/ 524749 w 834472"/>
                  <a:gd name="connsiteY3" fmla="*/ 781426 h 2167513"/>
                  <a:gd name="connsiteX4" fmla="*/ 462235 w 834472"/>
                  <a:gd name="connsiteY4" fmla="*/ 848251 h 2167513"/>
                  <a:gd name="connsiteX5" fmla="*/ 455768 w 834472"/>
                  <a:gd name="connsiteY5" fmla="*/ 865496 h 2167513"/>
                  <a:gd name="connsiteX6" fmla="*/ 493492 w 834472"/>
                  <a:gd name="connsiteY6" fmla="*/ 1043338 h 2167513"/>
                  <a:gd name="connsiteX7" fmla="*/ 576485 w 834472"/>
                  <a:gd name="connsiteY7" fmla="*/ 1043338 h 2167513"/>
                  <a:gd name="connsiteX8" fmla="*/ 779116 w 834472"/>
                  <a:gd name="connsiteY8" fmla="*/ 1171600 h 2167513"/>
                  <a:gd name="connsiteX9" fmla="*/ 770494 w 834472"/>
                  <a:gd name="connsiteY9" fmla="*/ 1545607 h 2167513"/>
                  <a:gd name="connsiteX10" fmla="*/ 635765 w 834472"/>
                  <a:gd name="connsiteY10" fmla="*/ 1643689 h 2167513"/>
                  <a:gd name="connsiteX11" fmla="*/ 629298 w 834472"/>
                  <a:gd name="connsiteY11" fmla="*/ 1643689 h 2167513"/>
                  <a:gd name="connsiteX12" fmla="*/ 629298 w 834472"/>
                  <a:gd name="connsiteY12" fmla="*/ 1643689 h 2167513"/>
                  <a:gd name="connsiteX13" fmla="*/ 667022 w 834472"/>
                  <a:gd name="connsiteY13" fmla="*/ 1810752 h 2167513"/>
                  <a:gd name="connsiteX14" fmla="*/ 684267 w 834472"/>
                  <a:gd name="connsiteY14" fmla="*/ 1942248 h 2167513"/>
                  <a:gd name="connsiteX15" fmla="*/ 506426 w 834472"/>
                  <a:gd name="connsiteY15" fmla="*/ 2157813 h 2167513"/>
                  <a:gd name="connsiteX16" fmla="*/ 455768 w 834472"/>
                  <a:gd name="connsiteY16" fmla="*/ 2167514 h 2167513"/>
                  <a:gd name="connsiteX17" fmla="*/ 397565 w 834472"/>
                  <a:gd name="connsiteY17" fmla="*/ 2167514 h 2167513"/>
                  <a:gd name="connsiteX18" fmla="*/ 332895 w 834472"/>
                  <a:gd name="connsiteY18" fmla="*/ 2154580 h 2167513"/>
                  <a:gd name="connsiteX19" fmla="*/ 181999 w 834472"/>
                  <a:gd name="connsiteY19" fmla="*/ 2023085 h 2167513"/>
                  <a:gd name="connsiteX20" fmla="*/ 222957 w 834472"/>
                  <a:gd name="connsiteY20" fmla="*/ 1859255 h 2167513"/>
                  <a:gd name="connsiteX21" fmla="*/ 354452 w 834472"/>
                  <a:gd name="connsiteY21" fmla="*/ 1817219 h 2167513"/>
                  <a:gd name="connsiteX22" fmla="*/ 462235 w 834472"/>
                  <a:gd name="connsiteY22" fmla="*/ 1913146 h 2167513"/>
                  <a:gd name="connsiteX23" fmla="*/ 381809 w 834472"/>
                  <a:gd name="connsiteY23" fmla="*/ 2072320 h 2167513"/>
                  <a:gd name="connsiteX24" fmla="*/ 354452 w 834472"/>
                  <a:gd name="connsiteY24" fmla="*/ 2078054 h 2167513"/>
                  <a:gd name="connsiteX25" fmla="*/ 420199 w 834472"/>
                  <a:gd name="connsiteY25" fmla="*/ 2098533 h 2167513"/>
                  <a:gd name="connsiteX26" fmla="*/ 575407 w 834472"/>
                  <a:gd name="connsiteY26" fmla="*/ 2036019 h 2167513"/>
                  <a:gd name="connsiteX27" fmla="*/ 606664 w 834472"/>
                  <a:gd name="connsiteY27" fmla="*/ 1955181 h 2167513"/>
                  <a:gd name="connsiteX28" fmla="*/ 590496 w 834472"/>
                  <a:gd name="connsiteY28" fmla="*/ 1796741 h 2167513"/>
                  <a:gd name="connsiteX29" fmla="*/ 557084 w 834472"/>
                  <a:gd name="connsiteY29" fmla="*/ 1667401 h 2167513"/>
                  <a:gd name="connsiteX30" fmla="*/ 508581 w 834472"/>
                  <a:gd name="connsiteY30" fmla="*/ 1667401 h 2167513"/>
                  <a:gd name="connsiteX31" fmla="*/ 210023 w 834472"/>
                  <a:gd name="connsiteY31" fmla="*/ 1595187 h 2167513"/>
                  <a:gd name="connsiteX32" fmla="*/ 5235 w 834472"/>
                  <a:gd name="connsiteY32" fmla="*/ 1284772 h 2167513"/>
                  <a:gd name="connsiteX33" fmla="*/ 91462 w 834472"/>
                  <a:gd name="connsiteY33" fmla="*/ 949567 h 2167513"/>
                  <a:gd name="connsiteX34" fmla="*/ 227268 w 834472"/>
                  <a:gd name="connsiteY34" fmla="*/ 786815 h 2167513"/>
                  <a:gd name="connsiteX35" fmla="*/ 335051 w 834472"/>
                  <a:gd name="connsiteY35" fmla="*/ 679032 h 2167513"/>
                  <a:gd name="connsiteX36" fmla="*/ 341518 w 834472"/>
                  <a:gd name="connsiteY36" fmla="*/ 658553 h 2167513"/>
                  <a:gd name="connsiteX37" fmla="*/ 304872 w 834472"/>
                  <a:gd name="connsiteY37" fmla="*/ 385863 h 2167513"/>
                  <a:gd name="connsiteX38" fmla="*/ 381398 w 834472"/>
                  <a:gd name="connsiteY38" fmla="*/ 107783 h 2167513"/>
                  <a:gd name="connsiteX39" fmla="*/ 499959 w 834472"/>
                  <a:gd name="connsiteY39" fmla="*/ 0 h 2167513"/>
                  <a:gd name="connsiteX40" fmla="*/ 459001 w 834472"/>
                  <a:gd name="connsiteY40" fmla="*/ 1219024 h 2167513"/>
                  <a:gd name="connsiteX41" fmla="*/ 351218 w 834472"/>
                  <a:gd name="connsiteY41" fmla="*/ 1326807 h 2167513"/>
                  <a:gd name="connsiteX42" fmla="*/ 351218 w 834472"/>
                  <a:gd name="connsiteY42" fmla="*/ 1376387 h 2167513"/>
                  <a:gd name="connsiteX43" fmla="*/ 444989 w 834472"/>
                  <a:gd name="connsiteY43" fmla="*/ 1492793 h 2167513"/>
                  <a:gd name="connsiteX44" fmla="*/ 463313 w 834472"/>
                  <a:gd name="connsiteY44" fmla="*/ 1521894 h 2167513"/>
                  <a:gd name="connsiteX45" fmla="*/ 428822 w 834472"/>
                  <a:gd name="connsiteY45" fmla="*/ 1538062 h 2167513"/>
                  <a:gd name="connsiteX46" fmla="*/ 244513 w 834472"/>
                  <a:gd name="connsiteY46" fmla="*/ 1310640 h 2167513"/>
                  <a:gd name="connsiteX47" fmla="*/ 372775 w 834472"/>
                  <a:gd name="connsiteY47" fmla="*/ 1087529 h 2167513"/>
                  <a:gd name="connsiteX48" fmla="*/ 424511 w 834472"/>
                  <a:gd name="connsiteY48" fmla="*/ 1057350 h 2167513"/>
                  <a:gd name="connsiteX49" fmla="*/ 393254 w 834472"/>
                  <a:gd name="connsiteY49" fmla="*/ 907532 h 2167513"/>
                  <a:gd name="connsiteX50" fmla="*/ 380320 w 834472"/>
                  <a:gd name="connsiteY50" fmla="*/ 917232 h 2167513"/>
                  <a:gd name="connsiteX51" fmla="*/ 206789 w 834472"/>
                  <a:gd name="connsiteY51" fmla="*/ 1093996 h 2167513"/>
                  <a:gd name="connsiteX52" fmla="*/ 120563 w 834472"/>
                  <a:gd name="connsiteY52" fmla="*/ 1309562 h 2167513"/>
                  <a:gd name="connsiteX53" fmla="*/ 316728 w 834472"/>
                  <a:gd name="connsiteY53" fmla="*/ 1595187 h 2167513"/>
                  <a:gd name="connsiteX54" fmla="*/ 541994 w 834472"/>
                  <a:gd name="connsiteY54" fmla="*/ 1604887 h 2167513"/>
                  <a:gd name="connsiteX55" fmla="*/ 402954 w 834472"/>
                  <a:gd name="connsiteY55" fmla="*/ 631608 h 2167513"/>
                  <a:gd name="connsiteX56" fmla="*/ 428822 w 834472"/>
                  <a:gd name="connsiteY56" fmla="*/ 607895 h 2167513"/>
                  <a:gd name="connsiteX57" fmla="*/ 548461 w 834472"/>
                  <a:gd name="connsiteY57" fmla="*/ 438676 h 2167513"/>
                  <a:gd name="connsiteX58" fmla="*/ 578640 w 834472"/>
                  <a:gd name="connsiteY58" fmla="*/ 271613 h 2167513"/>
                  <a:gd name="connsiteX59" fmla="*/ 524749 w 834472"/>
                  <a:gd name="connsiteY59" fmla="*/ 229181 h 2167513"/>
                  <a:gd name="connsiteX60" fmla="*/ 496725 w 834472"/>
                  <a:gd name="connsiteY60" fmla="*/ 242511 h 2167513"/>
                  <a:gd name="connsiteX61" fmla="*/ 449301 w 834472"/>
                  <a:gd name="connsiteY61" fmla="*/ 292092 h 2167513"/>
                  <a:gd name="connsiteX62" fmla="*/ 386787 w 834472"/>
                  <a:gd name="connsiteY62" fmla="*/ 481789 h 2167513"/>
                  <a:gd name="connsiteX63" fmla="*/ 402954 w 834472"/>
                  <a:gd name="connsiteY63" fmla="*/ 631608 h 2167513"/>
                  <a:gd name="connsiteX64" fmla="*/ 529060 w 834472"/>
                  <a:gd name="connsiteY64" fmla="*/ 1212557 h 2167513"/>
                  <a:gd name="connsiteX65" fmla="*/ 608819 w 834472"/>
                  <a:gd name="connsiteY65" fmla="*/ 1579019 h 2167513"/>
                  <a:gd name="connsiteX66" fmla="*/ 716602 w 834472"/>
                  <a:gd name="connsiteY66" fmla="*/ 1376387 h 2167513"/>
                  <a:gd name="connsiteX67" fmla="*/ 529060 w 834472"/>
                  <a:gd name="connsiteY67" fmla="*/ 1212557 h 216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34472" h="2167513">
                    <a:moveTo>
                      <a:pt x="520438" y="14012"/>
                    </a:moveTo>
                    <a:cubicBezTo>
                      <a:pt x="549657" y="33597"/>
                      <a:pt x="573391" y="60306"/>
                      <a:pt x="589419" y="91615"/>
                    </a:cubicBezTo>
                    <a:cubicBezTo>
                      <a:pt x="631691" y="161254"/>
                      <a:pt x="656815" y="239941"/>
                      <a:pt x="662711" y="321193"/>
                    </a:cubicBezTo>
                    <a:cubicBezTo>
                      <a:pt x="678447" y="486719"/>
                      <a:pt x="628943" y="651849"/>
                      <a:pt x="524749" y="781426"/>
                    </a:cubicBezTo>
                    <a:cubicBezTo>
                      <a:pt x="505348" y="805138"/>
                      <a:pt x="482713" y="825617"/>
                      <a:pt x="462235" y="848251"/>
                    </a:cubicBezTo>
                    <a:cubicBezTo>
                      <a:pt x="457611" y="852746"/>
                      <a:pt x="455240" y="859073"/>
                      <a:pt x="455768" y="865496"/>
                    </a:cubicBezTo>
                    <a:cubicBezTo>
                      <a:pt x="467624" y="923699"/>
                      <a:pt x="480558" y="981902"/>
                      <a:pt x="493492" y="1043338"/>
                    </a:cubicBezTo>
                    <a:cubicBezTo>
                      <a:pt x="521127" y="1041722"/>
                      <a:pt x="548849" y="1041722"/>
                      <a:pt x="576485" y="1043338"/>
                    </a:cubicBezTo>
                    <a:cubicBezTo>
                      <a:pt x="659628" y="1054149"/>
                      <a:pt x="733772" y="1101078"/>
                      <a:pt x="779116" y="1171600"/>
                    </a:cubicBezTo>
                    <a:cubicBezTo>
                      <a:pt x="855976" y="1285440"/>
                      <a:pt x="852517" y="1435420"/>
                      <a:pt x="770494" y="1545607"/>
                    </a:cubicBezTo>
                    <a:cubicBezTo>
                      <a:pt x="735443" y="1590045"/>
                      <a:pt x="688827" y="1623986"/>
                      <a:pt x="635765" y="1643689"/>
                    </a:cubicBezTo>
                    <a:lnTo>
                      <a:pt x="629298" y="1643689"/>
                    </a:lnTo>
                    <a:lnTo>
                      <a:pt x="629298" y="1643689"/>
                    </a:lnTo>
                    <a:cubicBezTo>
                      <a:pt x="642232" y="1698658"/>
                      <a:pt x="656244" y="1751472"/>
                      <a:pt x="667022" y="1810752"/>
                    </a:cubicBezTo>
                    <a:cubicBezTo>
                      <a:pt x="676399" y="1854027"/>
                      <a:pt x="682166" y="1898013"/>
                      <a:pt x="684267" y="1942248"/>
                    </a:cubicBezTo>
                    <a:cubicBezTo>
                      <a:pt x="685895" y="2048004"/>
                      <a:pt x="610566" y="2139318"/>
                      <a:pt x="506426" y="2157813"/>
                    </a:cubicBezTo>
                    <a:lnTo>
                      <a:pt x="455768" y="2167514"/>
                    </a:lnTo>
                    <a:lnTo>
                      <a:pt x="397565" y="2167514"/>
                    </a:lnTo>
                    <a:cubicBezTo>
                      <a:pt x="376008" y="2167514"/>
                      <a:pt x="354452" y="2161047"/>
                      <a:pt x="332895" y="2154580"/>
                    </a:cubicBezTo>
                    <a:cubicBezTo>
                      <a:pt x="263335" y="2139609"/>
                      <a:pt x="206347" y="2089942"/>
                      <a:pt x="181999" y="2023085"/>
                    </a:cubicBezTo>
                    <a:cubicBezTo>
                      <a:pt x="162713" y="1965151"/>
                      <a:pt x="178677" y="1901290"/>
                      <a:pt x="222957" y="1859255"/>
                    </a:cubicBezTo>
                    <a:cubicBezTo>
                      <a:pt x="255460" y="1821725"/>
                      <a:pt x="306207" y="1805503"/>
                      <a:pt x="354452" y="1817219"/>
                    </a:cubicBezTo>
                    <a:cubicBezTo>
                      <a:pt x="405800" y="1825885"/>
                      <a:pt x="447673" y="1863146"/>
                      <a:pt x="462235" y="1913146"/>
                    </a:cubicBezTo>
                    <a:cubicBezTo>
                      <a:pt x="483985" y="1979314"/>
                      <a:pt x="447975" y="2050580"/>
                      <a:pt x="381809" y="2072320"/>
                    </a:cubicBezTo>
                    <a:cubicBezTo>
                      <a:pt x="372931" y="2075241"/>
                      <a:pt x="363756" y="2077159"/>
                      <a:pt x="354452" y="2078054"/>
                    </a:cubicBezTo>
                    <a:cubicBezTo>
                      <a:pt x="373539" y="2091882"/>
                      <a:pt x="396634" y="2099082"/>
                      <a:pt x="420199" y="2098533"/>
                    </a:cubicBezTo>
                    <a:cubicBezTo>
                      <a:pt x="478575" y="2101314"/>
                      <a:pt x="535258" y="2078485"/>
                      <a:pt x="575407" y="2036019"/>
                    </a:cubicBezTo>
                    <a:cubicBezTo>
                      <a:pt x="593978" y="2012975"/>
                      <a:pt x="604907" y="1984725"/>
                      <a:pt x="606664" y="1955181"/>
                    </a:cubicBezTo>
                    <a:cubicBezTo>
                      <a:pt x="610964" y="1901829"/>
                      <a:pt x="605489" y="1848131"/>
                      <a:pt x="590496" y="1796741"/>
                    </a:cubicBezTo>
                    <a:cubicBezTo>
                      <a:pt x="579718" y="1754705"/>
                      <a:pt x="568940" y="1711592"/>
                      <a:pt x="557084" y="1667401"/>
                    </a:cubicBezTo>
                    <a:lnTo>
                      <a:pt x="508581" y="1667401"/>
                    </a:lnTo>
                    <a:cubicBezTo>
                      <a:pt x="403601" y="1680195"/>
                      <a:pt x="297547" y="1654543"/>
                      <a:pt x="210023" y="1595187"/>
                    </a:cubicBezTo>
                    <a:cubicBezTo>
                      <a:pt x="100449" y="1525828"/>
                      <a:pt x="25884" y="1412796"/>
                      <a:pt x="5235" y="1284772"/>
                    </a:cubicBezTo>
                    <a:cubicBezTo>
                      <a:pt x="-13310" y="1165931"/>
                      <a:pt x="17875" y="1044707"/>
                      <a:pt x="91462" y="949567"/>
                    </a:cubicBezTo>
                    <a:cubicBezTo>
                      <a:pt x="133405" y="892625"/>
                      <a:pt x="178757" y="838271"/>
                      <a:pt x="227268" y="786815"/>
                    </a:cubicBezTo>
                    <a:cubicBezTo>
                      <a:pt x="260681" y="749091"/>
                      <a:pt x="300560" y="715678"/>
                      <a:pt x="335051" y="679032"/>
                    </a:cubicBezTo>
                    <a:cubicBezTo>
                      <a:pt x="341133" y="674128"/>
                      <a:pt x="343681" y="666055"/>
                      <a:pt x="341518" y="658553"/>
                    </a:cubicBezTo>
                    <a:cubicBezTo>
                      <a:pt x="314786" y="570204"/>
                      <a:pt x="302412" y="478136"/>
                      <a:pt x="304872" y="385863"/>
                    </a:cubicBezTo>
                    <a:cubicBezTo>
                      <a:pt x="305535" y="288059"/>
                      <a:pt x="331927" y="192154"/>
                      <a:pt x="381398" y="107783"/>
                    </a:cubicBezTo>
                    <a:cubicBezTo>
                      <a:pt x="408688" y="60352"/>
                      <a:pt x="450152" y="22660"/>
                      <a:pt x="499959" y="0"/>
                    </a:cubicBezTo>
                    <a:close/>
                    <a:moveTo>
                      <a:pt x="459001" y="1219024"/>
                    </a:moveTo>
                    <a:cubicBezTo>
                      <a:pt x="409130" y="1237595"/>
                      <a:pt x="369788" y="1276936"/>
                      <a:pt x="351218" y="1326807"/>
                    </a:cubicBezTo>
                    <a:cubicBezTo>
                      <a:pt x="347365" y="1343115"/>
                      <a:pt x="347365" y="1360080"/>
                      <a:pt x="351218" y="1376387"/>
                    </a:cubicBezTo>
                    <a:cubicBezTo>
                      <a:pt x="357186" y="1430117"/>
                      <a:pt x="393759" y="1475526"/>
                      <a:pt x="444989" y="1492793"/>
                    </a:cubicBezTo>
                    <a:cubicBezTo>
                      <a:pt x="457923" y="1495994"/>
                      <a:pt x="466018" y="1508842"/>
                      <a:pt x="463313" y="1521894"/>
                    </a:cubicBezTo>
                    <a:cubicBezTo>
                      <a:pt x="463313" y="1533750"/>
                      <a:pt x="442834" y="1541295"/>
                      <a:pt x="428822" y="1538062"/>
                    </a:cubicBezTo>
                    <a:cubicBezTo>
                      <a:pt x="320990" y="1515945"/>
                      <a:pt x="243812" y="1420718"/>
                      <a:pt x="244513" y="1310640"/>
                    </a:cubicBezTo>
                    <a:cubicBezTo>
                      <a:pt x="248028" y="1219714"/>
                      <a:pt x="295972" y="1136323"/>
                      <a:pt x="372775" y="1087529"/>
                    </a:cubicBezTo>
                    <a:cubicBezTo>
                      <a:pt x="389399" y="1076438"/>
                      <a:pt x="406673" y="1066361"/>
                      <a:pt x="424511" y="1057350"/>
                    </a:cubicBezTo>
                    <a:lnTo>
                      <a:pt x="393254" y="907532"/>
                    </a:lnTo>
                    <a:lnTo>
                      <a:pt x="380320" y="917232"/>
                    </a:lnTo>
                    <a:cubicBezTo>
                      <a:pt x="315875" y="969291"/>
                      <a:pt x="257648" y="1028604"/>
                      <a:pt x="206789" y="1093996"/>
                    </a:cubicBezTo>
                    <a:cubicBezTo>
                      <a:pt x="156660" y="1155335"/>
                      <a:pt x="126562" y="1230579"/>
                      <a:pt x="120563" y="1309562"/>
                    </a:cubicBezTo>
                    <a:cubicBezTo>
                      <a:pt x="115611" y="1437673"/>
                      <a:pt x="195383" y="1553820"/>
                      <a:pt x="316728" y="1595187"/>
                    </a:cubicBezTo>
                    <a:cubicBezTo>
                      <a:pt x="388810" y="1622607"/>
                      <a:pt x="467818" y="1626013"/>
                      <a:pt x="541994" y="1604887"/>
                    </a:cubicBezTo>
                    <a:close/>
                    <a:moveTo>
                      <a:pt x="402954" y="631608"/>
                    </a:moveTo>
                    <a:lnTo>
                      <a:pt x="428822" y="607895"/>
                    </a:lnTo>
                    <a:cubicBezTo>
                      <a:pt x="477928" y="558617"/>
                      <a:pt x="518379" y="501408"/>
                      <a:pt x="548461" y="438676"/>
                    </a:cubicBezTo>
                    <a:cubicBezTo>
                      <a:pt x="576560" y="387801"/>
                      <a:pt x="587166" y="329103"/>
                      <a:pt x="578640" y="271613"/>
                    </a:cubicBezTo>
                    <a:cubicBezTo>
                      <a:pt x="575471" y="245013"/>
                      <a:pt x="551350" y="226016"/>
                      <a:pt x="524749" y="229181"/>
                    </a:cubicBezTo>
                    <a:cubicBezTo>
                      <a:pt x="514197" y="230435"/>
                      <a:pt x="504356" y="235119"/>
                      <a:pt x="496725" y="242511"/>
                    </a:cubicBezTo>
                    <a:cubicBezTo>
                      <a:pt x="477756" y="255695"/>
                      <a:pt x="461631" y="272556"/>
                      <a:pt x="449301" y="292092"/>
                    </a:cubicBezTo>
                    <a:cubicBezTo>
                      <a:pt x="415468" y="350276"/>
                      <a:pt x="394176" y="414891"/>
                      <a:pt x="386787" y="481789"/>
                    </a:cubicBezTo>
                    <a:cubicBezTo>
                      <a:pt x="381031" y="532311"/>
                      <a:pt x="386553" y="583483"/>
                      <a:pt x="402954" y="631608"/>
                    </a:cubicBezTo>
                    <a:close/>
                    <a:moveTo>
                      <a:pt x="529060" y="1212557"/>
                    </a:moveTo>
                    <a:lnTo>
                      <a:pt x="608819" y="1579019"/>
                    </a:lnTo>
                    <a:cubicBezTo>
                      <a:pt x="686984" y="1544205"/>
                      <a:pt x="731422" y="1460663"/>
                      <a:pt x="716602" y="1376387"/>
                    </a:cubicBezTo>
                    <a:cubicBezTo>
                      <a:pt x="701211" y="1284017"/>
                      <a:pt x="622670" y="1215403"/>
                      <a:pt x="529060" y="1212557"/>
                    </a:cubicBezTo>
                    <a:close/>
                  </a:path>
                </a:pathLst>
              </a:custGeom>
              <a:solidFill>
                <a:schemeClr val="tx1"/>
              </a:solidFill>
              <a:ln w="107752"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CB6AE33-D685-49C1-8591-C4AB3762581F}"/>
                  </a:ext>
                </a:extLst>
              </p:cNvPr>
              <p:cNvSpPr/>
              <p:nvPr/>
            </p:nvSpPr>
            <p:spPr>
              <a:xfrm>
                <a:off x="6779294" y="3619130"/>
                <a:ext cx="742623" cy="210766"/>
              </a:xfrm>
              <a:custGeom>
                <a:avLst/>
                <a:gdLst>
                  <a:gd name="connsiteX0" fmla="*/ 742624 w 742623"/>
                  <a:gd name="connsiteY0" fmla="*/ 179509 h 210766"/>
                  <a:gd name="connsiteX1" fmla="*/ 729690 w 742623"/>
                  <a:gd name="connsiteY1" fmla="*/ 81426 h 210766"/>
                  <a:gd name="connsiteX2" fmla="*/ 729690 w 742623"/>
                  <a:gd name="connsiteY2" fmla="*/ 64181 h 210766"/>
                  <a:gd name="connsiteX3" fmla="*/ 654242 w 742623"/>
                  <a:gd name="connsiteY3" fmla="*/ 42625 h 210766"/>
                  <a:gd name="connsiteX4" fmla="*/ 323349 w 742623"/>
                  <a:gd name="connsiteY4" fmla="*/ 4901 h 210766"/>
                  <a:gd name="connsiteX5" fmla="*/ 0 w 742623"/>
                  <a:gd name="connsiteY5" fmla="*/ 99750 h 210766"/>
                  <a:gd name="connsiteX6" fmla="*/ 7545 w 742623"/>
                  <a:gd name="connsiteY6" fmla="*/ 132084 h 210766"/>
                  <a:gd name="connsiteX7" fmla="*/ 20479 w 742623"/>
                  <a:gd name="connsiteY7" fmla="*/ 210766 h 210766"/>
                  <a:gd name="connsiteX8" fmla="*/ 45269 w 742623"/>
                  <a:gd name="connsiteY8" fmla="*/ 197832 h 210766"/>
                  <a:gd name="connsiteX9" fmla="*/ 329816 w 742623"/>
                  <a:gd name="connsiteY9" fmla="*/ 111606 h 210766"/>
                  <a:gd name="connsiteX10" fmla="*/ 624063 w 742623"/>
                  <a:gd name="connsiteY10" fmla="*/ 147174 h 210766"/>
                  <a:gd name="connsiteX11" fmla="*/ 742624 w 742623"/>
                  <a:gd name="connsiteY11" fmla="*/ 179509 h 21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623" h="210766">
                    <a:moveTo>
                      <a:pt x="742624" y="179509"/>
                    </a:moveTo>
                    <a:lnTo>
                      <a:pt x="729690" y="81426"/>
                    </a:lnTo>
                    <a:cubicBezTo>
                      <a:pt x="729151" y="75692"/>
                      <a:pt x="729151" y="69915"/>
                      <a:pt x="729690" y="64181"/>
                    </a:cubicBezTo>
                    <a:lnTo>
                      <a:pt x="654242" y="42625"/>
                    </a:lnTo>
                    <a:cubicBezTo>
                      <a:pt x="548302" y="4825"/>
                      <a:pt x="435076" y="-8087"/>
                      <a:pt x="323349" y="4901"/>
                    </a:cubicBezTo>
                    <a:cubicBezTo>
                      <a:pt x="209713" y="11281"/>
                      <a:pt x="99074" y="43735"/>
                      <a:pt x="0" y="99750"/>
                    </a:cubicBezTo>
                    <a:cubicBezTo>
                      <a:pt x="0" y="110528"/>
                      <a:pt x="0" y="121306"/>
                      <a:pt x="7545" y="132084"/>
                    </a:cubicBezTo>
                    <a:cubicBezTo>
                      <a:pt x="7545" y="159030"/>
                      <a:pt x="17245" y="184898"/>
                      <a:pt x="20479" y="210766"/>
                    </a:cubicBezTo>
                    <a:lnTo>
                      <a:pt x="45269" y="197832"/>
                    </a:lnTo>
                    <a:cubicBezTo>
                      <a:pt x="132217" y="147562"/>
                      <a:pt x="229588" y="118051"/>
                      <a:pt x="329816" y="111606"/>
                    </a:cubicBezTo>
                    <a:cubicBezTo>
                      <a:pt x="429331" y="100795"/>
                      <a:pt x="529990" y="112964"/>
                      <a:pt x="624063" y="147174"/>
                    </a:cubicBezTo>
                    <a:cubicBezTo>
                      <a:pt x="662865" y="160442"/>
                      <a:pt x="702464" y="171253"/>
                      <a:pt x="742624" y="179509"/>
                    </a:cubicBezTo>
                    <a:close/>
                  </a:path>
                </a:pathLst>
              </a:custGeom>
              <a:solidFill>
                <a:schemeClr val="tx1"/>
              </a:solidFill>
              <a:ln w="107752"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1B715474-C3B5-4B66-A174-6739D838E0CA}"/>
                  </a:ext>
                </a:extLst>
              </p:cNvPr>
              <p:cNvSpPr/>
              <p:nvPr/>
            </p:nvSpPr>
            <p:spPr>
              <a:xfrm>
                <a:off x="8276398" y="3516135"/>
                <a:ext cx="119831" cy="114362"/>
              </a:xfrm>
              <a:custGeom>
                <a:avLst/>
                <a:gdLst>
                  <a:gd name="connsiteX0" fmla="*/ 61436 w 119831"/>
                  <a:gd name="connsiteY0" fmla="*/ 113 h 114362"/>
                  <a:gd name="connsiteX1" fmla="*/ 0 w 119831"/>
                  <a:gd name="connsiteY1" fmla="*/ 6580 h 114362"/>
                  <a:gd name="connsiteX2" fmla="*/ 15090 w 119831"/>
                  <a:gd name="connsiteY2" fmla="*/ 114363 h 114362"/>
                  <a:gd name="connsiteX3" fmla="*/ 70059 w 119831"/>
                  <a:gd name="connsiteY3" fmla="*/ 107896 h 114362"/>
                  <a:gd name="connsiteX4" fmla="*/ 119671 w 119831"/>
                  <a:gd name="connsiteY4" fmla="*/ 50038 h 114362"/>
                  <a:gd name="connsiteX5" fmla="*/ 119639 w 119831"/>
                  <a:gd name="connsiteY5" fmla="*/ 49693 h 114362"/>
                  <a:gd name="connsiteX6" fmla="*/ 61436 w 119831"/>
                  <a:gd name="connsiteY6" fmla="*/ 113 h 11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31" h="114362">
                    <a:moveTo>
                      <a:pt x="61436" y="113"/>
                    </a:moveTo>
                    <a:cubicBezTo>
                      <a:pt x="38802" y="113"/>
                      <a:pt x="19401" y="113"/>
                      <a:pt x="0" y="6580"/>
                    </a:cubicBezTo>
                    <a:lnTo>
                      <a:pt x="15090" y="114363"/>
                    </a:lnTo>
                    <a:lnTo>
                      <a:pt x="70059" y="107896"/>
                    </a:lnTo>
                    <a:cubicBezTo>
                      <a:pt x="99732" y="105622"/>
                      <a:pt x="121946" y="79711"/>
                      <a:pt x="119671" y="50038"/>
                    </a:cubicBezTo>
                    <a:cubicBezTo>
                      <a:pt x="119661" y="49919"/>
                      <a:pt x="119650" y="49812"/>
                      <a:pt x="119639" y="49693"/>
                    </a:cubicBezTo>
                    <a:cubicBezTo>
                      <a:pt x="116794" y="20171"/>
                      <a:pt x="91033" y="-1773"/>
                      <a:pt x="61436" y="113"/>
                    </a:cubicBezTo>
                    <a:close/>
                  </a:path>
                </a:pathLst>
              </a:custGeom>
              <a:solidFill>
                <a:schemeClr val="tx1"/>
              </a:solidFill>
              <a:ln w="107752"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B15A2A5-C9AE-49E5-B3B0-A49057D64C00}"/>
                  </a:ext>
                </a:extLst>
              </p:cNvPr>
              <p:cNvSpPr/>
              <p:nvPr/>
            </p:nvSpPr>
            <p:spPr>
              <a:xfrm>
                <a:off x="7433148" y="3462357"/>
                <a:ext cx="855273" cy="1012913"/>
              </a:xfrm>
              <a:custGeom>
                <a:avLst/>
                <a:gdLst>
                  <a:gd name="connsiteX0" fmla="*/ 855106 w 855273"/>
                  <a:gd name="connsiteY0" fmla="*/ 648853 h 1012913"/>
                  <a:gd name="connsiteX1" fmla="*/ 773191 w 855273"/>
                  <a:gd name="connsiteY1" fmla="*/ 58203 h 1012913"/>
                  <a:gd name="connsiteX2" fmla="*/ 722533 w 855273"/>
                  <a:gd name="connsiteY2" fmla="*/ 0 h 1012913"/>
                  <a:gd name="connsiteX3" fmla="*/ 689121 w 855273"/>
                  <a:gd name="connsiteY3" fmla="*/ 6467 h 1012913"/>
                  <a:gd name="connsiteX4" fmla="*/ 181463 w 855273"/>
                  <a:gd name="connsiteY4" fmla="*/ 172452 h 1012913"/>
                  <a:gd name="connsiteX5" fmla="*/ 135860 w 855273"/>
                  <a:gd name="connsiteY5" fmla="*/ 240981 h 1012913"/>
                  <a:gd name="connsiteX6" fmla="*/ 136194 w 855273"/>
                  <a:gd name="connsiteY6" fmla="*/ 242511 h 1012913"/>
                  <a:gd name="connsiteX7" fmla="*/ 177152 w 855273"/>
                  <a:gd name="connsiteY7" fmla="*/ 539992 h 1012913"/>
                  <a:gd name="connsiteX8" fmla="*/ 208409 w 855273"/>
                  <a:gd name="connsiteY8" fmla="*/ 723223 h 1012913"/>
                  <a:gd name="connsiteX9" fmla="*/ 191164 w 855273"/>
                  <a:gd name="connsiteY9" fmla="*/ 723223 h 1012913"/>
                  <a:gd name="connsiteX10" fmla="*/ 13322 w 855273"/>
                  <a:gd name="connsiteY10" fmla="*/ 831006 h 1012913"/>
                  <a:gd name="connsiteX11" fmla="*/ 13322 w 855273"/>
                  <a:gd name="connsiteY11" fmla="*/ 946334 h 1012913"/>
                  <a:gd name="connsiteX12" fmla="*/ 107093 w 855273"/>
                  <a:gd name="connsiteY12" fmla="*/ 1012081 h 1012913"/>
                  <a:gd name="connsiteX13" fmla="*/ 138350 w 855273"/>
                  <a:gd name="connsiteY13" fmla="*/ 1012081 h 1012913"/>
                  <a:gd name="connsiteX14" fmla="*/ 316192 w 855273"/>
                  <a:gd name="connsiteY14" fmla="*/ 884897 h 1012913"/>
                  <a:gd name="connsiteX15" fmla="*/ 322659 w 855273"/>
                  <a:gd name="connsiteY15" fmla="*/ 838551 h 1012913"/>
                  <a:gd name="connsiteX16" fmla="*/ 314036 w 855273"/>
                  <a:gd name="connsiteY16" fmla="*/ 767414 h 1012913"/>
                  <a:gd name="connsiteX17" fmla="*/ 306491 w 855273"/>
                  <a:gd name="connsiteY17" fmla="*/ 712445 h 1012913"/>
                  <a:gd name="connsiteX18" fmla="*/ 259067 w 855273"/>
                  <a:gd name="connsiteY18" fmla="*/ 375084 h 1012913"/>
                  <a:gd name="connsiteX19" fmla="*/ 267689 w 855273"/>
                  <a:gd name="connsiteY19" fmla="*/ 361072 h 1012913"/>
                  <a:gd name="connsiteX20" fmla="*/ 558703 w 855273"/>
                  <a:gd name="connsiteY20" fmla="*/ 266224 h 1012913"/>
                  <a:gd name="connsiteX21" fmla="*/ 666486 w 855273"/>
                  <a:gd name="connsiteY21" fmla="*/ 229577 h 1012913"/>
                  <a:gd name="connsiteX22" fmla="*/ 690198 w 855273"/>
                  <a:gd name="connsiteY22" fmla="*/ 222033 h 1012913"/>
                  <a:gd name="connsiteX23" fmla="*/ 734389 w 855273"/>
                  <a:gd name="connsiteY23" fmla="*/ 545381 h 1012913"/>
                  <a:gd name="connsiteX24" fmla="*/ 729000 w 855273"/>
                  <a:gd name="connsiteY24" fmla="*/ 545381 h 1012913"/>
                  <a:gd name="connsiteX25" fmla="*/ 547925 w 855273"/>
                  <a:gd name="connsiteY25" fmla="*/ 638074 h 1012913"/>
                  <a:gd name="connsiteX26" fmla="*/ 534991 w 855273"/>
                  <a:gd name="connsiteY26" fmla="*/ 764180 h 1012913"/>
                  <a:gd name="connsiteX27" fmla="*/ 637385 w 855273"/>
                  <a:gd name="connsiteY27" fmla="*/ 835317 h 1012913"/>
                  <a:gd name="connsiteX28" fmla="*/ 661097 w 855273"/>
                  <a:gd name="connsiteY28" fmla="*/ 835317 h 1012913"/>
                  <a:gd name="connsiteX29" fmla="*/ 703132 w 855273"/>
                  <a:gd name="connsiteY29" fmla="*/ 835317 h 1012913"/>
                  <a:gd name="connsiteX30" fmla="*/ 855106 w 855273"/>
                  <a:gd name="connsiteY30" fmla="*/ 648853 h 101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5273" h="1012913">
                    <a:moveTo>
                      <a:pt x="855106" y="648853"/>
                    </a:moveTo>
                    <a:cubicBezTo>
                      <a:pt x="831394" y="479634"/>
                      <a:pt x="773191" y="58203"/>
                      <a:pt x="773191" y="58203"/>
                    </a:cubicBezTo>
                    <a:cubicBezTo>
                      <a:pt x="773191" y="58203"/>
                      <a:pt x="764569" y="0"/>
                      <a:pt x="722533" y="0"/>
                    </a:cubicBezTo>
                    <a:cubicBezTo>
                      <a:pt x="711141" y="539"/>
                      <a:pt x="699888" y="2716"/>
                      <a:pt x="689121" y="6467"/>
                    </a:cubicBezTo>
                    <a:lnTo>
                      <a:pt x="181463" y="172452"/>
                    </a:lnTo>
                    <a:cubicBezTo>
                      <a:pt x="149947" y="178779"/>
                      <a:pt x="129533" y="209465"/>
                      <a:pt x="135860" y="240981"/>
                    </a:cubicBezTo>
                    <a:cubicBezTo>
                      <a:pt x="135968" y="241487"/>
                      <a:pt x="136076" y="242005"/>
                      <a:pt x="136194" y="242511"/>
                    </a:cubicBezTo>
                    <a:cubicBezTo>
                      <a:pt x="150206" y="341672"/>
                      <a:pt x="164218" y="440832"/>
                      <a:pt x="177152" y="539992"/>
                    </a:cubicBezTo>
                    <a:lnTo>
                      <a:pt x="208409" y="723223"/>
                    </a:lnTo>
                    <a:lnTo>
                      <a:pt x="191164" y="723223"/>
                    </a:lnTo>
                    <a:cubicBezTo>
                      <a:pt x="116427" y="723191"/>
                      <a:pt x="47877" y="764741"/>
                      <a:pt x="13322" y="831006"/>
                    </a:cubicBezTo>
                    <a:cubicBezTo>
                      <a:pt x="-4441" y="867393"/>
                      <a:pt x="-4441" y="909946"/>
                      <a:pt x="13322" y="946334"/>
                    </a:cubicBezTo>
                    <a:cubicBezTo>
                      <a:pt x="32389" y="981880"/>
                      <a:pt x="67181" y="1006272"/>
                      <a:pt x="107093" y="1012081"/>
                    </a:cubicBezTo>
                    <a:cubicBezTo>
                      <a:pt x="117483" y="1013191"/>
                      <a:pt x="127960" y="1013191"/>
                      <a:pt x="138350" y="1012081"/>
                    </a:cubicBezTo>
                    <a:cubicBezTo>
                      <a:pt x="217657" y="1008858"/>
                      <a:pt x="287511" y="958912"/>
                      <a:pt x="316192" y="884897"/>
                    </a:cubicBezTo>
                    <a:cubicBezTo>
                      <a:pt x="320913" y="869916"/>
                      <a:pt x="323101" y="854255"/>
                      <a:pt x="322659" y="838551"/>
                    </a:cubicBezTo>
                    <a:cubicBezTo>
                      <a:pt x="322659" y="814839"/>
                      <a:pt x="317270" y="791126"/>
                      <a:pt x="314036" y="767414"/>
                    </a:cubicBezTo>
                    <a:lnTo>
                      <a:pt x="306491" y="712445"/>
                    </a:lnTo>
                    <a:cubicBezTo>
                      <a:pt x="291402" y="604662"/>
                      <a:pt x="275234" y="488256"/>
                      <a:pt x="259067" y="375084"/>
                    </a:cubicBezTo>
                    <a:lnTo>
                      <a:pt x="267689" y="361072"/>
                    </a:lnTo>
                    <a:lnTo>
                      <a:pt x="558703" y="266224"/>
                    </a:lnTo>
                    <a:lnTo>
                      <a:pt x="666486" y="229577"/>
                    </a:lnTo>
                    <a:lnTo>
                      <a:pt x="690198" y="222033"/>
                    </a:lnTo>
                    <a:lnTo>
                      <a:pt x="734389" y="545381"/>
                    </a:lnTo>
                    <a:lnTo>
                      <a:pt x="729000" y="545381"/>
                    </a:lnTo>
                    <a:cubicBezTo>
                      <a:pt x="656182" y="540617"/>
                      <a:pt x="586630" y="576218"/>
                      <a:pt x="547925" y="638074"/>
                    </a:cubicBezTo>
                    <a:cubicBezTo>
                      <a:pt x="522682" y="675260"/>
                      <a:pt x="517821" y="722641"/>
                      <a:pt x="534991" y="764180"/>
                    </a:cubicBezTo>
                    <a:cubicBezTo>
                      <a:pt x="554996" y="803597"/>
                      <a:pt x="593463" y="830327"/>
                      <a:pt x="637385" y="835317"/>
                    </a:cubicBezTo>
                    <a:lnTo>
                      <a:pt x="661097" y="835317"/>
                    </a:lnTo>
                    <a:cubicBezTo>
                      <a:pt x="675066" y="836912"/>
                      <a:pt x="689164" y="836912"/>
                      <a:pt x="703132" y="835317"/>
                    </a:cubicBezTo>
                    <a:cubicBezTo>
                      <a:pt x="793724" y="820648"/>
                      <a:pt x="859019" y="740533"/>
                      <a:pt x="855106" y="648853"/>
                    </a:cubicBezTo>
                    <a:close/>
                  </a:path>
                </a:pathLst>
              </a:custGeom>
              <a:solidFill>
                <a:schemeClr val="tx1"/>
              </a:solidFill>
              <a:ln w="107752"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15B4DF5-B47E-4FC9-9D4D-162360B76DC9}"/>
                  </a:ext>
                </a:extLst>
              </p:cNvPr>
              <p:cNvSpPr/>
              <p:nvPr/>
            </p:nvSpPr>
            <p:spPr>
              <a:xfrm>
                <a:off x="8180471" y="2222734"/>
                <a:ext cx="215735" cy="139159"/>
              </a:xfrm>
              <a:custGeom>
                <a:avLst/>
                <a:gdLst>
                  <a:gd name="connsiteX0" fmla="*/ 0 w 215735"/>
                  <a:gd name="connsiteY0" fmla="*/ 139160 h 139159"/>
                  <a:gd name="connsiteX1" fmla="*/ 162752 w 215735"/>
                  <a:gd name="connsiteY1" fmla="*/ 106825 h 139159"/>
                  <a:gd name="connsiteX2" fmla="*/ 215727 w 215735"/>
                  <a:gd name="connsiteY2" fmla="*/ 52037 h 139159"/>
                  <a:gd name="connsiteX3" fmla="*/ 215566 w 215735"/>
                  <a:gd name="connsiteY3" fmla="*/ 48622 h 139159"/>
                  <a:gd name="connsiteX4" fmla="*/ 157363 w 215735"/>
                  <a:gd name="connsiteY4" fmla="*/ 120 h 139159"/>
                  <a:gd name="connsiteX5" fmla="*/ 8623 w 215735"/>
                  <a:gd name="connsiteY5" fmla="*/ 24910 h 139159"/>
                  <a:gd name="connsiteX6" fmla="*/ 0 w 215735"/>
                  <a:gd name="connsiteY6" fmla="*/ 139160 h 13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735" h="139159">
                    <a:moveTo>
                      <a:pt x="0" y="139160"/>
                    </a:moveTo>
                    <a:cubicBezTo>
                      <a:pt x="52684" y="121618"/>
                      <a:pt x="107362" y="110755"/>
                      <a:pt x="162752" y="106825"/>
                    </a:cubicBezTo>
                    <a:cubicBezTo>
                      <a:pt x="192511" y="106325"/>
                      <a:pt x="216234" y="81796"/>
                      <a:pt x="215727" y="52037"/>
                    </a:cubicBezTo>
                    <a:cubicBezTo>
                      <a:pt x="215717" y="50897"/>
                      <a:pt x="215652" y="49758"/>
                      <a:pt x="215566" y="48622"/>
                    </a:cubicBezTo>
                    <a:cubicBezTo>
                      <a:pt x="212181" y="19532"/>
                      <a:pt x="186583" y="-1799"/>
                      <a:pt x="157363" y="120"/>
                    </a:cubicBezTo>
                    <a:cubicBezTo>
                      <a:pt x="107115" y="3699"/>
                      <a:pt x="57319" y="12000"/>
                      <a:pt x="8623" y="24910"/>
                    </a:cubicBezTo>
                    <a:cubicBezTo>
                      <a:pt x="11177" y="63209"/>
                      <a:pt x="8267" y="101677"/>
                      <a:pt x="0" y="139160"/>
                    </a:cubicBezTo>
                    <a:close/>
                  </a:path>
                </a:pathLst>
              </a:custGeom>
              <a:solidFill>
                <a:schemeClr val="tx1"/>
              </a:solidFill>
              <a:ln w="107752"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DF9618C-2637-45F2-91C4-E0857A4A6774}"/>
                  </a:ext>
                </a:extLst>
              </p:cNvPr>
              <p:cNvSpPr/>
              <p:nvPr/>
            </p:nvSpPr>
            <p:spPr>
              <a:xfrm>
                <a:off x="6746959" y="2326252"/>
                <a:ext cx="883819" cy="233962"/>
              </a:xfrm>
              <a:custGeom>
                <a:avLst/>
                <a:gdLst>
                  <a:gd name="connsiteX0" fmla="*/ 686577 w 883819"/>
                  <a:gd name="connsiteY0" fmla="*/ 44264 h 233962"/>
                  <a:gd name="connsiteX1" fmla="*/ 355684 w 883819"/>
                  <a:gd name="connsiteY1" fmla="*/ 4385 h 233962"/>
                  <a:gd name="connsiteX2" fmla="*/ 32335 w 883819"/>
                  <a:gd name="connsiteY2" fmla="*/ 97078 h 233962"/>
                  <a:gd name="connsiteX3" fmla="*/ 0 w 883819"/>
                  <a:gd name="connsiteY3" fmla="*/ 233962 h 233962"/>
                  <a:gd name="connsiteX4" fmla="*/ 74370 w 883819"/>
                  <a:gd name="connsiteY4" fmla="*/ 197316 h 233962"/>
                  <a:gd name="connsiteX5" fmla="*/ 355684 w 883819"/>
                  <a:gd name="connsiteY5" fmla="*/ 111090 h 233962"/>
                  <a:gd name="connsiteX6" fmla="*/ 649931 w 883819"/>
                  <a:gd name="connsiteY6" fmla="*/ 146658 h 233962"/>
                  <a:gd name="connsiteX7" fmla="*/ 852563 w 883819"/>
                  <a:gd name="connsiteY7" fmla="*/ 188693 h 233962"/>
                  <a:gd name="connsiteX8" fmla="*/ 883820 w 883819"/>
                  <a:gd name="connsiteY8" fmla="*/ 80910 h 233962"/>
                  <a:gd name="connsiteX9" fmla="*/ 686577 w 883819"/>
                  <a:gd name="connsiteY9" fmla="*/ 44264 h 23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3819" h="233962">
                    <a:moveTo>
                      <a:pt x="686577" y="44264"/>
                    </a:moveTo>
                    <a:cubicBezTo>
                      <a:pt x="580810" y="5736"/>
                      <a:pt x="467584" y="-7910"/>
                      <a:pt x="355684" y="4385"/>
                    </a:cubicBezTo>
                    <a:cubicBezTo>
                      <a:pt x="242296" y="10556"/>
                      <a:pt x="131765" y="42241"/>
                      <a:pt x="32335" y="97078"/>
                    </a:cubicBezTo>
                    <a:cubicBezTo>
                      <a:pt x="26030" y="143648"/>
                      <a:pt x="15197" y="189491"/>
                      <a:pt x="0" y="233962"/>
                    </a:cubicBezTo>
                    <a:lnTo>
                      <a:pt x="74370" y="197316"/>
                    </a:lnTo>
                    <a:cubicBezTo>
                      <a:pt x="160349" y="147517"/>
                      <a:pt x="256566" y="118024"/>
                      <a:pt x="355684" y="111090"/>
                    </a:cubicBezTo>
                    <a:cubicBezTo>
                      <a:pt x="455199" y="100280"/>
                      <a:pt x="555858" y="112449"/>
                      <a:pt x="649931" y="146658"/>
                    </a:cubicBezTo>
                    <a:cubicBezTo>
                      <a:pt x="715290" y="169665"/>
                      <a:pt x="783441" y="183803"/>
                      <a:pt x="852563" y="188693"/>
                    </a:cubicBezTo>
                    <a:cubicBezTo>
                      <a:pt x="861185" y="156358"/>
                      <a:pt x="871964" y="119712"/>
                      <a:pt x="883820" y="80910"/>
                    </a:cubicBezTo>
                    <a:cubicBezTo>
                      <a:pt x="816595" y="78740"/>
                      <a:pt x="750093" y="66383"/>
                      <a:pt x="686577" y="44264"/>
                    </a:cubicBezTo>
                    <a:close/>
                  </a:path>
                </a:pathLst>
              </a:custGeom>
              <a:solidFill>
                <a:schemeClr val="tx1"/>
              </a:solidFill>
              <a:ln w="107752"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B738460-F04C-4EF4-9A2C-764510630C0A}"/>
                  </a:ext>
                </a:extLst>
              </p:cNvPr>
              <p:cNvSpPr/>
              <p:nvPr/>
            </p:nvSpPr>
            <p:spPr>
              <a:xfrm>
                <a:off x="7749340" y="2548433"/>
                <a:ext cx="646885" cy="289861"/>
              </a:xfrm>
              <a:custGeom>
                <a:avLst/>
                <a:gdLst>
                  <a:gd name="connsiteX0" fmla="*/ 646697 w 646885"/>
                  <a:gd name="connsiteY0" fmla="*/ 46272 h 289861"/>
                  <a:gd name="connsiteX1" fmla="*/ 597462 w 646885"/>
                  <a:gd name="connsiteY1" fmla="*/ 104442 h 289861"/>
                  <a:gd name="connsiteX2" fmla="*/ 597117 w 646885"/>
                  <a:gd name="connsiteY2" fmla="*/ 104474 h 289861"/>
                  <a:gd name="connsiteX3" fmla="*/ 312570 w 646885"/>
                  <a:gd name="connsiteY3" fmla="*/ 189623 h 289861"/>
                  <a:gd name="connsiteX4" fmla="*/ 0 w 646885"/>
                  <a:gd name="connsiteY4" fmla="*/ 289861 h 289861"/>
                  <a:gd name="connsiteX5" fmla="*/ 30179 w 646885"/>
                  <a:gd name="connsiteY5" fmla="*/ 219802 h 289861"/>
                  <a:gd name="connsiteX6" fmla="*/ 43113 w 646885"/>
                  <a:gd name="connsiteY6" fmla="*/ 175611 h 289861"/>
                  <a:gd name="connsiteX7" fmla="*/ 199398 w 646885"/>
                  <a:gd name="connsiteY7" fmla="*/ 128187 h 289861"/>
                  <a:gd name="connsiteX8" fmla="*/ 226344 w 646885"/>
                  <a:gd name="connsiteY8" fmla="*/ 115253 h 289861"/>
                  <a:gd name="connsiteX9" fmla="*/ 258679 w 646885"/>
                  <a:gd name="connsiteY9" fmla="*/ 99085 h 289861"/>
                  <a:gd name="connsiteX10" fmla="*/ 582028 w 646885"/>
                  <a:gd name="connsiteY10" fmla="*/ 1003 h 289861"/>
                  <a:gd name="connsiteX11" fmla="*/ 646395 w 646885"/>
                  <a:gd name="connsiteY11" fmla="*/ 44590 h 289861"/>
                  <a:gd name="connsiteX12" fmla="*/ 646697 w 646885"/>
                  <a:gd name="connsiteY12" fmla="*/ 46272 h 28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6885" h="289861">
                    <a:moveTo>
                      <a:pt x="646697" y="46272"/>
                    </a:moveTo>
                    <a:cubicBezTo>
                      <a:pt x="649165" y="75934"/>
                      <a:pt x="627124" y="101974"/>
                      <a:pt x="597462" y="104442"/>
                    </a:cubicBezTo>
                    <a:cubicBezTo>
                      <a:pt x="597344" y="104453"/>
                      <a:pt x="597236" y="104464"/>
                      <a:pt x="597117" y="104474"/>
                    </a:cubicBezTo>
                    <a:cubicBezTo>
                      <a:pt x="497084" y="111189"/>
                      <a:pt x="399842" y="140291"/>
                      <a:pt x="312570" y="189623"/>
                    </a:cubicBezTo>
                    <a:cubicBezTo>
                      <a:pt x="217129" y="245864"/>
                      <a:pt x="110348" y="280107"/>
                      <a:pt x="0" y="289861"/>
                    </a:cubicBezTo>
                    <a:cubicBezTo>
                      <a:pt x="12438" y="267604"/>
                      <a:pt x="22559" y="244129"/>
                      <a:pt x="30179" y="219802"/>
                    </a:cubicBezTo>
                    <a:lnTo>
                      <a:pt x="43113" y="175611"/>
                    </a:lnTo>
                    <a:cubicBezTo>
                      <a:pt x="97209" y="167344"/>
                      <a:pt x="149829" y="151371"/>
                      <a:pt x="199398" y="128187"/>
                    </a:cubicBezTo>
                    <a:lnTo>
                      <a:pt x="226344" y="115253"/>
                    </a:lnTo>
                    <a:lnTo>
                      <a:pt x="258679" y="99085"/>
                    </a:lnTo>
                    <a:cubicBezTo>
                      <a:pt x="357656" y="42370"/>
                      <a:pt x="468220" y="8828"/>
                      <a:pt x="582028" y="1003"/>
                    </a:cubicBezTo>
                    <a:cubicBezTo>
                      <a:pt x="611840" y="-4742"/>
                      <a:pt x="640661" y="14778"/>
                      <a:pt x="646395" y="44590"/>
                    </a:cubicBezTo>
                    <a:cubicBezTo>
                      <a:pt x="646503" y="45151"/>
                      <a:pt x="646611" y="45711"/>
                      <a:pt x="646697" y="46272"/>
                    </a:cubicBezTo>
                    <a:close/>
                  </a:path>
                </a:pathLst>
              </a:custGeom>
              <a:solidFill>
                <a:schemeClr val="tx1"/>
              </a:solidFill>
              <a:ln w="107752"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A40AC9A-7233-40E6-A7BE-94261B44949B}"/>
                  </a:ext>
                </a:extLst>
              </p:cNvPr>
              <p:cNvSpPr/>
              <p:nvPr/>
            </p:nvSpPr>
            <p:spPr>
              <a:xfrm>
                <a:off x="6583129" y="2651129"/>
                <a:ext cx="695199" cy="273391"/>
              </a:xfrm>
              <a:custGeom>
                <a:avLst/>
                <a:gdLst>
                  <a:gd name="connsiteX0" fmla="*/ 695199 w 695199"/>
                  <a:gd name="connsiteY0" fmla="*/ 5012 h 273391"/>
                  <a:gd name="connsiteX1" fmla="*/ 514124 w 695199"/>
                  <a:gd name="connsiteY1" fmla="*/ 5012 h 273391"/>
                  <a:gd name="connsiteX2" fmla="*/ 190776 w 695199"/>
                  <a:gd name="connsiteY2" fmla="*/ 102016 h 273391"/>
                  <a:gd name="connsiteX3" fmla="*/ 0 w 695199"/>
                  <a:gd name="connsiteY3" fmla="*/ 174231 h 273391"/>
                  <a:gd name="connsiteX4" fmla="*/ 21557 w 695199"/>
                  <a:gd name="connsiteY4" fmla="*/ 273391 h 273391"/>
                  <a:gd name="connsiteX5" fmla="*/ 21557 w 695199"/>
                  <a:gd name="connsiteY5" fmla="*/ 273391 h 273391"/>
                  <a:gd name="connsiteX6" fmla="*/ 42035 w 695199"/>
                  <a:gd name="connsiteY6" fmla="*/ 273391 h 273391"/>
                  <a:gd name="connsiteX7" fmla="*/ 239278 w 695199"/>
                  <a:gd name="connsiteY7" fmla="*/ 195788 h 273391"/>
                  <a:gd name="connsiteX8" fmla="*/ 523825 w 695199"/>
                  <a:gd name="connsiteY8" fmla="*/ 109561 h 273391"/>
                  <a:gd name="connsiteX9" fmla="*/ 671487 w 695199"/>
                  <a:gd name="connsiteY9" fmla="*/ 109561 h 273391"/>
                  <a:gd name="connsiteX10" fmla="*/ 671487 w 695199"/>
                  <a:gd name="connsiteY10" fmla="*/ 102016 h 273391"/>
                  <a:gd name="connsiteX11" fmla="*/ 695199 w 695199"/>
                  <a:gd name="connsiteY11" fmla="*/ 5012 h 27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99" h="273391">
                    <a:moveTo>
                      <a:pt x="695199" y="5012"/>
                    </a:moveTo>
                    <a:cubicBezTo>
                      <a:pt x="635024" y="-1671"/>
                      <a:pt x="574300" y="-1671"/>
                      <a:pt x="514124" y="5012"/>
                    </a:cubicBezTo>
                    <a:cubicBezTo>
                      <a:pt x="400284" y="11867"/>
                      <a:pt x="289591" y="45075"/>
                      <a:pt x="190776" y="102016"/>
                    </a:cubicBezTo>
                    <a:cubicBezTo>
                      <a:pt x="131183" y="135559"/>
                      <a:pt x="66868" y="159907"/>
                      <a:pt x="0" y="174231"/>
                    </a:cubicBezTo>
                    <a:cubicBezTo>
                      <a:pt x="7545" y="207644"/>
                      <a:pt x="14012" y="239979"/>
                      <a:pt x="21557" y="273391"/>
                    </a:cubicBezTo>
                    <a:lnTo>
                      <a:pt x="21557" y="273391"/>
                    </a:lnTo>
                    <a:lnTo>
                      <a:pt x="42035" y="273391"/>
                    </a:lnTo>
                    <a:cubicBezTo>
                      <a:pt x="110909" y="256308"/>
                      <a:pt x="177227" y="230213"/>
                      <a:pt x="239278" y="195788"/>
                    </a:cubicBezTo>
                    <a:cubicBezTo>
                      <a:pt x="326226" y="145518"/>
                      <a:pt x="423597" y="116007"/>
                      <a:pt x="523825" y="109561"/>
                    </a:cubicBezTo>
                    <a:cubicBezTo>
                      <a:pt x="572942" y="105142"/>
                      <a:pt x="622371" y="105142"/>
                      <a:pt x="671487" y="109561"/>
                    </a:cubicBezTo>
                    <a:cubicBezTo>
                      <a:pt x="670959" y="107071"/>
                      <a:pt x="670959" y="104506"/>
                      <a:pt x="671487" y="102016"/>
                    </a:cubicBezTo>
                    <a:cubicBezTo>
                      <a:pt x="670841" y="68173"/>
                      <a:pt x="679010" y="34738"/>
                      <a:pt x="695199" y="5012"/>
                    </a:cubicBezTo>
                    <a:close/>
                  </a:path>
                </a:pathLst>
              </a:custGeom>
              <a:solidFill>
                <a:schemeClr val="tx1"/>
              </a:solidFill>
              <a:ln w="107752"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047FE0A-2F4F-4E33-9678-BFF15A88405C}"/>
                  </a:ext>
                </a:extLst>
              </p:cNvPr>
              <p:cNvSpPr/>
              <p:nvPr/>
            </p:nvSpPr>
            <p:spPr>
              <a:xfrm>
                <a:off x="7320364" y="1845614"/>
                <a:ext cx="803893" cy="1059507"/>
              </a:xfrm>
              <a:custGeom>
                <a:avLst/>
                <a:gdLst>
                  <a:gd name="connsiteX0" fmla="*/ 768492 w 803893"/>
                  <a:gd name="connsiteY0" fmla="*/ 293169 h 1059507"/>
                  <a:gd name="connsiteX1" fmla="*/ 697355 w 803893"/>
                  <a:gd name="connsiteY1" fmla="*/ 159519 h 1059507"/>
                  <a:gd name="connsiteX2" fmla="*/ 644542 w 803893"/>
                  <a:gd name="connsiteY2" fmla="*/ 57125 h 1059507"/>
                  <a:gd name="connsiteX3" fmla="*/ 614362 w 803893"/>
                  <a:gd name="connsiteY3" fmla="*/ 24790 h 1059507"/>
                  <a:gd name="connsiteX4" fmla="*/ 602507 w 803893"/>
                  <a:gd name="connsiteY4" fmla="*/ 15090 h 1059507"/>
                  <a:gd name="connsiteX5" fmla="*/ 586339 w 803893"/>
                  <a:gd name="connsiteY5" fmla="*/ 0 h 1059507"/>
                  <a:gd name="connsiteX6" fmla="*/ 571249 w 803893"/>
                  <a:gd name="connsiteY6" fmla="*/ 16167 h 1059507"/>
                  <a:gd name="connsiteX7" fmla="*/ 560471 w 803893"/>
                  <a:gd name="connsiteY7" fmla="*/ 26946 h 1059507"/>
                  <a:gd name="connsiteX8" fmla="*/ 532447 w 803893"/>
                  <a:gd name="connsiteY8" fmla="*/ 64670 h 1059507"/>
                  <a:gd name="connsiteX9" fmla="*/ 436521 w 803893"/>
                  <a:gd name="connsiteY9" fmla="*/ 378318 h 1059507"/>
                  <a:gd name="connsiteX10" fmla="*/ 321193 w 803893"/>
                  <a:gd name="connsiteY10" fmla="*/ 777115 h 1059507"/>
                  <a:gd name="connsiteX11" fmla="*/ 306104 w 803893"/>
                  <a:gd name="connsiteY11" fmla="*/ 777115 h 1059507"/>
                  <a:gd name="connsiteX12" fmla="*/ 198321 w 803893"/>
                  <a:gd name="connsiteY12" fmla="*/ 750169 h 1059507"/>
                  <a:gd name="connsiteX13" fmla="*/ 45269 w 803893"/>
                  <a:gd name="connsiteY13" fmla="*/ 807294 h 1059507"/>
                  <a:gd name="connsiteX14" fmla="*/ 0 w 803893"/>
                  <a:gd name="connsiteY14" fmla="*/ 909687 h 1059507"/>
                  <a:gd name="connsiteX15" fmla="*/ 45269 w 803893"/>
                  <a:gd name="connsiteY15" fmla="*/ 1000225 h 1059507"/>
                  <a:gd name="connsiteX16" fmla="*/ 153052 w 803893"/>
                  <a:gd name="connsiteY16" fmla="*/ 1051961 h 1059507"/>
                  <a:gd name="connsiteX17" fmla="*/ 212332 w 803893"/>
                  <a:gd name="connsiteY17" fmla="*/ 1059506 h 1059507"/>
                  <a:gd name="connsiteX18" fmla="*/ 406342 w 803893"/>
                  <a:gd name="connsiteY18" fmla="*/ 903221 h 1059507"/>
                  <a:gd name="connsiteX19" fmla="*/ 560471 w 803893"/>
                  <a:gd name="connsiteY19" fmla="*/ 380474 h 1059507"/>
                  <a:gd name="connsiteX20" fmla="*/ 582028 w 803893"/>
                  <a:gd name="connsiteY20" fmla="*/ 295325 h 1059507"/>
                  <a:gd name="connsiteX21" fmla="*/ 582028 w 803893"/>
                  <a:gd name="connsiteY21" fmla="*/ 281313 h 1059507"/>
                  <a:gd name="connsiteX22" fmla="*/ 689811 w 803893"/>
                  <a:gd name="connsiteY22" fmla="*/ 545381 h 1059507"/>
                  <a:gd name="connsiteX23" fmla="*/ 648853 w 803893"/>
                  <a:gd name="connsiteY23" fmla="*/ 632685 h 1059507"/>
                  <a:gd name="connsiteX24" fmla="*/ 613285 w 803893"/>
                  <a:gd name="connsiteY24" fmla="*/ 703822 h 1059507"/>
                  <a:gd name="connsiteX25" fmla="*/ 613285 w 803893"/>
                  <a:gd name="connsiteY25" fmla="*/ 727534 h 1059507"/>
                  <a:gd name="connsiteX26" fmla="*/ 638075 w 803893"/>
                  <a:gd name="connsiteY26" fmla="*/ 750169 h 1059507"/>
                  <a:gd name="connsiteX27" fmla="*/ 668254 w 803893"/>
                  <a:gd name="connsiteY27" fmla="*/ 728612 h 1059507"/>
                  <a:gd name="connsiteX28" fmla="*/ 703822 w 803893"/>
                  <a:gd name="connsiteY28" fmla="*/ 700589 h 1059507"/>
                  <a:gd name="connsiteX29" fmla="*/ 768492 w 803893"/>
                  <a:gd name="connsiteY29" fmla="*/ 293169 h 105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3893" h="1059507">
                    <a:moveTo>
                      <a:pt x="768492" y="293169"/>
                    </a:moveTo>
                    <a:cubicBezTo>
                      <a:pt x="743702" y="248978"/>
                      <a:pt x="719990" y="203710"/>
                      <a:pt x="697355" y="159519"/>
                    </a:cubicBezTo>
                    <a:cubicBezTo>
                      <a:pt x="674721" y="115328"/>
                      <a:pt x="662865" y="90538"/>
                      <a:pt x="644542" y="57125"/>
                    </a:cubicBezTo>
                    <a:cubicBezTo>
                      <a:pt x="636480" y="44638"/>
                      <a:pt x="626262" y="33690"/>
                      <a:pt x="614362" y="24790"/>
                    </a:cubicBezTo>
                    <a:lnTo>
                      <a:pt x="602507" y="15090"/>
                    </a:lnTo>
                    <a:lnTo>
                      <a:pt x="586339" y="0"/>
                    </a:lnTo>
                    <a:lnTo>
                      <a:pt x="571249" y="16167"/>
                    </a:lnTo>
                    <a:cubicBezTo>
                      <a:pt x="568221" y="20284"/>
                      <a:pt x="564588" y="23917"/>
                      <a:pt x="560471" y="26946"/>
                    </a:cubicBezTo>
                    <a:cubicBezTo>
                      <a:pt x="548011" y="36870"/>
                      <a:pt x="538354" y="49872"/>
                      <a:pt x="532447" y="64670"/>
                    </a:cubicBezTo>
                    <a:cubicBezTo>
                      <a:pt x="500113" y="172453"/>
                      <a:pt x="468856" y="270535"/>
                      <a:pt x="436521" y="378318"/>
                    </a:cubicBezTo>
                    <a:cubicBezTo>
                      <a:pt x="404186" y="486101"/>
                      <a:pt x="321193" y="777115"/>
                      <a:pt x="321193" y="777115"/>
                    </a:cubicBezTo>
                    <a:lnTo>
                      <a:pt x="306104" y="777115"/>
                    </a:lnTo>
                    <a:cubicBezTo>
                      <a:pt x="272863" y="759611"/>
                      <a:pt x="235894" y="750363"/>
                      <a:pt x="198321" y="750169"/>
                    </a:cubicBezTo>
                    <a:cubicBezTo>
                      <a:pt x="141950" y="749393"/>
                      <a:pt x="87337" y="769775"/>
                      <a:pt x="45269" y="807294"/>
                    </a:cubicBezTo>
                    <a:cubicBezTo>
                      <a:pt x="16383" y="833496"/>
                      <a:pt x="-65" y="870692"/>
                      <a:pt x="0" y="909687"/>
                    </a:cubicBezTo>
                    <a:cubicBezTo>
                      <a:pt x="949" y="945083"/>
                      <a:pt x="17526" y="978227"/>
                      <a:pt x="45269" y="1000225"/>
                    </a:cubicBezTo>
                    <a:cubicBezTo>
                      <a:pt x="76601" y="1025759"/>
                      <a:pt x="113539" y="1043489"/>
                      <a:pt x="153052" y="1051961"/>
                    </a:cubicBezTo>
                    <a:cubicBezTo>
                      <a:pt x="172399" y="1057048"/>
                      <a:pt x="192328" y="1059581"/>
                      <a:pt x="212332" y="1059506"/>
                    </a:cubicBezTo>
                    <a:cubicBezTo>
                      <a:pt x="305597" y="1059193"/>
                      <a:pt x="386175" y="994276"/>
                      <a:pt x="406342" y="903221"/>
                    </a:cubicBezTo>
                    <a:lnTo>
                      <a:pt x="560471" y="380474"/>
                    </a:lnTo>
                    <a:cubicBezTo>
                      <a:pt x="568016" y="352450"/>
                      <a:pt x="575561" y="324426"/>
                      <a:pt x="582028" y="295325"/>
                    </a:cubicBezTo>
                    <a:lnTo>
                      <a:pt x="582028" y="281313"/>
                    </a:lnTo>
                    <a:cubicBezTo>
                      <a:pt x="673083" y="335225"/>
                      <a:pt x="717134" y="443149"/>
                      <a:pt x="689811" y="545381"/>
                    </a:cubicBezTo>
                    <a:cubicBezTo>
                      <a:pt x="678353" y="575461"/>
                      <a:pt x="664654" y="604644"/>
                      <a:pt x="648853" y="632685"/>
                    </a:cubicBezTo>
                    <a:lnTo>
                      <a:pt x="613285" y="703822"/>
                    </a:lnTo>
                    <a:lnTo>
                      <a:pt x="613285" y="727534"/>
                    </a:lnTo>
                    <a:lnTo>
                      <a:pt x="638075" y="750169"/>
                    </a:lnTo>
                    <a:lnTo>
                      <a:pt x="668254" y="728612"/>
                    </a:lnTo>
                    <a:cubicBezTo>
                      <a:pt x="680821" y="720216"/>
                      <a:pt x="692710" y="710839"/>
                      <a:pt x="703822" y="700589"/>
                    </a:cubicBezTo>
                    <a:cubicBezTo>
                      <a:pt x="807596" y="591243"/>
                      <a:pt x="833313" y="429275"/>
                      <a:pt x="768492" y="293169"/>
                    </a:cubicBezTo>
                    <a:close/>
                  </a:path>
                </a:pathLst>
              </a:custGeom>
              <a:solidFill>
                <a:schemeClr val="tx1"/>
              </a:solidFill>
              <a:ln w="10775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0397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F8D7B3B-63FC-42A5-8E29-F112116C142A}"/>
              </a:ext>
            </a:extLst>
          </p:cNvPr>
          <p:cNvSpPr txBox="1"/>
          <p:nvPr/>
        </p:nvSpPr>
        <p:spPr>
          <a:xfrm>
            <a:off x="341961" y="546540"/>
            <a:ext cx="5434497" cy="1015663"/>
          </a:xfrm>
          <a:prstGeom prst="rect">
            <a:avLst/>
          </a:prstGeom>
          <a:noFill/>
        </p:spPr>
        <p:txBody>
          <a:bodyPr wrap="square" rtlCol="0">
            <a:spAutoFit/>
          </a:bodyPr>
          <a:lstStyle/>
          <a:p>
            <a:pPr algn="ctr"/>
            <a:r>
              <a:rPr lang="en-US" sz="6000" dirty="0"/>
              <a:t>open access</a:t>
            </a:r>
            <a:endParaRPr lang="en-GB" sz="6000" dirty="0"/>
          </a:p>
        </p:txBody>
      </p:sp>
      <p:sp>
        <p:nvSpPr>
          <p:cNvPr id="29" name="TextBox 28">
            <a:extLst>
              <a:ext uri="{FF2B5EF4-FFF2-40B4-BE49-F238E27FC236}">
                <a16:creationId xmlns:a16="http://schemas.microsoft.com/office/drawing/2014/main" id="{3F0DB42F-E396-46FB-9CD5-4A89097C5C11}"/>
              </a:ext>
            </a:extLst>
          </p:cNvPr>
          <p:cNvSpPr txBox="1"/>
          <p:nvPr/>
        </p:nvSpPr>
        <p:spPr>
          <a:xfrm>
            <a:off x="2197651" y="1846446"/>
            <a:ext cx="5434497" cy="1015663"/>
          </a:xfrm>
          <a:prstGeom prst="rect">
            <a:avLst/>
          </a:prstGeom>
          <a:noFill/>
        </p:spPr>
        <p:txBody>
          <a:bodyPr wrap="square" rtlCol="0">
            <a:spAutoFit/>
          </a:bodyPr>
          <a:lstStyle/>
          <a:p>
            <a:pPr algn="ctr"/>
            <a:r>
              <a:rPr lang="en-US" sz="6000" dirty="0"/>
              <a:t>reproducibility</a:t>
            </a:r>
            <a:endParaRPr lang="en-GB" sz="6000" dirty="0"/>
          </a:p>
        </p:txBody>
      </p:sp>
      <p:sp>
        <p:nvSpPr>
          <p:cNvPr id="30" name="TextBox 29">
            <a:extLst>
              <a:ext uri="{FF2B5EF4-FFF2-40B4-BE49-F238E27FC236}">
                <a16:creationId xmlns:a16="http://schemas.microsoft.com/office/drawing/2014/main" id="{1C0CE400-2B9A-42D1-9CF2-268317F75989}"/>
              </a:ext>
            </a:extLst>
          </p:cNvPr>
          <p:cNvSpPr txBox="1"/>
          <p:nvPr/>
        </p:nvSpPr>
        <p:spPr>
          <a:xfrm>
            <a:off x="3844088" y="3146352"/>
            <a:ext cx="5123203" cy="1015663"/>
          </a:xfrm>
          <a:prstGeom prst="rect">
            <a:avLst/>
          </a:prstGeom>
          <a:noFill/>
        </p:spPr>
        <p:txBody>
          <a:bodyPr wrap="square" rtlCol="0">
            <a:spAutoFit/>
          </a:bodyPr>
          <a:lstStyle/>
          <a:p>
            <a:pPr algn="ctr"/>
            <a:r>
              <a:rPr lang="en-US" sz="6000" dirty="0"/>
              <a:t>open data</a:t>
            </a:r>
            <a:endParaRPr lang="en-GB" sz="6000" dirty="0"/>
          </a:p>
        </p:txBody>
      </p:sp>
      <p:sp>
        <p:nvSpPr>
          <p:cNvPr id="33" name="TextBox 32">
            <a:extLst>
              <a:ext uri="{FF2B5EF4-FFF2-40B4-BE49-F238E27FC236}">
                <a16:creationId xmlns:a16="http://schemas.microsoft.com/office/drawing/2014/main" id="{37139486-3386-472D-979F-FCA331310113}"/>
              </a:ext>
            </a:extLst>
          </p:cNvPr>
          <p:cNvSpPr txBox="1"/>
          <p:nvPr/>
        </p:nvSpPr>
        <p:spPr>
          <a:xfrm>
            <a:off x="5776458" y="4446258"/>
            <a:ext cx="5434497" cy="1938992"/>
          </a:xfrm>
          <a:prstGeom prst="rect">
            <a:avLst/>
          </a:prstGeom>
          <a:noFill/>
        </p:spPr>
        <p:txBody>
          <a:bodyPr wrap="square" rtlCol="0">
            <a:spAutoFit/>
          </a:bodyPr>
          <a:lstStyle/>
          <a:p>
            <a:pPr algn="ctr"/>
            <a:r>
              <a:rPr lang="en-US" sz="6000" dirty="0"/>
              <a:t>(</a:t>
            </a:r>
            <a:r>
              <a:rPr lang="en-US" sz="6000" i="1" dirty="0"/>
              <a:t>many other concepts…</a:t>
            </a:r>
            <a:r>
              <a:rPr lang="en-US" sz="6000" dirty="0"/>
              <a:t>)</a:t>
            </a:r>
            <a:endParaRPr lang="en-GB" sz="6000" dirty="0"/>
          </a:p>
        </p:txBody>
      </p:sp>
    </p:spTree>
    <p:extLst>
      <p:ext uri="{BB962C8B-B14F-4D97-AF65-F5344CB8AC3E}">
        <p14:creationId xmlns:p14="http://schemas.microsoft.com/office/powerpoint/2010/main" val="40447994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p="http://schemas.openxmlformats.org/presentationml/2006/main" xmlns:r="http://schemas.openxmlformats.org/officeDocument/2006/relationships" xmlns:a="http://schemas.openxmlformats.org/drawingml/2006/main" xmlns="">
      <p:transition spd="slow">
        <p:fade/>
      </p:transition>
    </mc:Fallback>
  </mc:AlternateContent>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AB83DB-45D9-4D0B-ABDE-4DAA386E13E3}"/>
              </a:ext>
            </a:extLst>
          </p:cNvPr>
          <p:cNvSpPr txBox="1"/>
          <p:nvPr/>
        </p:nvSpPr>
        <p:spPr>
          <a:xfrm>
            <a:off x="163429" y="437614"/>
            <a:ext cx="11865142" cy="1631216"/>
          </a:xfrm>
          <a:prstGeom prst="rect">
            <a:avLst/>
          </a:prstGeom>
          <a:noFill/>
        </p:spPr>
        <p:txBody>
          <a:bodyPr wrap="square" rtlCol="0">
            <a:spAutoFit/>
          </a:bodyPr>
          <a:lstStyle/>
          <a:p>
            <a:pPr algn="ctr"/>
            <a:r>
              <a:rPr lang="en-US" sz="10000" b="1" dirty="0">
                <a:solidFill>
                  <a:schemeClr val="tx2"/>
                </a:solidFill>
              </a:rPr>
              <a:t>epistemic power</a:t>
            </a:r>
            <a:endParaRPr lang="en-GB" sz="10000" b="1" dirty="0">
              <a:solidFill>
                <a:schemeClr val="tx2"/>
              </a:solidFill>
            </a:endParaRPr>
          </a:p>
        </p:txBody>
      </p:sp>
      <p:sp>
        <p:nvSpPr>
          <p:cNvPr id="2" name="TextBox 1">
            <a:extLst>
              <a:ext uri="{FF2B5EF4-FFF2-40B4-BE49-F238E27FC236}">
                <a16:creationId xmlns:a16="http://schemas.microsoft.com/office/drawing/2014/main" id="{06FBF7D9-40CD-46ED-83DB-C731D79D577D}"/>
              </a:ext>
            </a:extLst>
          </p:cNvPr>
          <p:cNvSpPr txBox="1"/>
          <p:nvPr/>
        </p:nvSpPr>
        <p:spPr>
          <a:xfrm>
            <a:off x="1945105" y="2921168"/>
            <a:ext cx="8301790" cy="1015663"/>
          </a:xfrm>
          <a:prstGeom prst="rect">
            <a:avLst/>
          </a:prstGeom>
          <a:noFill/>
        </p:spPr>
        <p:txBody>
          <a:bodyPr wrap="square" rtlCol="0">
            <a:spAutoFit/>
          </a:bodyPr>
          <a:lstStyle/>
          <a:p>
            <a:pPr algn="ctr"/>
            <a:r>
              <a:rPr lang="en-US" sz="6000" i="1" dirty="0"/>
              <a:t>who gets to decide?</a:t>
            </a:r>
            <a:endParaRPr lang="en-GB" sz="6000" i="1" dirty="0"/>
          </a:p>
        </p:txBody>
      </p:sp>
    </p:spTree>
    <p:extLst>
      <p:ext uri="{BB962C8B-B14F-4D97-AF65-F5344CB8AC3E}">
        <p14:creationId xmlns:p14="http://schemas.microsoft.com/office/powerpoint/2010/main" val="100686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AB83DB-45D9-4D0B-ABDE-4DAA386E13E3}"/>
              </a:ext>
            </a:extLst>
          </p:cNvPr>
          <p:cNvSpPr txBox="1"/>
          <p:nvPr/>
        </p:nvSpPr>
        <p:spPr>
          <a:xfrm>
            <a:off x="163429" y="437614"/>
            <a:ext cx="11865142" cy="1631216"/>
          </a:xfrm>
          <a:prstGeom prst="rect">
            <a:avLst/>
          </a:prstGeom>
          <a:noFill/>
        </p:spPr>
        <p:txBody>
          <a:bodyPr wrap="square" rtlCol="0">
            <a:spAutoFit/>
          </a:bodyPr>
          <a:lstStyle/>
          <a:p>
            <a:pPr algn="ctr"/>
            <a:r>
              <a:rPr lang="en-US" sz="10000" b="1" dirty="0">
                <a:solidFill>
                  <a:schemeClr val="tx2"/>
                </a:solidFill>
              </a:rPr>
              <a:t>epistemic injustice</a:t>
            </a:r>
            <a:endParaRPr lang="en-GB" sz="10000" b="1" dirty="0">
              <a:solidFill>
                <a:schemeClr val="tx2"/>
              </a:solidFill>
            </a:endParaRPr>
          </a:p>
        </p:txBody>
      </p:sp>
      <p:sp>
        <p:nvSpPr>
          <p:cNvPr id="2" name="TextBox 1">
            <a:extLst>
              <a:ext uri="{FF2B5EF4-FFF2-40B4-BE49-F238E27FC236}">
                <a16:creationId xmlns:a16="http://schemas.microsoft.com/office/drawing/2014/main" id="{06FBF7D9-40CD-46ED-83DB-C731D79D577D}"/>
              </a:ext>
            </a:extLst>
          </p:cNvPr>
          <p:cNvSpPr txBox="1"/>
          <p:nvPr/>
        </p:nvSpPr>
        <p:spPr>
          <a:xfrm>
            <a:off x="1945105" y="2921168"/>
            <a:ext cx="8301790" cy="1015663"/>
          </a:xfrm>
          <a:prstGeom prst="rect">
            <a:avLst/>
          </a:prstGeom>
          <a:noFill/>
        </p:spPr>
        <p:txBody>
          <a:bodyPr wrap="square" rtlCol="0">
            <a:spAutoFit/>
          </a:bodyPr>
          <a:lstStyle/>
          <a:p>
            <a:pPr algn="ctr"/>
            <a:r>
              <a:rPr lang="en-US" sz="6000" i="1" dirty="0"/>
              <a:t>systemic exclusion</a:t>
            </a:r>
            <a:endParaRPr lang="en-GB" sz="6000" i="1" dirty="0"/>
          </a:p>
        </p:txBody>
      </p:sp>
    </p:spTree>
    <p:extLst>
      <p:ext uri="{BB962C8B-B14F-4D97-AF65-F5344CB8AC3E}">
        <p14:creationId xmlns:p14="http://schemas.microsoft.com/office/powerpoint/2010/main" val="1916766377"/>
      </p:ext>
    </p:extLst>
  </p:cSld>
  <p:clrMapOvr>
    <a:masterClrMapping/>
  </p:clrMapOvr>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588144"/>
      </p:ext>
    </p:extLst>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AB83DB-45D9-4D0B-ABDE-4DAA386E13E3}"/>
              </a:ext>
            </a:extLst>
          </p:cNvPr>
          <p:cNvSpPr txBox="1"/>
          <p:nvPr/>
        </p:nvSpPr>
        <p:spPr>
          <a:xfrm>
            <a:off x="163429" y="437614"/>
            <a:ext cx="11865142" cy="1446550"/>
          </a:xfrm>
          <a:prstGeom prst="rect">
            <a:avLst/>
          </a:prstGeom>
          <a:noFill/>
        </p:spPr>
        <p:txBody>
          <a:bodyPr wrap="square" rtlCol="0">
            <a:spAutoFit/>
          </a:bodyPr>
          <a:lstStyle/>
          <a:p>
            <a:pPr algn="ctr"/>
            <a:r>
              <a:rPr lang="en-US" sz="8800" b="1" dirty="0">
                <a:solidFill>
                  <a:schemeClr val="tx2"/>
                </a:solidFill>
              </a:rPr>
              <a:t>diversity &amp; inclusion</a:t>
            </a:r>
            <a:endParaRPr lang="en-GB" sz="8800" b="1" dirty="0">
              <a:solidFill>
                <a:schemeClr val="tx2"/>
              </a:solidFill>
            </a:endParaRPr>
          </a:p>
        </p:txBody>
      </p:sp>
      <p:sp>
        <p:nvSpPr>
          <p:cNvPr id="2" name="TextBox 1">
            <a:extLst>
              <a:ext uri="{FF2B5EF4-FFF2-40B4-BE49-F238E27FC236}">
                <a16:creationId xmlns:a16="http://schemas.microsoft.com/office/drawing/2014/main" id="{06FBF7D9-40CD-46ED-83DB-C731D79D577D}"/>
              </a:ext>
            </a:extLst>
          </p:cNvPr>
          <p:cNvSpPr txBox="1"/>
          <p:nvPr/>
        </p:nvSpPr>
        <p:spPr>
          <a:xfrm>
            <a:off x="1945105" y="2921168"/>
            <a:ext cx="8301790" cy="1015663"/>
          </a:xfrm>
          <a:prstGeom prst="rect">
            <a:avLst/>
          </a:prstGeom>
          <a:noFill/>
        </p:spPr>
        <p:txBody>
          <a:bodyPr wrap="square" rtlCol="0">
            <a:spAutoFit/>
          </a:bodyPr>
          <a:lstStyle/>
          <a:p>
            <a:pPr algn="ctr"/>
            <a:r>
              <a:rPr lang="en-US" sz="6000" dirty="0"/>
              <a:t>in open research</a:t>
            </a:r>
            <a:endParaRPr lang="en-GB" sz="6000" dirty="0"/>
          </a:p>
        </p:txBody>
      </p:sp>
    </p:spTree>
    <p:extLst>
      <p:ext uri="{BB962C8B-B14F-4D97-AF65-F5344CB8AC3E}">
        <p14:creationId xmlns:p14="http://schemas.microsoft.com/office/powerpoint/2010/main" val="1940008445"/>
      </p:ext>
    </p:extLst>
  </p:cSld>
  <p:clrMapOvr>
    <a:masterClrMapping/>
  </p:clrMapOvr>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AB83DB-45D9-4D0B-ABDE-4DAA386E13E3}"/>
              </a:ext>
            </a:extLst>
          </p:cNvPr>
          <p:cNvSpPr txBox="1"/>
          <p:nvPr/>
        </p:nvSpPr>
        <p:spPr>
          <a:xfrm>
            <a:off x="554516" y="991519"/>
            <a:ext cx="11082968" cy="2062103"/>
          </a:xfrm>
          <a:prstGeom prst="rect">
            <a:avLst/>
          </a:prstGeom>
          <a:noFill/>
        </p:spPr>
        <p:txBody>
          <a:bodyPr wrap="square" rtlCol="0">
            <a:spAutoFit/>
          </a:bodyPr>
          <a:lstStyle/>
          <a:p>
            <a:pPr algn="ctr"/>
            <a:r>
              <a:rPr lang="en-US" sz="12800" b="1" dirty="0"/>
              <a:t>words matter</a:t>
            </a:r>
            <a:endParaRPr lang="en-GB" sz="12800" b="1" dirty="0"/>
          </a:p>
        </p:txBody>
      </p:sp>
    </p:spTree>
    <p:extLst>
      <p:ext uri="{BB962C8B-B14F-4D97-AF65-F5344CB8AC3E}">
        <p14:creationId xmlns:p14="http://schemas.microsoft.com/office/powerpoint/2010/main" val="1273042857"/>
      </p:ext>
    </p:extLst>
  </p:cSld>
  <p:clrMapOvr>
    <a:masterClrMapping/>
  </p:clrMapOvr>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6611779"/>
            <a:ext cx="6272463" cy="246221"/>
          </a:xfrm>
          <a:prstGeom prst="rect">
            <a:avLst/>
          </a:prstGeom>
          <a:solidFill>
            <a:schemeClr val="bg1">
              <a:alpha val="67%"/>
            </a:schemeClr>
          </a:solidFill>
        </p:spPr>
        <p:txBody>
          <a:bodyPr wrap="square" rtlCol="0">
            <a:spAutoFit/>
          </a:bodyPr>
          <a:lstStyle/>
          <a:p>
            <a:r>
              <a:rPr lang="en-US" sz="1000" dirty="0">
                <a:hlinkClick r:id="rId4"/>
              </a:rPr>
              <a:t>Deepwater Horizon Offshore Drilling Platform on Fire</a:t>
            </a:r>
            <a:r>
              <a:rPr lang="en-US" sz="1000" dirty="0"/>
              <a:t> by </a:t>
            </a:r>
            <a:r>
              <a:rPr lang="en-US" sz="1000" dirty="0" err="1"/>
              <a:t>Ideum</a:t>
            </a:r>
            <a:r>
              <a:rPr lang="en-US" sz="1000" dirty="0"/>
              <a:t> </a:t>
            </a:r>
            <a:r>
              <a:rPr lang="en-GB" sz="1000" dirty="0"/>
              <a:t>from Flickr, </a:t>
            </a:r>
            <a:r>
              <a:rPr lang="en-GB" sz="1000" dirty="0">
                <a:hlinkClick r:id="rId5"/>
              </a:rPr>
              <a:t>CC BY 2.0</a:t>
            </a:r>
            <a:endParaRPr lang="en-GB" sz="1000" dirty="0"/>
          </a:p>
        </p:txBody>
      </p:sp>
      <p:sp>
        <p:nvSpPr>
          <p:cNvPr id="4" name="Rounded Rectangle 3">
            <a:extLst>
              <a:ext uri="{FF2B5EF4-FFF2-40B4-BE49-F238E27FC236}">
                <a16:creationId xmlns:a16="http://schemas.microsoft.com/office/drawing/2014/main" id="{D80B0A5B-21F3-4969-B6C0-618F476B9561}"/>
              </a:ext>
            </a:extLst>
          </p:cNvPr>
          <p:cNvSpPr/>
          <p:nvPr/>
        </p:nvSpPr>
        <p:spPr>
          <a:xfrm>
            <a:off x="1584960" y="533364"/>
            <a:ext cx="10826756" cy="923330"/>
          </a:xfrm>
          <a:prstGeom prst="roundRect">
            <a:avLst>
              <a:gd name="adj" fmla="val 10119"/>
            </a:avLst>
          </a:prstGeom>
          <a:solidFill>
            <a:schemeClr val="bg2">
              <a:alpha val="9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1CF3259-B609-4776-9A5F-B97CED4B6084}"/>
              </a:ext>
            </a:extLst>
          </p:cNvPr>
          <p:cNvSpPr txBox="1"/>
          <p:nvPr/>
        </p:nvSpPr>
        <p:spPr>
          <a:xfrm>
            <a:off x="1767840" y="533364"/>
            <a:ext cx="10330010" cy="923330"/>
          </a:xfrm>
          <a:prstGeom prst="rect">
            <a:avLst/>
          </a:prstGeom>
          <a:noFill/>
        </p:spPr>
        <p:txBody>
          <a:bodyPr wrap="square" rtlCol="0">
            <a:spAutoFit/>
          </a:bodyPr>
          <a:lstStyle/>
          <a:p>
            <a:r>
              <a:rPr lang="en-US" sz="5400" dirty="0">
                <a:solidFill>
                  <a:schemeClr val="accent4"/>
                </a:solidFill>
              </a:rPr>
              <a:t>2010 Deepwater Horizon oil spill</a:t>
            </a:r>
            <a:endParaRPr lang="en-GB" sz="5400" dirty="0">
              <a:solidFill>
                <a:schemeClr val="accent4"/>
              </a:solidFill>
            </a:endParaRPr>
          </a:p>
        </p:txBody>
      </p:sp>
    </p:spTree>
    <p:extLst>
      <p:ext uri="{BB962C8B-B14F-4D97-AF65-F5344CB8AC3E}">
        <p14:creationId xmlns:p14="http://schemas.microsoft.com/office/powerpoint/2010/main" val="3908075486"/>
      </p:ext>
    </p:extLst>
  </p:cSld>
  <p:clrMapOvr>
    <a:masterClrMapping/>
  </p:clrMapOvr>
</p:sld>
</file>

<file path=ppt/slides/slide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6BE34E-AC99-4850-9109-DC515140157D}"/>
              </a:ext>
            </a:extLst>
          </p:cNvPr>
          <p:cNvSpPr txBox="1"/>
          <p:nvPr/>
        </p:nvSpPr>
        <p:spPr>
          <a:xfrm>
            <a:off x="633664" y="553452"/>
            <a:ext cx="5462336" cy="830997"/>
          </a:xfrm>
          <a:prstGeom prst="rect">
            <a:avLst/>
          </a:prstGeom>
          <a:noFill/>
        </p:spPr>
        <p:txBody>
          <a:bodyPr wrap="square" rtlCol="0">
            <a:spAutoFit/>
          </a:bodyPr>
          <a:lstStyle/>
          <a:p>
            <a:r>
              <a:rPr lang="en-US" sz="4800" i="1" dirty="0">
                <a:solidFill>
                  <a:schemeClr val="tx2"/>
                </a:solidFill>
              </a:rPr>
              <a:t>some examples…</a:t>
            </a:r>
            <a:endParaRPr lang="en-GB" sz="4800" i="1" dirty="0">
              <a:solidFill>
                <a:schemeClr val="tx2"/>
              </a:solidFill>
            </a:endParaRPr>
          </a:p>
        </p:txBody>
      </p:sp>
      <p:sp>
        <p:nvSpPr>
          <p:cNvPr id="5" name="TextBox 4">
            <a:extLst>
              <a:ext uri="{FF2B5EF4-FFF2-40B4-BE49-F238E27FC236}">
                <a16:creationId xmlns:a16="http://schemas.microsoft.com/office/drawing/2014/main" id="{0DA94C39-A5F6-4472-8780-CFCAB81F5A8A}"/>
              </a:ext>
            </a:extLst>
          </p:cNvPr>
          <p:cNvSpPr txBox="1"/>
          <p:nvPr/>
        </p:nvSpPr>
        <p:spPr>
          <a:xfrm>
            <a:off x="1215189" y="1635204"/>
            <a:ext cx="5570621" cy="1107996"/>
          </a:xfrm>
          <a:prstGeom prst="rect">
            <a:avLst/>
          </a:prstGeom>
          <a:noFill/>
        </p:spPr>
        <p:txBody>
          <a:bodyPr wrap="square" rtlCol="0">
            <a:spAutoFit/>
          </a:bodyPr>
          <a:lstStyle/>
          <a:p>
            <a:pPr algn="ctr"/>
            <a:r>
              <a:rPr lang="en-US" sz="6600" dirty="0"/>
              <a:t>“manuscript”</a:t>
            </a:r>
            <a:endParaRPr lang="en-GB" sz="6600" dirty="0"/>
          </a:p>
        </p:txBody>
      </p:sp>
      <p:sp>
        <p:nvSpPr>
          <p:cNvPr id="6" name="TextBox 5">
            <a:extLst>
              <a:ext uri="{FF2B5EF4-FFF2-40B4-BE49-F238E27FC236}">
                <a16:creationId xmlns:a16="http://schemas.microsoft.com/office/drawing/2014/main" id="{BB913D4A-1A20-4024-BAA2-0DB4D071A359}"/>
              </a:ext>
            </a:extLst>
          </p:cNvPr>
          <p:cNvSpPr txBox="1"/>
          <p:nvPr/>
        </p:nvSpPr>
        <p:spPr>
          <a:xfrm>
            <a:off x="2664995" y="3106055"/>
            <a:ext cx="3108158" cy="1107996"/>
          </a:xfrm>
          <a:prstGeom prst="rect">
            <a:avLst/>
          </a:prstGeom>
          <a:noFill/>
        </p:spPr>
        <p:txBody>
          <a:bodyPr wrap="square" rtlCol="0">
            <a:spAutoFit/>
          </a:bodyPr>
          <a:lstStyle/>
          <a:p>
            <a:pPr algn="ctr"/>
            <a:r>
              <a:rPr lang="en-US" sz="6600" dirty="0"/>
              <a:t>“lab”</a:t>
            </a:r>
            <a:endParaRPr lang="en-GB" sz="6600" dirty="0"/>
          </a:p>
        </p:txBody>
      </p:sp>
      <p:sp>
        <p:nvSpPr>
          <p:cNvPr id="7" name="TextBox 6">
            <a:extLst>
              <a:ext uri="{FF2B5EF4-FFF2-40B4-BE49-F238E27FC236}">
                <a16:creationId xmlns:a16="http://schemas.microsoft.com/office/drawing/2014/main" id="{0BC8E18E-F92F-4C4C-9924-EDD70C473A8E}"/>
              </a:ext>
            </a:extLst>
          </p:cNvPr>
          <p:cNvSpPr txBox="1"/>
          <p:nvPr/>
        </p:nvSpPr>
        <p:spPr>
          <a:xfrm>
            <a:off x="6096000" y="3106055"/>
            <a:ext cx="3108158" cy="1107996"/>
          </a:xfrm>
          <a:prstGeom prst="rect">
            <a:avLst/>
          </a:prstGeom>
          <a:noFill/>
        </p:spPr>
        <p:txBody>
          <a:bodyPr wrap="square" rtlCol="0">
            <a:spAutoFit/>
          </a:bodyPr>
          <a:lstStyle/>
          <a:p>
            <a:pPr algn="ctr"/>
            <a:r>
              <a:rPr lang="en-US" sz="6600" dirty="0"/>
              <a:t>“PI”</a:t>
            </a:r>
            <a:endParaRPr lang="en-GB" sz="6600" dirty="0"/>
          </a:p>
        </p:txBody>
      </p:sp>
      <p:sp>
        <p:nvSpPr>
          <p:cNvPr id="8" name="TextBox 7">
            <a:extLst>
              <a:ext uri="{FF2B5EF4-FFF2-40B4-BE49-F238E27FC236}">
                <a16:creationId xmlns:a16="http://schemas.microsoft.com/office/drawing/2014/main" id="{67FE1F29-8059-49E9-A5E2-0B325E86C846}"/>
              </a:ext>
            </a:extLst>
          </p:cNvPr>
          <p:cNvSpPr txBox="1"/>
          <p:nvPr/>
        </p:nvSpPr>
        <p:spPr>
          <a:xfrm>
            <a:off x="2454442" y="4798498"/>
            <a:ext cx="9312441" cy="1107996"/>
          </a:xfrm>
          <a:prstGeom prst="rect">
            <a:avLst/>
          </a:prstGeom>
          <a:noFill/>
        </p:spPr>
        <p:txBody>
          <a:bodyPr wrap="square" rtlCol="0">
            <a:spAutoFit/>
          </a:bodyPr>
          <a:lstStyle/>
          <a:p>
            <a:pPr algn="ctr"/>
            <a:r>
              <a:rPr lang="en-US" sz="6600" dirty="0"/>
              <a:t>“STEM” &amp; “non-STEM”</a:t>
            </a:r>
            <a:endParaRPr lang="en-GB" sz="6600" dirty="0"/>
          </a:p>
        </p:txBody>
      </p:sp>
    </p:spTree>
    <p:extLst>
      <p:ext uri="{BB962C8B-B14F-4D97-AF65-F5344CB8AC3E}">
        <p14:creationId xmlns:p14="http://schemas.microsoft.com/office/powerpoint/2010/main" val="125074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6BE34E-AC99-4850-9109-DC515140157D}"/>
              </a:ext>
            </a:extLst>
          </p:cNvPr>
          <p:cNvSpPr txBox="1"/>
          <p:nvPr/>
        </p:nvSpPr>
        <p:spPr>
          <a:xfrm>
            <a:off x="633664" y="553452"/>
            <a:ext cx="5462336" cy="830997"/>
          </a:xfrm>
          <a:prstGeom prst="rect">
            <a:avLst/>
          </a:prstGeom>
          <a:noFill/>
        </p:spPr>
        <p:txBody>
          <a:bodyPr wrap="square" rtlCol="0">
            <a:spAutoFit/>
          </a:bodyPr>
          <a:lstStyle/>
          <a:p>
            <a:r>
              <a:rPr lang="en-US" sz="4800" i="1" dirty="0">
                <a:solidFill>
                  <a:schemeClr val="tx2"/>
                </a:solidFill>
              </a:rPr>
              <a:t>some examples…</a:t>
            </a:r>
            <a:endParaRPr lang="en-GB" sz="4800" i="1" dirty="0">
              <a:solidFill>
                <a:schemeClr val="tx2"/>
              </a:solidFill>
            </a:endParaRPr>
          </a:p>
        </p:txBody>
      </p:sp>
      <p:sp>
        <p:nvSpPr>
          <p:cNvPr id="2" name="TextBox 1">
            <a:extLst>
              <a:ext uri="{FF2B5EF4-FFF2-40B4-BE49-F238E27FC236}">
                <a16:creationId xmlns:a16="http://schemas.microsoft.com/office/drawing/2014/main" id="{E4BBCDE6-E55A-4A1E-9798-4F1AF670CBC3}"/>
              </a:ext>
            </a:extLst>
          </p:cNvPr>
          <p:cNvSpPr txBox="1"/>
          <p:nvPr/>
        </p:nvSpPr>
        <p:spPr>
          <a:xfrm>
            <a:off x="191503" y="2767280"/>
            <a:ext cx="11808994" cy="1323439"/>
          </a:xfrm>
          <a:prstGeom prst="rect">
            <a:avLst/>
          </a:prstGeom>
          <a:noFill/>
        </p:spPr>
        <p:txBody>
          <a:bodyPr wrap="square" rtlCol="0">
            <a:spAutoFit/>
          </a:bodyPr>
          <a:lstStyle/>
          <a:p>
            <a:pPr algn="ctr"/>
            <a:r>
              <a:rPr lang="en-US" sz="8000" dirty="0"/>
              <a:t>“science” vs “research”</a:t>
            </a:r>
            <a:endParaRPr lang="en-GB" sz="8000" dirty="0"/>
          </a:p>
        </p:txBody>
      </p:sp>
    </p:spTree>
    <p:extLst>
      <p:ext uri="{BB962C8B-B14F-4D97-AF65-F5344CB8AC3E}">
        <p14:creationId xmlns:p14="http://schemas.microsoft.com/office/powerpoint/2010/main" val="1197499217"/>
      </p:ext>
    </p:extLst>
  </p:cSld>
  <p:clrMapOvr>
    <a:masterClrMapping/>
  </p:clrMapOvr>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BA4C3B-691F-44F1-9A45-20DB348E1F10}"/>
              </a:ext>
            </a:extLst>
          </p:cNvPr>
          <p:cNvSpPr txBox="1"/>
          <p:nvPr/>
        </p:nvSpPr>
        <p:spPr>
          <a:xfrm>
            <a:off x="2083468" y="2921168"/>
            <a:ext cx="8025063" cy="1015663"/>
          </a:xfrm>
          <a:prstGeom prst="rect">
            <a:avLst/>
          </a:prstGeom>
          <a:noFill/>
        </p:spPr>
        <p:txBody>
          <a:bodyPr wrap="square" rtlCol="0">
            <a:spAutoFit/>
          </a:bodyPr>
          <a:lstStyle/>
          <a:p>
            <a:pPr algn="ctr"/>
            <a:r>
              <a:rPr lang="en-US" sz="6000" dirty="0"/>
              <a:t>not for me to say!</a:t>
            </a:r>
            <a:endParaRPr lang="en-GB" sz="6000" dirty="0"/>
          </a:p>
        </p:txBody>
      </p:sp>
    </p:spTree>
    <p:extLst>
      <p:ext uri="{BB962C8B-B14F-4D97-AF65-F5344CB8AC3E}">
        <p14:creationId xmlns:p14="http://schemas.microsoft.com/office/powerpoint/2010/main" val="2302670809"/>
      </p:ext>
    </p:extLst>
  </p:cSld>
  <p:clrMapOvr>
    <a:masterClrMapping/>
  </p:clrMapOvr>
</p:sld>
</file>

<file path=ppt/slides/slide2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3C1141-AC70-4804-95D2-360F9172C407}"/>
              </a:ext>
            </a:extLst>
          </p:cNvPr>
          <p:cNvSpPr txBox="1"/>
          <p:nvPr/>
        </p:nvSpPr>
        <p:spPr>
          <a:xfrm>
            <a:off x="1066800" y="1413063"/>
            <a:ext cx="10058400" cy="4031873"/>
          </a:xfrm>
          <a:prstGeom prst="rect">
            <a:avLst/>
          </a:prstGeom>
          <a:noFill/>
        </p:spPr>
        <p:txBody>
          <a:bodyPr wrap="square" rtlCol="0">
            <a:spAutoFit/>
          </a:bodyPr>
          <a:lstStyle/>
          <a:p>
            <a:pPr algn="ctr"/>
            <a:r>
              <a:rPr lang="en-US" sz="9600" b="1" dirty="0">
                <a:solidFill>
                  <a:schemeClr val="tx2"/>
                </a:solidFill>
              </a:rPr>
              <a:t>epistemically</a:t>
            </a:r>
            <a:r>
              <a:rPr lang="en-US" sz="8000" dirty="0"/>
              <a:t> under-represented groups</a:t>
            </a:r>
            <a:endParaRPr lang="en-GB" sz="8000" dirty="0"/>
          </a:p>
        </p:txBody>
      </p:sp>
    </p:spTree>
    <p:extLst>
      <p:ext uri="{BB962C8B-B14F-4D97-AF65-F5344CB8AC3E}">
        <p14:creationId xmlns:p14="http://schemas.microsoft.com/office/powerpoint/2010/main" val="1707280984"/>
      </p:ext>
    </p:extLst>
  </p:cSld>
  <p:clrMapOvr>
    <a:masterClrMapping/>
  </p:clrMapOvr>
</p:sld>
</file>

<file path=ppt/slides/slide2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7A738-054C-45FD-9C79-E092DD1E3723}"/>
              </a:ext>
            </a:extLst>
          </p:cNvPr>
          <p:cNvSpPr>
            <a:spLocks noGrp="1"/>
          </p:cNvSpPr>
          <p:nvPr>
            <p:ph type="ctrTitle"/>
          </p:nvPr>
        </p:nvSpPr>
        <p:spPr>
          <a:xfrm>
            <a:off x="1123244" y="1041400"/>
            <a:ext cx="9945511" cy="2387600"/>
          </a:xfrm>
        </p:spPr>
        <p:txBody>
          <a:bodyPr/>
          <a:lstStyle/>
          <a:p>
            <a:r>
              <a:rPr lang="en-US" dirty="0"/>
              <a:t>acknowledgements</a:t>
            </a:r>
            <a:endParaRPr lang="en-GB" dirty="0"/>
          </a:p>
        </p:txBody>
      </p:sp>
    </p:spTree>
    <p:extLst>
      <p:ext uri="{BB962C8B-B14F-4D97-AF65-F5344CB8AC3E}">
        <p14:creationId xmlns:p14="http://schemas.microsoft.com/office/powerpoint/2010/main" val="2099971646"/>
      </p:ext>
    </p:extLst>
  </p:cSld>
  <p:clrMapOvr>
    <a:masterClrMapping/>
  </p:clrMapOvr>
</p:sld>
</file>

<file path=ppt/slides/slide2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BF7947-7B5B-43D0-B51C-C392ED407674}"/>
              </a:ext>
            </a:extLst>
          </p:cNvPr>
          <p:cNvSpPr txBox="1"/>
          <p:nvPr/>
        </p:nvSpPr>
        <p:spPr>
          <a:xfrm>
            <a:off x="1095022" y="243513"/>
            <a:ext cx="10001955" cy="2554545"/>
          </a:xfrm>
          <a:prstGeom prst="rect">
            <a:avLst/>
          </a:prstGeom>
          <a:noFill/>
        </p:spPr>
        <p:txBody>
          <a:bodyPr wrap="square" rtlCol="0">
            <a:spAutoFit/>
          </a:bodyPr>
          <a:lstStyle/>
          <a:p>
            <a:pPr algn="r"/>
            <a:r>
              <a:rPr lang="en-US" sz="4800" dirty="0">
                <a:solidFill>
                  <a:schemeClr val="tx2"/>
                </a:solidFill>
              </a:rPr>
              <a:t>The Turing Way</a:t>
            </a:r>
          </a:p>
          <a:p>
            <a:pPr algn="r"/>
            <a:r>
              <a:rPr lang="en-GB" sz="2800" dirty="0"/>
              <a:t>Anne Lee Steele, Bastian </a:t>
            </a:r>
            <a:r>
              <a:rPr lang="en-GB" sz="2800" dirty="0" err="1"/>
              <a:t>Greshake</a:t>
            </a:r>
            <a:r>
              <a:rPr lang="en-GB" sz="2800" dirty="0"/>
              <a:t> </a:t>
            </a:r>
            <a:r>
              <a:rPr lang="en-GB" sz="2800" dirty="0" err="1"/>
              <a:t>Tzovaras</a:t>
            </a:r>
            <a:r>
              <a:rPr lang="en-GB" sz="2800" dirty="0"/>
              <a:t>, Esther </a:t>
            </a:r>
            <a:r>
              <a:rPr lang="en-GB" sz="2800" dirty="0" err="1"/>
              <a:t>Plomp</a:t>
            </a:r>
            <a:r>
              <a:rPr lang="en-GB" sz="2800" dirty="0"/>
              <a:t>, Jason Hills, Julien </a:t>
            </a:r>
            <a:r>
              <a:rPr lang="en-GB" sz="2800" dirty="0" err="1"/>
              <a:t>Colomb</a:t>
            </a:r>
            <a:r>
              <a:rPr lang="en-GB" sz="2800" dirty="0"/>
              <a:t>, Liz Hare, </a:t>
            </a:r>
            <a:r>
              <a:rPr lang="en-GB" sz="2800" dirty="0" err="1"/>
              <a:t>Malvika</a:t>
            </a:r>
            <a:r>
              <a:rPr lang="en-GB" sz="2800" dirty="0"/>
              <a:t> Sharan, Marion </a:t>
            </a:r>
            <a:r>
              <a:rPr lang="en-GB" sz="2800" dirty="0" err="1"/>
              <a:t>Weinzierl</a:t>
            </a:r>
            <a:r>
              <a:rPr lang="en-GB" sz="2800" dirty="0"/>
              <a:t>, Maya Anderson-González, Richard J. Acton, Sarada Mahesh, </a:t>
            </a:r>
            <a:r>
              <a:rPr lang="en-GB" sz="2800" dirty="0" err="1"/>
              <a:t>Shern</a:t>
            </a:r>
            <a:r>
              <a:rPr lang="en-GB" sz="2800" dirty="0"/>
              <a:t> Tee</a:t>
            </a:r>
          </a:p>
        </p:txBody>
      </p:sp>
      <p:sp>
        <p:nvSpPr>
          <p:cNvPr id="5" name="TextBox 4">
            <a:extLst>
              <a:ext uri="{FF2B5EF4-FFF2-40B4-BE49-F238E27FC236}">
                <a16:creationId xmlns:a16="http://schemas.microsoft.com/office/drawing/2014/main" id="{81F78D07-5BE0-42F5-A84A-7BB1B81A4AC0}"/>
              </a:ext>
            </a:extLst>
          </p:cNvPr>
          <p:cNvSpPr txBox="1"/>
          <p:nvPr/>
        </p:nvSpPr>
        <p:spPr>
          <a:xfrm>
            <a:off x="1095022" y="2798058"/>
            <a:ext cx="10001955" cy="1261884"/>
          </a:xfrm>
          <a:prstGeom prst="rect">
            <a:avLst/>
          </a:prstGeom>
          <a:noFill/>
        </p:spPr>
        <p:txBody>
          <a:bodyPr wrap="square" rtlCol="0">
            <a:spAutoFit/>
          </a:bodyPr>
          <a:lstStyle/>
          <a:p>
            <a:r>
              <a:rPr lang="en-US" sz="4800" dirty="0">
                <a:solidFill>
                  <a:schemeClr val="tx2"/>
                </a:solidFill>
              </a:rPr>
              <a:t>FORRT</a:t>
            </a:r>
          </a:p>
          <a:p>
            <a:r>
              <a:rPr lang="en-GB" sz="2800" dirty="0"/>
              <a:t>Crystal </a:t>
            </a:r>
            <a:r>
              <a:rPr lang="en-GB" sz="2800" dirty="0" err="1"/>
              <a:t>Steltenpohl</a:t>
            </a:r>
            <a:r>
              <a:rPr lang="en-GB" sz="2800" dirty="0"/>
              <a:t>, Flavio Azevedo, Katja Rogers</a:t>
            </a:r>
          </a:p>
        </p:txBody>
      </p:sp>
      <p:sp>
        <p:nvSpPr>
          <p:cNvPr id="6" name="TextBox 5">
            <a:extLst>
              <a:ext uri="{FF2B5EF4-FFF2-40B4-BE49-F238E27FC236}">
                <a16:creationId xmlns:a16="http://schemas.microsoft.com/office/drawing/2014/main" id="{7363F90A-CEE0-4912-9827-8308D4243C8E}"/>
              </a:ext>
            </a:extLst>
          </p:cNvPr>
          <p:cNvSpPr txBox="1"/>
          <p:nvPr/>
        </p:nvSpPr>
        <p:spPr>
          <a:xfrm>
            <a:off x="1095021" y="5321826"/>
            <a:ext cx="10001955" cy="1261884"/>
          </a:xfrm>
          <a:prstGeom prst="rect">
            <a:avLst/>
          </a:prstGeom>
          <a:noFill/>
        </p:spPr>
        <p:txBody>
          <a:bodyPr wrap="square" rtlCol="0">
            <a:spAutoFit/>
          </a:bodyPr>
          <a:lstStyle/>
          <a:p>
            <a:r>
              <a:rPr lang="en-US" sz="4800" dirty="0">
                <a:solidFill>
                  <a:schemeClr val="tx2"/>
                </a:solidFill>
              </a:rPr>
              <a:t>GOSH</a:t>
            </a:r>
          </a:p>
          <a:p>
            <a:r>
              <a:rPr lang="en-GB" sz="2800" dirty="0"/>
              <a:t>Brianna Johns, Laura </a:t>
            </a:r>
            <a:r>
              <a:rPr lang="en-GB" sz="2800" dirty="0" err="1"/>
              <a:t>Olalde</a:t>
            </a:r>
            <a:endParaRPr lang="en-GB" sz="2800" dirty="0"/>
          </a:p>
        </p:txBody>
      </p:sp>
      <p:sp>
        <p:nvSpPr>
          <p:cNvPr id="2" name="TextBox 1">
            <a:extLst>
              <a:ext uri="{FF2B5EF4-FFF2-40B4-BE49-F238E27FC236}">
                <a16:creationId xmlns:a16="http://schemas.microsoft.com/office/drawing/2014/main" id="{1A5F518F-B090-C03D-6A9A-A7E34F735B1B}"/>
              </a:ext>
            </a:extLst>
          </p:cNvPr>
          <p:cNvSpPr txBox="1"/>
          <p:nvPr/>
        </p:nvSpPr>
        <p:spPr>
          <a:xfrm>
            <a:off x="1095022" y="4059942"/>
            <a:ext cx="10001955" cy="1261884"/>
          </a:xfrm>
          <a:prstGeom prst="rect">
            <a:avLst/>
          </a:prstGeom>
          <a:noFill/>
        </p:spPr>
        <p:txBody>
          <a:bodyPr wrap="square" rtlCol="0">
            <a:spAutoFit/>
          </a:bodyPr>
          <a:lstStyle/>
          <a:p>
            <a:pPr algn="r"/>
            <a:r>
              <a:rPr lang="en-US" sz="4800" dirty="0">
                <a:solidFill>
                  <a:schemeClr val="tx2"/>
                </a:solidFill>
              </a:rPr>
              <a:t>Nowhere Lab</a:t>
            </a:r>
          </a:p>
          <a:p>
            <a:pPr algn="r"/>
            <a:r>
              <a:rPr lang="en-GB" sz="2800" dirty="0"/>
              <a:t>Gavin Taylor, Priya Silverstein</a:t>
            </a:r>
          </a:p>
        </p:txBody>
      </p:sp>
    </p:spTree>
    <p:extLst>
      <p:ext uri="{BB962C8B-B14F-4D97-AF65-F5344CB8AC3E}">
        <p14:creationId xmlns:p14="http://schemas.microsoft.com/office/powerpoint/2010/main" val="2350044937"/>
      </p:ext>
    </p:extLst>
  </p:cSld>
  <p:clrMapOvr>
    <a:masterClrMapping/>
  </p:clrMapOvr>
  <mc:AlternateContent xmlns:mc="http://schemas.openxmlformats.org/markup-compatibility/2006" xmlns:p14="http://schemas.microsoft.com/office/powerpoint/2010/main">
    <mc:Choice Requires="p14">
      <p:transition spd="slow" p14:dur="10000">
        <p:push dir="u"/>
      </p:transition>
    </mc:Choice>
    <mc:Fallback xmlns:p="http://schemas.openxmlformats.org/presentationml/2006/main" xmlns:r="http://schemas.openxmlformats.org/officeDocument/2006/relationships" xmlns:a="http://schemas.openxmlformats.org/drawingml/2006/main" xmlns="">
      <p:transition spd="slow">
        <p:push dir="u"/>
      </p:transition>
    </mc:Fallback>
  </mc:AlternateContent>
</p:sld>
</file>

<file path=ppt/slides/slide2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95949C-11C0-403B-8688-BCD2B42FFF07}"/>
              </a:ext>
            </a:extLst>
          </p:cNvPr>
          <p:cNvSpPr txBox="1"/>
          <p:nvPr/>
        </p:nvSpPr>
        <p:spPr>
          <a:xfrm>
            <a:off x="1095022" y="3013501"/>
            <a:ext cx="10001955" cy="830997"/>
          </a:xfrm>
          <a:prstGeom prst="rect">
            <a:avLst/>
          </a:prstGeom>
          <a:noFill/>
        </p:spPr>
        <p:txBody>
          <a:bodyPr wrap="square" rtlCol="0">
            <a:spAutoFit/>
          </a:bodyPr>
          <a:lstStyle/>
          <a:p>
            <a:r>
              <a:rPr lang="en-US" sz="4800" dirty="0">
                <a:solidFill>
                  <a:schemeClr val="tx2"/>
                </a:solidFill>
              </a:rPr>
              <a:t>FOSDEM Open Research </a:t>
            </a:r>
            <a:r>
              <a:rPr lang="en-US" sz="4800" dirty="0" err="1">
                <a:solidFill>
                  <a:schemeClr val="tx2"/>
                </a:solidFill>
              </a:rPr>
              <a:t>Devroom</a:t>
            </a:r>
            <a:endParaRPr lang="en-US" sz="4800" dirty="0">
              <a:solidFill>
                <a:schemeClr val="tx2"/>
              </a:solidFill>
            </a:endParaRPr>
          </a:p>
        </p:txBody>
      </p:sp>
    </p:spTree>
    <p:extLst>
      <p:ext uri="{BB962C8B-B14F-4D97-AF65-F5344CB8AC3E}">
        <p14:creationId xmlns:p14="http://schemas.microsoft.com/office/powerpoint/2010/main" val="1641357057"/>
      </p:ext>
    </p:extLst>
  </p:cSld>
  <p:clrMapOvr>
    <a:masterClrMapping/>
  </p:clrMapOvr>
</p:sld>
</file>

<file path=ppt/slides/slide2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182D7F-E964-45B5-A2B3-4DD0A27EA403}"/>
              </a:ext>
            </a:extLst>
          </p:cNvPr>
          <p:cNvSpPr/>
          <p:nvPr/>
        </p:nvSpPr>
        <p:spPr>
          <a:xfrm>
            <a:off x="0" y="3428999"/>
            <a:ext cx="12192000" cy="3428999"/>
          </a:xfrm>
          <a:prstGeom prst="rect">
            <a:avLst/>
          </a:prstGeom>
          <a:solidFill>
            <a:schemeClr val="accent3">
              <a:lumMod val="25%"/>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hlinkClick r:id="rId3"/>
            <a:extLst>
              <a:ext uri="{FF2B5EF4-FFF2-40B4-BE49-F238E27FC236}">
                <a16:creationId xmlns:a16="http://schemas.microsoft.com/office/drawing/2014/main" id="{9EFC6733-5283-4B94-90A6-D1B77C57A0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0297" y="5027178"/>
            <a:ext cx="4057277" cy="1429269"/>
          </a:xfrm>
          <a:prstGeom prst="rect">
            <a:avLst/>
          </a:prstGeom>
        </p:spPr>
      </p:pic>
      <p:sp>
        <p:nvSpPr>
          <p:cNvPr id="9" name="TextBox 8">
            <a:extLst>
              <a:ext uri="{FF2B5EF4-FFF2-40B4-BE49-F238E27FC236}">
                <a16:creationId xmlns:a16="http://schemas.microsoft.com/office/drawing/2014/main" id="{BAFE7F12-1FFB-4110-BE7E-D2DD70AC228C}"/>
              </a:ext>
            </a:extLst>
          </p:cNvPr>
          <p:cNvSpPr txBox="1"/>
          <p:nvPr/>
        </p:nvSpPr>
        <p:spPr>
          <a:xfrm>
            <a:off x="-1" y="6611779"/>
            <a:ext cx="8953501" cy="246221"/>
          </a:xfrm>
          <a:prstGeom prst="rect">
            <a:avLst/>
          </a:prstGeom>
          <a:noFill/>
        </p:spPr>
        <p:txBody>
          <a:bodyPr wrap="square" rtlCol="0">
            <a:spAutoFit/>
          </a:bodyPr>
          <a:lstStyle/>
          <a:p>
            <a:r>
              <a:rPr lang="en-GB" sz="1000" dirty="0">
                <a:hlinkClick r:id="rId6"/>
              </a:rPr>
              <a:t>internet</a:t>
            </a:r>
            <a:r>
              <a:rPr lang="en-GB" sz="1000" dirty="0"/>
              <a:t> by Adrien</a:t>
            </a:r>
            <a:r>
              <a:rPr lang="en-US" sz="1000" dirty="0"/>
              <a:t>, </a:t>
            </a:r>
            <a:r>
              <a:rPr lang="en-US" sz="1000" dirty="0">
                <a:hlinkClick r:id="rId7"/>
              </a:rPr>
              <a:t>email</a:t>
            </a:r>
            <a:r>
              <a:rPr lang="en-US" sz="1000" dirty="0"/>
              <a:t> by Gregor </a:t>
            </a:r>
            <a:r>
              <a:rPr lang="en-US" sz="1000" dirty="0" err="1"/>
              <a:t>Cresnar</a:t>
            </a:r>
            <a:r>
              <a:rPr lang="en-US" sz="1000" dirty="0"/>
              <a:t> from the Noun Project, </a:t>
            </a:r>
            <a:r>
              <a:rPr lang="en-US" sz="1000" dirty="0">
                <a:hlinkClick r:id="rId8"/>
              </a:rPr>
              <a:t>CC BY 3.0</a:t>
            </a:r>
            <a:r>
              <a:rPr lang="en-US" sz="1000" dirty="0"/>
              <a:t>; </a:t>
            </a:r>
            <a:r>
              <a:rPr lang="en-GB" sz="1000" dirty="0" err="1"/>
              <a:t>Fediverse</a:t>
            </a:r>
            <a:r>
              <a:rPr lang="en-GB" sz="1000" dirty="0"/>
              <a:t> logo proposal by </a:t>
            </a:r>
            <a:r>
              <a:rPr lang="en-GB" sz="1000" dirty="0" err="1"/>
              <a:t>Eukombos</a:t>
            </a:r>
            <a:r>
              <a:rPr lang="en-GB" sz="1000" dirty="0"/>
              <a:t> </a:t>
            </a:r>
            <a:r>
              <a:rPr lang="en-GB" sz="1000" dirty="0">
                <a:hlinkClick r:id="rId9"/>
              </a:rPr>
              <a:t>from Wikimedia Commons</a:t>
            </a:r>
            <a:r>
              <a:rPr lang="en-GB" sz="1000" dirty="0"/>
              <a:t>, </a:t>
            </a:r>
            <a:r>
              <a:rPr lang="en-GB" sz="1000" dirty="0">
                <a:hlinkClick r:id="rId10"/>
              </a:rPr>
              <a:t>CC0</a:t>
            </a:r>
            <a:endParaRPr lang="en-GB" sz="1000" dirty="0"/>
          </a:p>
        </p:txBody>
      </p:sp>
      <p:pic>
        <p:nvPicPr>
          <p:cNvPr id="13" name="Picture 12">
            <a:extLst>
              <a:ext uri="{FF2B5EF4-FFF2-40B4-BE49-F238E27FC236}">
                <a16:creationId xmlns:a16="http://schemas.microsoft.com/office/drawing/2014/main" id="{9EF31E7C-B2BA-4EDF-8292-39FC0AD4C77E}"/>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67483" y="5687784"/>
            <a:ext cx="575188" cy="584775"/>
          </a:xfrm>
          <a:prstGeom prst="rect">
            <a:avLst/>
          </a:prstGeom>
          <a:ln>
            <a:noFill/>
          </a:ln>
        </p:spPr>
      </p:pic>
      <p:sp>
        <p:nvSpPr>
          <p:cNvPr id="15" name="TextBox 14">
            <a:extLst>
              <a:ext uri="{FF2B5EF4-FFF2-40B4-BE49-F238E27FC236}">
                <a16:creationId xmlns:a16="http://schemas.microsoft.com/office/drawing/2014/main" id="{F40013C1-D601-4CF7-901D-820ED8EB27A7}"/>
              </a:ext>
            </a:extLst>
          </p:cNvPr>
          <p:cNvSpPr txBox="1"/>
          <p:nvPr/>
        </p:nvSpPr>
        <p:spPr>
          <a:xfrm>
            <a:off x="905624" y="5472284"/>
            <a:ext cx="6932159" cy="954107"/>
          </a:xfrm>
          <a:prstGeom prst="rect">
            <a:avLst/>
          </a:prstGeom>
          <a:noFill/>
        </p:spPr>
        <p:txBody>
          <a:bodyPr wrap="square" rtlCol="0">
            <a:spAutoFit/>
          </a:bodyPr>
          <a:lstStyle/>
          <a:p>
            <a:r>
              <a:rPr lang="en-GB" sz="2800" dirty="0" err="1"/>
              <a:t>penyuanhsing</a:t>
            </a:r>
            <a:r>
              <a:rPr lang="en-GB" sz="2800" dirty="0"/>
              <a:t> {at} </a:t>
            </a:r>
            <a:r>
              <a:rPr lang="en-GB" sz="2800" dirty="0" err="1"/>
              <a:t>posteo</a:t>
            </a:r>
            <a:r>
              <a:rPr lang="en-GB" sz="2800" dirty="0"/>
              <a:t> [dot] is</a:t>
            </a:r>
          </a:p>
          <a:p>
            <a:r>
              <a:rPr lang="en-GB" sz="2800" dirty="0" err="1"/>
              <a:t>brianna</a:t>
            </a:r>
            <a:r>
              <a:rPr lang="en-GB" sz="2800" dirty="0"/>
              <a:t> {at} </a:t>
            </a:r>
            <a:r>
              <a:rPr lang="en-GB" sz="2800" dirty="0" err="1"/>
              <a:t>openhardware</a:t>
            </a:r>
            <a:r>
              <a:rPr lang="en-GB" sz="2800" dirty="0"/>
              <a:t> [dot] science</a:t>
            </a:r>
          </a:p>
        </p:txBody>
      </p:sp>
      <p:sp>
        <p:nvSpPr>
          <p:cNvPr id="2" name="TextBox 1">
            <a:extLst>
              <a:ext uri="{FF2B5EF4-FFF2-40B4-BE49-F238E27FC236}">
                <a16:creationId xmlns:a16="http://schemas.microsoft.com/office/drawing/2014/main" id="{1AF1F809-57E0-4C93-A89F-78986E228E2C}"/>
              </a:ext>
            </a:extLst>
          </p:cNvPr>
          <p:cNvSpPr txBox="1"/>
          <p:nvPr/>
        </p:nvSpPr>
        <p:spPr>
          <a:xfrm>
            <a:off x="3612292" y="1041594"/>
            <a:ext cx="4967416" cy="1200329"/>
          </a:xfrm>
          <a:prstGeom prst="rect">
            <a:avLst/>
          </a:prstGeom>
          <a:noFill/>
        </p:spPr>
        <p:txBody>
          <a:bodyPr wrap="square" rtlCol="0">
            <a:spAutoFit/>
          </a:bodyPr>
          <a:lstStyle/>
          <a:p>
            <a:pPr algn="ctr"/>
            <a:r>
              <a:rPr lang="en-GB" sz="7200" dirty="0">
                <a:solidFill>
                  <a:schemeClr val="tx2"/>
                </a:solidFill>
              </a:rPr>
              <a:t>thank you</a:t>
            </a:r>
          </a:p>
        </p:txBody>
      </p:sp>
      <p:sp>
        <p:nvSpPr>
          <p:cNvPr id="3" name="TextBox 2">
            <a:extLst>
              <a:ext uri="{FF2B5EF4-FFF2-40B4-BE49-F238E27FC236}">
                <a16:creationId xmlns:a16="http://schemas.microsoft.com/office/drawing/2014/main" id="{453BA08D-E0A4-4237-90C9-5442759187B0}"/>
              </a:ext>
            </a:extLst>
          </p:cNvPr>
          <p:cNvSpPr txBox="1"/>
          <p:nvPr/>
        </p:nvSpPr>
        <p:spPr>
          <a:xfrm>
            <a:off x="267483" y="3615614"/>
            <a:ext cx="11610091" cy="954107"/>
          </a:xfrm>
          <a:prstGeom prst="rect">
            <a:avLst/>
          </a:prstGeom>
          <a:noFill/>
        </p:spPr>
        <p:txBody>
          <a:bodyPr wrap="square" rtlCol="0">
            <a:spAutoFit/>
          </a:bodyPr>
          <a:lstStyle/>
          <a:p>
            <a:r>
              <a:rPr lang="en-GB" sz="2800" dirty="0"/>
              <a:t>open source slides, transcript, and notes published to Zenodo.org, DOI: </a:t>
            </a:r>
            <a:r>
              <a:rPr lang="en-GB" sz="2800" dirty="0">
                <a:hlinkClick r:id="rId12"/>
              </a:rPr>
              <a:t>10.5281/zenodo.10643245</a:t>
            </a:r>
            <a:endParaRPr lang="en-GB" sz="2800" dirty="0"/>
          </a:p>
        </p:txBody>
      </p:sp>
    </p:spTree>
    <p:extLst>
      <p:ext uri="{BB962C8B-B14F-4D97-AF65-F5344CB8AC3E}">
        <p14:creationId xmlns:p14="http://schemas.microsoft.com/office/powerpoint/2010/main" val="141510971"/>
      </p:ext>
    </p:extLst>
  </p:cSld>
  <p:clrMapOvr>
    <a:masterClrMapping/>
  </p:clrMapOvr>
  <mc:AlternateContent xmlns:mc="http://schemas.openxmlformats.org/markup-compatibility/2006" xmlns:p14="http://schemas.microsoft.com/office/powerpoint/2010/main">
    <mc:Choice Requires="p14">
      <p:transition spd="slow" p14:dur="10000">
        <p:push dir="u"/>
      </p:transition>
    </mc:Choice>
    <mc:Fallback xmlns:p="http://schemas.openxmlformats.org/presentationml/2006/main" xmlns:r="http://schemas.openxmlformats.org/officeDocument/2006/relationships" xmlns:a="http://schemas.openxmlformats.org/drawingml/2006/main" xmlns="">
      <p:transition spd="slow">
        <p:push dir="u"/>
      </p:transition>
    </mc:Fallback>
  </mc:AlternateContent>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900857F-77D9-4326-A529-1D74D2FC6864}"/>
              </a:ext>
            </a:extLst>
          </p:cNvPr>
          <p:cNvGrpSpPr/>
          <p:nvPr/>
        </p:nvGrpSpPr>
        <p:grpSpPr>
          <a:xfrm>
            <a:off x="2993836" y="582699"/>
            <a:ext cx="8686800" cy="4377010"/>
            <a:chOff x="3637025" y="986297"/>
            <a:chExt cx="7255172" cy="4377010"/>
          </a:xfrm>
        </p:grpSpPr>
        <p:sp>
          <p:nvSpPr>
            <p:cNvPr id="6" name="Rounded Rectangular Callout 4">
              <a:extLst>
                <a:ext uri="{FF2B5EF4-FFF2-40B4-BE49-F238E27FC236}">
                  <a16:creationId xmlns:a16="http://schemas.microsoft.com/office/drawing/2014/main" id="{4F40AA4D-7A83-46E3-9612-8E1F049396B1}"/>
                </a:ext>
              </a:extLst>
            </p:cNvPr>
            <p:cNvSpPr/>
            <p:nvPr/>
          </p:nvSpPr>
          <p:spPr>
            <a:xfrm>
              <a:off x="3637025" y="986297"/>
              <a:ext cx="7255172" cy="4377010"/>
            </a:xfrm>
            <a:prstGeom prst="wedgeRoundRectCallout">
              <a:avLst>
                <a:gd name="adj1" fmla="val -42869"/>
                <a:gd name="adj2" fmla="val 62491"/>
                <a:gd name="adj3" fmla="val 16667"/>
              </a:avLst>
            </a:prstGeom>
            <a:solidFill>
              <a:schemeClr val="accent4"/>
            </a:solidFill>
            <a:ln>
              <a:noFill/>
            </a:ln>
            <a:effectLst>
              <a:outerShdw blurRad="50800" dist="38100" dir="5400000" algn="t" rotWithShape="0">
                <a:prstClr val="black">
                  <a:alpha val="40%"/>
                </a:prst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F805BA0-AF28-4504-A2EC-F4401A11293B}"/>
                </a:ext>
              </a:extLst>
            </p:cNvPr>
            <p:cNvSpPr txBox="1"/>
            <p:nvPr/>
          </p:nvSpPr>
          <p:spPr>
            <a:xfrm>
              <a:off x="3985993" y="1125047"/>
              <a:ext cx="6774781" cy="3970318"/>
            </a:xfrm>
            <a:prstGeom prst="rect">
              <a:avLst/>
            </a:prstGeom>
            <a:noFill/>
          </p:spPr>
          <p:txBody>
            <a:bodyPr wrap="square" rtlCol="0">
              <a:spAutoFit/>
            </a:bodyPr>
            <a:lstStyle/>
            <a:p>
              <a:r>
                <a:rPr lang="en-GB" sz="5400" dirty="0">
                  <a:solidFill>
                    <a:schemeClr val="bg1"/>
                  </a:solidFill>
                </a:rPr>
                <a:t>…[your thesis] is not </a:t>
              </a:r>
              <a:r>
                <a:rPr lang="en-GB" sz="7200" b="1" dirty="0">
                  <a:solidFill>
                    <a:schemeClr val="bg1"/>
                  </a:solidFill>
                </a:rPr>
                <a:t>reproducible</a:t>
              </a:r>
              <a:r>
                <a:rPr lang="en-GB" sz="5400" dirty="0">
                  <a:solidFill>
                    <a:schemeClr val="bg1"/>
                  </a:solidFill>
                </a:rPr>
                <a:t> and you didn’t state your </a:t>
              </a:r>
              <a:r>
                <a:rPr lang="en-GB" sz="7200" b="1" dirty="0">
                  <a:solidFill>
                    <a:schemeClr val="bg1"/>
                  </a:solidFill>
                </a:rPr>
                <a:t>hypotheses</a:t>
              </a:r>
              <a:r>
                <a:rPr lang="en-GB" sz="7200" dirty="0">
                  <a:solidFill>
                    <a:schemeClr val="bg1"/>
                  </a:solidFill>
                </a:rPr>
                <a:t>!</a:t>
              </a:r>
            </a:p>
          </p:txBody>
        </p:sp>
      </p:grpSp>
      <p:sp>
        <p:nvSpPr>
          <p:cNvPr id="8" name="TextBox 7">
            <a:extLst>
              <a:ext uri="{FF2B5EF4-FFF2-40B4-BE49-F238E27FC236}">
                <a16:creationId xmlns:a16="http://schemas.microsoft.com/office/drawing/2014/main" id="{5E607D6D-09A3-4A35-9A19-48FD78B01BA9}"/>
              </a:ext>
            </a:extLst>
          </p:cNvPr>
          <p:cNvSpPr txBox="1"/>
          <p:nvPr/>
        </p:nvSpPr>
        <p:spPr>
          <a:xfrm>
            <a:off x="358756" y="5557672"/>
            <a:ext cx="10879537" cy="523220"/>
          </a:xfrm>
          <a:prstGeom prst="rect">
            <a:avLst/>
          </a:prstGeom>
          <a:noFill/>
        </p:spPr>
        <p:txBody>
          <a:bodyPr wrap="square" rtlCol="0">
            <a:spAutoFit/>
          </a:bodyPr>
          <a:lstStyle/>
          <a:p>
            <a:r>
              <a:rPr lang="en-US" sz="2800" dirty="0"/>
              <a:t>(</a:t>
            </a:r>
            <a:r>
              <a:rPr lang="en-US" sz="2800" i="1" dirty="0"/>
              <a:t>paraphrase</a:t>
            </a:r>
            <a:r>
              <a:rPr lang="en-US" sz="2800" dirty="0"/>
              <a:t>) PhD thesis committee member/examiner</a:t>
            </a:r>
            <a:endParaRPr lang="en-GB" sz="2800" dirty="0"/>
          </a:p>
        </p:txBody>
      </p:sp>
    </p:spTree>
    <p:custDataLst>
      <p:tags r:id="rId1"/>
    </p:custDataLst>
    <p:extLst>
      <p:ext uri="{BB962C8B-B14F-4D97-AF65-F5344CB8AC3E}">
        <p14:creationId xmlns:p14="http://schemas.microsoft.com/office/powerpoint/2010/main" val="11772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
                                          <p:val>
                                            <p:strVal val="#ppt_x"/>
                                          </p:val>
                                        </p:tav>
                                      </p:tavLst>
                                    </p:anim>
                                    <p:anim calcmode="lin" valueType="num">
                                      <p:cBhvr>
                                        <p:cTn id="9" dur="500" fill="hold"/>
                                        <p:tgtEl>
                                          <p:spTgt spid="14"/>
                                        </p:tgtEl>
                                        <p:attrNameLst>
                                          <p:attrName>ppt_y</p:attrName>
                                        </p:attrNameLst>
                                      </p:cBhvr>
                                      <p:tavLst>
                                        <p:tav tm="0%">
                                          <p:val>
                                            <p:strVal val="#ppt_y+.1"/>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6611779"/>
            <a:ext cx="6272463" cy="246221"/>
          </a:xfrm>
          <a:prstGeom prst="rect">
            <a:avLst/>
          </a:prstGeom>
          <a:solidFill>
            <a:schemeClr val="bg1">
              <a:alpha val="67%"/>
            </a:schemeClr>
          </a:solidFill>
        </p:spPr>
        <p:txBody>
          <a:bodyPr wrap="square" rtlCol="0">
            <a:spAutoFit/>
          </a:bodyPr>
          <a:lstStyle/>
          <a:p>
            <a:r>
              <a:rPr lang="en-US" sz="1000" dirty="0">
                <a:hlinkClick r:id="rId4"/>
              </a:rPr>
              <a:t>Deepwater Horizon Offshore Drilling Platform on Fire</a:t>
            </a:r>
            <a:r>
              <a:rPr lang="en-US" sz="1000" dirty="0"/>
              <a:t> by </a:t>
            </a:r>
            <a:r>
              <a:rPr lang="en-US" sz="1000" dirty="0" err="1"/>
              <a:t>Ideum</a:t>
            </a:r>
            <a:r>
              <a:rPr lang="en-US" sz="1000" dirty="0"/>
              <a:t> </a:t>
            </a:r>
            <a:r>
              <a:rPr lang="en-GB" sz="1000" dirty="0"/>
              <a:t>from Flickr, </a:t>
            </a:r>
            <a:r>
              <a:rPr lang="en-GB" sz="1000" dirty="0">
                <a:hlinkClick r:id="rId5"/>
              </a:rPr>
              <a:t>CC BY 2.0</a:t>
            </a:r>
            <a:endParaRPr lang="en-GB" sz="1000" dirty="0"/>
          </a:p>
        </p:txBody>
      </p:sp>
      <p:sp>
        <p:nvSpPr>
          <p:cNvPr id="6" name="TextBox 5">
            <a:extLst>
              <a:ext uri="{FF2B5EF4-FFF2-40B4-BE49-F238E27FC236}">
                <a16:creationId xmlns:a16="http://schemas.microsoft.com/office/drawing/2014/main" id="{0E4F79E3-BD5E-4F45-9E34-53A5E042632C}"/>
              </a:ext>
            </a:extLst>
          </p:cNvPr>
          <p:cNvSpPr txBox="1"/>
          <p:nvPr/>
        </p:nvSpPr>
        <p:spPr>
          <a:xfrm>
            <a:off x="730979" y="991519"/>
            <a:ext cx="11082968" cy="2062103"/>
          </a:xfrm>
          <a:prstGeom prst="rect">
            <a:avLst/>
          </a:prstGeom>
          <a:noFill/>
        </p:spPr>
        <p:txBody>
          <a:bodyPr wrap="square" rtlCol="0">
            <a:spAutoFit/>
          </a:bodyPr>
          <a:lstStyle/>
          <a:p>
            <a:pPr algn="ctr"/>
            <a:r>
              <a:rPr lang="en-US" sz="12800" b="1" dirty="0">
                <a:effectLst>
                  <a:outerShdw blurRad="38100" dist="50800" dir="8100000" algn="tr" rotWithShape="0">
                    <a:prstClr val="black">
                      <a:alpha val="70%"/>
                    </a:prstClr>
                  </a:outerShdw>
                </a:effectLst>
              </a:rPr>
              <a:t>bad science?</a:t>
            </a:r>
            <a:endParaRPr lang="en-GB" sz="12800" b="1" dirty="0">
              <a:effectLst>
                <a:outerShdw blurRad="38100" dist="50800" dir="8100000" algn="tr" rotWithShape="0">
                  <a:prstClr val="black">
                    <a:alpha val="70%"/>
                  </a:prstClr>
                </a:outerShdw>
              </a:effectLst>
            </a:endParaRPr>
          </a:p>
        </p:txBody>
      </p:sp>
    </p:spTree>
    <p:extLst>
      <p:ext uri="{BB962C8B-B14F-4D97-AF65-F5344CB8AC3E}">
        <p14:creationId xmlns:p14="http://schemas.microsoft.com/office/powerpoint/2010/main" val="235419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AB83DB-45D9-4D0B-ABDE-4DAA386E13E3}"/>
              </a:ext>
            </a:extLst>
          </p:cNvPr>
          <p:cNvSpPr txBox="1"/>
          <p:nvPr/>
        </p:nvSpPr>
        <p:spPr>
          <a:xfrm>
            <a:off x="554516" y="991519"/>
            <a:ext cx="11082968" cy="2062103"/>
          </a:xfrm>
          <a:prstGeom prst="rect">
            <a:avLst/>
          </a:prstGeom>
          <a:noFill/>
        </p:spPr>
        <p:txBody>
          <a:bodyPr wrap="square" rtlCol="0">
            <a:spAutoFit/>
          </a:bodyPr>
          <a:lstStyle/>
          <a:p>
            <a:pPr algn="ctr"/>
            <a:r>
              <a:rPr lang="en-US" sz="12800" b="1" dirty="0"/>
              <a:t>open science</a:t>
            </a:r>
            <a:endParaRPr lang="en-GB" sz="12800" b="1" dirty="0"/>
          </a:p>
        </p:txBody>
      </p:sp>
    </p:spTree>
    <p:extLst>
      <p:ext uri="{BB962C8B-B14F-4D97-AF65-F5344CB8AC3E}">
        <p14:creationId xmlns:p14="http://schemas.microsoft.com/office/powerpoint/2010/main" val="4179149315"/>
      </p:ext>
    </p:extLst>
  </p:cSld>
  <p:clrMapOvr>
    <a:masterClrMapping/>
  </p:clrMapOvr>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C77175-309F-4B2A-97B5-29DBC0DAD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9CA22743-BE8A-415B-A4A2-E73EA938EAAC}"/>
              </a:ext>
            </a:extLst>
          </p:cNvPr>
          <p:cNvSpPr/>
          <p:nvPr/>
        </p:nvSpPr>
        <p:spPr>
          <a:xfrm>
            <a:off x="729374" y="3218582"/>
            <a:ext cx="3731090" cy="3139321"/>
          </a:xfrm>
          <a:prstGeom prst="roundRect">
            <a:avLst>
              <a:gd name="adj" fmla="val 9001"/>
            </a:avLst>
          </a:prstGeom>
          <a:solidFill>
            <a:schemeClr val="bg1">
              <a:alpha val="34%"/>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61C5DB7-793E-4DE8-A87F-EEC4D2C4851E}"/>
              </a:ext>
            </a:extLst>
          </p:cNvPr>
          <p:cNvSpPr txBox="1"/>
          <p:nvPr/>
        </p:nvSpPr>
        <p:spPr>
          <a:xfrm>
            <a:off x="729374" y="3218581"/>
            <a:ext cx="3731090" cy="3139321"/>
          </a:xfrm>
          <a:prstGeom prst="rect">
            <a:avLst/>
          </a:prstGeom>
          <a:noFill/>
        </p:spPr>
        <p:txBody>
          <a:bodyPr wrap="square" rtlCol="0">
            <a:spAutoFit/>
          </a:bodyPr>
          <a:lstStyle/>
          <a:p>
            <a:pPr algn="ctr"/>
            <a:r>
              <a:rPr lang="en-GB" sz="6600" dirty="0">
                <a:solidFill>
                  <a:schemeClr val="accent4"/>
                </a:solidFill>
              </a:rPr>
              <a:t>science</a:t>
            </a:r>
            <a:br>
              <a:rPr lang="en-GB" sz="6600" dirty="0"/>
            </a:br>
            <a:r>
              <a:rPr lang="en-GB" sz="6600" dirty="0"/>
              <a:t>vs</a:t>
            </a:r>
          </a:p>
          <a:p>
            <a:pPr algn="ctr"/>
            <a:r>
              <a:rPr lang="en-GB" sz="6600" dirty="0">
                <a:solidFill>
                  <a:schemeClr val="accent4"/>
                </a:solidFill>
              </a:rPr>
              <a:t>alchemy</a:t>
            </a:r>
          </a:p>
        </p:txBody>
      </p:sp>
      <p:sp>
        <p:nvSpPr>
          <p:cNvPr id="8" name="TextBox 7">
            <a:extLst>
              <a:ext uri="{FF2B5EF4-FFF2-40B4-BE49-F238E27FC236}">
                <a16:creationId xmlns:a16="http://schemas.microsoft.com/office/drawing/2014/main" id="{39810F0E-EF06-49B9-BFC4-14697FA3B1D2}"/>
              </a:ext>
            </a:extLst>
          </p:cNvPr>
          <p:cNvSpPr txBox="1"/>
          <p:nvPr/>
        </p:nvSpPr>
        <p:spPr>
          <a:xfrm>
            <a:off x="0" y="0"/>
            <a:ext cx="6513095" cy="246221"/>
          </a:xfrm>
          <a:prstGeom prst="rect">
            <a:avLst/>
          </a:prstGeom>
          <a:noFill/>
        </p:spPr>
        <p:txBody>
          <a:bodyPr wrap="square" rtlCol="0">
            <a:spAutoFit/>
          </a:bodyPr>
          <a:lstStyle/>
          <a:p>
            <a:r>
              <a:rPr lang="en-GB" sz="1000" dirty="0"/>
              <a:t>The Alchemist Discovering Phosphorus by Joseph Write of Derby </a:t>
            </a:r>
            <a:r>
              <a:rPr lang="en-GB" sz="1000" dirty="0">
                <a:hlinkClick r:id="rId4"/>
              </a:rPr>
              <a:t>from Wikimedia Commons</a:t>
            </a:r>
            <a:r>
              <a:rPr lang="en-GB" sz="1000" dirty="0"/>
              <a:t>, public domain</a:t>
            </a:r>
          </a:p>
        </p:txBody>
      </p:sp>
    </p:spTree>
    <p:extLst>
      <p:ext uri="{BB962C8B-B14F-4D97-AF65-F5344CB8AC3E}">
        <p14:creationId xmlns:p14="http://schemas.microsoft.com/office/powerpoint/2010/main" val="2788943664"/>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08A206-0BD3-459C-B7AB-ED62F27DF7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955" y="3299263"/>
            <a:ext cx="1744791" cy="1744791"/>
          </a:xfrm>
          <a:prstGeom prst="rect">
            <a:avLst/>
          </a:prstGeom>
        </p:spPr>
      </p:pic>
      <p:grpSp>
        <p:nvGrpSpPr>
          <p:cNvPr id="14" name="Group 13">
            <a:extLst>
              <a:ext uri="{FF2B5EF4-FFF2-40B4-BE49-F238E27FC236}">
                <a16:creationId xmlns:a16="http://schemas.microsoft.com/office/drawing/2014/main" id="{E900857F-77D9-4326-A529-1D74D2FC6864}"/>
              </a:ext>
            </a:extLst>
          </p:cNvPr>
          <p:cNvGrpSpPr/>
          <p:nvPr/>
        </p:nvGrpSpPr>
        <p:grpSpPr>
          <a:xfrm>
            <a:off x="3637024" y="437937"/>
            <a:ext cx="6694305" cy="3837644"/>
            <a:chOff x="3637024" y="437937"/>
            <a:chExt cx="6694305" cy="3837644"/>
          </a:xfrm>
        </p:grpSpPr>
        <p:sp>
          <p:nvSpPr>
            <p:cNvPr id="6" name="Rounded Rectangular Callout 4">
              <a:extLst>
                <a:ext uri="{FF2B5EF4-FFF2-40B4-BE49-F238E27FC236}">
                  <a16:creationId xmlns:a16="http://schemas.microsoft.com/office/drawing/2014/main" id="{4F40AA4D-7A83-46E3-9612-8E1F049396B1}"/>
                </a:ext>
              </a:extLst>
            </p:cNvPr>
            <p:cNvSpPr/>
            <p:nvPr/>
          </p:nvSpPr>
          <p:spPr>
            <a:xfrm>
              <a:off x="3637024" y="437937"/>
              <a:ext cx="6694305" cy="3837644"/>
            </a:xfrm>
            <a:prstGeom prst="wedgeRoundRectCallout">
              <a:avLst>
                <a:gd name="adj1" fmla="val -46513"/>
                <a:gd name="adj2" fmla="val 63536"/>
                <a:gd name="adj3" fmla="val 16667"/>
              </a:avLst>
            </a:prstGeom>
            <a:solidFill>
              <a:srgbClr val="92D050"/>
            </a:solidFill>
            <a:ln>
              <a:noFill/>
            </a:ln>
            <a:effectLst>
              <a:outerShdw blurRad="50800" dist="38100" dir="5400000" algn="t" rotWithShape="0">
                <a:prstClr val="black">
                  <a:alpha val="40%"/>
                </a:prst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F805BA0-AF28-4504-A2EC-F4401A11293B}"/>
                </a:ext>
              </a:extLst>
            </p:cNvPr>
            <p:cNvSpPr txBox="1"/>
            <p:nvPr/>
          </p:nvSpPr>
          <p:spPr>
            <a:xfrm>
              <a:off x="3872007" y="617079"/>
              <a:ext cx="6224337" cy="3477875"/>
            </a:xfrm>
            <a:prstGeom prst="rect">
              <a:avLst/>
            </a:prstGeom>
            <a:noFill/>
          </p:spPr>
          <p:txBody>
            <a:bodyPr wrap="square" rtlCol="0">
              <a:spAutoFit/>
            </a:bodyPr>
            <a:lstStyle/>
            <a:p>
              <a:r>
                <a:rPr lang="en-GB" sz="4400" dirty="0">
                  <a:solidFill>
                    <a:schemeClr val="bg1"/>
                  </a:solidFill>
                </a:rPr>
                <a:t>Alchemists kept what they knew a </a:t>
              </a:r>
              <a:r>
                <a:rPr lang="en-GB" sz="4400" b="1" dirty="0">
                  <a:solidFill>
                    <a:schemeClr val="bg1"/>
                  </a:solidFill>
                </a:rPr>
                <a:t>secret</a:t>
              </a:r>
              <a:r>
                <a:rPr lang="en-GB" sz="4400" dirty="0">
                  <a:solidFill>
                    <a:schemeClr val="bg1"/>
                  </a:solidFill>
                </a:rPr>
                <a:t> for </a:t>
              </a:r>
              <a:r>
                <a:rPr lang="en-GB" sz="4400" b="1" dirty="0">
                  <a:solidFill>
                    <a:schemeClr val="bg1"/>
                  </a:solidFill>
                </a:rPr>
                <a:t>500</a:t>
              </a:r>
              <a:r>
                <a:rPr lang="en-GB" sz="4400" dirty="0">
                  <a:solidFill>
                    <a:schemeClr val="bg1"/>
                  </a:solidFill>
                </a:rPr>
                <a:t> years. </a:t>
              </a:r>
              <a:br>
                <a:rPr lang="en-GB" sz="4400" dirty="0">
                  <a:solidFill>
                    <a:schemeClr val="bg1"/>
                  </a:solidFill>
                </a:rPr>
              </a:br>
              <a:r>
                <a:rPr lang="en-GB" sz="4400" dirty="0">
                  <a:solidFill>
                    <a:schemeClr val="bg1"/>
                  </a:solidFill>
                </a:rPr>
                <a:t>They didn’t advance the art very much…</a:t>
              </a:r>
            </a:p>
          </p:txBody>
        </p:sp>
      </p:grpSp>
      <p:sp>
        <p:nvSpPr>
          <p:cNvPr id="8" name="TextBox 7">
            <a:extLst>
              <a:ext uri="{FF2B5EF4-FFF2-40B4-BE49-F238E27FC236}">
                <a16:creationId xmlns:a16="http://schemas.microsoft.com/office/drawing/2014/main" id="{5E607D6D-09A3-4A35-9A19-48FD78B01BA9}"/>
              </a:ext>
            </a:extLst>
          </p:cNvPr>
          <p:cNvSpPr txBox="1"/>
          <p:nvPr/>
        </p:nvSpPr>
        <p:spPr>
          <a:xfrm>
            <a:off x="1587955" y="5044054"/>
            <a:ext cx="4876800" cy="830997"/>
          </a:xfrm>
          <a:prstGeom prst="rect">
            <a:avLst/>
          </a:prstGeom>
          <a:noFill/>
        </p:spPr>
        <p:txBody>
          <a:bodyPr wrap="square" rtlCol="0">
            <a:spAutoFit/>
          </a:bodyPr>
          <a:lstStyle/>
          <a:p>
            <a:r>
              <a:rPr lang="en-GB" sz="4800" dirty="0"/>
              <a:t>Cory Doctorow</a:t>
            </a:r>
            <a:r>
              <a:rPr lang="en-GB" sz="4800" b="1" dirty="0">
                <a:solidFill>
                  <a:schemeClr val="accent4"/>
                </a:solidFill>
              </a:rPr>
              <a:t>*</a:t>
            </a:r>
          </a:p>
        </p:txBody>
      </p:sp>
      <p:sp>
        <p:nvSpPr>
          <p:cNvPr id="10" name="TextBox 9">
            <a:extLst>
              <a:ext uri="{FF2B5EF4-FFF2-40B4-BE49-F238E27FC236}">
                <a16:creationId xmlns:a16="http://schemas.microsoft.com/office/drawing/2014/main" id="{46BDA017-FF8A-4B1B-AB83-1D46771F6434}"/>
              </a:ext>
            </a:extLst>
          </p:cNvPr>
          <p:cNvSpPr txBox="1"/>
          <p:nvPr/>
        </p:nvSpPr>
        <p:spPr>
          <a:xfrm>
            <a:off x="0" y="6457890"/>
            <a:ext cx="8622892" cy="400110"/>
          </a:xfrm>
          <a:prstGeom prst="rect">
            <a:avLst/>
          </a:prstGeom>
          <a:noFill/>
        </p:spPr>
        <p:txBody>
          <a:bodyPr wrap="square" rtlCol="0">
            <a:spAutoFit/>
          </a:bodyPr>
          <a:lstStyle/>
          <a:p>
            <a:r>
              <a:rPr lang="en-GB" sz="1000" b="1" dirty="0">
                <a:solidFill>
                  <a:schemeClr val="accent4"/>
                </a:solidFill>
              </a:rPr>
              <a:t>*</a:t>
            </a:r>
            <a:r>
              <a:rPr lang="en-GB" sz="1000" dirty="0"/>
              <a:t> Doctorow, C. (2017) The fight for a free, fair and open Internet. 2017 National </a:t>
            </a:r>
            <a:r>
              <a:rPr lang="en-GB" sz="1000" dirty="0" err="1"/>
              <a:t>Bioneers</a:t>
            </a:r>
            <a:r>
              <a:rPr lang="en-GB" sz="1000" dirty="0"/>
              <a:t> Conference. </a:t>
            </a:r>
            <a:r>
              <a:rPr lang="en-GB" sz="1000" dirty="0">
                <a:hlinkClick r:id="rId5"/>
              </a:rPr>
              <a:t>https://youtu.be/2-CvOrDODds?t=678</a:t>
            </a:r>
            <a:endParaRPr lang="en-GB" sz="1000" dirty="0"/>
          </a:p>
          <a:p>
            <a:r>
              <a:rPr lang="en-GB" sz="1000" dirty="0"/>
              <a:t>cropped photo by Gage Skidmore </a:t>
            </a:r>
            <a:r>
              <a:rPr lang="en-GB" sz="1000" dirty="0">
                <a:hlinkClick r:id="rId6"/>
              </a:rPr>
              <a:t>from Wikimedia Commons</a:t>
            </a:r>
            <a:r>
              <a:rPr lang="en-GB" sz="1000" dirty="0"/>
              <a:t>, </a:t>
            </a:r>
            <a:r>
              <a:rPr lang="en-GB" sz="1000" dirty="0">
                <a:hlinkClick r:id="rId7"/>
              </a:rPr>
              <a:t>CC BY-SA 3.0</a:t>
            </a:r>
            <a:endParaRPr lang="en-GB" sz="1000" dirty="0"/>
          </a:p>
        </p:txBody>
      </p:sp>
      <p:grpSp>
        <p:nvGrpSpPr>
          <p:cNvPr id="16" name="Group 15">
            <a:extLst>
              <a:ext uri="{FF2B5EF4-FFF2-40B4-BE49-F238E27FC236}">
                <a16:creationId xmlns:a16="http://schemas.microsoft.com/office/drawing/2014/main" id="{B55F1792-7B46-4BCE-98AF-DF16975EB1EE}"/>
              </a:ext>
            </a:extLst>
          </p:cNvPr>
          <p:cNvGrpSpPr/>
          <p:nvPr/>
        </p:nvGrpSpPr>
        <p:grpSpPr>
          <a:xfrm>
            <a:off x="3637022" y="1318630"/>
            <a:ext cx="6694305" cy="2944958"/>
            <a:chOff x="3637022" y="1301271"/>
            <a:chExt cx="6694305" cy="2944958"/>
          </a:xfrm>
        </p:grpSpPr>
        <p:sp>
          <p:nvSpPr>
            <p:cNvPr id="12" name="Rounded Rectangular Callout 4">
              <a:extLst>
                <a:ext uri="{FF2B5EF4-FFF2-40B4-BE49-F238E27FC236}">
                  <a16:creationId xmlns:a16="http://schemas.microsoft.com/office/drawing/2014/main" id="{2D59335B-99C7-4E61-969A-51A9DCEA586C}"/>
                </a:ext>
              </a:extLst>
            </p:cNvPr>
            <p:cNvSpPr/>
            <p:nvPr/>
          </p:nvSpPr>
          <p:spPr>
            <a:xfrm>
              <a:off x="3637022" y="1301271"/>
              <a:ext cx="6694305" cy="2944958"/>
            </a:xfrm>
            <a:prstGeom prst="wedgeRoundRectCallout">
              <a:avLst>
                <a:gd name="adj1" fmla="val -46273"/>
                <a:gd name="adj2" fmla="val 68007"/>
                <a:gd name="adj3" fmla="val 16667"/>
              </a:avLst>
            </a:prstGeom>
            <a:solidFill>
              <a:srgbClr val="92D050"/>
            </a:solidFill>
            <a:ln>
              <a:noFill/>
            </a:ln>
            <a:effectLst>
              <a:outerShdw blurRad="50800" dist="38100" dir="5400000" algn="t" rotWithShape="0">
                <a:prstClr val="black">
                  <a:alpha val="40%"/>
                </a:prst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AF6BB1B7-C032-49A0-B104-9D0B6E9D515A}"/>
                </a:ext>
              </a:extLst>
            </p:cNvPr>
            <p:cNvSpPr txBox="1"/>
            <p:nvPr/>
          </p:nvSpPr>
          <p:spPr>
            <a:xfrm>
              <a:off x="3968044" y="1500275"/>
              <a:ext cx="6224337" cy="2554545"/>
            </a:xfrm>
            <a:prstGeom prst="rect">
              <a:avLst/>
            </a:prstGeom>
            <a:noFill/>
          </p:spPr>
          <p:txBody>
            <a:bodyPr wrap="square" rtlCol="0">
              <a:spAutoFit/>
            </a:bodyPr>
            <a:lstStyle/>
            <a:p>
              <a:r>
                <a:rPr lang="en-GB" sz="4000" dirty="0">
                  <a:solidFill>
                    <a:schemeClr val="bg1"/>
                  </a:solidFill>
                </a:rPr>
                <a:t>…and each of them learned in the hardest way possible that drinking mercury is a bad idea.</a:t>
              </a:r>
            </a:p>
          </p:txBody>
        </p:sp>
      </p:grpSp>
    </p:spTree>
    <p:custDataLst>
      <p:tags r:id="rId1"/>
    </p:custDataLst>
    <p:extLst>
      <p:ext uri="{BB962C8B-B14F-4D97-AF65-F5344CB8AC3E}">
        <p14:creationId xmlns:p14="http://schemas.microsoft.com/office/powerpoint/2010/main" val="228836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
                                          <p:val>
                                            <p:strVal val="#ppt_x"/>
                                          </p:val>
                                        </p:tav>
                                      </p:tavLst>
                                    </p:anim>
                                    <p:anim calcmode="lin" valueType="num">
                                      <p:cBhvr>
                                        <p:cTn id="9" dur="500" fill="hold"/>
                                        <p:tgtEl>
                                          <p:spTgt spid="14"/>
                                        </p:tgtEl>
                                        <p:attrNameLst>
                                          <p:attrName>ppt_y</p:attrName>
                                        </p:attrNameLst>
                                      </p:cBhvr>
                                      <p:tavLst>
                                        <p:tav tm="0%">
                                          <p:val>
                                            <p:strVal val="#ppt_y+.1"/>
                                          </p:val>
                                        </p:tav>
                                        <p:tav tm="1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1" fill="hold" nodeType="clickEffect">
                                  <p:stCondLst>
                                    <p:cond delay="0"/>
                                  </p:stCondLst>
                                  <p:childTnLst>
                                    <p:anim calcmode="lin" valueType="num">
                                      <p:cBhvr additive="base">
                                        <p:cTn id="13" dur="500"/>
                                        <p:tgtEl>
                                          <p:spTgt spid="14"/>
                                        </p:tgtEl>
                                        <p:attrNameLst>
                                          <p:attrName>ppt_x</p:attrName>
                                        </p:attrNameLst>
                                      </p:cBhvr>
                                      <p:tavLst>
                                        <p:tav tm="0%">
                                          <p:val>
                                            <p:strVal val="ppt_x"/>
                                          </p:val>
                                        </p:tav>
                                        <p:tav tm="100%">
                                          <p:val>
                                            <p:strVal val="ppt_x"/>
                                          </p:val>
                                        </p:tav>
                                      </p:tavLst>
                                    </p:anim>
                                    <p:anim calcmode="lin" valueType="num">
                                      <p:cBhvr additive="base">
                                        <p:cTn id="14" dur="500"/>
                                        <p:tgtEl>
                                          <p:spTgt spid="14"/>
                                        </p:tgtEl>
                                        <p:attrNameLst>
                                          <p:attrName>ppt_y</p:attrName>
                                        </p:attrNameLst>
                                      </p:cBhvr>
                                      <p:tavLst>
                                        <p:tav tm="0%">
                                          <p:val>
                                            <p:strVal val="ppt_y"/>
                                          </p:val>
                                        </p:tav>
                                        <p:tav tm="100%">
                                          <p:val>
                                            <p:strVal val="0-ppt_h/2"/>
                                          </p:val>
                                        </p:tav>
                                      </p:tavLst>
                                    </p:anim>
                                    <p:set>
                                      <p:cBhvr>
                                        <p:cTn id="15" dur="1" fill="hold">
                                          <p:stCondLst>
                                            <p:cond delay="499"/>
                                          </p:stCondLst>
                                        </p:cTn>
                                        <p:tgtEl>
                                          <p:spTgt spid="14"/>
                                        </p:tgtEl>
                                        <p:attrNameLst>
                                          <p:attrName>style.visibility</p:attrName>
                                        </p:attrNameLst>
                                      </p:cBhvr>
                                      <p:to>
                                        <p:strVal val="hidden"/>
                                      </p:to>
                                    </p:set>
                                  </p:childTnLst>
                                </p:cTn>
                              </p:par>
                              <p:par>
                                <p:cTn id="16" presetID="42"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anim calcmode="lin" valueType="num">
                                      <p:cBhvr>
                                        <p:cTn id="19" dur="500" fill="hold"/>
                                        <p:tgtEl>
                                          <p:spTgt spid="16"/>
                                        </p:tgtEl>
                                        <p:attrNameLst>
                                          <p:attrName>ppt_x</p:attrName>
                                        </p:attrNameLst>
                                      </p:cBhvr>
                                      <p:tavLst>
                                        <p:tav tm="0%">
                                          <p:val>
                                            <p:strVal val="#ppt_x"/>
                                          </p:val>
                                        </p:tav>
                                        <p:tav tm="100%">
                                          <p:val>
                                            <p:strVal val="#ppt_x"/>
                                          </p:val>
                                        </p:tav>
                                      </p:tavLst>
                                    </p:anim>
                                    <p:anim calcmode="lin" valueType="num">
                                      <p:cBhvr>
                                        <p:cTn id="20" dur="500" fill="hold"/>
                                        <p:tgtEl>
                                          <p:spTgt spid="16"/>
                                        </p:tgtEl>
                                        <p:attrNameLst>
                                          <p:attrName>ppt_y</p:attrName>
                                        </p:attrNameLst>
                                      </p:cBhvr>
                                      <p:tavLst>
                                        <p:tav tm="0%">
                                          <p:val>
                                            <p:strVal val="#ppt_y+.1"/>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EEEB-9868-474A-8025-B77D31233460}"/>
              </a:ext>
            </a:extLst>
          </p:cNvPr>
          <p:cNvSpPr>
            <a:spLocks noGrp="1"/>
          </p:cNvSpPr>
          <p:nvPr>
            <p:ph type="ctrTitle"/>
          </p:nvPr>
        </p:nvSpPr>
        <p:spPr>
          <a:xfrm>
            <a:off x="1523999" y="1065463"/>
            <a:ext cx="9144000" cy="2387600"/>
          </a:xfrm>
        </p:spPr>
        <p:txBody>
          <a:bodyPr>
            <a:normAutofit/>
          </a:bodyPr>
          <a:lstStyle/>
          <a:p>
            <a:r>
              <a:rPr lang="en-US" sz="9600" dirty="0"/>
              <a:t>science</a:t>
            </a:r>
            <a:endParaRPr lang="en-GB" sz="9600" dirty="0"/>
          </a:p>
        </p:txBody>
      </p:sp>
      <p:sp>
        <p:nvSpPr>
          <p:cNvPr id="3" name="Subtitle 2">
            <a:extLst>
              <a:ext uri="{FF2B5EF4-FFF2-40B4-BE49-F238E27FC236}">
                <a16:creationId xmlns:a16="http://schemas.microsoft.com/office/drawing/2014/main" id="{29943118-B4BE-48F5-A1CC-48A2CFD89277}"/>
              </a:ext>
            </a:extLst>
          </p:cNvPr>
          <p:cNvSpPr>
            <a:spLocks noGrp="1"/>
          </p:cNvSpPr>
          <p:nvPr>
            <p:ph type="subTitle" idx="1"/>
          </p:nvPr>
        </p:nvSpPr>
        <p:spPr>
          <a:xfrm>
            <a:off x="1610226" y="3602038"/>
            <a:ext cx="8971547" cy="1655762"/>
          </a:xfrm>
        </p:spPr>
        <p:txBody>
          <a:bodyPr>
            <a:normAutofit/>
          </a:bodyPr>
          <a:lstStyle/>
          <a:p>
            <a:r>
              <a:rPr lang="en-GB" sz="5400" dirty="0"/>
              <a:t>…from Latin </a:t>
            </a:r>
            <a:r>
              <a:rPr lang="en-GB" sz="5400" i="1" dirty="0" err="1"/>
              <a:t>scientia</a:t>
            </a:r>
            <a:r>
              <a:rPr lang="en-GB" sz="5400" dirty="0"/>
              <a:t> (“</a:t>
            </a:r>
            <a:r>
              <a:rPr lang="en-GB" sz="5400" b="1" dirty="0">
                <a:solidFill>
                  <a:schemeClr val="tx2"/>
                </a:solidFill>
              </a:rPr>
              <a:t>knowledge</a:t>
            </a:r>
            <a:r>
              <a:rPr lang="en-GB" sz="5400" dirty="0"/>
              <a:t>”)!</a:t>
            </a:r>
          </a:p>
        </p:txBody>
      </p:sp>
    </p:spTree>
    <p:extLst>
      <p:ext uri="{BB962C8B-B14F-4D97-AF65-F5344CB8AC3E}">
        <p14:creationId xmlns:p14="http://schemas.microsoft.com/office/powerpoint/2010/main" val="9506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AB83DB-45D9-4D0B-ABDE-4DAA386E13E3}"/>
              </a:ext>
            </a:extLst>
          </p:cNvPr>
          <p:cNvSpPr txBox="1"/>
          <p:nvPr/>
        </p:nvSpPr>
        <p:spPr>
          <a:xfrm>
            <a:off x="242637" y="317750"/>
            <a:ext cx="11706726" cy="2062103"/>
          </a:xfrm>
          <a:prstGeom prst="rect">
            <a:avLst/>
          </a:prstGeom>
          <a:noFill/>
        </p:spPr>
        <p:txBody>
          <a:bodyPr wrap="square" rtlCol="0">
            <a:spAutoFit/>
          </a:bodyPr>
          <a:lstStyle/>
          <a:p>
            <a:pPr algn="ctr"/>
            <a:r>
              <a:rPr lang="en-US" sz="12800" b="1" dirty="0"/>
              <a:t>open research</a:t>
            </a:r>
            <a:endParaRPr lang="en-GB" sz="12800" b="1" dirty="0"/>
          </a:p>
        </p:txBody>
      </p:sp>
      <p:sp>
        <p:nvSpPr>
          <p:cNvPr id="2" name="TextBox 1">
            <a:extLst>
              <a:ext uri="{FF2B5EF4-FFF2-40B4-BE49-F238E27FC236}">
                <a16:creationId xmlns:a16="http://schemas.microsoft.com/office/drawing/2014/main" id="{06FBF7D9-40CD-46ED-83DB-C731D79D577D}"/>
              </a:ext>
            </a:extLst>
          </p:cNvPr>
          <p:cNvSpPr txBox="1"/>
          <p:nvPr/>
        </p:nvSpPr>
        <p:spPr>
          <a:xfrm>
            <a:off x="493294" y="2413337"/>
            <a:ext cx="5602706" cy="1015663"/>
          </a:xfrm>
          <a:prstGeom prst="rect">
            <a:avLst/>
          </a:prstGeom>
          <a:noFill/>
        </p:spPr>
        <p:txBody>
          <a:bodyPr wrap="square" rtlCol="0">
            <a:spAutoFit/>
          </a:bodyPr>
          <a:lstStyle/>
          <a:p>
            <a:r>
              <a:rPr lang="en-US" sz="6000" i="1" dirty="0"/>
              <a:t>diversity of…</a:t>
            </a:r>
            <a:endParaRPr lang="en-GB" sz="6000" i="1" dirty="0"/>
          </a:p>
        </p:txBody>
      </p:sp>
      <p:sp>
        <p:nvSpPr>
          <p:cNvPr id="3" name="TextBox 2">
            <a:extLst>
              <a:ext uri="{FF2B5EF4-FFF2-40B4-BE49-F238E27FC236}">
                <a16:creationId xmlns:a16="http://schemas.microsoft.com/office/drawing/2014/main" id="{63330A1D-4D85-45CE-BEE1-B6F958D49940}"/>
              </a:ext>
            </a:extLst>
          </p:cNvPr>
          <p:cNvSpPr txBox="1"/>
          <p:nvPr/>
        </p:nvSpPr>
        <p:spPr>
          <a:xfrm>
            <a:off x="1588170" y="3402477"/>
            <a:ext cx="9276348" cy="1446550"/>
          </a:xfrm>
          <a:prstGeom prst="rect">
            <a:avLst/>
          </a:prstGeom>
          <a:noFill/>
        </p:spPr>
        <p:txBody>
          <a:bodyPr wrap="square" rtlCol="0">
            <a:spAutoFit/>
          </a:bodyPr>
          <a:lstStyle/>
          <a:p>
            <a:r>
              <a:rPr lang="en-US" sz="8800" b="1" dirty="0">
                <a:solidFill>
                  <a:schemeClr val="tx2"/>
                </a:solidFill>
              </a:rPr>
              <a:t>HOW</a:t>
            </a:r>
            <a:r>
              <a:rPr lang="en-US" sz="8800" dirty="0"/>
              <a:t> we know</a:t>
            </a:r>
            <a:endParaRPr lang="en-GB" sz="8800" dirty="0"/>
          </a:p>
        </p:txBody>
      </p:sp>
      <p:sp>
        <p:nvSpPr>
          <p:cNvPr id="5" name="TextBox 4">
            <a:extLst>
              <a:ext uri="{FF2B5EF4-FFF2-40B4-BE49-F238E27FC236}">
                <a16:creationId xmlns:a16="http://schemas.microsoft.com/office/drawing/2014/main" id="{6E8797C0-ABE9-4208-8FF1-B693FAECEC1F}"/>
              </a:ext>
            </a:extLst>
          </p:cNvPr>
          <p:cNvSpPr txBox="1"/>
          <p:nvPr/>
        </p:nvSpPr>
        <p:spPr>
          <a:xfrm>
            <a:off x="1588170" y="4849027"/>
            <a:ext cx="9410700" cy="1446550"/>
          </a:xfrm>
          <a:prstGeom prst="rect">
            <a:avLst/>
          </a:prstGeom>
          <a:noFill/>
        </p:spPr>
        <p:txBody>
          <a:bodyPr wrap="square" rtlCol="0">
            <a:spAutoFit/>
          </a:bodyPr>
          <a:lstStyle/>
          <a:p>
            <a:r>
              <a:rPr lang="en-US" sz="8800" b="1" dirty="0">
                <a:solidFill>
                  <a:schemeClr val="tx2"/>
                </a:solidFill>
              </a:rPr>
              <a:t>WHAT</a:t>
            </a:r>
            <a:r>
              <a:rPr lang="en-US" sz="8800" dirty="0"/>
              <a:t> we know</a:t>
            </a:r>
            <a:endParaRPr lang="en-GB" sz="8800" dirty="0"/>
          </a:p>
        </p:txBody>
      </p:sp>
    </p:spTree>
    <p:extLst>
      <p:ext uri="{BB962C8B-B14F-4D97-AF65-F5344CB8AC3E}">
        <p14:creationId xmlns:p14="http://schemas.microsoft.com/office/powerpoint/2010/main" val="23656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ags/tag1.xml><?xml version="1.0" encoding="utf-8"?>
<p:tagLst xmlns:a="http://purl.oclc.org/ooxml/drawingml/main" xmlns:r="http://purl.oclc.org/ooxml/officeDocument/relationships" xmlns:p="http://purl.oclc.org/ooxml/presentationml/main">
  <p:tag name="TIMING" val="|9.6|6.7"/>
</p:tagLst>
</file>

<file path=ppt/tags/tag2.xml><?xml version="1.0" encoding="utf-8"?>
<p:tagLst xmlns:a="http://purl.oclc.org/ooxml/drawingml/main" xmlns:r="http://purl.oclc.org/ooxml/officeDocument/relationships" xmlns:p="http://purl.oclc.org/ooxml/presentationml/main">
  <p:tag name="TIMING" val="|11.3|11.3"/>
</p:tagLst>
</file>

<file path=ppt/theme/theme1.xml><?xml version="1.0" encoding="utf-8"?>
<a:theme xmlns:a="http://purl.oclc.org/ooxml/drawingml/main" name="Pen 1">
  <a:themeElements>
    <a:clrScheme name="Pen 1">
      <a:dk1>
        <a:srgbClr val="F0F0F0"/>
      </a:dk1>
      <a:lt1>
        <a:srgbClr val="191919"/>
      </a:lt1>
      <a:dk2>
        <a:srgbClr val="FFC000"/>
      </a:dk2>
      <a:lt2>
        <a:srgbClr val="191919"/>
      </a:lt2>
      <a:accent1>
        <a:srgbClr val="5B9BD5"/>
      </a:accent1>
      <a:accent2>
        <a:srgbClr val="ED7D31"/>
      </a:accent2>
      <a:accent3>
        <a:srgbClr val="F0F0F0"/>
      </a:accent3>
      <a:accent4>
        <a:srgbClr val="FFC000"/>
      </a:accent4>
      <a:accent5>
        <a:srgbClr val="FF5050"/>
      </a:accent5>
      <a:accent6>
        <a:srgbClr val="70AD47"/>
      </a:accent6>
      <a:hlink>
        <a:srgbClr val="0A7DF5"/>
      </a:hlink>
      <a:folHlink>
        <a:srgbClr val="AA5F87"/>
      </a:folHlink>
    </a:clrScheme>
    <a:fontScheme name="Pen 1">
      <a:majorFont>
        <a:latin typeface="Metropolis"/>
        <a:ea typeface="Taipei Sans TC Beta"/>
        <a:cs typeface=""/>
      </a:majorFont>
      <a:minorFont>
        <a:latin typeface="Metropolis"/>
        <a:ea typeface="Taipei Sans TC Beta"/>
        <a:cs typeface=""/>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otalTime>1953</TotalTime>
  <Words>1529</Words>
  <Application>Microsoft Office PowerPoint</Application>
  <PresentationFormat>Widescreen</PresentationFormat>
  <Paragraphs>134</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Metropolis</vt:lpstr>
      <vt:lpstr>Arial</vt:lpstr>
      <vt:lpstr>Calibri</vt:lpstr>
      <vt:lpstr>Pen 1</vt:lpstr>
      <vt:lpstr>Representing epistemic and disciplinary diversity in open research</vt:lpstr>
      <vt:lpstr>PowerPoint Presentation</vt:lpstr>
      <vt:lpstr>PowerPoint Presentation</vt:lpstr>
      <vt:lpstr>PowerPoint Presentation</vt:lpstr>
      <vt:lpstr>PowerPoint Presentation</vt:lpstr>
      <vt:lpstr>PowerPoint Presentation</vt:lpstr>
      <vt:lpstr>PowerPoint Presentation</vt:lpstr>
      <vt:lpstr>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science hardware for realising globally equitable knowledge production</dc:title>
  <dc:creator>Pen-Yuan Hsing;Brianna Johns</dc:creator>
  <cp:lastModifiedBy>Pen-Yuan Hsing</cp:lastModifiedBy>
  <cp:revision>150</cp:revision>
  <dcterms:created xsi:type="dcterms:W3CDTF">2021-03-16T13:53:03Z</dcterms:created>
  <dcterms:modified xsi:type="dcterms:W3CDTF">2024-02-10T09:50:20Z</dcterms:modified>
</cp:coreProperties>
</file>