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351" r:id="rId6"/>
    <p:sldId id="271" r:id="rId7"/>
    <p:sldId id="352" r:id="rId8"/>
    <p:sldId id="353" r:id="rId9"/>
    <p:sldId id="355" r:id="rId10"/>
    <p:sldId id="358" r:id="rId11"/>
    <p:sldId id="335" r:id="rId12"/>
    <p:sldId id="334" r:id="rId13"/>
    <p:sldId id="337" r:id="rId14"/>
    <p:sldId id="367" r:id="rId15"/>
    <p:sldId id="341" r:id="rId16"/>
    <p:sldId id="338" r:id="rId17"/>
    <p:sldId id="262" r:id="rId18"/>
    <p:sldId id="304" r:id="rId19"/>
    <p:sldId id="359" r:id="rId20"/>
    <p:sldId id="356" r:id="rId21"/>
    <p:sldId id="361" r:id="rId22"/>
  </p:sldIdLst>
  <p:sldSz cx="12192000" cy="6858000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Y1+Q1EoFJkpMSDBGfUHRLYeaS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CB"/>
    <a:srgbClr val="800111"/>
    <a:srgbClr val="F09600"/>
    <a:srgbClr val="0000FF"/>
    <a:srgbClr val="FF0000"/>
    <a:srgbClr val="FEB3BD"/>
    <a:srgbClr val="E3462D"/>
    <a:srgbClr val="BB0823"/>
    <a:srgbClr val="D5F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D7F6C8-06DA-4BE9-BF14-5CB2734A1038}">
  <a:tblStyle styleId="{06D7F6C8-06DA-4BE9-BF14-5CB2734A103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2" autoAdjust="0"/>
    <p:restoredTop sz="89593" autoAdjust="0"/>
  </p:normalViewPr>
  <p:slideViewPr>
    <p:cSldViewPr snapToGrid="0">
      <p:cViewPr varScale="1">
        <p:scale>
          <a:sx n="114" d="100"/>
          <a:sy n="114" d="100"/>
        </p:scale>
        <p:origin x="802" y="10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4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4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ob Lang" userId="9a9b075a-ae99-4a83-9b82-8534e71cbb96" providerId="ADAL" clId="{7AF13EB6-E922-4CEF-90CB-8536EE6B2047}"/>
    <pc:docChg chg="custSel delSld modSld">
      <pc:chgData name="Jakob Lang" userId="9a9b075a-ae99-4a83-9b82-8534e71cbb96" providerId="ADAL" clId="{7AF13EB6-E922-4CEF-90CB-8536EE6B2047}" dt="2024-06-25T05:29:18.785" v="7" actId="1076"/>
      <pc:docMkLst>
        <pc:docMk/>
      </pc:docMkLst>
      <pc:sldChg chg="del">
        <pc:chgData name="Jakob Lang" userId="9a9b075a-ae99-4a83-9b82-8534e71cbb96" providerId="ADAL" clId="{7AF13EB6-E922-4CEF-90CB-8536EE6B2047}" dt="2024-06-25T05:27:31.856" v="0" actId="2696"/>
        <pc:sldMkLst>
          <pc:docMk/>
          <pc:sldMk cId="354305881" sldId="309"/>
        </pc:sldMkLst>
      </pc:sldChg>
      <pc:sldChg chg="delSp modSp mod delAnim">
        <pc:chgData name="Jakob Lang" userId="9a9b075a-ae99-4a83-9b82-8534e71cbb96" providerId="ADAL" clId="{7AF13EB6-E922-4CEF-90CB-8536EE6B2047}" dt="2024-06-25T05:29:18.785" v="7" actId="1076"/>
        <pc:sldMkLst>
          <pc:docMk/>
          <pc:sldMk cId="3230884754" sldId="352"/>
        </pc:sldMkLst>
        <pc:picChg chg="del">
          <ac:chgData name="Jakob Lang" userId="9a9b075a-ae99-4a83-9b82-8534e71cbb96" providerId="ADAL" clId="{7AF13EB6-E922-4CEF-90CB-8536EE6B2047}" dt="2024-06-25T05:27:37.193" v="1" actId="478"/>
          <ac:picMkLst>
            <pc:docMk/>
            <pc:sldMk cId="3230884754" sldId="352"/>
            <ac:picMk id="2" creationId="{9A3C1732-B0F7-CC6A-31BD-E07E9DAAAB8C}"/>
          </ac:picMkLst>
        </pc:picChg>
        <pc:picChg chg="mod">
          <ac:chgData name="Jakob Lang" userId="9a9b075a-ae99-4a83-9b82-8534e71cbb96" providerId="ADAL" clId="{7AF13EB6-E922-4CEF-90CB-8536EE6B2047}" dt="2024-06-25T05:29:16.089" v="6" actId="1076"/>
          <ac:picMkLst>
            <pc:docMk/>
            <pc:sldMk cId="3230884754" sldId="352"/>
            <ac:picMk id="11" creationId="{F98BF508-9C32-6C24-C7E6-E5904E734A51}"/>
          </ac:picMkLst>
        </pc:picChg>
        <pc:picChg chg="mod">
          <ac:chgData name="Jakob Lang" userId="9a9b075a-ae99-4a83-9b82-8534e71cbb96" providerId="ADAL" clId="{7AF13EB6-E922-4CEF-90CB-8536EE6B2047}" dt="2024-06-25T05:29:18.785" v="7" actId="1076"/>
          <ac:picMkLst>
            <pc:docMk/>
            <pc:sldMk cId="3230884754" sldId="352"/>
            <ac:picMk id="14" creationId="{F5CA9483-8FFB-79B7-3384-814E2EBE64A3}"/>
          </ac:picMkLst>
        </pc:picChg>
        <pc:picChg chg="del">
          <ac:chgData name="Jakob Lang" userId="9a9b075a-ae99-4a83-9b82-8534e71cbb96" providerId="ADAL" clId="{7AF13EB6-E922-4CEF-90CB-8536EE6B2047}" dt="2024-06-25T05:29:09.284" v="5" actId="478"/>
          <ac:picMkLst>
            <pc:docMk/>
            <pc:sldMk cId="3230884754" sldId="352"/>
            <ac:picMk id="18" creationId="{CBCEABEC-ACCC-47DB-AB66-91599F86E80A}"/>
          </ac:picMkLst>
        </pc:picChg>
        <pc:picChg chg="del">
          <ac:chgData name="Jakob Lang" userId="9a9b075a-ae99-4a83-9b82-8534e71cbb96" providerId="ADAL" clId="{7AF13EB6-E922-4CEF-90CB-8536EE6B2047}" dt="2024-06-25T05:29:08.624" v="4" actId="478"/>
          <ac:picMkLst>
            <pc:docMk/>
            <pc:sldMk cId="3230884754" sldId="352"/>
            <ac:picMk id="20" creationId="{B39B95FE-8647-1A1A-0506-919BCE025141}"/>
          </ac:picMkLst>
        </pc:picChg>
      </pc:sldChg>
      <pc:sldChg chg="delSp mod">
        <pc:chgData name="Jakob Lang" userId="9a9b075a-ae99-4a83-9b82-8534e71cbb96" providerId="ADAL" clId="{7AF13EB6-E922-4CEF-90CB-8536EE6B2047}" dt="2024-06-25T05:29:00.910" v="3" actId="478"/>
        <pc:sldMkLst>
          <pc:docMk/>
          <pc:sldMk cId="2403103110" sldId="359"/>
        </pc:sldMkLst>
        <pc:picChg chg="del">
          <ac:chgData name="Jakob Lang" userId="9a9b075a-ae99-4a83-9b82-8534e71cbb96" providerId="ADAL" clId="{7AF13EB6-E922-4CEF-90CB-8536EE6B2047}" dt="2024-06-25T05:29:00.910" v="3" actId="478"/>
          <ac:picMkLst>
            <pc:docMk/>
            <pc:sldMk cId="2403103110" sldId="359"/>
            <ac:picMk id="4" creationId="{B3F8AAA2-66D3-36A7-938C-6710A622EA3B}"/>
          </ac:picMkLst>
        </pc:picChg>
        <pc:picChg chg="del">
          <ac:chgData name="Jakob Lang" userId="9a9b075a-ae99-4a83-9b82-8534e71cbb96" providerId="ADAL" clId="{7AF13EB6-E922-4CEF-90CB-8536EE6B2047}" dt="2024-06-25T05:29:00.434" v="2" actId="478"/>
          <ac:picMkLst>
            <pc:docMk/>
            <pc:sldMk cId="2403103110" sldId="359"/>
            <ac:picMk id="5" creationId="{C5EC340D-38A9-E5BB-0BC0-B550A8C35AF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AF9A7-2F31-451D-9AC3-7D966E93AE26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CCA321A-8C8D-46E6-B7CF-738D953FAA29}">
      <dgm:prSet phldrT="[Text]"/>
      <dgm:spPr/>
      <dgm:t>
        <a:bodyPr/>
        <a:lstStyle/>
        <a:p>
          <a:r>
            <a:rPr lang="en-GB" dirty="0"/>
            <a:t>Sample Type</a:t>
          </a:r>
        </a:p>
      </dgm:t>
    </dgm:pt>
    <dgm:pt modelId="{0F15F471-E2E2-4BF8-824D-0494334E4003}" type="parTrans" cxnId="{FCF1185B-073D-471B-8C5D-4D91E410D1A8}">
      <dgm:prSet/>
      <dgm:spPr/>
      <dgm:t>
        <a:bodyPr/>
        <a:lstStyle/>
        <a:p>
          <a:endParaRPr lang="en-GB"/>
        </a:p>
      </dgm:t>
    </dgm:pt>
    <dgm:pt modelId="{E686C926-3B05-442C-99C5-31737DBE9D77}" type="sibTrans" cxnId="{FCF1185B-073D-471B-8C5D-4D91E410D1A8}">
      <dgm:prSet/>
      <dgm:spPr/>
      <dgm:t>
        <a:bodyPr/>
        <a:lstStyle/>
        <a:p>
          <a:endParaRPr lang="en-GB"/>
        </a:p>
      </dgm:t>
    </dgm:pt>
    <dgm:pt modelId="{FD62D5BA-107E-45E8-B7F7-CE0C40AF681C}">
      <dgm:prSet phldrT="[Text]"/>
      <dgm:spPr/>
      <dgm:t>
        <a:bodyPr/>
        <a:lstStyle/>
        <a:p>
          <a:r>
            <a:rPr lang="en-GB" dirty="0"/>
            <a:t>Plant Volatiles</a:t>
          </a:r>
        </a:p>
      </dgm:t>
    </dgm:pt>
    <dgm:pt modelId="{4166800F-B4BC-4F79-8C49-8AE9569EEAED}" type="parTrans" cxnId="{CB6D2196-CC71-4431-AC83-36A9CC48A8AD}">
      <dgm:prSet/>
      <dgm:spPr/>
      <dgm:t>
        <a:bodyPr/>
        <a:lstStyle/>
        <a:p>
          <a:endParaRPr lang="en-GB"/>
        </a:p>
      </dgm:t>
    </dgm:pt>
    <dgm:pt modelId="{5A769B14-BDD4-49D8-A7D3-90E68EEA9C2F}" type="sibTrans" cxnId="{CB6D2196-CC71-4431-AC83-36A9CC48A8AD}">
      <dgm:prSet/>
      <dgm:spPr/>
      <dgm:t>
        <a:bodyPr/>
        <a:lstStyle/>
        <a:p>
          <a:endParaRPr lang="en-GB"/>
        </a:p>
      </dgm:t>
    </dgm:pt>
    <dgm:pt modelId="{A28A6EF8-45BD-46BF-806D-10289F5D81B5}">
      <dgm:prSet phldrT="[Text]"/>
      <dgm:spPr/>
      <dgm:t>
        <a:bodyPr/>
        <a:lstStyle/>
        <a:p>
          <a:r>
            <a:rPr lang="en-GB" dirty="0"/>
            <a:t>Maize Leaf Metabolites</a:t>
          </a:r>
        </a:p>
      </dgm:t>
    </dgm:pt>
    <dgm:pt modelId="{5A44608C-DCA3-4542-83D5-7AE3AF79641F}" type="parTrans" cxnId="{021CB76E-7806-4A8D-A627-135953463CD7}">
      <dgm:prSet/>
      <dgm:spPr/>
      <dgm:t>
        <a:bodyPr/>
        <a:lstStyle/>
        <a:p>
          <a:endParaRPr lang="en-GB"/>
        </a:p>
      </dgm:t>
    </dgm:pt>
    <dgm:pt modelId="{1707B314-7400-4C83-9646-B4B593F5A745}" type="sibTrans" cxnId="{021CB76E-7806-4A8D-A627-135953463CD7}">
      <dgm:prSet/>
      <dgm:spPr/>
      <dgm:t>
        <a:bodyPr/>
        <a:lstStyle/>
        <a:p>
          <a:endParaRPr lang="en-GB"/>
        </a:p>
      </dgm:t>
    </dgm:pt>
    <dgm:pt modelId="{FD0E1B40-A029-4BE3-8E6A-02F294EE13C4}">
      <dgm:prSet phldrT="[Text]"/>
      <dgm:spPr/>
      <dgm:t>
        <a:bodyPr/>
        <a:lstStyle/>
        <a:p>
          <a:r>
            <a:rPr lang="en-GB" dirty="0"/>
            <a:t>Gained Insights</a:t>
          </a:r>
        </a:p>
      </dgm:t>
    </dgm:pt>
    <dgm:pt modelId="{82D79FD0-E733-44D6-8ED8-D63765280C7D}" type="parTrans" cxnId="{1BDB26F9-46F3-4F32-A6A2-D44FC899FB85}">
      <dgm:prSet/>
      <dgm:spPr/>
      <dgm:t>
        <a:bodyPr/>
        <a:lstStyle/>
        <a:p>
          <a:endParaRPr lang="en-GB"/>
        </a:p>
      </dgm:t>
    </dgm:pt>
    <dgm:pt modelId="{5866C6CE-35F8-49E7-B214-A9469BD32EBA}" type="sibTrans" cxnId="{1BDB26F9-46F3-4F32-A6A2-D44FC899FB85}">
      <dgm:prSet/>
      <dgm:spPr/>
      <dgm:t>
        <a:bodyPr/>
        <a:lstStyle/>
        <a:p>
          <a:endParaRPr lang="en-GB"/>
        </a:p>
      </dgm:t>
    </dgm:pt>
    <dgm:pt modelId="{F13828AB-6F88-46B1-8ECC-777256961657}">
      <dgm:prSet phldrT="[Text]"/>
      <dgm:spPr/>
      <dgm:t>
        <a:bodyPr/>
        <a:lstStyle/>
        <a:p>
          <a:r>
            <a:rPr lang="en-GB" dirty="0"/>
            <a:t>Driving force of push-pull effects</a:t>
          </a:r>
        </a:p>
      </dgm:t>
    </dgm:pt>
    <dgm:pt modelId="{740F4640-ED12-4C01-B19E-494B15BDE6C2}" type="parTrans" cxnId="{3CF5D82E-6B95-4DEA-95AB-C3CCD3602C6D}">
      <dgm:prSet/>
      <dgm:spPr/>
      <dgm:t>
        <a:bodyPr/>
        <a:lstStyle/>
        <a:p>
          <a:endParaRPr lang="en-GB"/>
        </a:p>
      </dgm:t>
    </dgm:pt>
    <dgm:pt modelId="{ACFCF819-61BB-48E2-8C54-8FE928B6E31D}" type="sibTrans" cxnId="{3CF5D82E-6B95-4DEA-95AB-C3CCD3602C6D}">
      <dgm:prSet/>
      <dgm:spPr/>
      <dgm:t>
        <a:bodyPr/>
        <a:lstStyle/>
        <a:p>
          <a:endParaRPr lang="en-GB"/>
        </a:p>
      </dgm:t>
    </dgm:pt>
    <dgm:pt modelId="{3A98897C-CB85-4858-9FC2-972C9731EBF7}">
      <dgm:prSet phldrT="[Text]"/>
      <dgm:spPr/>
      <dgm:t>
        <a:bodyPr/>
        <a:lstStyle/>
        <a:p>
          <a:r>
            <a:rPr lang="en-GB" dirty="0"/>
            <a:t>Variations in plant metabolism / defence</a:t>
          </a:r>
        </a:p>
      </dgm:t>
    </dgm:pt>
    <dgm:pt modelId="{7393B240-E9C7-4C7F-A349-548EA33015D9}" type="parTrans" cxnId="{86048413-A53D-4D9C-87D0-A5140D0A1213}">
      <dgm:prSet/>
      <dgm:spPr/>
      <dgm:t>
        <a:bodyPr/>
        <a:lstStyle/>
        <a:p>
          <a:endParaRPr lang="en-GB"/>
        </a:p>
      </dgm:t>
    </dgm:pt>
    <dgm:pt modelId="{EA2EAD32-C718-4265-A028-5FDA0C633D28}" type="sibTrans" cxnId="{86048413-A53D-4D9C-87D0-A5140D0A1213}">
      <dgm:prSet/>
      <dgm:spPr/>
      <dgm:t>
        <a:bodyPr/>
        <a:lstStyle/>
        <a:p>
          <a:endParaRPr lang="en-GB"/>
        </a:p>
      </dgm:t>
    </dgm:pt>
    <dgm:pt modelId="{1E6FB14D-4BFB-4C2E-A6CE-5E32CCBD98E7}">
      <dgm:prSet phldrT="[Text]"/>
      <dgm:spPr/>
      <dgm:t>
        <a:bodyPr/>
        <a:lstStyle/>
        <a:p>
          <a:r>
            <a:rPr lang="en-GB" dirty="0"/>
            <a:t>Measurement Method</a:t>
          </a:r>
        </a:p>
      </dgm:t>
    </dgm:pt>
    <dgm:pt modelId="{0809BD02-7C76-409A-A71C-723C753C87C3}" type="parTrans" cxnId="{8207F1F7-9F5A-48D0-B0F7-01453422F569}">
      <dgm:prSet/>
      <dgm:spPr/>
      <dgm:t>
        <a:bodyPr/>
        <a:lstStyle/>
        <a:p>
          <a:endParaRPr lang="en-GB"/>
        </a:p>
      </dgm:t>
    </dgm:pt>
    <dgm:pt modelId="{4A9C1D3C-8E66-4D30-A4B4-83F11D8DA928}" type="sibTrans" cxnId="{8207F1F7-9F5A-48D0-B0F7-01453422F569}">
      <dgm:prSet/>
      <dgm:spPr/>
      <dgm:t>
        <a:bodyPr/>
        <a:lstStyle/>
        <a:p>
          <a:endParaRPr lang="en-GB"/>
        </a:p>
      </dgm:t>
    </dgm:pt>
    <dgm:pt modelId="{56FB8ABF-DFDE-44A2-B0D4-6DB11B53BA74}">
      <dgm:prSet phldrT="[Text]"/>
      <dgm:spPr/>
      <dgm:t>
        <a:bodyPr/>
        <a:lstStyle/>
        <a:p>
          <a:r>
            <a:rPr lang="en-GB" dirty="0"/>
            <a:t>Thermal desorption GC-MS</a:t>
          </a:r>
        </a:p>
      </dgm:t>
    </dgm:pt>
    <dgm:pt modelId="{27D7616E-B74D-415A-810B-95AF2EE158BB}" type="parTrans" cxnId="{DD820739-3E91-49C8-9480-6A372609FA0A}">
      <dgm:prSet/>
      <dgm:spPr/>
      <dgm:t>
        <a:bodyPr/>
        <a:lstStyle/>
        <a:p>
          <a:endParaRPr lang="en-GB"/>
        </a:p>
      </dgm:t>
    </dgm:pt>
    <dgm:pt modelId="{5E8266B8-F8C3-4B9A-A207-3A7404C0AEA3}" type="sibTrans" cxnId="{DD820739-3E91-49C8-9480-6A372609FA0A}">
      <dgm:prSet/>
      <dgm:spPr/>
      <dgm:t>
        <a:bodyPr/>
        <a:lstStyle/>
        <a:p>
          <a:endParaRPr lang="en-GB"/>
        </a:p>
      </dgm:t>
    </dgm:pt>
    <dgm:pt modelId="{B6809DE9-C8CB-48A8-8CAF-A6741DEC12B5}">
      <dgm:prSet phldrT="[Text]"/>
      <dgm:spPr/>
      <dgm:t>
        <a:bodyPr/>
        <a:lstStyle/>
        <a:p>
          <a:r>
            <a:rPr lang="en-GB" dirty="0"/>
            <a:t>UHPLC-HR-ESI-MS/MS</a:t>
          </a:r>
        </a:p>
      </dgm:t>
    </dgm:pt>
    <dgm:pt modelId="{3C74E25D-5A73-43D7-8B2A-02FEF91FCD76}" type="parTrans" cxnId="{913F6ABB-F5E1-43DE-80A2-BC8B42A41236}">
      <dgm:prSet/>
      <dgm:spPr/>
      <dgm:t>
        <a:bodyPr/>
        <a:lstStyle/>
        <a:p>
          <a:endParaRPr lang="en-GB"/>
        </a:p>
      </dgm:t>
    </dgm:pt>
    <dgm:pt modelId="{DDE15B2B-4356-4516-83B3-D53E400DBE7C}" type="sibTrans" cxnId="{913F6ABB-F5E1-43DE-80A2-BC8B42A41236}">
      <dgm:prSet/>
      <dgm:spPr/>
      <dgm:t>
        <a:bodyPr/>
        <a:lstStyle/>
        <a:p>
          <a:endParaRPr lang="en-GB"/>
        </a:p>
      </dgm:t>
    </dgm:pt>
    <dgm:pt modelId="{3850F0A1-A921-4E09-A07B-F65F6DF9876A}" type="pres">
      <dgm:prSet presAssocID="{FBAAF9A7-2F31-451D-9AC3-7D966E93AE26}" presName="Name0" presStyleCnt="0">
        <dgm:presLayoutVars>
          <dgm:dir/>
          <dgm:animLvl val="lvl"/>
          <dgm:resizeHandles val="exact"/>
        </dgm:presLayoutVars>
      </dgm:prSet>
      <dgm:spPr/>
    </dgm:pt>
    <dgm:pt modelId="{927BF5A8-58C4-4795-8BB7-8F6BDFB01353}" type="pres">
      <dgm:prSet presAssocID="{1E6FB14D-4BFB-4C2E-A6CE-5E32CCBD98E7}" presName="boxAndChildren" presStyleCnt="0"/>
      <dgm:spPr/>
    </dgm:pt>
    <dgm:pt modelId="{6BA62119-7269-4B53-B01F-4E2DD0170513}" type="pres">
      <dgm:prSet presAssocID="{1E6FB14D-4BFB-4C2E-A6CE-5E32CCBD98E7}" presName="parentTextBox" presStyleLbl="node1" presStyleIdx="0" presStyleCnt="3"/>
      <dgm:spPr/>
    </dgm:pt>
    <dgm:pt modelId="{87BD040D-0C2E-4C08-9610-92139804DFAC}" type="pres">
      <dgm:prSet presAssocID="{1E6FB14D-4BFB-4C2E-A6CE-5E32CCBD98E7}" presName="entireBox" presStyleLbl="node1" presStyleIdx="0" presStyleCnt="3"/>
      <dgm:spPr/>
    </dgm:pt>
    <dgm:pt modelId="{AE9DC3D1-509F-4C0F-89CA-B67CC2AF916B}" type="pres">
      <dgm:prSet presAssocID="{1E6FB14D-4BFB-4C2E-A6CE-5E32CCBD98E7}" presName="descendantBox" presStyleCnt="0"/>
      <dgm:spPr/>
    </dgm:pt>
    <dgm:pt modelId="{5FACFCC5-B503-4E4A-88AF-AD8B932F7161}" type="pres">
      <dgm:prSet presAssocID="{56FB8ABF-DFDE-44A2-B0D4-6DB11B53BA74}" presName="childTextBox" presStyleLbl="fgAccFollowNode1" presStyleIdx="0" presStyleCnt="6">
        <dgm:presLayoutVars>
          <dgm:bulletEnabled val="1"/>
        </dgm:presLayoutVars>
      </dgm:prSet>
      <dgm:spPr/>
    </dgm:pt>
    <dgm:pt modelId="{41178201-B328-4756-94C1-42D3EFCC04D5}" type="pres">
      <dgm:prSet presAssocID="{B6809DE9-C8CB-48A8-8CAF-A6741DEC12B5}" presName="childTextBox" presStyleLbl="fgAccFollowNode1" presStyleIdx="1" presStyleCnt="6">
        <dgm:presLayoutVars>
          <dgm:bulletEnabled val="1"/>
        </dgm:presLayoutVars>
      </dgm:prSet>
      <dgm:spPr/>
    </dgm:pt>
    <dgm:pt modelId="{6FFF3C97-657A-4788-9FC0-3DC06899E83A}" type="pres">
      <dgm:prSet presAssocID="{5866C6CE-35F8-49E7-B214-A9469BD32EBA}" presName="sp" presStyleCnt="0"/>
      <dgm:spPr/>
    </dgm:pt>
    <dgm:pt modelId="{5923567C-D324-402B-A119-F98772356F5E}" type="pres">
      <dgm:prSet presAssocID="{FD0E1B40-A029-4BE3-8E6A-02F294EE13C4}" presName="arrowAndChildren" presStyleCnt="0"/>
      <dgm:spPr/>
    </dgm:pt>
    <dgm:pt modelId="{BBFC923D-8C5C-4EB1-B868-61CC5AF6291C}" type="pres">
      <dgm:prSet presAssocID="{FD0E1B40-A029-4BE3-8E6A-02F294EE13C4}" presName="parentTextArrow" presStyleLbl="node1" presStyleIdx="0" presStyleCnt="3"/>
      <dgm:spPr/>
    </dgm:pt>
    <dgm:pt modelId="{D6588585-0864-4417-AE2B-54A9D0474C9A}" type="pres">
      <dgm:prSet presAssocID="{FD0E1B40-A029-4BE3-8E6A-02F294EE13C4}" presName="arrow" presStyleLbl="node1" presStyleIdx="1" presStyleCnt="3"/>
      <dgm:spPr/>
    </dgm:pt>
    <dgm:pt modelId="{BA35BB50-F0DA-4F06-8030-2B357E48ED4B}" type="pres">
      <dgm:prSet presAssocID="{FD0E1B40-A029-4BE3-8E6A-02F294EE13C4}" presName="descendantArrow" presStyleCnt="0"/>
      <dgm:spPr/>
    </dgm:pt>
    <dgm:pt modelId="{03260201-AF24-401B-8DE6-57DE007D3263}" type="pres">
      <dgm:prSet presAssocID="{F13828AB-6F88-46B1-8ECC-777256961657}" presName="childTextArrow" presStyleLbl="fgAccFollowNode1" presStyleIdx="2" presStyleCnt="6">
        <dgm:presLayoutVars>
          <dgm:bulletEnabled val="1"/>
        </dgm:presLayoutVars>
      </dgm:prSet>
      <dgm:spPr/>
    </dgm:pt>
    <dgm:pt modelId="{2479B08D-5822-40C1-AC53-CEB31809845F}" type="pres">
      <dgm:prSet presAssocID="{3A98897C-CB85-4858-9FC2-972C9731EBF7}" presName="childTextArrow" presStyleLbl="fgAccFollowNode1" presStyleIdx="3" presStyleCnt="6">
        <dgm:presLayoutVars>
          <dgm:bulletEnabled val="1"/>
        </dgm:presLayoutVars>
      </dgm:prSet>
      <dgm:spPr/>
    </dgm:pt>
    <dgm:pt modelId="{E10AC3ED-DD3E-457B-AA37-10E8672DD93A}" type="pres">
      <dgm:prSet presAssocID="{E686C926-3B05-442C-99C5-31737DBE9D77}" presName="sp" presStyleCnt="0"/>
      <dgm:spPr/>
    </dgm:pt>
    <dgm:pt modelId="{429D648F-D30D-452A-9C10-BEE79B224414}" type="pres">
      <dgm:prSet presAssocID="{9CCA321A-8C8D-46E6-B7CF-738D953FAA29}" presName="arrowAndChildren" presStyleCnt="0"/>
      <dgm:spPr/>
    </dgm:pt>
    <dgm:pt modelId="{85370DED-89C9-4871-B126-48B92A57C1AD}" type="pres">
      <dgm:prSet presAssocID="{9CCA321A-8C8D-46E6-B7CF-738D953FAA29}" presName="parentTextArrow" presStyleLbl="node1" presStyleIdx="1" presStyleCnt="3"/>
      <dgm:spPr/>
    </dgm:pt>
    <dgm:pt modelId="{20C01ACC-71FD-4E48-977F-A958DC3FD5B3}" type="pres">
      <dgm:prSet presAssocID="{9CCA321A-8C8D-46E6-B7CF-738D953FAA29}" presName="arrow" presStyleLbl="node1" presStyleIdx="2" presStyleCnt="3"/>
      <dgm:spPr/>
    </dgm:pt>
    <dgm:pt modelId="{53027CF9-9116-4767-9E85-6BF5EF38A2E3}" type="pres">
      <dgm:prSet presAssocID="{9CCA321A-8C8D-46E6-B7CF-738D953FAA29}" presName="descendantArrow" presStyleCnt="0"/>
      <dgm:spPr/>
    </dgm:pt>
    <dgm:pt modelId="{00B79A7A-47D9-4E3C-93AF-581B0BE0277A}" type="pres">
      <dgm:prSet presAssocID="{FD62D5BA-107E-45E8-B7F7-CE0C40AF681C}" presName="childTextArrow" presStyleLbl="fgAccFollowNode1" presStyleIdx="4" presStyleCnt="6">
        <dgm:presLayoutVars>
          <dgm:bulletEnabled val="1"/>
        </dgm:presLayoutVars>
      </dgm:prSet>
      <dgm:spPr/>
    </dgm:pt>
    <dgm:pt modelId="{A64615CA-8EFE-4ADA-947C-C582410ED231}" type="pres">
      <dgm:prSet presAssocID="{A28A6EF8-45BD-46BF-806D-10289F5D81B5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86048413-A53D-4D9C-87D0-A5140D0A1213}" srcId="{FD0E1B40-A029-4BE3-8E6A-02F294EE13C4}" destId="{3A98897C-CB85-4858-9FC2-972C9731EBF7}" srcOrd="1" destOrd="0" parTransId="{7393B240-E9C7-4C7F-A349-548EA33015D9}" sibTransId="{EA2EAD32-C718-4265-A028-5FDA0C633D28}"/>
    <dgm:cxn modelId="{0814281E-A6CC-4122-B2E2-A72B3FC46007}" type="presOf" srcId="{1E6FB14D-4BFB-4C2E-A6CE-5E32CCBD98E7}" destId="{87BD040D-0C2E-4C08-9610-92139804DFAC}" srcOrd="1" destOrd="0" presId="urn:microsoft.com/office/officeart/2005/8/layout/process4"/>
    <dgm:cxn modelId="{3CF5D82E-6B95-4DEA-95AB-C3CCD3602C6D}" srcId="{FD0E1B40-A029-4BE3-8E6A-02F294EE13C4}" destId="{F13828AB-6F88-46B1-8ECC-777256961657}" srcOrd="0" destOrd="0" parTransId="{740F4640-ED12-4C01-B19E-494B15BDE6C2}" sibTransId="{ACFCF819-61BB-48E2-8C54-8FE928B6E31D}"/>
    <dgm:cxn modelId="{DD820739-3E91-49C8-9480-6A372609FA0A}" srcId="{1E6FB14D-4BFB-4C2E-A6CE-5E32CCBD98E7}" destId="{56FB8ABF-DFDE-44A2-B0D4-6DB11B53BA74}" srcOrd="0" destOrd="0" parTransId="{27D7616E-B74D-415A-810B-95AF2EE158BB}" sibTransId="{5E8266B8-F8C3-4B9A-A207-3A7404C0AEA3}"/>
    <dgm:cxn modelId="{4FDEA33A-F2FA-4E6D-A6EB-25961CF9EB68}" type="presOf" srcId="{F13828AB-6F88-46B1-8ECC-777256961657}" destId="{03260201-AF24-401B-8DE6-57DE007D3263}" srcOrd="0" destOrd="0" presId="urn:microsoft.com/office/officeart/2005/8/layout/process4"/>
    <dgm:cxn modelId="{BBA1015B-B109-41CF-B7FE-DBA400EF1319}" type="presOf" srcId="{FD0E1B40-A029-4BE3-8E6A-02F294EE13C4}" destId="{D6588585-0864-4417-AE2B-54A9D0474C9A}" srcOrd="1" destOrd="0" presId="urn:microsoft.com/office/officeart/2005/8/layout/process4"/>
    <dgm:cxn modelId="{FCF1185B-073D-471B-8C5D-4D91E410D1A8}" srcId="{FBAAF9A7-2F31-451D-9AC3-7D966E93AE26}" destId="{9CCA321A-8C8D-46E6-B7CF-738D953FAA29}" srcOrd="0" destOrd="0" parTransId="{0F15F471-E2E2-4BF8-824D-0494334E4003}" sibTransId="{E686C926-3B05-442C-99C5-31737DBE9D77}"/>
    <dgm:cxn modelId="{D994F36C-DA6E-4D13-9B31-1CA2B07E8B7D}" type="presOf" srcId="{1E6FB14D-4BFB-4C2E-A6CE-5E32CCBD98E7}" destId="{6BA62119-7269-4B53-B01F-4E2DD0170513}" srcOrd="0" destOrd="0" presId="urn:microsoft.com/office/officeart/2005/8/layout/process4"/>
    <dgm:cxn modelId="{021CB76E-7806-4A8D-A627-135953463CD7}" srcId="{9CCA321A-8C8D-46E6-B7CF-738D953FAA29}" destId="{A28A6EF8-45BD-46BF-806D-10289F5D81B5}" srcOrd="1" destOrd="0" parTransId="{5A44608C-DCA3-4542-83D5-7AE3AF79641F}" sibTransId="{1707B314-7400-4C83-9646-B4B593F5A745}"/>
    <dgm:cxn modelId="{F585076F-ADEE-4C01-BC93-7BB440BC2630}" type="presOf" srcId="{FD62D5BA-107E-45E8-B7F7-CE0C40AF681C}" destId="{00B79A7A-47D9-4E3C-93AF-581B0BE0277A}" srcOrd="0" destOrd="0" presId="urn:microsoft.com/office/officeart/2005/8/layout/process4"/>
    <dgm:cxn modelId="{B0FF8D78-79C0-4CB5-BBA8-813E043187E4}" type="presOf" srcId="{A28A6EF8-45BD-46BF-806D-10289F5D81B5}" destId="{A64615CA-8EFE-4ADA-947C-C582410ED231}" srcOrd="0" destOrd="0" presId="urn:microsoft.com/office/officeart/2005/8/layout/process4"/>
    <dgm:cxn modelId="{CB6D2196-CC71-4431-AC83-36A9CC48A8AD}" srcId="{9CCA321A-8C8D-46E6-B7CF-738D953FAA29}" destId="{FD62D5BA-107E-45E8-B7F7-CE0C40AF681C}" srcOrd="0" destOrd="0" parTransId="{4166800F-B4BC-4F79-8C49-8AE9569EEAED}" sibTransId="{5A769B14-BDD4-49D8-A7D3-90E68EEA9C2F}"/>
    <dgm:cxn modelId="{0DAC2B99-A58A-4406-91B7-C90A71D1967D}" type="presOf" srcId="{FBAAF9A7-2F31-451D-9AC3-7D966E93AE26}" destId="{3850F0A1-A921-4E09-A07B-F65F6DF9876A}" srcOrd="0" destOrd="0" presId="urn:microsoft.com/office/officeart/2005/8/layout/process4"/>
    <dgm:cxn modelId="{5F9F4CA2-69B4-4A09-AF73-EB0DC9CB6A20}" type="presOf" srcId="{FD0E1B40-A029-4BE3-8E6A-02F294EE13C4}" destId="{BBFC923D-8C5C-4EB1-B868-61CC5AF6291C}" srcOrd="0" destOrd="0" presId="urn:microsoft.com/office/officeart/2005/8/layout/process4"/>
    <dgm:cxn modelId="{753178A6-0A11-4D7D-ACFD-A9A0C53EBDD4}" type="presOf" srcId="{B6809DE9-C8CB-48A8-8CAF-A6741DEC12B5}" destId="{41178201-B328-4756-94C1-42D3EFCC04D5}" srcOrd="0" destOrd="0" presId="urn:microsoft.com/office/officeart/2005/8/layout/process4"/>
    <dgm:cxn modelId="{913F6ABB-F5E1-43DE-80A2-BC8B42A41236}" srcId="{1E6FB14D-4BFB-4C2E-A6CE-5E32CCBD98E7}" destId="{B6809DE9-C8CB-48A8-8CAF-A6741DEC12B5}" srcOrd="1" destOrd="0" parTransId="{3C74E25D-5A73-43D7-8B2A-02FEF91FCD76}" sibTransId="{DDE15B2B-4356-4516-83B3-D53E400DBE7C}"/>
    <dgm:cxn modelId="{D43425C3-228C-41B1-B457-09CA2867F212}" type="presOf" srcId="{9CCA321A-8C8D-46E6-B7CF-738D953FAA29}" destId="{20C01ACC-71FD-4E48-977F-A958DC3FD5B3}" srcOrd="1" destOrd="0" presId="urn:microsoft.com/office/officeart/2005/8/layout/process4"/>
    <dgm:cxn modelId="{EB8572F0-F36A-4723-ADD9-12C7B2CC7F84}" type="presOf" srcId="{3A98897C-CB85-4858-9FC2-972C9731EBF7}" destId="{2479B08D-5822-40C1-AC53-CEB31809845F}" srcOrd="0" destOrd="0" presId="urn:microsoft.com/office/officeart/2005/8/layout/process4"/>
    <dgm:cxn modelId="{B33A57F6-298C-4EC4-AF0C-519C32C107AD}" type="presOf" srcId="{56FB8ABF-DFDE-44A2-B0D4-6DB11B53BA74}" destId="{5FACFCC5-B503-4E4A-88AF-AD8B932F7161}" srcOrd="0" destOrd="0" presId="urn:microsoft.com/office/officeart/2005/8/layout/process4"/>
    <dgm:cxn modelId="{8207F1F7-9F5A-48D0-B0F7-01453422F569}" srcId="{FBAAF9A7-2F31-451D-9AC3-7D966E93AE26}" destId="{1E6FB14D-4BFB-4C2E-A6CE-5E32CCBD98E7}" srcOrd="2" destOrd="0" parTransId="{0809BD02-7C76-409A-A71C-723C753C87C3}" sibTransId="{4A9C1D3C-8E66-4D30-A4B4-83F11D8DA928}"/>
    <dgm:cxn modelId="{1BDB26F9-46F3-4F32-A6A2-D44FC899FB85}" srcId="{FBAAF9A7-2F31-451D-9AC3-7D966E93AE26}" destId="{FD0E1B40-A029-4BE3-8E6A-02F294EE13C4}" srcOrd="1" destOrd="0" parTransId="{82D79FD0-E733-44D6-8ED8-D63765280C7D}" sibTransId="{5866C6CE-35F8-49E7-B214-A9469BD32EBA}"/>
    <dgm:cxn modelId="{9248FEFC-4931-4090-B31A-31F70F57C52A}" type="presOf" srcId="{9CCA321A-8C8D-46E6-B7CF-738D953FAA29}" destId="{85370DED-89C9-4871-B126-48B92A57C1AD}" srcOrd="0" destOrd="0" presId="urn:microsoft.com/office/officeart/2005/8/layout/process4"/>
    <dgm:cxn modelId="{C720DCFA-BA81-4771-9563-0779D99305D8}" type="presParOf" srcId="{3850F0A1-A921-4E09-A07B-F65F6DF9876A}" destId="{927BF5A8-58C4-4795-8BB7-8F6BDFB01353}" srcOrd="0" destOrd="0" presId="urn:microsoft.com/office/officeart/2005/8/layout/process4"/>
    <dgm:cxn modelId="{782CF0D2-6A87-497E-B226-63BAB1EEB47E}" type="presParOf" srcId="{927BF5A8-58C4-4795-8BB7-8F6BDFB01353}" destId="{6BA62119-7269-4B53-B01F-4E2DD0170513}" srcOrd="0" destOrd="0" presId="urn:microsoft.com/office/officeart/2005/8/layout/process4"/>
    <dgm:cxn modelId="{79CF4EFF-88C7-4EBB-8F33-2D30FA93FF5D}" type="presParOf" srcId="{927BF5A8-58C4-4795-8BB7-8F6BDFB01353}" destId="{87BD040D-0C2E-4C08-9610-92139804DFAC}" srcOrd="1" destOrd="0" presId="urn:microsoft.com/office/officeart/2005/8/layout/process4"/>
    <dgm:cxn modelId="{F07E078C-1F1E-4912-B7A2-334A02FAA7AC}" type="presParOf" srcId="{927BF5A8-58C4-4795-8BB7-8F6BDFB01353}" destId="{AE9DC3D1-509F-4C0F-89CA-B67CC2AF916B}" srcOrd="2" destOrd="0" presId="urn:microsoft.com/office/officeart/2005/8/layout/process4"/>
    <dgm:cxn modelId="{546B8EBE-F5C0-4F8A-8829-91EE4C404D38}" type="presParOf" srcId="{AE9DC3D1-509F-4C0F-89CA-B67CC2AF916B}" destId="{5FACFCC5-B503-4E4A-88AF-AD8B932F7161}" srcOrd="0" destOrd="0" presId="urn:microsoft.com/office/officeart/2005/8/layout/process4"/>
    <dgm:cxn modelId="{2085D3AC-D012-43B9-89A5-77EF2DFD9F49}" type="presParOf" srcId="{AE9DC3D1-509F-4C0F-89CA-B67CC2AF916B}" destId="{41178201-B328-4756-94C1-42D3EFCC04D5}" srcOrd="1" destOrd="0" presId="urn:microsoft.com/office/officeart/2005/8/layout/process4"/>
    <dgm:cxn modelId="{D0E098A1-8F65-4F99-BF28-0CAC331CE474}" type="presParOf" srcId="{3850F0A1-A921-4E09-A07B-F65F6DF9876A}" destId="{6FFF3C97-657A-4788-9FC0-3DC06899E83A}" srcOrd="1" destOrd="0" presId="urn:microsoft.com/office/officeart/2005/8/layout/process4"/>
    <dgm:cxn modelId="{8F6BB85C-F2FC-493D-A748-87E53E22A564}" type="presParOf" srcId="{3850F0A1-A921-4E09-A07B-F65F6DF9876A}" destId="{5923567C-D324-402B-A119-F98772356F5E}" srcOrd="2" destOrd="0" presId="urn:microsoft.com/office/officeart/2005/8/layout/process4"/>
    <dgm:cxn modelId="{B7F7D018-ADB1-4746-8B57-AD651CFCA51E}" type="presParOf" srcId="{5923567C-D324-402B-A119-F98772356F5E}" destId="{BBFC923D-8C5C-4EB1-B868-61CC5AF6291C}" srcOrd="0" destOrd="0" presId="urn:microsoft.com/office/officeart/2005/8/layout/process4"/>
    <dgm:cxn modelId="{FFCD6235-261C-40A3-BD14-EE77CE725487}" type="presParOf" srcId="{5923567C-D324-402B-A119-F98772356F5E}" destId="{D6588585-0864-4417-AE2B-54A9D0474C9A}" srcOrd="1" destOrd="0" presId="urn:microsoft.com/office/officeart/2005/8/layout/process4"/>
    <dgm:cxn modelId="{E1F728BE-6E2B-4524-BA10-8675A030684A}" type="presParOf" srcId="{5923567C-D324-402B-A119-F98772356F5E}" destId="{BA35BB50-F0DA-4F06-8030-2B357E48ED4B}" srcOrd="2" destOrd="0" presId="urn:microsoft.com/office/officeart/2005/8/layout/process4"/>
    <dgm:cxn modelId="{56097C90-D09E-49DD-B7B3-098768FE1437}" type="presParOf" srcId="{BA35BB50-F0DA-4F06-8030-2B357E48ED4B}" destId="{03260201-AF24-401B-8DE6-57DE007D3263}" srcOrd="0" destOrd="0" presId="urn:microsoft.com/office/officeart/2005/8/layout/process4"/>
    <dgm:cxn modelId="{EB28C7EB-29AF-4F31-BE8B-5FFDA408A36F}" type="presParOf" srcId="{BA35BB50-F0DA-4F06-8030-2B357E48ED4B}" destId="{2479B08D-5822-40C1-AC53-CEB31809845F}" srcOrd="1" destOrd="0" presId="urn:microsoft.com/office/officeart/2005/8/layout/process4"/>
    <dgm:cxn modelId="{B7348E81-3854-46E1-ADC5-7153C2A3EF9F}" type="presParOf" srcId="{3850F0A1-A921-4E09-A07B-F65F6DF9876A}" destId="{E10AC3ED-DD3E-457B-AA37-10E8672DD93A}" srcOrd="3" destOrd="0" presId="urn:microsoft.com/office/officeart/2005/8/layout/process4"/>
    <dgm:cxn modelId="{C7CB0CC8-F1EF-4285-86C5-817C2F16450D}" type="presParOf" srcId="{3850F0A1-A921-4E09-A07B-F65F6DF9876A}" destId="{429D648F-D30D-452A-9C10-BEE79B224414}" srcOrd="4" destOrd="0" presId="urn:microsoft.com/office/officeart/2005/8/layout/process4"/>
    <dgm:cxn modelId="{961492E8-0B8E-4981-89C7-474ED34FFBAA}" type="presParOf" srcId="{429D648F-D30D-452A-9C10-BEE79B224414}" destId="{85370DED-89C9-4871-B126-48B92A57C1AD}" srcOrd="0" destOrd="0" presId="urn:microsoft.com/office/officeart/2005/8/layout/process4"/>
    <dgm:cxn modelId="{B27D52DE-5E30-4E78-BBEF-CA0E9B527147}" type="presParOf" srcId="{429D648F-D30D-452A-9C10-BEE79B224414}" destId="{20C01ACC-71FD-4E48-977F-A958DC3FD5B3}" srcOrd="1" destOrd="0" presId="urn:microsoft.com/office/officeart/2005/8/layout/process4"/>
    <dgm:cxn modelId="{19BBAFD5-0D87-4543-9F81-31149D165285}" type="presParOf" srcId="{429D648F-D30D-452A-9C10-BEE79B224414}" destId="{53027CF9-9116-4767-9E85-6BF5EF38A2E3}" srcOrd="2" destOrd="0" presId="urn:microsoft.com/office/officeart/2005/8/layout/process4"/>
    <dgm:cxn modelId="{9A08840F-1530-43E6-9E72-6754F322B8B2}" type="presParOf" srcId="{53027CF9-9116-4767-9E85-6BF5EF38A2E3}" destId="{00B79A7A-47D9-4E3C-93AF-581B0BE0277A}" srcOrd="0" destOrd="0" presId="urn:microsoft.com/office/officeart/2005/8/layout/process4"/>
    <dgm:cxn modelId="{B0562C06-1158-40C6-8B4F-7D78EB5D417D}" type="presParOf" srcId="{53027CF9-9116-4767-9E85-6BF5EF38A2E3}" destId="{A64615CA-8EFE-4ADA-947C-C582410ED231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D040D-0C2E-4C08-9610-92139804DFAC}">
      <dsp:nvSpPr>
        <dsp:cNvPr id="0" name=""/>
        <dsp:cNvSpPr/>
      </dsp:nvSpPr>
      <dsp:spPr>
        <a:xfrm>
          <a:off x="0" y="3426622"/>
          <a:ext cx="10421937" cy="1124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Measurement Method</a:t>
          </a:r>
        </a:p>
      </dsp:txBody>
      <dsp:txXfrm>
        <a:off x="0" y="3426622"/>
        <a:ext cx="10421937" cy="607334"/>
      </dsp:txXfrm>
    </dsp:sp>
    <dsp:sp modelId="{5FACFCC5-B503-4E4A-88AF-AD8B932F7161}">
      <dsp:nvSpPr>
        <dsp:cNvPr id="0" name=""/>
        <dsp:cNvSpPr/>
      </dsp:nvSpPr>
      <dsp:spPr>
        <a:xfrm>
          <a:off x="0" y="4011463"/>
          <a:ext cx="5210968" cy="51735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Thermal desorption GC-MS</a:t>
          </a:r>
        </a:p>
      </dsp:txBody>
      <dsp:txXfrm>
        <a:off x="0" y="4011463"/>
        <a:ext cx="5210968" cy="517359"/>
      </dsp:txXfrm>
    </dsp:sp>
    <dsp:sp modelId="{41178201-B328-4756-94C1-42D3EFCC04D5}">
      <dsp:nvSpPr>
        <dsp:cNvPr id="0" name=""/>
        <dsp:cNvSpPr/>
      </dsp:nvSpPr>
      <dsp:spPr>
        <a:xfrm>
          <a:off x="5210968" y="4011463"/>
          <a:ext cx="5210968" cy="517359"/>
        </a:xfrm>
        <a:prstGeom prst="rect">
          <a:avLst/>
        </a:prstGeom>
        <a:solidFill>
          <a:schemeClr val="accent2">
            <a:tint val="40000"/>
            <a:alpha val="90000"/>
            <a:hueOff val="236465"/>
            <a:satOff val="2968"/>
            <a:lumOff val="128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36465"/>
              <a:satOff val="2968"/>
              <a:lumOff val="1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UHPLC-HR-ESI-MS/MS</a:t>
          </a:r>
        </a:p>
      </dsp:txBody>
      <dsp:txXfrm>
        <a:off x="5210968" y="4011463"/>
        <a:ext cx="5210968" cy="517359"/>
      </dsp:txXfrm>
    </dsp:sp>
    <dsp:sp modelId="{D6588585-0864-4417-AE2B-54A9D0474C9A}">
      <dsp:nvSpPr>
        <dsp:cNvPr id="0" name=""/>
        <dsp:cNvSpPr/>
      </dsp:nvSpPr>
      <dsp:spPr>
        <a:xfrm rot="10800000">
          <a:off x="0" y="1713713"/>
          <a:ext cx="10421937" cy="1729779"/>
        </a:xfrm>
        <a:prstGeom prst="upArrowCallout">
          <a:avLst/>
        </a:prstGeom>
        <a:solidFill>
          <a:schemeClr val="accent2">
            <a:hueOff val="877718"/>
            <a:satOff val="11764"/>
            <a:lumOff val="-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Gained Insights</a:t>
          </a:r>
        </a:p>
      </dsp:txBody>
      <dsp:txXfrm rot="-10800000">
        <a:off x="0" y="1713713"/>
        <a:ext cx="10421937" cy="607152"/>
      </dsp:txXfrm>
    </dsp:sp>
    <dsp:sp modelId="{03260201-AF24-401B-8DE6-57DE007D3263}">
      <dsp:nvSpPr>
        <dsp:cNvPr id="0" name=""/>
        <dsp:cNvSpPr/>
      </dsp:nvSpPr>
      <dsp:spPr>
        <a:xfrm>
          <a:off x="0" y="2320866"/>
          <a:ext cx="5210968" cy="517204"/>
        </a:xfrm>
        <a:prstGeom prst="rect">
          <a:avLst/>
        </a:prstGeom>
        <a:solidFill>
          <a:schemeClr val="accent2">
            <a:tint val="40000"/>
            <a:alpha val="90000"/>
            <a:hueOff val="472930"/>
            <a:satOff val="5936"/>
            <a:lumOff val="25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72930"/>
              <a:satOff val="5936"/>
              <a:lumOff val="2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Driving force of push-pull effects</a:t>
          </a:r>
        </a:p>
      </dsp:txBody>
      <dsp:txXfrm>
        <a:off x="0" y="2320866"/>
        <a:ext cx="5210968" cy="517204"/>
      </dsp:txXfrm>
    </dsp:sp>
    <dsp:sp modelId="{2479B08D-5822-40C1-AC53-CEB31809845F}">
      <dsp:nvSpPr>
        <dsp:cNvPr id="0" name=""/>
        <dsp:cNvSpPr/>
      </dsp:nvSpPr>
      <dsp:spPr>
        <a:xfrm>
          <a:off x="5210968" y="2320866"/>
          <a:ext cx="5210968" cy="517204"/>
        </a:xfrm>
        <a:prstGeom prst="rect">
          <a:avLst/>
        </a:prstGeom>
        <a:solidFill>
          <a:schemeClr val="accent2">
            <a:tint val="40000"/>
            <a:alpha val="90000"/>
            <a:hueOff val="709396"/>
            <a:satOff val="8903"/>
            <a:lumOff val="38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709396"/>
              <a:satOff val="8903"/>
              <a:lumOff val="3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Variations in plant metabolism / defence</a:t>
          </a:r>
        </a:p>
      </dsp:txBody>
      <dsp:txXfrm>
        <a:off x="5210968" y="2320866"/>
        <a:ext cx="5210968" cy="517204"/>
      </dsp:txXfrm>
    </dsp:sp>
    <dsp:sp modelId="{20C01ACC-71FD-4E48-977F-A958DC3FD5B3}">
      <dsp:nvSpPr>
        <dsp:cNvPr id="0" name=""/>
        <dsp:cNvSpPr/>
      </dsp:nvSpPr>
      <dsp:spPr>
        <a:xfrm rot="10800000">
          <a:off x="0" y="804"/>
          <a:ext cx="10421937" cy="1729779"/>
        </a:xfrm>
        <a:prstGeom prst="upArrowCallout">
          <a:avLst/>
        </a:prstGeom>
        <a:solidFill>
          <a:schemeClr val="accent2">
            <a:hueOff val="1755436"/>
            <a:satOff val="23529"/>
            <a:lumOff val="-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Sample Type</a:t>
          </a:r>
        </a:p>
      </dsp:txBody>
      <dsp:txXfrm rot="-10800000">
        <a:off x="0" y="804"/>
        <a:ext cx="10421937" cy="607152"/>
      </dsp:txXfrm>
    </dsp:sp>
    <dsp:sp modelId="{00B79A7A-47D9-4E3C-93AF-581B0BE0277A}">
      <dsp:nvSpPr>
        <dsp:cNvPr id="0" name=""/>
        <dsp:cNvSpPr/>
      </dsp:nvSpPr>
      <dsp:spPr>
        <a:xfrm>
          <a:off x="0" y="607957"/>
          <a:ext cx="5210968" cy="517204"/>
        </a:xfrm>
        <a:prstGeom prst="rect">
          <a:avLst/>
        </a:prstGeom>
        <a:solidFill>
          <a:schemeClr val="accent2">
            <a:tint val="40000"/>
            <a:alpha val="90000"/>
            <a:hueOff val="945861"/>
            <a:satOff val="11871"/>
            <a:lumOff val="51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945861"/>
              <a:satOff val="11871"/>
              <a:lumOff val="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Plant Volatiles</a:t>
          </a:r>
        </a:p>
      </dsp:txBody>
      <dsp:txXfrm>
        <a:off x="0" y="607957"/>
        <a:ext cx="5210968" cy="517204"/>
      </dsp:txXfrm>
    </dsp:sp>
    <dsp:sp modelId="{A64615CA-8EFE-4ADA-947C-C582410ED231}">
      <dsp:nvSpPr>
        <dsp:cNvPr id="0" name=""/>
        <dsp:cNvSpPr/>
      </dsp:nvSpPr>
      <dsp:spPr>
        <a:xfrm>
          <a:off x="5210968" y="607957"/>
          <a:ext cx="5210968" cy="517204"/>
        </a:xfrm>
        <a:prstGeom prst="rect">
          <a:avLst/>
        </a:prstGeom>
        <a:solidFill>
          <a:schemeClr val="accent2">
            <a:tint val="40000"/>
            <a:alpha val="90000"/>
            <a:hueOff val="1182326"/>
            <a:satOff val="14839"/>
            <a:lumOff val="63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182326"/>
              <a:satOff val="14839"/>
              <a:lumOff val="6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Maize Leaf Metabolites</a:t>
          </a:r>
        </a:p>
      </dsp:txBody>
      <dsp:txXfrm>
        <a:off x="5210968" y="607957"/>
        <a:ext cx="5210968" cy="517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WESTERN </a:t>
            </a:r>
            <a:r>
              <a:rPr lang="de-CH" dirty="0" err="1"/>
              <a:t>Kenya</a:t>
            </a: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8330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Not </a:t>
            </a:r>
            <a:r>
              <a:rPr lang="de-CH" dirty="0" err="1"/>
              <a:t>enough</a:t>
            </a:r>
            <a:r>
              <a:rPr lang="de-CH" dirty="0"/>
              <a:t> material </a:t>
            </a:r>
            <a:r>
              <a:rPr lang="de-CH" dirty="0" err="1"/>
              <a:t>for</a:t>
            </a:r>
            <a:r>
              <a:rPr lang="de-CH" dirty="0"/>
              <a:t> HMBOA-</a:t>
            </a:r>
            <a:r>
              <a:rPr lang="de-CH" dirty="0" err="1"/>
              <a:t>Glc</a:t>
            </a: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6954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WESTERN </a:t>
            </a:r>
            <a:r>
              <a:rPr lang="de-CH" dirty="0" err="1"/>
              <a:t>Kenya</a:t>
            </a: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1743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WESTERN </a:t>
            </a:r>
            <a:r>
              <a:rPr lang="de-CH" dirty="0" err="1"/>
              <a:t>Kenya</a:t>
            </a: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9475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Just </a:t>
            </a:r>
            <a:r>
              <a:rPr lang="de-CH" dirty="0" err="1"/>
              <a:t>Kenya</a:t>
            </a:r>
            <a:r>
              <a:rPr lang="de-CH" dirty="0"/>
              <a:t> 500 GB </a:t>
            </a:r>
            <a:r>
              <a:rPr lang="de-CH" dirty="0" err="1"/>
              <a:t>of</a:t>
            </a:r>
            <a:r>
              <a:rPr lang="de-CH" dirty="0"/>
              <a:t> LC-MS</a:t>
            </a: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464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Rita: </a:t>
            </a:r>
            <a:r>
              <a:rPr lang="de-CH" dirty="0" err="1"/>
              <a:t>instrument</a:t>
            </a:r>
            <a:r>
              <a:rPr lang="de-CH" dirty="0"/>
              <a:t> </a:t>
            </a:r>
            <a:r>
              <a:rPr lang="de-CH" dirty="0" err="1"/>
              <a:t>checks</a:t>
            </a:r>
            <a:r>
              <a:rPr lang="de-CH" dirty="0"/>
              <a:t>, </a:t>
            </a:r>
            <a:r>
              <a:rPr lang="de-CH" dirty="0" err="1"/>
              <a:t>sensitivity</a:t>
            </a:r>
            <a:r>
              <a:rPr lang="de-CH" dirty="0"/>
              <a:t> </a:t>
            </a:r>
            <a:r>
              <a:rPr lang="de-CH" dirty="0" err="1"/>
              <a:t>etc</a:t>
            </a: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Matteo: Gradient, </a:t>
            </a:r>
            <a:r>
              <a:rPr lang="de-CH" dirty="0" err="1"/>
              <a:t>desorption</a:t>
            </a: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7176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Just </a:t>
            </a:r>
            <a:r>
              <a:rPr lang="de-CH" dirty="0" err="1"/>
              <a:t>Kenya</a:t>
            </a:r>
            <a:r>
              <a:rPr lang="de-CH" dirty="0"/>
              <a:t> 500 GB </a:t>
            </a:r>
            <a:r>
              <a:rPr lang="de-CH" dirty="0" err="1"/>
              <a:t>of</a:t>
            </a:r>
            <a:r>
              <a:rPr lang="de-CH" dirty="0"/>
              <a:t> LC-MS</a:t>
            </a: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742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Just </a:t>
            </a:r>
            <a:r>
              <a:rPr lang="de-CH" dirty="0" err="1"/>
              <a:t>Kenya</a:t>
            </a:r>
            <a:r>
              <a:rPr lang="de-CH" dirty="0"/>
              <a:t> 500 GB </a:t>
            </a:r>
            <a:r>
              <a:rPr lang="de-CH" dirty="0" err="1"/>
              <a:t>of</a:t>
            </a:r>
            <a:r>
              <a:rPr lang="de-CH" dirty="0"/>
              <a:t> LC-MS</a:t>
            </a: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6372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GREENHOUSE / LAB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19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895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WESTERN </a:t>
            </a:r>
            <a:r>
              <a:rPr lang="de-CH" dirty="0" err="1"/>
              <a:t>Kenya</a:t>
            </a: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310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5224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2 </a:t>
            </a:r>
            <a:r>
              <a:rPr lang="de-CH" dirty="0" err="1"/>
              <a:t>month</a:t>
            </a:r>
            <a:r>
              <a:rPr lang="de-CH" dirty="0"/>
              <a:t> </a:t>
            </a:r>
            <a:r>
              <a:rPr lang="de-CH" dirty="0" err="1"/>
              <a:t>period</a:t>
            </a: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3133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5000-6000 LC-MS Runs</a:t>
            </a: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204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 err="1"/>
              <a:t>Example</a:t>
            </a:r>
            <a:r>
              <a:rPr lang="de-CH" dirty="0"/>
              <a:t>: Rwanda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968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dirty="0"/>
              <a:t>WESTERN </a:t>
            </a:r>
            <a:r>
              <a:rPr lang="de-CH" dirty="0" err="1"/>
              <a:t>Kenya</a:t>
            </a: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472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0"/>
          <p:cNvSpPr txBox="1">
            <a:spLocks noGrp="1"/>
          </p:cNvSpPr>
          <p:nvPr>
            <p:ph type="body" idx="1"/>
          </p:nvPr>
        </p:nvSpPr>
        <p:spPr>
          <a:xfrm>
            <a:off x="3084512" y="3046779"/>
            <a:ext cx="6022975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2"/>
          </p:nvPr>
        </p:nvSpPr>
        <p:spPr>
          <a:xfrm>
            <a:off x="3084512" y="4124238"/>
            <a:ext cx="6022975" cy="57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3"/>
          </p:nvPr>
        </p:nvSpPr>
        <p:spPr>
          <a:xfrm>
            <a:off x="3084512" y="4773526"/>
            <a:ext cx="6022975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body" idx="2"/>
          </p:nvPr>
        </p:nvSpPr>
        <p:spPr>
          <a:xfrm>
            <a:off x="928688" y="1277257"/>
            <a:ext cx="10421937" cy="4542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/>
          <p:nvPr/>
        </p:nvSpPr>
        <p:spPr>
          <a:xfrm>
            <a:off x="1048757" y="6361448"/>
            <a:ext cx="4706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96838" y="6143259"/>
            <a:ext cx="2153788" cy="4363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30;p12"/>
          <p:cNvCxnSpPr/>
          <p:nvPr/>
        </p:nvCxnSpPr>
        <p:spPr>
          <a:xfrm>
            <a:off x="861646" y="1099038"/>
            <a:ext cx="1048897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1;p12"/>
          <p:cNvCxnSpPr/>
          <p:nvPr/>
        </p:nvCxnSpPr>
        <p:spPr>
          <a:xfrm>
            <a:off x="861646" y="5819772"/>
            <a:ext cx="1048897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015884" y="4145818"/>
            <a:ext cx="6022975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xfrm>
            <a:off x="3015884" y="5223277"/>
            <a:ext cx="6022975" cy="57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56" r:id="rId4"/>
    <p:sldLayoutId id="2147483657" r:id="rId5"/>
    <p:sldLayoutId id="2147483659" r:id="rId6"/>
    <p:sldLayoutId id="2147483660" r:id="rId7"/>
    <p:sldLayoutId id="2147483661" r:id="rId8"/>
    <p:sldLayoutId id="214748366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53.emf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12" Type="http://schemas.openxmlformats.org/officeDocument/2006/relationships/image" Target="../media/image50.emf"/><Relationship Id="rId17" Type="http://schemas.openxmlformats.org/officeDocument/2006/relationships/oleObject" Target="../embeddings/oleObject6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49.png"/><Relationship Id="rId4" Type="http://schemas.openxmlformats.org/officeDocument/2006/relationships/image" Target="../media/image12.svg"/><Relationship Id="rId9" Type="http://schemas.openxmlformats.org/officeDocument/2006/relationships/image" Target="../media/image48.svg"/><Relationship Id="rId14" Type="http://schemas.openxmlformats.org/officeDocument/2006/relationships/image" Target="../media/image5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11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60.sv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2.svg"/><Relationship Id="rId9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7.png"/><Relationship Id="rId10" Type="http://schemas.openxmlformats.org/officeDocument/2006/relationships/image" Target="../media/image62.svg"/><Relationship Id="rId4" Type="http://schemas.openxmlformats.org/officeDocument/2006/relationships/image" Target="../media/image12.sv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1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2.sv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11" Type="http://schemas.openxmlformats.org/officeDocument/2006/relationships/image" Target="../media/image79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image" Target="../media/image12.sv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8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83.emf"/><Relationship Id="rId4" Type="http://schemas.openxmlformats.org/officeDocument/2006/relationships/image" Target="../media/image12.svg"/><Relationship Id="rId9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2.emf"/><Relationship Id="rId4" Type="http://schemas.openxmlformats.org/officeDocument/2006/relationships/image" Target="../media/image12.sv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"/>
          <p:cNvSpPr txBox="1">
            <a:spLocks noGrp="1"/>
          </p:cNvSpPr>
          <p:nvPr>
            <p:ph type="body" idx="1"/>
          </p:nvPr>
        </p:nvSpPr>
        <p:spPr>
          <a:xfrm>
            <a:off x="1730189" y="3155523"/>
            <a:ext cx="869576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A9C3"/>
              </a:buClr>
              <a:buSzPts val="4000"/>
              <a:buFont typeface="Arial"/>
              <a:buNone/>
            </a:pPr>
            <a:r>
              <a:rPr lang="en-GB" dirty="0"/>
              <a:t>The Molecular</a:t>
            </a:r>
            <a:r>
              <a:rPr lang="en-GB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Features of Push-Pull Intercropping Systems in East Africa</a:t>
            </a:r>
            <a:endParaRPr sz="2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"/>
          <p:cNvSpPr txBox="1">
            <a:spLocks noGrp="1"/>
          </p:cNvSpPr>
          <p:nvPr>
            <p:ph type="body" idx="2"/>
          </p:nvPr>
        </p:nvSpPr>
        <p:spPr>
          <a:xfrm>
            <a:off x="2884394" y="4461589"/>
            <a:ext cx="6468035" cy="57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de-CH" sz="2800" b="0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J. Lang</a:t>
            </a:r>
            <a:r>
              <a:rPr lang="de-CH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S.E. Ramos, L. Reichert, G.M. </a:t>
            </a:r>
            <a:r>
              <a:rPr lang="de-CH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Ambouka</a:t>
            </a:r>
            <a:r>
              <a:rPr lang="de-CH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C. Apel, </a:t>
            </a:r>
            <a:r>
              <a:rPr lang="de-CH" dirty="0"/>
              <a:t>D. Meinhof, </a:t>
            </a:r>
            <a:br>
              <a:rPr lang="de-CH" dirty="0"/>
            </a:br>
            <a:r>
              <a:rPr lang="de-CH" dirty="0"/>
              <a:t>F. </a:t>
            </a:r>
            <a:r>
              <a:rPr lang="de-CH" dirty="0" err="1"/>
              <a:t>Librán-Embid</a:t>
            </a:r>
            <a:r>
              <a:rPr lang="de-CH" dirty="0"/>
              <a:t>, A. Detebo, F. Chidawanyika, L. Bigler, M.C. Schuman</a:t>
            </a: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"/>
          <p:cNvSpPr txBox="1">
            <a:spLocks noGrp="1"/>
          </p:cNvSpPr>
          <p:nvPr>
            <p:ph type="body" idx="3"/>
          </p:nvPr>
        </p:nvSpPr>
        <p:spPr>
          <a:xfrm>
            <a:off x="3084512" y="5254581"/>
            <a:ext cx="6022975" cy="70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World Biodiversity Forum, Davos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GB" sz="1800" b="0" i="0" u="none" strike="noStrike" cap="none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June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Compound Identification – Fragmentation Analysis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AAA84AC-5C1D-47B0-ADDB-C85894657248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10</a:t>
            </a:fld>
            <a:endParaRPr lang="en-GB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22FB2AD8-3D2C-39F4-20AF-08CC7EDA3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097388-058B-BD3B-8F77-3E2E638374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134951"/>
              </p:ext>
            </p:extLst>
          </p:nvPr>
        </p:nvGraphicFramePr>
        <p:xfrm>
          <a:off x="3463925" y="1155700"/>
          <a:ext cx="2789238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3534225" imgH="1866787" progId="ChemDraw.Document.6.0">
                  <p:embed/>
                </p:oleObj>
              </mc:Choice>
              <mc:Fallback>
                <p:oleObj name="CS ChemDraw Drawing" r:id="rId5" imgW="3534225" imgH="1866787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0097388-058B-BD3B-8F77-3E2E638374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3925" y="1155700"/>
                        <a:ext cx="2789238" cy="147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Google Shape;144;p3">
            <a:extLst>
              <a:ext uri="{FF2B5EF4-FFF2-40B4-BE49-F238E27FC236}">
                <a16:creationId xmlns:a16="http://schemas.microsoft.com/office/drawing/2014/main" id="{F6EDBF76-A47C-D6A0-7217-A8883B3E2B3A}"/>
              </a:ext>
            </a:extLst>
          </p:cNvPr>
          <p:cNvSpPr txBox="1">
            <a:spLocks/>
          </p:cNvSpPr>
          <p:nvPr/>
        </p:nvSpPr>
        <p:spPr>
          <a:xfrm>
            <a:off x="647218" y="1245513"/>
            <a:ext cx="2302830" cy="124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One spectral library match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</a:endParaRPr>
          </a:p>
          <a:p>
            <a:pPr marL="457200" lvl="1" indent="0">
              <a:spcBef>
                <a:spcPts val="0"/>
              </a:spcBef>
              <a:buClr>
                <a:schemeClr val="accent6">
                  <a:lumMod val="90000"/>
                </a:schemeClr>
              </a:buClr>
              <a:buNone/>
            </a:pP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133C3-6693-EFAA-869D-1DBE066C4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596" y="2284639"/>
            <a:ext cx="2435029" cy="933428"/>
          </a:xfrm>
          <a:prstGeom prst="rect">
            <a:avLst/>
          </a:prstGeom>
        </p:spPr>
      </p:pic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F8883CA0-D898-AF0E-16AC-CA25F4E756B0}"/>
              </a:ext>
            </a:extLst>
          </p:cNvPr>
          <p:cNvSpPr txBox="1">
            <a:spLocks/>
          </p:cNvSpPr>
          <p:nvPr/>
        </p:nvSpPr>
        <p:spPr>
          <a:xfrm>
            <a:off x="647218" y="3251580"/>
            <a:ext cx="5664066" cy="90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Main Class: Hexose glycoside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Secondary Class: Benzoxazinone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F99345ED-018D-D08C-9B80-6BE230583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31744"/>
              </p:ext>
            </p:extLst>
          </p:nvPr>
        </p:nvGraphicFramePr>
        <p:xfrm>
          <a:off x="8328660" y="1199094"/>
          <a:ext cx="2558621" cy="382248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78543">
                  <a:extLst>
                    <a:ext uri="{9D8B030D-6E8A-4147-A177-3AD203B41FA5}">
                      <a16:colId xmlns:a16="http://schemas.microsoft.com/office/drawing/2014/main" val="3832946673"/>
                    </a:ext>
                  </a:extLst>
                </a:gridCol>
                <a:gridCol w="1380078">
                  <a:extLst>
                    <a:ext uri="{9D8B030D-6E8A-4147-A177-3AD203B41FA5}">
                      <a16:colId xmlns:a16="http://schemas.microsoft.com/office/drawing/2014/main" val="1424467090"/>
                    </a:ext>
                  </a:extLst>
                </a:gridCol>
              </a:tblGrid>
              <a:tr h="636042">
                <a:tc>
                  <a:txBody>
                    <a:bodyPr/>
                    <a:lstStyle/>
                    <a:p>
                      <a:r>
                        <a:rPr lang="en-GB" dirty="0"/>
                        <a:t>Retention Time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Ion Mass (Da), Polarity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299861"/>
                  </a:ext>
                </a:extLst>
              </a:tr>
              <a:tr h="4552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1.76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358.11309, (+)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764514"/>
                  </a:ext>
                </a:extLst>
              </a:tr>
              <a:tr h="4552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2.24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166.04987, (+)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1865122"/>
                  </a:ext>
                </a:extLst>
              </a:tr>
              <a:tr h="4552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2.24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194.04478, (+)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575030"/>
                  </a:ext>
                </a:extLst>
              </a:tr>
              <a:tr h="4552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2.24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226.07100, (+)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8799839"/>
                  </a:ext>
                </a:extLst>
              </a:tr>
              <a:tr h="4552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2.23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388.12382, (+)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2101927"/>
                  </a:ext>
                </a:extLst>
              </a:tr>
              <a:tr h="4552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2.24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405.15037, (+)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1392430"/>
                  </a:ext>
                </a:extLst>
              </a:tr>
              <a:tr h="4552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2.24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432.11475, (-)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8686353"/>
                  </a:ext>
                </a:extLst>
              </a:tr>
            </a:tbl>
          </a:graphicData>
        </a:graphic>
      </p:graphicFrame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6BBD3F-9A98-F34A-42B3-A221EFB59FA2}"/>
              </a:ext>
            </a:extLst>
          </p:cNvPr>
          <p:cNvCxnSpPr>
            <a:cxnSpLocks/>
          </p:cNvCxnSpPr>
          <p:nvPr/>
        </p:nvCxnSpPr>
        <p:spPr>
          <a:xfrm>
            <a:off x="6311284" y="1778897"/>
            <a:ext cx="1925936" cy="2327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1">
            <a:extLst>
              <a:ext uri="{FF2B5EF4-FFF2-40B4-BE49-F238E27FC236}">
                <a16:creationId xmlns:a16="http://schemas.microsoft.com/office/drawing/2014/main" id="{3718AB9F-BFBA-6407-0C92-9BD20D68E1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6990" t="49301" r="16344"/>
          <a:stretch/>
        </p:blipFill>
        <p:spPr>
          <a:xfrm>
            <a:off x="5164299" y="3657324"/>
            <a:ext cx="2821581" cy="215544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6AB5FAF-77E3-9A5D-27B8-91F1F6AD5C43}"/>
              </a:ext>
            </a:extLst>
          </p:cNvPr>
          <p:cNvSpPr/>
          <p:nvPr/>
        </p:nvSpPr>
        <p:spPr>
          <a:xfrm>
            <a:off x="8161020" y="3655060"/>
            <a:ext cx="3400701" cy="136651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C535F2-2075-DF05-16B0-F315C5A52CA8}"/>
              </a:ext>
            </a:extLst>
          </p:cNvPr>
          <p:cNvSpPr/>
          <p:nvPr/>
        </p:nvSpPr>
        <p:spPr>
          <a:xfrm>
            <a:off x="8144081" y="2284640"/>
            <a:ext cx="3400701" cy="1345020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8E7556-433F-EB98-1131-18EC9900D91E}"/>
              </a:ext>
            </a:extLst>
          </p:cNvPr>
          <p:cNvSpPr txBox="1"/>
          <p:nvPr/>
        </p:nvSpPr>
        <p:spPr>
          <a:xfrm rot="16200000">
            <a:off x="10716470" y="4215670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Adducts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A8ADB4-8854-0DAB-1DBE-2F2E5B7C0A1F}"/>
              </a:ext>
            </a:extLst>
          </p:cNvPr>
          <p:cNvSpPr txBox="1"/>
          <p:nvPr/>
        </p:nvSpPr>
        <p:spPr>
          <a:xfrm rot="16200000">
            <a:off x="10613075" y="2828661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Fragments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D063A6-A748-E1CC-D672-18CA8A0664BA}"/>
              </a:ext>
            </a:extLst>
          </p:cNvPr>
          <p:cNvGrpSpPr/>
          <p:nvPr/>
        </p:nvGrpSpPr>
        <p:grpSpPr>
          <a:xfrm>
            <a:off x="304686" y="3148239"/>
            <a:ext cx="7738284" cy="2590221"/>
            <a:chOff x="225570" y="3198153"/>
            <a:chExt cx="7738284" cy="25902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469940-AA7C-B5FD-D552-A1E8675B0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7522"/>
            <a:stretch/>
          </p:blipFill>
          <p:spPr>
            <a:xfrm>
              <a:off x="225570" y="3198153"/>
              <a:ext cx="7738284" cy="2590221"/>
            </a:xfrm>
            <a:prstGeom prst="rect">
              <a:avLst/>
            </a:prstGeom>
          </p:spPr>
        </p:pic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B37ECC0E-DD83-4AEA-18C4-5C4A8ABA03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4221058"/>
                </p:ext>
              </p:extLst>
            </p:nvPr>
          </p:nvGraphicFramePr>
          <p:xfrm>
            <a:off x="5716636" y="4285495"/>
            <a:ext cx="2146885" cy="102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3815667" imgH="1865131" progId="ChemDraw.Document.6.0">
                    <p:embed/>
                  </p:oleObj>
                </mc:Choice>
                <mc:Fallback>
                  <p:oleObj name="CS ChemDraw Drawing" r:id="rId11" imgW="3815667" imgH="1865131" progId="ChemDraw.Document.6.0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B37ECC0E-DD83-4AEA-18C4-5C4A8ABA03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6636" y="4285495"/>
                          <a:ext cx="2146885" cy="10267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9731A33E-24D4-FEB2-106C-04ED9F6ECD8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170384"/>
                </p:ext>
              </p:extLst>
            </p:nvPr>
          </p:nvGraphicFramePr>
          <p:xfrm>
            <a:off x="3990479" y="4376481"/>
            <a:ext cx="1559429" cy="818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3" imgW="2495990" imgH="1438139" progId="ChemDraw.Document.6.0">
                    <p:embed/>
                  </p:oleObj>
                </mc:Choice>
                <mc:Fallback>
                  <p:oleObj name="CS ChemDraw Drawing" r:id="rId13" imgW="2495990" imgH="1438139" progId="ChemDraw.Document.6.0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9731A33E-24D4-FEB2-106C-04ED9F6ECD8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0479" y="4376481"/>
                          <a:ext cx="1559429" cy="81843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ECBE8133-5D1B-DE2D-CB2E-CB80A1B88B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8454053"/>
                </p:ext>
              </p:extLst>
            </p:nvPr>
          </p:nvGraphicFramePr>
          <p:xfrm>
            <a:off x="1010556" y="3700444"/>
            <a:ext cx="1424581" cy="5567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5" imgW="2383260" imgH="973591" progId="ChemDraw.Document.6.0">
                    <p:embed/>
                  </p:oleObj>
                </mc:Choice>
                <mc:Fallback>
                  <p:oleObj name="CS ChemDraw Drawing" r:id="rId15" imgW="2383260" imgH="973591" progId="ChemDraw.Document.6.0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ECBE8133-5D1B-DE2D-CB2E-CB80A1B88B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0556" y="3700444"/>
                          <a:ext cx="1424581" cy="5567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56C1605D-F884-BEEA-4D9C-84CA47B02E2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2005327"/>
                </p:ext>
              </p:extLst>
            </p:nvPr>
          </p:nvGraphicFramePr>
          <p:xfrm>
            <a:off x="3214092" y="3638172"/>
            <a:ext cx="1503354" cy="5954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7" imgW="2404499" imgH="1045029" progId="ChemDraw.Document.6.0">
                    <p:embed/>
                  </p:oleObj>
                </mc:Choice>
                <mc:Fallback>
                  <p:oleObj name="CS ChemDraw Drawing" r:id="rId17" imgW="2404499" imgH="1045029" progId="ChemDraw.Document.6.0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56C1605D-F884-BEEA-4D9C-84CA47B02E2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4092" y="3638172"/>
                          <a:ext cx="1503354" cy="59546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9BBAB1E-43A1-B920-75FA-F2525AA0C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8953" y="4959057"/>
              <a:ext cx="673554" cy="47171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187AA0D-CA58-468F-C573-D4E9AF627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313" y="4091303"/>
              <a:ext cx="479425" cy="854755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631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10102169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Compound Identification – Isolation for NMR confirmation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AAA84AC-5C1D-47B0-ADDB-C85894657248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11</a:t>
            </a:fld>
            <a:endParaRPr lang="en-GB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22FB2AD8-3D2C-39F4-20AF-08CC7EDA3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BACD516E-C327-B0C7-CDA2-C0165A9ACB4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49833" y="3595519"/>
            <a:ext cx="159112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DDB093BD-93B6-F3C8-E1C4-919017A0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880" y="3336316"/>
            <a:ext cx="16332293" cy="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46BE9451-6834-7F4C-3F4F-EE8F5B4A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357710D-6274-BB52-4871-FFFE6400D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5429" y="3221807"/>
            <a:ext cx="3709796" cy="2588024"/>
          </a:xfrm>
          <a:prstGeom prst="rect">
            <a:avLst/>
          </a:prstGeom>
        </p:spPr>
      </p:pic>
      <p:pic>
        <p:nvPicPr>
          <p:cNvPr id="5" name="Picture 4" descr="A white and blue machine&#10;&#10;Description automatically generated">
            <a:extLst>
              <a:ext uri="{FF2B5EF4-FFF2-40B4-BE49-F238E27FC236}">
                <a16:creationId xmlns:a16="http://schemas.microsoft.com/office/drawing/2014/main" id="{9ACE5DF9-45B6-8DB0-F029-BAA7AB8359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23748"/>
          <a:stretch/>
        </p:blipFill>
        <p:spPr>
          <a:xfrm>
            <a:off x="5457371" y="3139957"/>
            <a:ext cx="2474686" cy="2526846"/>
          </a:xfrm>
          <a:prstGeom prst="rect">
            <a:avLst/>
          </a:prstGeom>
        </p:spPr>
      </p:pic>
      <p:sp>
        <p:nvSpPr>
          <p:cNvPr id="6" name="Google Shape;144;p3">
            <a:extLst>
              <a:ext uri="{FF2B5EF4-FFF2-40B4-BE49-F238E27FC236}">
                <a16:creationId xmlns:a16="http://schemas.microsoft.com/office/drawing/2014/main" id="{91917CAD-3D77-F875-4323-6DD2F8244ECF}"/>
              </a:ext>
            </a:extLst>
          </p:cNvPr>
          <p:cNvSpPr txBox="1">
            <a:spLocks/>
          </p:cNvSpPr>
          <p:nvPr/>
        </p:nvSpPr>
        <p:spPr>
          <a:xfrm>
            <a:off x="647218" y="1249785"/>
            <a:ext cx="4665011" cy="356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Isolation of HDMBOA-</a:t>
            </a:r>
            <a:r>
              <a:rPr lang="en-GB" sz="2400" dirty="0" err="1">
                <a:solidFill>
                  <a:schemeClr val="bg2"/>
                </a:solidFill>
              </a:rPr>
              <a:t>Glc</a:t>
            </a:r>
            <a:r>
              <a:rPr lang="en-GB" sz="2400" dirty="0">
                <a:solidFill>
                  <a:schemeClr val="bg2"/>
                </a:solidFill>
              </a:rPr>
              <a:t> for final confirmation by NMR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Insufficient material for Compound 1 (HMBOA-</a:t>
            </a:r>
            <a:r>
              <a:rPr lang="en-GB" sz="2400" dirty="0" err="1">
                <a:solidFill>
                  <a:schemeClr val="bg2"/>
                </a:solidFill>
              </a:rPr>
              <a:t>Glc</a:t>
            </a:r>
            <a:r>
              <a:rPr lang="en-GB" sz="2400" dirty="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9" name="Graphic 1">
            <a:extLst>
              <a:ext uri="{FF2B5EF4-FFF2-40B4-BE49-F238E27FC236}">
                <a16:creationId xmlns:a16="http://schemas.microsoft.com/office/drawing/2014/main" id="{97B11DC6-24B5-3F29-BFE9-D2C78F2381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336" t="15167" r="5270" b="11999"/>
          <a:stretch/>
        </p:blipFill>
        <p:spPr bwMode="auto">
          <a:xfrm>
            <a:off x="823957" y="3059963"/>
            <a:ext cx="4510043" cy="268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C599A1BF-E749-0E5E-73C7-9800E60D1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98229" y="2132538"/>
            <a:ext cx="914400" cy="914400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BEE2EF92-055A-6BE8-FF38-E58C95750CF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712" b="38640"/>
          <a:stretch/>
        </p:blipFill>
        <p:spPr>
          <a:xfrm>
            <a:off x="8649833" y="1226647"/>
            <a:ext cx="2597633" cy="1774643"/>
          </a:xfrm>
          <a:prstGeom prst="rect">
            <a:avLst/>
          </a:prstGeom>
        </p:spPr>
      </p:pic>
      <p:pic>
        <p:nvPicPr>
          <p:cNvPr id="12" name="Graphic 1">
            <a:extLst>
              <a:ext uri="{FF2B5EF4-FFF2-40B4-BE49-F238E27FC236}">
                <a16:creationId xmlns:a16="http://schemas.microsoft.com/office/drawing/2014/main" id="{D7ADE958-FC26-FDB0-BD64-10FEF62EA8F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0617" t="-41" r="95" b="38682"/>
          <a:stretch/>
        </p:blipFill>
        <p:spPr>
          <a:xfrm>
            <a:off x="5032938" y="1236143"/>
            <a:ext cx="2597633" cy="17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10699432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Benzoxazinoid glycosides – Known Plant Defence Compounds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AAA84AC-5C1D-47B0-ADDB-C85894657248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12</a:t>
            </a:fld>
            <a:endParaRPr lang="en-GB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22FB2AD8-3D2C-39F4-20AF-08CC7EDA3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9BA6FB-FE77-140B-A229-0A2AA562C4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98"/>
          <a:stretch/>
        </p:blipFill>
        <p:spPr>
          <a:xfrm>
            <a:off x="6880295" y="1236742"/>
            <a:ext cx="4875338" cy="42532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1C6515-2129-FB19-87BD-156C8D2C7DAB}"/>
              </a:ext>
            </a:extLst>
          </p:cNvPr>
          <p:cNvSpPr txBox="1"/>
          <p:nvPr/>
        </p:nvSpPr>
        <p:spPr>
          <a:xfrm>
            <a:off x="10374949" y="5221148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Figure from C.A.M. Robert,</a:t>
            </a:r>
          </a:p>
          <a:p>
            <a:r>
              <a:rPr lang="en-GB" sz="1000" dirty="0"/>
              <a:t>P. Mateo, </a:t>
            </a:r>
            <a:r>
              <a:rPr lang="en-GB" sz="1000" dirty="0" err="1"/>
              <a:t>Chimia</a:t>
            </a:r>
            <a:r>
              <a:rPr lang="en-GB" sz="1000" dirty="0"/>
              <a:t> (2022) </a:t>
            </a:r>
          </a:p>
        </p:txBody>
      </p:sp>
      <p:sp>
        <p:nvSpPr>
          <p:cNvPr id="17" name="Google Shape;144;p3">
            <a:extLst>
              <a:ext uri="{FF2B5EF4-FFF2-40B4-BE49-F238E27FC236}">
                <a16:creationId xmlns:a16="http://schemas.microsoft.com/office/drawing/2014/main" id="{10A47272-BD70-637C-BF4B-C183A30E766F}"/>
              </a:ext>
            </a:extLst>
          </p:cNvPr>
          <p:cNvSpPr txBox="1">
            <a:spLocks/>
          </p:cNvSpPr>
          <p:nvPr/>
        </p:nvSpPr>
        <p:spPr>
          <a:xfrm>
            <a:off x="647218" y="1236742"/>
            <a:ext cx="5664066" cy="2922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Storage as glycoside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Tissue damage (e.g. herbivory) leads to enzymatic cleavage of the sugar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Aglycones such as HDMBOA are natural insecticides and have antifeedant effects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66210B-0990-64A0-E70E-CEE594A9C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67" y="4472439"/>
            <a:ext cx="4960011" cy="1072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540F4-C950-10CE-7BAA-290E7EF8C0B4}"/>
              </a:ext>
            </a:extLst>
          </p:cNvPr>
          <p:cNvSpPr txBox="1"/>
          <p:nvPr/>
        </p:nvSpPr>
        <p:spPr>
          <a:xfrm>
            <a:off x="6657509" y="6192790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J. Lang et al.,</a:t>
            </a:r>
          </a:p>
          <a:p>
            <a:r>
              <a:rPr lang="en-GB" sz="1200" i="1" dirty="0">
                <a:solidFill>
                  <a:schemeClr val="accent1"/>
                </a:solidFill>
              </a:rPr>
              <a:t>In preparation</a:t>
            </a:r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BB1885F8-3536-B682-1DB0-E7FF617F6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0617" t="-41" r="95" b="38682"/>
          <a:stretch/>
        </p:blipFill>
        <p:spPr>
          <a:xfrm>
            <a:off x="5473033" y="4241706"/>
            <a:ext cx="2245514" cy="15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Summary – Innate Resistance of Plants in Push-Pull 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AAA84AC-5C1D-47B0-ADDB-C85894657248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13</a:t>
            </a:fld>
            <a:endParaRPr lang="en-GB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22FB2AD8-3D2C-39F4-20AF-08CC7EDA3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sp>
        <p:nvSpPr>
          <p:cNvPr id="3" name="Google Shape;144;p3">
            <a:extLst>
              <a:ext uri="{FF2B5EF4-FFF2-40B4-BE49-F238E27FC236}">
                <a16:creationId xmlns:a16="http://schemas.microsoft.com/office/drawing/2014/main" id="{F6EDBF76-A47C-D6A0-7217-A8883B3E2B3A}"/>
              </a:ext>
            </a:extLst>
          </p:cNvPr>
          <p:cNvSpPr txBox="1">
            <a:spLocks/>
          </p:cNvSpPr>
          <p:nvPr/>
        </p:nvSpPr>
        <p:spPr>
          <a:xfrm>
            <a:off x="647218" y="1245512"/>
            <a:ext cx="7323302" cy="417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Development of On-Site LLE method for eco-metabolomics studies</a:t>
            </a:r>
          </a:p>
          <a:p>
            <a:pPr marL="0" indent="0">
              <a:spcBef>
                <a:spcPts val="0"/>
              </a:spcBef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Sample collection in three east African countries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Identification of two benzoxazinoid glycosides known to be linked to plant defence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</a:endParaRPr>
          </a:p>
          <a:p>
            <a:pPr marL="457200" lvl="1" indent="0">
              <a:spcBef>
                <a:spcPts val="0"/>
              </a:spcBef>
              <a:buClr>
                <a:schemeClr val="accent6">
                  <a:lumMod val="90000"/>
                </a:schemeClr>
              </a:buClr>
              <a:buNone/>
            </a:pP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map with a map and a map with a map and a map with a map and a map with a map and a map with a map and a map with a map and a map with&#10;&#10;Description automatically generated">
            <a:extLst>
              <a:ext uri="{FF2B5EF4-FFF2-40B4-BE49-F238E27FC236}">
                <a16:creationId xmlns:a16="http://schemas.microsoft.com/office/drawing/2014/main" id="{D0DEB6F0-649D-BEE0-3E96-43AA7FD4A1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8" b="55281"/>
          <a:stretch/>
        </p:blipFill>
        <p:spPr>
          <a:xfrm>
            <a:off x="8193534" y="3429000"/>
            <a:ext cx="3809265" cy="2241160"/>
          </a:xfrm>
          <a:prstGeom prst="rect">
            <a:avLst/>
          </a:prstGeom>
        </p:spPr>
      </p:pic>
      <p:pic>
        <p:nvPicPr>
          <p:cNvPr id="2" name="Picture 1" descr="A person in gloves touching a plant&#10;&#10;Description automatically generated">
            <a:extLst>
              <a:ext uri="{FF2B5EF4-FFF2-40B4-BE49-F238E27FC236}">
                <a16:creationId xmlns:a16="http://schemas.microsoft.com/office/drawing/2014/main" id="{5A9241C7-18DB-162E-F424-1F12D0A25F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1397" r="1048" b="20783"/>
          <a:stretch/>
        </p:blipFill>
        <p:spPr>
          <a:xfrm>
            <a:off x="8488679" y="1235562"/>
            <a:ext cx="3514119" cy="2096103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BB06C2A6-BB78-1974-9B6D-786B68782B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" r="9912" b="48664"/>
          <a:stretch/>
        </p:blipFill>
        <p:spPr>
          <a:xfrm>
            <a:off x="-124762" y="3650127"/>
            <a:ext cx="5465911" cy="1854053"/>
          </a:xfrm>
          <a:prstGeom prst="rect">
            <a:avLst/>
          </a:prstGeom>
        </p:spPr>
      </p:pic>
      <p:pic>
        <p:nvPicPr>
          <p:cNvPr id="6" name="Graphic 1">
            <a:extLst>
              <a:ext uri="{FF2B5EF4-FFF2-40B4-BE49-F238E27FC236}">
                <a16:creationId xmlns:a16="http://schemas.microsoft.com/office/drawing/2014/main" id="{15DA53F8-BBE0-6C4A-D01E-0335224DFC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87162" r="9912" b="4609"/>
          <a:stretch/>
        </p:blipFill>
        <p:spPr>
          <a:xfrm>
            <a:off x="-126196" y="5506720"/>
            <a:ext cx="5465911" cy="297180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3C025080-16D4-1D20-6A23-CFAC78DBB3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0617" t="-41" r="95" b="38682"/>
          <a:stretch/>
        </p:blipFill>
        <p:spPr>
          <a:xfrm>
            <a:off x="5948020" y="3909240"/>
            <a:ext cx="2245514" cy="15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4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>
            <a:spLocks noGrp="1"/>
          </p:cNvSpPr>
          <p:nvPr>
            <p:ph type="body" idx="1"/>
          </p:nvPr>
        </p:nvSpPr>
        <p:spPr>
          <a:xfrm>
            <a:off x="3015884" y="4002664"/>
            <a:ext cx="6022975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A9C3"/>
              </a:buClr>
              <a:buSzPts val="4000"/>
              <a:buFont typeface="Arial"/>
              <a:buNone/>
            </a:pPr>
            <a:r>
              <a:rPr lang="sr-Latn-RS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4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Plant Volatile Sampling – Capturing the Messengers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A2A041-93E0-4EF1-A212-C5879DF512CD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15</a:t>
            </a:fld>
            <a:endParaRPr lang="en-GB" dirty="0"/>
          </a:p>
        </p:txBody>
      </p:sp>
      <p:sp>
        <p:nvSpPr>
          <p:cNvPr id="9" name="Google Shape;144;p3">
            <a:extLst>
              <a:ext uri="{FF2B5EF4-FFF2-40B4-BE49-F238E27FC236}">
                <a16:creationId xmlns:a16="http://schemas.microsoft.com/office/drawing/2014/main" id="{14E8CC2A-F037-FA7E-6193-E6EE401837B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28688" y="1238493"/>
            <a:ext cx="10366454" cy="113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</a:pP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C1D77871-0842-14AD-CD94-3CBB8430B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10" name="Picture 9" descr="A map with a map and a map with a map and a map with a map and a map with a map and a map with a map and a map with a map and a map with&#10;&#10;Description automatically generated">
            <a:extLst>
              <a:ext uri="{FF2B5EF4-FFF2-40B4-BE49-F238E27FC236}">
                <a16:creationId xmlns:a16="http://schemas.microsoft.com/office/drawing/2014/main" id="{95FBEC05-9300-425B-78F7-5369322BF3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918" r="2881" b="7811"/>
          <a:stretch/>
        </p:blipFill>
        <p:spPr>
          <a:xfrm>
            <a:off x="7882775" y="1153505"/>
            <a:ext cx="3662007" cy="2447872"/>
          </a:xfrm>
          <a:prstGeom prst="rect">
            <a:avLst/>
          </a:prstGeom>
        </p:spPr>
      </p:pic>
      <p:sp>
        <p:nvSpPr>
          <p:cNvPr id="12" name="Google Shape;144;p3">
            <a:extLst>
              <a:ext uri="{FF2B5EF4-FFF2-40B4-BE49-F238E27FC236}">
                <a16:creationId xmlns:a16="http://schemas.microsoft.com/office/drawing/2014/main" id="{4038E8E3-09D1-1587-71A6-19038FEA8F14}"/>
              </a:ext>
            </a:extLst>
          </p:cNvPr>
          <p:cNvSpPr txBox="1">
            <a:spLocks/>
          </p:cNvSpPr>
          <p:nvPr/>
        </p:nvSpPr>
        <p:spPr>
          <a:xfrm>
            <a:off x="647218" y="1245513"/>
            <a:ext cx="10805642" cy="30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Sample collection only in Kenya at 15 field sites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Accumulation of headspace by enclosing in bags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Overnight exposure of PDMS tube pieces</a:t>
            </a:r>
          </a:p>
        </p:txBody>
      </p:sp>
      <p:pic>
        <p:nvPicPr>
          <p:cNvPr id="13" name="Picture 12" descr="A tree in a field&#10;&#10;Description automatically generated with low confidence">
            <a:extLst>
              <a:ext uri="{FF2B5EF4-FFF2-40B4-BE49-F238E27FC236}">
                <a16:creationId xmlns:a16="http://schemas.microsoft.com/office/drawing/2014/main" id="{E10837BD-40F6-4BDE-0A89-CE25130FBB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29" t="43545" r="-469" b="3075"/>
          <a:stretch/>
        </p:blipFill>
        <p:spPr>
          <a:xfrm>
            <a:off x="6774855" y="3482339"/>
            <a:ext cx="4907599" cy="2286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5EF34-FAF5-72D4-0C39-0DF7E25B60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48"/>
          <a:stretch/>
        </p:blipFill>
        <p:spPr>
          <a:xfrm>
            <a:off x="417624" y="4133580"/>
            <a:ext cx="5943881" cy="1546860"/>
          </a:xfrm>
          <a:prstGeom prst="rect">
            <a:avLst/>
          </a:prstGeom>
        </p:spPr>
      </p:pic>
      <p:pic>
        <p:nvPicPr>
          <p:cNvPr id="17" name="Picture 16" descr="A metal ruler on a wood surface&#10;&#10;Description automatically generated">
            <a:extLst>
              <a:ext uri="{FF2B5EF4-FFF2-40B4-BE49-F238E27FC236}">
                <a16:creationId xmlns:a16="http://schemas.microsoft.com/office/drawing/2014/main" id="{3725BD0F-010F-CC4A-8D5F-3B50C46AD7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50" t="25000" r="13250" b="54855"/>
          <a:stretch/>
        </p:blipFill>
        <p:spPr>
          <a:xfrm>
            <a:off x="1179452" y="3179389"/>
            <a:ext cx="4236720" cy="8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10219372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Volatile Analysis – Data Acquisition and Analysis workflow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A2A041-93E0-4EF1-A212-C5879DF512CD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16</a:t>
            </a:fld>
            <a:endParaRPr lang="en-GB" dirty="0"/>
          </a:p>
        </p:txBody>
      </p:sp>
      <p:sp>
        <p:nvSpPr>
          <p:cNvPr id="9" name="Google Shape;144;p3">
            <a:extLst>
              <a:ext uri="{FF2B5EF4-FFF2-40B4-BE49-F238E27FC236}">
                <a16:creationId xmlns:a16="http://schemas.microsoft.com/office/drawing/2014/main" id="{14E8CC2A-F037-FA7E-6193-E6EE401837B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28688" y="1238493"/>
            <a:ext cx="10366454" cy="113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</a:pP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C1D77871-0842-14AD-CD94-3CBB8430B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sp>
        <p:nvSpPr>
          <p:cNvPr id="12" name="Google Shape;144;p3">
            <a:extLst>
              <a:ext uri="{FF2B5EF4-FFF2-40B4-BE49-F238E27FC236}">
                <a16:creationId xmlns:a16="http://schemas.microsoft.com/office/drawing/2014/main" id="{4038E8E3-09D1-1587-71A6-19038FEA8F14}"/>
              </a:ext>
            </a:extLst>
          </p:cNvPr>
          <p:cNvSpPr txBox="1">
            <a:spLocks/>
          </p:cNvSpPr>
          <p:nvPr/>
        </p:nvSpPr>
        <p:spPr>
          <a:xfrm>
            <a:off x="6529875" y="1237549"/>
            <a:ext cx="5319244" cy="179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Presence / Absence target screening of </a:t>
            </a:r>
            <a:r>
              <a:rPr lang="en-GB" sz="2400" dirty="0">
                <a:solidFill>
                  <a:schemeClr val="bg2"/>
                </a:solidFill>
                <a:sym typeface="Wingdings" panose="05000000000000000000" pitchFamily="2" charset="2"/>
              </a:rPr>
              <a:t>150+ reference compounds based on literature review</a:t>
            </a:r>
            <a:endParaRPr lang="en-GB" sz="2400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/>
              </a:solidFill>
            </a:endParaRPr>
          </a:p>
          <a:p>
            <a:pPr marL="457200" lvl="1" indent="0">
              <a:spcBef>
                <a:spcPts val="0"/>
              </a:spcBef>
              <a:buClr>
                <a:schemeClr val="accent6">
                  <a:lumMod val="90000"/>
                </a:schemeClr>
              </a:buClr>
              <a:buNone/>
            </a:pP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D019DF8-58DB-F706-335F-DEB11AA89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097" y="6066744"/>
            <a:ext cx="713758" cy="713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6D34CC-3478-28C4-794D-0F88D1BE4464}"/>
              </a:ext>
            </a:extLst>
          </p:cNvPr>
          <p:cNvSpPr txBox="1"/>
          <p:nvPr/>
        </p:nvSpPr>
        <p:spPr>
          <a:xfrm>
            <a:off x="6855629" y="6192790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</a:rPr>
              <a:t>J. Lang et al.,</a:t>
            </a:r>
          </a:p>
          <a:p>
            <a:r>
              <a:rPr lang="en-GB" sz="1200" dirty="0" err="1">
                <a:solidFill>
                  <a:schemeClr val="bg2"/>
                </a:solidFill>
              </a:rPr>
              <a:t>Chimia</a:t>
            </a:r>
            <a:r>
              <a:rPr lang="en-GB" sz="1200" dirty="0">
                <a:solidFill>
                  <a:schemeClr val="bg2"/>
                </a:solidFill>
              </a:rPr>
              <a:t> (2022)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276F66B-83F6-368A-48EA-106D41E99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3279" y="4480560"/>
            <a:ext cx="4754880" cy="12853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717DBCE-8D8F-A7A3-E2F6-4FBFA8A7A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875" y="2585646"/>
            <a:ext cx="5319244" cy="1753835"/>
          </a:xfrm>
          <a:prstGeom prst="rect">
            <a:avLst/>
          </a:prstGeom>
        </p:spPr>
      </p:pic>
      <p:pic>
        <p:nvPicPr>
          <p:cNvPr id="46" name="Picture 45" descr="Chart, line chart&#10;&#10;Description automatically generated">
            <a:extLst>
              <a:ext uri="{FF2B5EF4-FFF2-40B4-BE49-F238E27FC236}">
                <a16:creationId xmlns:a16="http://schemas.microsoft.com/office/drawing/2014/main" id="{CDFF0D71-B1B2-4BE3-4F44-D553167BA3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851" y="3101159"/>
            <a:ext cx="3947643" cy="2631762"/>
          </a:xfrm>
          <a:prstGeom prst="rect">
            <a:avLst/>
          </a:prstGeom>
        </p:spPr>
      </p:pic>
      <p:sp>
        <p:nvSpPr>
          <p:cNvPr id="49" name="Google Shape;144;p3">
            <a:extLst>
              <a:ext uri="{FF2B5EF4-FFF2-40B4-BE49-F238E27FC236}">
                <a16:creationId xmlns:a16="http://schemas.microsoft.com/office/drawing/2014/main" id="{7FA9CCCC-F5DB-1F0B-921F-1431636B9691}"/>
              </a:ext>
            </a:extLst>
          </p:cNvPr>
          <p:cNvSpPr txBox="1">
            <a:spLocks/>
          </p:cNvSpPr>
          <p:nvPr/>
        </p:nvSpPr>
        <p:spPr>
          <a:xfrm>
            <a:off x="647218" y="1245512"/>
            <a:ext cx="5944082" cy="185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Thermal desorption GC-MS system Shimadzu QP2020-NX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2"/>
                </a:solidFill>
              </a:rPr>
              <a:t>Rtx</a:t>
            </a:r>
            <a:r>
              <a:rPr lang="en-GB" sz="2400" dirty="0">
                <a:solidFill>
                  <a:schemeClr val="bg2"/>
                </a:solidFill>
              </a:rPr>
              <a:t>-Wax column (30 m, 0.25 mm, 0.25 µm) with Helium as carrier</a:t>
            </a:r>
            <a:endParaRPr lang="en-GB" dirty="0">
              <a:solidFill>
                <a:schemeClr val="bg2"/>
              </a:solidFill>
            </a:endParaRPr>
          </a:p>
          <a:p>
            <a:pPr marL="457200" lvl="1" indent="0">
              <a:spcBef>
                <a:spcPts val="0"/>
              </a:spcBef>
              <a:buClr>
                <a:schemeClr val="accent6">
                  <a:lumMod val="90000"/>
                </a:schemeClr>
              </a:buClr>
              <a:buNone/>
            </a:pP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D856D-1DEF-61AC-5FAE-1DB9F66C83F6}"/>
              </a:ext>
            </a:extLst>
          </p:cNvPr>
          <p:cNvSpPr txBox="1"/>
          <p:nvPr/>
        </p:nvSpPr>
        <p:spPr>
          <a:xfrm>
            <a:off x="5002573" y="3825454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2"/>
                </a:solidFill>
              </a:rPr>
              <a:t>M. Smohunova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8D914-2E58-711F-D4FD-74A26A44B0BB}"/>
              </a:ext>
            </a:extLst>
          </p:cNvPr>
          <p:cNvSpPr txBox="1"/>
          <p:nvPr/>
        </p:nvSpPr>
        <p:spPr>
          <a:xfrm>
            <a:off x="4860127" y="5323453"/>
            <a:ext cx="1498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/>
                </a:solidFill>
              </a:rPr>
              <a:t>M. Krummenacher</a:t>
            </a:r>
          </a:p>
        </p:txBody>
      </p:sp>
    </p:spTree>
    <p:extLst>
      <p:ext uri="{BB962C8B-B14F-4D97-AF65-F5344CB8AC3E}">
        <p14:creationId xmlns:p14="http://schemas.microsoft.com/office/powerpoint/2010/main" val="240310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10729912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Volatile Analysis – Detected Volatiles by Species and Location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A2A041-93E0-4EF1-A212-C5879DF512CD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17</a:t>
            </a:fld>
            <a:endParaRPr lang="en-GB" dirty="0"/>
          </a:p>
        </p:txBody>
      </p:sp>
      <p:sp>
        <p:nvSpPr>
          <p:cNvPr id="9" name="Google Shape;144;p3">
            <a:extLst>
              <a:ext uri="{FF2B5EF4-FFF2-40B4-BE49-F238E27FC236}">
                <a16:creationId xmlns:a16="http://schemas.microsoft.com/office/drawing/2014/main" id="{14E8CC2A-F037-FA7E-6193-E6EE401837B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28688" y="1238493"/>
            <a:ext cx="10366454" cy="113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</a:pP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C1D77871-0842-14AD-CD94-3CBB8430B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39" name="Graphic 1">
            <a:extLst>
              <a:ext uri="{FF2B5EF4-FFF2-40B4-BE49-F238E27FC236}">
                <a16:creationId xmlns:a16="http://schemas.microsoft.com/office/drawing/2014/main" id="{AC539F27-F3BB-8EBD-23D7-34D67CCB67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9912"/>
          <a:stretch/>
        </p:blipFill>
        <p:spPr>
          <a:xfrm>
            <a:off x="378629" y="1151434"/>
            <a:ext cx="6477000" cy="42796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EA416F3-2632-CC70-4771-116CC80FA233}"/>
              </a:ext>
            </a:extLst>
          </p:cNvPr>
          <p:cNvGrpSpPr/>
          <p:nvPr/>
        </p:nvGrpSpPr>
        <p:grpSpPr>
          <a:xfrm>
            <a:off x="5584622" y="1135907"/>
            <a:ext cx="6955963" cy="4400632"/>
            <a:chOff x="5584622" y="1135907"/>
            <a:chExt cx="6955963" cy="4400632"/>
          </a:xfrm>
        </p:grpSpPr>
        <p:pic>
          <p:nvPicPr>
            <p:cNvPr id="4" name="Graphic 1">
              <a:extLst>
                <a:ext uri="{FF2B5EF4-FFF2-40B4-BE49-F238E27FC236}">
                  <a16:creationId xmlns:a16="http://schemas.microsoft.com/office/drawing/2014/main" id="{CED5A72E-165C-EBE4-44B9-FB897FB3D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94133"/>
            <a:stretch/>
          </p:blipFill>
          <p:spPr>
            <a:xfrm>
              <a:off x="5584622" y="1153792"/>
              <a:ext cx="6955963" cy="257128"/>
            </a:xfrm>
            <a:prstGeom prst="rect">
              <a:avLst/>
            </a:prstGeom>
          </p:spPr>
        </p:pic>
        <p:pic>
          <p:nvPicPr>
            <p:cNvPr id="7" name="Graphic 1">
              <a:extLst>
                <a:ext uri="{FF2B5EF4-FFF2-40B4-BE49-F238E27FC236}">
                  <a16:creationId xmlns:a16="http://schemas.microsoft.com/office/drawing/2014/main" id="{D19CB019-C758-2CE5-C76A-0595D314F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58594" t="5866"/>
            <a:stretch/>
          </p:blipFill>
          <p:spPr>
            <a:xfrm>
              <a:off x="8414926" y="1410920"/>
              <a:ext cx="2880216" cy="4125619"/>
            </a:xfrm>
            <a:prstGeom prst="rect">
              <a:avLst/>
            </a:prstGeom>
          </p:spPr>
        </p:pic>
        <p:pic>
          <p:nvPicPr>
            <p:cNvPr id="11" name="Graphic 1">
              <a:extLst>
                <a:ext uri="{FF2B5EF4-FFF2-40B4-BE49-F238E27FC236}">
                  <a16:creationId xmlns:a16="http://schemas.microsoft.com/office/drawing/2014/main" id="{7C2507B8-7FC0-B6D5-B62E-27D38F56A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79672"/>
            <a:stretch/>
          </p:blipFill>
          <p:spPr>
            <a:xfrm>
              <a:off x="7015437" y="1135907"/>
              <a:ext cx="1414003" cy="438274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37D6CA-F58E-575C-C1CA-7603E9514407}"/>
              </a:ext>
            </a:extLst>
          </p:cNvPr>
          <p:cNvGrpSpPr/>
          <p:nvPr/>
        </p:nvGrpSpPr>
        <p:grpSpPr>
          <a:xfrm>
            <a:off x="2675083" y="5286017"/>
            <a:ext cx="942046" cy="418191"/>
            <a:chOff x="694267" y="575737"/>
            <a:chExt cx="942046" cy="418191"/>
          </a:xfrm>
        </p:grpSpPr>
        <p:pic>
          <p:nvPicPr>
            <p:cNvPr id="15" name="Picture 1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FA471BC-DF90-A130-7EE3-017813A4D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18"/>
            <a:stretch/>
          </p:blipFill>
          <p:spPr>
            <a:xfrm>
              <a:off x="694267" y="575737"/>
              <a:ext cx="474131" cy="395814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6A838D-BACE-03BB-B991-FB748DB2CFAC}"/>
                </a:ext>
              </a:extLst>
            </p:cNvPr>
            <p:cNvSpPr/>
            <p:nvPr/>
          </p:nvSpPr>
          <p:spPr>
            <a:xfrm flipH="1">
              <a:off x="1026344" y="858118"/>
              <a:ext cx="45720" cy="114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CBE851-835B-7416-5EFA-902AAE00DF5D}"/>
                </a:ext>
              </a:extLst>
            </p:cNvPr>
            <p:cNvSpPr txBox="1"/>
            <p:nvPr/>
          </p:nvSpPr>
          <p:spPr>
            <a:xfrm>
              <a:off x="1177213" y="716929"/>
              <a:ext cx="4591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vent</a:t>
              </a:r>
              <a:endParaRPr lang="en-CH" sz="12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6278032-AC3C-E478-19D3-397FC36444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2064" y="870680"/>
              <a:ext cx="177800" cy="564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3F31B64-3953-CB5E-5674-A99CCEF930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90"/>
          <a:stretch/>
        </p:blipFill>
        <p:spPr>
          <a:xfrm>
            <a:off x="4704366" y="5300604"/>
            <a:ext cx="486712" cy="405962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48560C4-750D-3CD4-CB61-425541A96A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8"/>
          <a:stretch/>
        </p:blipFill>
        <p:spPr>
          <a:xfrm>
            <a:off x="3791984" y="5060235"/>
            <a:ext cx="894920" cy="646331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8F6EC2-6320-2F42-2B53-9595D914C8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4"/>
          <a:stretch/>
        </p:blipFill>
        <p:spPr>
          <a:xfrm>
            <a:off x="5897362" y="5334397"/>
            <a:ext cx="426957" cy="369811"/>
          </a:xfrm>
          <a:prstGeom prst="rect">
            <a:avLst/>
          </a:prstGeom>
        </p:spPr>
      </p:pic>
      <p:pic>
        <p:nvPicPr>
          <p:cNvPr id="22" name="Graphic 1">
            <a:extLst>
              <a:ext uri="{FF2B5EF4-FFF2-40B4-BE49-F238E27FC236}">
                <a16:creationId xmlns:a16="http://schemas.microsoft.com/office/drawing/2014/main" id="{0CCB27E6-7C59-3A23-5C6C-F76883EB10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7206" t="5866" r="-1"/>
          <a:stretch/>
        </p:blipFill>
        <p:spPr>
          <a:xfrm>
            <a:off x="10397070" y="1410920"/>
            <a:ext cx="890049" cy="412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Volatile Analysis – Some Notable Molecules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A2A041-93E0-4EF1-A212-C5879DF512CD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18</a:t>
            </a:fld>
            <a:endParaRPr lang="en-GB" dirty="0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C1D77871-0842-14AD-CD94-3CBB8430B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sp>
        <p:nvSpPr>
          <p:cNvPr id="12" name="Google Shape;144;p3">
            <a:extLst>
              <a:ext uri="{FF2B5EF4-FFF2-40B4-BE49-F238E27FC236}">
                <a16:creationId xmlns:a16="http://schemas.microsoft.com/office/drawing/2014/main" id="{4038E8E3-09D1-1587-71A6-19038FEA8F14}"/>
              </a:ext>
            </a:extLst>
          </p:cNvPr>
          <p:cNvSpPr txBox="1">
            <a:spLocks/>
          </p:cNvSpPr>
          <p:nvPr/>
        </p:nvSpPr>
        <p:spPr>
          <a:xfrm>
            <a:off x="647217" y="1245512"/>
            <a:ext cx="3909543" cy="430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Previously not reported compounds were found</a:t>
            </a:r>
            <a:endParaRPr lang="en-GB" sz="2400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PPT Fields with overall more volatiles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Border grasses with largest impact on volatile profile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Biological impact of the new compounds is still unknown</a:t>
            </a:r>
          </a:p>
          <a:p>
            <a:pPr marL="0" indent="0">
              <a:spcBef>
                <a:spcPts val="0"/>
              </a:spcBef>
            </a:pPr>
            <a:endParaRPr lang="en-GB" sz="2400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</a:pPr>
            <a:endParaRPr lang="en-GB" sz="2400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/>
              </a:solidFill>
            </a:endParaRPr>
          </a:p>
          <a:p>
            <a:pPr marL="457200" lvl="1" indent="0">
              <a:spcBef>
                <a:spcPts val="0"/>
              </a:spcBef>
              <a:buClr>
                <a:schemeClr val="accent6">
                  <a:lumMod val="90000"/>
                </a:schemeClr>
              </a:buClr>
              <a:buNone/>
            </a:pPr>
            <a:endParaRPr lang="en-GB" dirty="0">
              <a:solidFill>
                <a:schemeClr val="bg2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311E86E-1AEF-94A7-D7CE-0183F6F8D5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0919" y="1336884"/>
          <a:ext cx="10048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5" imgW="1004286" imgH="792441" progId="ChemDraw_x64.Document.6.0">
                  <p:embed/>
                </p:oleObj>
              </mc:Choice>
              <mc:Fallback>
                <p:oleObj name="CS ChemDraw 64-bit Drawing" r:id="rId5" imgW="1004286" imgH="792441" progId="ChemDraw_x64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311E86E-1AEF-94A7-D7CE-0183F6F8D5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90919" y="1336884"/>
                        <a:ext cx="1004887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10B1DF6-732F-B44D-13B3-A070253E65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3966" y="1336884"/>
          <a:ext cx="163353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7" imgW="1633596" imgH="792441" progId="ChemDraw_x64.Document.6.0">
                  <p:embed/>
                </p:oleObj>
              </mc:Choice>
              <mc:Fallback>
                <p:oleObj name="CS ChemDraw 64-bit Drawing" r:id="rId7" imgW="1633596" imgH="792441" progId="ChemDraw_x64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10B1DF6-732F-B44D-13B3-A070253E65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3966" y="1336884"/>
                        <a:ext cx="1633537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642AF7A-563B-28FB-C682-CE129F9E3D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352" y="3459480"/>
          <a:ext cx="1782763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9" imgW="1783163" imgH="1149145" progId="ChemDraw_x64.Document.6.0">
                  <p:embed/>
                </p:oleObj>
              </mc:Choice>
              <mc:Fallback>
                <p:oleObj name="CS ChemDraw 64-bit Drawing" r:id="rId9" imgW="1783163" imgH="1149145" progId="ChemDraw_x64.Document.6.0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642AF7A-563B-28FB-C682-CE129F9E3D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19352" y="3459480"/>
                        <a:ext cx="1782763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98BED47-DE7E-4877-49BD-6FD7AF7681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6593" y="3459480"/>
          <a:ext cx="163353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11" imgW="1633948" imgH="1148792" progId="ChemDraw_x64.Document.6.0">
                  <p:embed/>
                </p:oleObj>
              </mc:Choice>
              <mc:Fallback>
                <p:oleObj name="CS ChemDraw 64-bit Drawing" r:id="rId11" imgW="1633948" imgH="1148792" progId="ChemDraw_x64.Document.6.0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98BED47-DE7E-4877-49BD-6FD7AF768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576593" y="3459480"/>
                        <a:ext cx="1633537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2A6F6A0-EB39-39F5-1819-13DEA8E8B1A4}"/>
              </a:ext>
            </a:extLst>
          </p:cNvPr>
          <p:cNvSpPr txBox="1"/>
          <p:nvPr/>
        </p:nvSpPr>
        <p:spPr>
          <a:xfrm>
            <a:off x="5550563" y="2202917"/>
            <a:ext cx="2720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3-carene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Not reported in PPT yet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Unknown bioactivity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Major component in PPT Fields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8BE3D8-FA90-E80D-1A66-35DBC9E4FFD3}"/>
              </a:ext>
            </a:extLst>
          </p:cNvPr>
          <p:cNvSpPr txBox="1"/>
          <p:nvPr/>
        </p:nvSpPr>
        <p:spPr>
          <a:xfrm>
            <a:off x="9033191" y="2202917"/>
            <a:ext cx="2720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o-xylene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Not reported in PPT yet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Unknown bioactivity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Major component in PPT Fields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BAFC64-B836-6BBA-0055-AEA37956999C}"/>
              </a:ext>
            </a:extLst>
          </p:cNvPr>
          <p:cNvSpPr txBox="1"/>
          <p:nvPr/>
        </p:nvSpPr>
        <p:spPr>
          <a:xfrm>
            <a:off x="9033191" y="4608830"/>
            <a:ext cx="2720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chemeClr val="bg2"/>
                </a:solidFill>
              </a:rPr>
              <a:t>α</a:t>
            </a:r>
            <a:r>
              <a:rPr lang="en-GB" sz="1400" dirty="0">
                <a:solidFill>
                  <a:schemeClr val="bg2"/>
                </a:solidFill>
              </a:rPr>
              <a:t>-phellandrene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Previously reported in PPT 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Unknown bioactivity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Major component in PPT Fields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8DD52A-BDC7-D73C-A713-F6F147C5548C}"/>
              </a:ext>
            </a:extLst>
          </p:cNvPr>
          <p:cNvSpPr txBox="1"/>
          <p:nvPr/>
        </p:nvSpPr>
        <p:spPr>
          <a:xfrm>
            <a:off x="5550563" y="4613066"/>
            <a:ext cx="2720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Bornyl acetate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Not reported in PPT yet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Unknown bioactivity</a:t>
            </a:r>
          </a:p>
          <a:p>
            <a:pPr algn="ctr"/>
            <a:r>
              <a:rPr lang="en-GB" sz="1400" dirty="0">
                <a:solidFill>
                  <a:schemeClr val="bg2"/>
                </a:solidFill>
              </a:rPr>
              <a:t>Trace component</a:t>
            </a:r>
          </a:p>
        </p:txBody>
      </p:sp>
    </p:spTree>
    <p:extLst>
      <p:ext uri="{BB962C8B-B14F-4D97-AF65-F5344CB8AC3E}">
        <p14:creationId xmlns:p14="http://schemas.microsoft.com/office/powerpoint/2010/main" val="344426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4;p3">
            <a:extLst>
              <a:ext uri="{FF2B5EF4-FFF2-40B4-BE49-F238E27FC236}">
                <a16:creationId xmlns:a16="http://schemas.microsoft.com/office/drawing/2014/main" id="{7B2908A1-30AD-4CDF-B0D3-234713FAE719}"/>
              </a:ext>
            </a:extLst>
          </p:cNvPr>
          <p:cNvSpPr txBox="1">
            <a:spLocks/>
          </p:cNvSpPr>
          <p:nvPr/>
        </p:nvSpPr>
        <p:spPr>
          <a:xfrm>
            <a:off x="339276" y="4415145"/>
            <a:ext cx="6491427" cy="1363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Volatiles protect maize from insect herbivory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Supresses </a:t>
            </a:r>
            <a:r>
              <a:rPr lang="en-GB" sz="2400" i="1" dirty="0">
                <a:solidFill>
                  <a:schemeClr val="bg2"/>
                </a:solidFill>
              </a:rPr>
              <a:t>striga</a:t>
            </a:r>
            <a:r>
              <a:rPr lang="en-GB" sz="2400" dirty="0">
                <a:solidFill>
                  <a:schemeClr val="bg2"/>
                </a:solidFill>
              </a:rPr>
              <a:t> weeds through root exudation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24F22-5096-548B-EC3D-025FB274B70E}"/>
              </a:ext>
            </a:extLst>
          </p:cNvPr>
          <p:cNvSpPr/>
          <p:nvPr/>
        </p:nvSpPr>
        <p:spPr>
          <a:xfrm>
            <a:off x="339275" y="4410333"/>
            <a:ext cx="6429529" cy="1148179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200" dirty="0">
                <a:solidFill>
                  <a:schemeClr val="bg1"/>
                </a:solidFill>
              </a:rPr>
              <a:t>Can </a:t>
            </a:r>
            <a:r>
              <a:rPr lang="de-CH" sz="2200" dirty="0" err="1">
                <a:solidFill>
                  <a:schemeClr val="bg1"/>
                </a:solidFill>
              </a:rPr>
              <a:t>we</a:t>
            </a:r>
            <a:r>
              <a:rPr lang="de-CH" sz="2200" dirty="0">
                <a:solidFill>
                  <a:schemeClr val="bg1"/>
                </a:solidFill>
              </a:rPr>
              <a:t> find and </a:t>
            </a:r>
            <a:r>
              <a:rPr lang="de-CH" sz="2200" dirty="0" err="1">
                <a:solidFill>
                  <a:schemeClr val="bg1"/>
                </a:solidFill>
              </a:rPr>
              <a:t>identify</a:t>
            </a:r>
            <a:r>
              <a:rPr lang="de-CH" sz="2200" dirty="0">
                <a:solidFill>
                  <a:schemeClr val="bg1"/>
                </a:solidFill>
              </a:rPr>
              <a:t> </a:t>
            </a:r>
            <a:r>
              <a:rPr lang="de-CH" sz="2200" dirty="0" err="1">
                <a:solidFill>
                  <a:schemeClr val="bg1"/>
                </a:solidFill>
              </a:rPr>
              <a:t>molecules</a:t>
            </a:r>
            <a:r>
              <a:rPr lang="de-CH" sz="2200" dirty="0">
                <a:solidFill>
                  <a:schemeClr val="bg1"/>
                </a:solidFill>
              </a:rPr>
              <a:t> </a:t>
            </a:r>
            <a:r>
              <a:rPr lang="de-CH" sz="2200" dirty="0" err="1">
                <a:solidFill>
                  <a:schemeClr val="bg1"/>
                </a:solidFill>
              </a:rPr>
              <a:t>that</a:t>
            </a:r>
            <a:r>
              <a:rPr lang="de-CH" sz="2200" dirty="0">
                <a:solidFill>
                  <a:schemeClr val="bg1"/>
                </a:solidFill>
              </a:rPr>
              <a:t> </a:t>
            </a:r>
            <a:r>
              <a:rPr lang="de-CH" sz="2200" dirty="0" err="1">
                <a:solidFill>
                  <a:schemeClr val="bg1"/>
                </a:solidFill>
              </a:rPr>
              <a:t>protect</a:t>
            </a:r>
            <a:r>
              <a:rPr lang="de-CH" sz="2200" dirty="0">
                <a:solidFill>
                  <a:schemeClr val="bg1"/>
                </a:solidFill>
              </a:rPr>
              <a:t> </a:t>
            </a:r>
            <a:r>
              <a:rPr lang="de-CH" sz="2200" dirty="0" err="1">
                <a:solidFill>
                  <a:schemeClr val="bg1"/>
                </a:solidFill>
              </a:rPr>
              <a:t>the</a:t>
            </a:r>
            <a:r>
              <a:rPr lang="de-CH" sz="2200" dirty="0">
                <a:solidFill>
                  <a:schemeClr val="bg1"/>
                </a:solidFill>
              </a:rPr>
              <a:t> </a:t>
            </a:r>
            <a:r>
              <a:rPr lang="de-CH" sz="2200" dirty="0" err="1">
                <a:solidFill>
                  <a:schemeClr val="bg1"/>
                </a:solidFill>
              </a:rPr>
              <a:t>maize</a:t>
            </a:r>
            <a:r>
              <a:rPr lang="de-CH" sz="2200" dirty="0">
                <a:solidFill>
                  <a:schemeClr val="bg1"/>
                </a:solidFill>
              </a:rPr>
              <a:t> </a:t>
            </a:r>
            <a:r>
              <a:rPr lang="de-CH" sz="2200" dirty="0" err="1">
                <a:solidFill>
                  <a:schemeClr val="bg1"/>
                </a:solidFill>
              </a:rPr>
              <a:t>from</a:t>
            </a:r>
            <a:r>
              <a:rPr lang="de-CH" sz="2200" dirty="0">
                <a:solidFill>
                  <a:schemeClr val="bg1"/>
                </a:solidFill>
              </a:rPr>
              <a:t> </a:t>
            </a:r>
            <a:r>
              <a:rPr lang="de-CH" sz="2200" dirty="0" err="1">
                <a:solidFill>
                  <a:schemeClr val="bg1"/>
                </a:solidFill>
              </a:rPr>
              <a:t>insects</a:t>
            </a:r>
            <a:r>
              <a:rPr lang="de-CH" sz="2200" dirty="0">
                <a:solidFill>
                  <a:schemeClr val="bg1"/>
                </a:solidFill>
              </a:rPr>
              <a:t> in </a:t>
            </a:r>
            <a:r>
              <a:rPr lang="de-CH" sz="2200" dirty="0" err="1">
                <a:solidFill>
                  <a:schemeClr val="bg1"/>
                </a:solidFill>
              </a:rPr>
              <a:t>farmer</a:t>
            </a:r>
            <a:r>
              <a:rPr lang="de-CH" sz="2200" dirty="0">
                <a:solidFill>
                  <a:schemeClr val="bg1"/>
                </a:solidFill>
              </a:rPr>
              <a:t> </a:t>
            </a:r>
            <a:r>
              <a:rPr lang="de-CH" sz="2200" dirty="0" err="1">
                <a:solidFill>
                  <a:schemeClr val="bg1"/>
                </a:solidFill>
              </a:rPr>
              <a:t>fields</a:t>
            </a:r>
            <a:r>
              <a:rPr lang="de-CH" sz="2200" dirty="0">
                <a:solidFill>
                  <a:schemeClr val="bg1"/>
                </a:solidFill>
              </a:rPr>
              <a:t>?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Background – Push-Pull Technology (PPT)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F43AF23D-3C94-4784-9560-FF25826341AA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2</a:t>
            </a:fld>
            <a:endParaRPr lang="en-GB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7DFD695-F32F-402F-61BF-9D2DCEC8A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1314787"/>
            <a:ext cx="5652508" cy="2546468"/>
          </a:xfrm>
          <a:prstGeom prst="rect">
            <a:avLst/>
          </a:prstGeom>
        </p:spPr>
      </p:pic>
      <p:pic>
        <p:nvPicPr>
          <p:cNvPr id="16" name="Graphic 15" descr="Arrow: Rotate left outline">
            <a:extLst>
              <a:ext uri="{FF2B5EF4-FFF2-40B4-BE49-F238E27FC236}">
                <a16:creationId xmlns:a16="http://schemas.microsoft.com/office/drawing/2014/main" id="{3020EFD4-A112-3F84-5B43-21212EE8A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781" y="1196375"/>
            <a:ext cx="1182542" cy="9144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271CC01-1F8F-A952-9E45-702F5F8EAB1F}"/>
              </a:ext>
            </a:extLst>
          </p:cNvPr>
          <p:cNvGrpSpPr/>
          <p:nvPr/>
        </p:nvGrpSpPr>
        <p:grpSpPr>
          <a:xfrm rot="433295">
            <a:off x="3892565" y="2258750"/>
            <a:ext cx="406215" cy="558393"/>
            <a:chOff x="2602407" y="2308075"/>
            <a:chExt cx="548295" cy="55689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E46E49-EF13-1C61-3F19-C164E5A01A1D}"/>
                </a:ext>
              </a:extLst>
            </p:cNvPr>
            <p:cNvSpPr/>
            <p:nvPr/>
          </p:nvSpPr>
          <p:spPr>
            <a:xfrm flipH="1">
              <a:off x="2602407" y="2380701"/>
              <a:ext cx="168089" cy="414641"/>
            </a:xfrm>
            <a:custGeom>
              <a:avLst/>
              <a:gdLst>
                <a:gd name="connsiteX0" fmla="*/ 270447 w 372835"/>
                <a:gd name="connsiteY0" fmla="*/ 0 h 1739410"/>
                <a:gd name="connsiteX1" fmla="*/ 72554 w 372835"/>
                <a:gd name="connsiteY1" fmla="*/ 532263 h 1739410"/>
                <a:gd name="connsiteX2" fmla="*/ 372805 w 372835"/>
                <a:gd name="connsiteY2" fmla="*/ 975815 h 1739410"/>
                <a:gd name="connsiteX3" fmla="*/ 52082 w 372835"/>
                <a:gd name="connsiteY3" fmla="*/ 1637732 h 1739410"/>
                <a:gd name="connsiteX4" fmla="*/ 4315 w 372835"/>
                <a:gd name="connsiteY4" fmla="*/ 1726442 h 17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35" h="1739410">
                  <a:moveTo>
                    <a:pt x="270447" y="0"/>
                  </a:moveTo>
                  <a:cubicBezTo>
                    <a:pt x="162970" y="184813"/>
                    <a:pt x="55494" y="369627"/>
                    <a:pt x="72554" y="532263"/>
                  </a:cubicBezTo>
                  <a:cubicBezTo>
                    <a:pt x="89614" y="694899"/>
                    <a:pt x="376217" y="791570"/>
                    <a:pt x="372805" y="975815"/>
                  </a:cubicBezTo>
                  <a:cubicBezTo>
                    <a:pt x="369393" y="1160060"/>
                    <a:pt x="113497" y="1512628"/>
                    <a:pt x="52082" y="1637732"/>
                  </a:cubicBezTo>
                  <a:cubicBezTo>
                    <a:pt x="-9333" y="1762836"/>
                    <a:pt x="-2509" y="1744639"/>
                    <a:pt x="4315" y="1726442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03F6040-16E6-EAA8-264A-4A11879A379D}"/>
                </a:ext>
              </a:extLst>
            </p:cNvPr>
            <p:cNvSpPr/>
            <p:nvPr/>
          </p:nvSpPr>
          <p:spPr>
            <a:xfrm flipH="1">
              <a:off x="2770496" y="2450325"/>
              <a:ext cx="168089" cy="414641"/>
            </a:xfrm>
            <a:custGeom>
              <a:avLst/>
              <a:gdLst>
                <a:gd name="connsiteX0" fmla="*/ 270447 w 372835"/>
                <a:gd name="connsiteY0" fmla="*/ 0 h 1739410"/>
                <a:gd name="connsiteX1" fmla="*/ 72554 w 372835"/>
                <a:gd name="connsiteY1" fmla="*/ 532263 h 1739410"/>
                <a:gd name="connsiteX2" fmla="*/ 372805 w 372835"/>
                <a:gd name="connsiteY2" fmla="*/ 975815 h 1739410"/>
                <a:gd name="connsiteX3" fmla="*/ 52082 w 372835"/>
                <a:gd name="connsiteY3" fmla="*/ 1637732 h 1739410"/>
                <a:gd name="connsiteX4" fmla="*/ 4315 w 372835"/>
                <a:gd name="connsiteY4" fmla="*/ 1726442 h 17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35" h="1739410">
                  <a:moveTo>
                    <a:pt x="270447" y="0"/>
                  </a:moveTo>
                  <a:cubicBezTo>
                    <a:pt x="162970" y="184813"/>
                    <a:pt x="55494" y="369627"/>
                    <a:pt x="72554" y="532263"/>
                  </a:cubicBezTo>
                  <a:cubicBezTo>
                    <a:pt x="89614" y="694899"/>
                    <a:pt x="376217" y="791570"/>
                    <a:pt x="372805" y="975815"/>
                  </a:cubicBezTo>
                  <a:cubicBezTo>
                    <a:pt x="369393" y="1160060"/>
                    <a:pt x="113497" y="1512628"/>
                    <a:pt x="52082" y="1637732"/>
                  </a:cubicBezTo>
                  <a:cubicBezTo>
                    <a:pt x="-9333" y="1762836"/>
                    <a:pt x="-2509" y="1744639"/>
                    <a:pt x="4315" y="1726442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96291A-DD0C-1339-BF82-F522888C8F8E}"/>
                </a:ext>
              </a:extLst>
            </p:cNvPr>
            <p:cNvSpPr/>
            <p:nvPr/>
          </p:nvSpPr>
          <p:spPr>
            <a:xfrm flipH="1">
              <a:off x="2982613" y="2308075"/>
              <a:ext cx="168089" cy="414641"/>
            </a:xfrm>
            <a:custGeom>
              <a:avLst/>
              <a:gdLst>
                <a:gd name="connsiteX0" fmla="*/ 270447 w 372835"/>
                <a:gd name="connsiteY0" fmla="*/ 0 h 1739410"/>
                <a:gd name="connsiteX1" fmla="*/ 72554 w 372835"/>
                <a:gd name="connsiteY1" fmla="*/ 532263 h 1739410"/>
                <a:gd name="connsiteX2" fmla="*/ 372805 w 372835"/>
                <a:gd name="connsiteY2" fmla="*/ 975815 h 1739410"/>
                <a:gd name="connsiteX3" fmla="*/ 52082 w 372835"/>
                <a:gd name="connsiteY3" fmla="*/ 1637732 h 1739410"/>
                <a:gd name="connsiteX4" fmla="*/ 4315 w 372835"/>
                <a:gd name="connsiteY4" fmla="*/ 1726442 h 17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35" h="1739410">
                  <a:moveTo>
                    <a:pt x="270447" y="0"/>
                  </a:moveTo>
                  <a:cubicBezTo>
                    <a:pt x="162970" y="184813"/>
                    <a:pt x="55494" y="369627"/>
                    <a:pt x="72554" y="532263"/>
                  </a:cubicBezTo>
                  <a:cubicBezTo>
                    <a:pt x="89614" y="694899"/>
                    <a:pt x="376217" y="791570"/>
                    <a:pt x="372805" y="975815"/>
                  </a:cubicBezTo>
                  <a:cubicBezTo>
                    <a:pt x="369393" y="1160060"/>
                    <a:pt x="113497" y="1512628"/>
                    <a:pt x="52082" y="1637732"/>
                  </a:cubicBezTo>
                  <a:cubicBezTo>
                    <a:pt x="-9333" y="1762836"/>
                    <a:pt x="-2509" y="1744639"/>
                    <a:pt x="4315" y="1726442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62A70C-9A2E-9988-4AA2-C4DCBEB12672}"/>
              </a:ext>
            </a:extLst>
          </p:cNvPr>
          <p:cNvGrpSpPr/>
          <p:nvPr/>
        </p:nvGrpSpPr>
        <p:grpSpPr>
          <a:xfrm rot="790879">
            <a:off x="2577998" y="2253377"/>
            <a:ext cx="576287" cy="601710"/>
            <a:chOff x="2602407" y="2308075"/>
            <a:chExt cx="548295" cy="556891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D16F89A-14E7-DBE9-BD71-EB1A54846E8C}"/>
                </a:ext>
              </a:extLst>
            </p:cNvPr>
            <p:cNvSpPr/>
            <p:nvPr/>
          </p:nvSpPr>
          <p:spPr>
            <a:xfrm flipH="1">
              <a:off x="2602407" y="2380701"/>
              <a:ext cx="168089" cy="414641"/>
            </a:xfrm>
            <a:custGeom>
              <a:avLst/>
              <a:gdLst>
                <a:gd name="connsiteX0" fmla="*/ 270447 w 372835"/>
                <a:gd name="connsiteY0" fmla="*/ 0 h 1739410"/>
                <a:gd name="connsiteX1" fmla="*/ 72554 w 372835"/>
                <a:gd name="connsiteY1" fmla="*/ 532263 h 1739410"/>
                <a:gd name="connsiteX2" fmla="*/ 372805 w 372835"/>
                <a:gd name="connsiteY2" fmla="*/ 975815 h 1739410"/>
                <a:gd name="connsiteX3" fmla="*/ 52082 w 372835"/>
                <a:gd name="connsiteY3" fmla="*/ 1637732 h 1739410"/>
                <a:gd name="connsiteX4" fmla="*/ 4315 w 372835"/>
                <a:gd name="connsiteY4" fmla="*/ 1726442 h 17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35" h="1739410">
                  <a:moveTo>
                    <a:pt x="270447" y="0"/>
                  </a:moveTo>
                  <a:cubicBezTo>
                    <a:pt x="162970" y="184813"/>
                    <a:pt x="55494" y="369627"/>
                    <a:pt x="72554" y="532263"/>
                  </a:cubicBezTo>
                  <a:cubicBezTo>
                    <a:pt x="89614" y="694899"/>
                    <a:pt x="376217" y="791570"/>
                    <a:pt x="372805" y="975815"/>
                  </a:cubicBezTo>
                  <a:cubicBezTo>
                    <a:pt x="369393" y="1160060"/>
                    <a:pt x="113497" y="1512628"/>
                    <a:pt x="52082" y="1637732"/>
                  </a:cubicBezTo>
                  <a:cubicBezTo>
                    <a:pt x="-9333" y="1762836"/>
                    <a:pt x="-2509" y="1744639"/>
                    <a:pt x="4315" y="1726442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6E705EE-6384-B875-520F-06E6BD8A70EE}"/>
                </a:ext>
              </a:extLst>
            </p:cNvPr>
            <p:cNvSpPr/>
            <p:nvPr/>
          </p:nvSpPr>
          <p:spPr>
            <a:xfrm flipH="1">
              <a:off x="2770496" y="2450325"/>
              <a:ext cx="168089" cy="414641"/>
            </a:xfrm>
            <a:custGeom>
              <a:avLst/>
              <a:gdLst>
                <a:gd name="connsiteX0" fmla="*/ 270447 w 372835"/>
                <a:gd name="connsiteY0" fmla="*/ 0 h 1739410"/>
                <a:gd name="connsiteX1" fmla="*/ 72554 w 372835"/>
                <a:gd name="connsiteY1" fmla="*/ 532263 h 1739410"/>
                <a:gd name="connsiteX2" fmla="*/ 372805 w 372835"/>
                <a:gd name="connsiteY2" fmla="*/ 975815 h 1739410"/>
                <a:gd name="connsiteX3" fmla="*/ 52082 w 372835"/>
                <a:gd name="connsiteY3" fmla="*/ 1637732 h 1739410"/>
                <a:gd name="connsiteX4" fmla="*/ 4315 w 372835"/>
                <a:gd name="connsiteY4" fmla="*/ 1726442 h 17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35" h="1739410">
                  <a:moveTo>
                    <a:pt x="270447" y="0"/>
                  </a:moveTo>
                  <a:cubicBezTo>
                    <a:pt x="162970" y="184813"/>
                    <a:pt x="55494" y="369627"/>
                    <a:pt x="72554" y="532263"/>
                  </a:cubicBezTo>
                  <a:cubicBezTo>
                    <a:pt x="89614" y="694899"/>
                    <a:pt x="376217" y="791570"/>
                    <a:pt x="372805" y="975815"/>
                  </a:cubicBezTo>
                  <a:cubicBezTo>
                    <a:pt x="369393" y="1160060"/>
                    <a:pt x="113497" y="1512628"/>
                    <a:pt x="52082" y="1637732"/>
                  </a:cubicBezTo>
                  <a:cubicBezTo>
                    <a:pt x="-9333" y="1762836"/>
                    <a:pt x="-2509" y="1744639"/>
                    <a:pt x="4315" y="1726442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804C7D1-8186-2778-5E9A-DBFACA73DDD8}"/>
                </a:ext>
              </a:extLst>
            </p:cNvPr>
            <p:cNvSpPr/>
            <p:nvPr/>
          </p:nvSpPr>
          <p:spPr>
            <a:xfrm flipH="1">
              <a:off x="2982613" y="2308075"/>
              <a:ext cx="168089" cy="414641"/>
            </a:xfrm>
            <a:custGeom>
              <a:avLst/>
              <a:gdLst>
                <a:gd name="connsiteX0" fmla="*/ 270447 w 372835"/>
                <a:gd name="connsiteY0" fmla="*/ 0 h 1739410"/>
                <a:gd name="connsiteX1" fmla="*/ 72554 w 372835"/>
                <a:gd name="connsiteY1" fmla="*/ 532263 h 1739410"/>
                <a:gd name="connsiteX2" fmla="*/ 372805 w 372835"/>
                <a:gd name="connsiteY2" fmla="*/ 975815 h 1739410"/>
                <a:gd name="connsiteX3" fmla="*/ 52082 w 372835"/>
                <a:gd name="connsiteY3" fmla="*/ 1637732 h 1739410"/>
                <a:gd name="connsiteX4" fmla="*/ 4315 w 372835"/>
                <a:gd name="connsiteY4" fmla="*/ 1726442 h 17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835" h="1739410">
                  <a:moveTo>
                    <a:pt x="270447" y="0"/>
                  </a:moveTo>
                  <a:cubicBezTo>
                    <a:pt x="162970" y="184813"/>
                    <a:pt x="55494" y="369627"/>
                    <a:pt x="72554" y="532263"/>
                  </a:cubicBezTo>
                  <a:cubicBezTo>
                    <a:pt x="89614" y="694899"/>
                    <a:pt x="376217" y="791570"/>
                    <a:pt x="372805" y="975815"/>
                  </a:cubicBezTo>
                  <a:cubicBezTo>
                    <a:pt x="369393" y="1160060"/>
                    <a:pt x="113497" y="1512628"/>
                    <a:pt x="52082" y="1637732"/>
                  </a:cubicBezTo>
                  <a:cubicBezTo>
                    <a:pt x="-9333" y="1762836"/>
                    <a:pt x="-2509" y="1744639"/>
                    <a:pt x="4315" y="1726442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Graphic 43" descr="Arrow: Rotate left outline">
            <a:extLst>
              <a:ext uri="{FF2B5EF4-FFF2-40B4-BE49-F238E27FC236}">
                <a16:creationId xmlns:a16="http://schemas.microsoft.com/office/drawing/2014/main" id="{D782A881-346B-9612-AFF2-E5097EC79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737359" y="1192758"/>
            <a:ext cx="1182541" cy="914400"/>
          </a:xfrm>
          <a:prstGeom prst="rect">
            <a:avLst/>
          </a:prstGeom>
        </p:spPr>
      </p:pic>
      <p:pic>
        <p:nvPicPr>
          <p:cNvPr id="49" name="Graphic 48" descr="Arrow: Counter-clockwise curve outline">
            <a:extLst>
              <a:ext uri="{FF2B5EF4-FFF2-40B4-BE49-F238E27FC236}">
                <a16:creationId xmlns:a16="http://schemas.microsoft.com/office/drawing/2014/main" id="{43225999-B627-14BA-2C5F-44593A496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3867855" y="3630652"/>
            <a:ext cx="742604" cy="742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885306-38EB-B447-145B-DCA06460F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754" y="3521300"/>
            <a:ext cx="4381643" cy="2256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705F5-0E90-0360-6622-2924A50B2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3000" y="1134144"/>
            <a:ext cx="2389346" cy="276577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A5FAD7-194B-3B95-51E9-5C9A8B27943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"/>
          <a:stretch/>
        </p:blipFill>
        <p:spPr>
          <a:xfrm>
            <a:off x="6517289" y="1299488"/>
            <a:ext cx="2931004" cy="211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3">
            <a:extLst>
              <a:ext uri="{FF2B5EF4-FFF2-40B4-BE49-F238E27FC236}">
                <a16:creationId xmlns:a16="http://schemas.microsoft.com/office/drawing/2014/main" id="{5FE02D6C-9BFE-1E2F-5A5C-2E815BD9C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8" name="Graphic 7" descr="Arrow: Counter-clockwise curve outline">
            <a:extLst>
              <a:ext uri="{FF2B5EF4-FFF2-40B4-BE49-F238E27FC236}">
                <a16:creationId xmlns:a16="http://schemas.microsoft.com/office/drawing/2014/main" id="{20507B66-E5B0-2E00-5D3F-EDADBA063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V="1">
            <a:off x="2335605" y="3636883"/>
            <a:ext cx="742604" cy="7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Analytical Approach – Volatiles and Metabolites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2F1D087-F00E-4FDE-847C-E6A78E7938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8918136"/>
              </p:ext>
            </p:extLst>
          </p:nvPr>
        </p:nvGraphicFramePr>
        <p:xfrm>
          <a:off x="928687" y="1182757"/>
          <a:ext cx="10421937" cy="4552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7CC6E7E-11B6-4FE0-B2F1-BE034F46FEB7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3</a:t>
            </a:fld>
            <a:endParaRPr lang="en-GB" dirty="0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EC63CE88-BDE8-A1B6-FA99-FC15D900A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4615CA-8EFE-4ADA-947C-C582410E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79B08D-5822-40C1-AC53-CEB318098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178201-B328-4756-94C1-42D3EFCC0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Field Metabolite Sampling – Meet the Team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AAA84AC-5C1D-47B0-ADDB-C85894657248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4</a:t>
            </a:fld>
            <a:endParaRPr lang="en-GB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8BF508-9C32-6C24-C7E6-E5904E734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76" y="1312240"/>
            <a:ext cx="1072370" cy="714913"/>
          </a:xfrm>
          <a:prstGeom prst="rect">
            <a:avLst/>
          </a:prstGeom>
        </p:spPr>
      </p:pic>
      <p:pic>
        <p:nvPicPr>
          <p:cNvPr id="14" name="Picture 13" descr="A blue yellow and green flag&#10;&#10;Description automatically generated">
            <a:extLst>
              <a:ext uri="{FF2B5EF4-FFF2-40B4-BE49-F238E27FC236}">
                <a16:creationId xmlns:a16="http://schemas.microsoft.com/office/drawing/2014/main" id="{F5CA9483-8FFB-79B7-3384-814E2EBE6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293" y="1312240"/>
            <a:ext cx="1072371" cy="713614"/>
          </a:xfrm>
          <a:prstGeom prst="rect">
            <a:avLst/>
          </a:prstGeom>
        </p:spPr>
      </p:pic>
      <p:sp>
        <p:nvSpPr>
          <p:cNvPr id="15" name="Google Shape;144;p3">
            <a:extLst>
              <a:ext uri="{FF2B5EF4-FFF2-40B4-BE49-F238E27FC236}">
                <a16:creationId xmlns:a16="http://schemas.microsoft.com/office/drawing/2014/main" id="{541815F2-FEBE-CEBE-5799-7AC7E0B6AABC}"/>
              </a:ext>
            </a:extLst>
          </p:cNvPr>
          <p:cNvSpPr txBox="1">
            <a:spLocks/>
          </p:cNvSpPr>
          <p:nvPr/>
        </p:nvSpPr>
        <p:spPr>
          <a:xfrm>
            <a:off x="6628894" y="2111990"/>
            <a:ext cx="1193442" cy="54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GB" sz="1600" dirty="0">
                <a:solidFill>
                  <a:schemeClr val="bg2"/>
                </a:solidFill>
              </a:rPr>
              <a:t>Uganda: </a:t>
            </a:r>
          </a:p>
          <a:p>
            <a:pPr marL="0" indent="0" algn="ctr">
              <a:spcBef>
                <a:spcPts val="0"/>
              </a:spcBef>
            </a:pPr>
            <a:r>
              <a:rPr lang="en-GB" sz="1600" dirty="0">
                <a:solidFill>
                  <a:schemeClr val="bg2"/>
                </a:solidFill>
              </a:rPr>
              <a:t>D. Meinhof</a:t>
            </a:r>
          </a:p>
          <a:p>
            <a:pPr marL="0" indent="0" algn="ctr">
              <a:spcBef>
                <a:spcPts val="0"/>
              </a:spcBef>
            </a:pPr>
            <a:r>
              <a:rPr lang="en-GB" sz="1600" dirty="0">
                <a:solidFill>
                  <a:schemeClr val="bg2"/>
                </a:solidFill>
              </a:rPr>
              <a:t>322 Samples</a:t>
            </a:r>
          </a:p>
        </p:txBody>
      </p:sp>
      <p:sp>
        <p:nvSpPr>
          <p:cNvPr id="17" name="Google Shape;144;p3">
            <a:extLst>
              <a:ext uri="{FF2B5EF4-FFF2-40B4-BE49-F238E27FC236}">
                <a16:creationId xmlns:a16="http://schemas.microsoft.com/office/drawing/2014/main" id="{D1F65875-59CA-F44D-A633-9D51100FABC6}"/>
              </a:ext>
            </a:extLst>
          </p:cNvPr>
          <p:cNvSpPr txBox="1">
            <a:spLocks/>
          </p:cNvSpPr>
          <p:nvPr/>
        </p:nvSpPr>
        <p:spPr>
          <a:xfrm>
            <a:off x="9013267" y="2136108"/>
            <a:ext cx="1819266" cy="51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2"/>
                </a:solidFill>
              </a:rPr>
              <a:t>Rwanda:</a:t>
            </a:r>
            <a:br>
              <a:rPr lang="en-GB" sz="1400" dirty="0">
                <a:solidFill>
                  <a:schemeClr val="bg2"/>
                </a:solidFill>
              </a:rPr>
            </a:br>
            <a:r>
              <a:rPr lang="en-GB" sz="1400" dirty="0">
                <a:solidFill>
                  <a:schemeClr val="bg2"/>
                </a:solidFill>
              </a:rPr>
              <a:t>G.M. </a:t>
            </a:r>
            <a:r>
              <a:rPr lang="en-GB" sz="1400" dirty="0" err="1">
                <a:solidFill>
                  <a:schemeClr val="bg2"/>
                </a:solidFill>
              </a:rPr>
              <a:t>Ambouka</a:t>
            </a:r>
            <a:endParaRPr lang="en-GB" sz="1400" dirty="0">
              <a:solidFill>
                <a:schemeClr val="bg2"/>
              </a:solidFill>
            </a:endParaRPr>
          </a:p>
          <a:p>
            <a:pPr marL="0" indent="0" algn="ctr">
              <a:lnSpc>
                <a:spcPct val="7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2"/>
                </a:solidFill>
              </a:rPr>
              <a:t>442 Samples</a:t>
            </a:r>
          </a:p>
        </p:txBody>
      </p:sp>
      <p:pic>
        <p:nvPicPr>
          <p:cNvPr id="3" name="Picture 2" descr="A flag with a red black and white design&#10;&#10;Description automatically generated">
            <a:extLst>
              <a:ext uri="{FF2B5EF4-FFF2-40B4-BE49-F238E27FC236}">
                <a16:creationId xmlns:a16="http://schemas.microsoft.com/office/drawing/2014/main" id="{10264C28-9793-0A69-B63B-94633F32B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92" y="1312240"/>
            <a:ext cx="1065096" cy="713614"/>
          </a:xfrm>
          <a:prstGeom prst="rect">
            <a:avLst/>
          </a:prstGeom>
        </p:spPr>
      </p:pic>
      <p:sp>
        <p:nvSpPr>
          <p:cNvPr id="5" name="Google Shape;144;p3">
            <a:extLst>
              <a:ext uri="{FF2B5EF4-FFF2-40B4-BE49-F238E27FC236}">
                <a16:creationId xmlns:a16="http://schemas.microsoft.com/office/drawing/2014/main" id="{ED246FE8-E80B-BBB8-E3D6-D7FDA54C3B7E}"/>
              </a:ext>
            </a:extLst>
          </p:cNvPr>
          <p:cNvSpPr txBox="1">
            <a:spLocks/>
          </p:cNvSpPr>
          <p:nvPr/>
        </p:nvSpPr>
        <p:spPr>
          <a:xfrm>
            <a:off x="4195423" y="2115075"/>
            <a:ext cx="1819265" cy="54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GB" sz="1600" dirty="0">
                <a:solidFill>
                  <a:schemeClr val="bg2"/>
                </a:solidFill>
              </a:rPr>
              <a:t>Kenya: </a:t>
            </a:r>
          </a:p>
          <a:p>
            <a:pPr marL="0" indent="0" algn="ctr">
              <a:spcBef>
                <a:spcPts val="0"/>
              </a:spcBef>
            </a:pPr>
            <a:r>
              <a:rPr lang="en-GB" sz="1600" dirty="0">
                <a:solidFill>
                  <a:schemeClr val="bg2"/>
                </a:solidFill>
              </a:rPr>
              <a:t>C.A., L.R., S.E.R., J.L.</a:t>
            </a:r>
          </a:p>
          <a:p>
            <a:pPr marL="0" indent="0" algn="ctr">
              <a:spcBef>
                <a:spcPts val="0"/>
              </a:spcBef>
            </a:pPr>
            <a:r>
              <a:rPr lang="en-GB" sz="1600" dirty="0">
                <a:solidFill>
                  <a:schemeClr val="bg2"/>
                </a:solidFill>
              </a:rPr>
              <a:t>1144 Samples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22FB2AD8-3D2C-39F4-20AF-08CC7EDA3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9" name="Picture 8" descr="A map with a map and a map with a map and a map with a map and a map with a map and a map with a map and a map with a map and a map with&#10;&#10;Description automatically generated">
            <a:extLst>
              <a:ext uri="{FF2B5EF4-FFF2-40B4-BE49-F238E27FC236}">
                <a16:creationId xmlns:a16="http://schemas.microsoft.com/office/drawing/2014/main" id="{EA23964F-6856-EB6F-1945-9317AC1FF4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78" b="55281"/>
          <a:stretch/>
        </p:blipFill>
        <p:spPr>
          <a:xfrm>
            <a:off x="224193" y="1187840"/>
            <a:ext cx="3809265" cy="2241160"/>
          </a:xfrm>
          <a:prstGeom prst="rect">
            <a:avLst/>
          </a:prstGeom>
        </p:spPr>
      </p:pic>
      <p:pic>
        <p:nvPicPr>
          <p:cNvPr id="12" name="Picture 11" descr="A map with a map and a map with a map and a map with a map and a map with a map and a map with a map and a map with a map and a map with&#10;&#10;Description automatically generated">
            <a:extLst>
              <a:ext uri="{FF2B5EF4-FFF2-40B4-BE49-F238E27FC236}">
                <a16:creationId xmlns:a16="http://schemas.microsoft.com/office/drawing/2014/main" id="{4E657C11-001C-BFDF-2D6C-EA56E8B541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918" r="2881" b="7811"/>
          <a:stretch/>
        </p:blipFill>
        <p:spPr>
          <a:xfrm>
            <a:off x="224193" y="3331843"/>
            <a:ext cx="3662007" cy="24478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CDEB00-2251-7561-3488-F334B45C0FD8}"/>
              </a:ext>
            </a:extLst>
          </p:cNvPr>
          <p:cNvSpPr txBox="1"/>
          <p:nvPr/>
        </p:nvSpPr>
        <p:spPr>
          <a:xfrm>
            <a:off x="3955199" y="3651023"/>
            <a:ext cx="2765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Paired field sites: one PPT field</a:t>
            </a:r>
          </a:p>
          <a:p>
            <a:pPr lvl="1"/>
            <a:r>
              <a:rPr lang="en-GB" sz="2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control field using conventional agriculture</a:t>
            </a:r>
          </a:p>
        </p:txBody>
      </p:sp>
    </p:spTree>
    <p:extLst>
      <p:ext uri="{BB962C8B-B14F-4D97-AF65-F5344CB8AC3E}">
        <p14:creationId xmlns:p14="http://schemas.microsoft.com/office/powerpoint/2010/main" val="32308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F43AF23D-3C94-4784-9560-FF25826341AA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5</a:t>
            </a:fld>
            <a:endParaRPr lang="en-GB" dirty="0"/>
          </a:p>
        </p:txBody>
      </p:sp>
      <p:sp>
        <p:nvSpPr>
          <p:cNvPr id="14" name="Google Shape;143;p3">
            <a:extLst>
              <a:ext uri="{FF2B5EF4-FFF2-40B4-BE49-F238E27FC236}">
                <a16:creationId xmlns:a16="http://schemas.microsoft.com/office/drawing/2014/main" id="{DDCB9AF9-AD54-F900-FC24-20C9A3F986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dirty="0"/>
              <a:t>Sample Preparation – On-Site Liquid-Liquid Extraction</a:t>
            </a:r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743C6C0C-2DA9-66CC-9444-F704DC247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A680C-EF1A-5878-C248-39FA79AAF4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78297" y="6066744"/>
            <a:ext cx="713758" cy="713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EF89FE-BD76-E883-3D81-E159568399CF}"/>
              </a:ext>
            </a:extLst>
          </p:cNvPr>
          <p:cNvSpPr txBox="1"/>
          <p:nvPr/>
        </p:nvSpPr>
        <p:spPr>
          <a:xfrm>
            <a:off x="6657509" y="6192790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</a:rPr>
              <a:t>J. Lang et al.,</a:t>
            </a:r>
          </a:p>
          <a:p>
            <a:r>
              <a:rPr lang="en-GB" sz="1200" dirty="0">
                <a:solidFill>
                  <a:schemeClr val="bg2"/>
                </a:solidFill>
              </a:rPr>
              <a:t>Plant Direct (2024)</a:t>
            </a:r>
          </a:p>
        </p:txBody>
      </p:sp>
      <p:pic>
        <p:nvPicPr>
          <p:cNvPr id="8" name="Picture 7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id="{DA7660E6-E0C0-7F8A-6F55-58258B707E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7" t="18067" r="1670" b="17477"/>
          <a:stretch/>
        </p:blipFill>
        <p:spPr>
          <a:xfrm>
            <a:off x="8634549" y="3357923"/>
            <a:ext cx="2715477" cy="2446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0BEF44-07D5-918B-D336-29C09BBD1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712" y="3355109"/>
            <a:ext cx="2755546" cy="2449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9EB5A-1567-D710-9CAF-39EEFEDCE5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8"/>
          <a:stretch/>
        </p:blipFill>
        <p:spPr>
          <a:xfrm>
            <a:off x="6444175" y="3355108"/>
            <a:ext cx="2041457" cy="244956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2A8218B-FDF9-4D15-5183-242AFB5881E3}"/>
              </a:ext>
            </a:extLst>
          </p:cNvPr>
          <p:cNvSpPr/>
          <p:nvPr/>
        </p:nvSpPr>
        <p:spPr>
          <a:xfrm>
            <a:off x="2147395" y="1937474"/>
            <a:ext cx="1161626" cy="379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56BE56B-B5C9-3D8D-D0D1-FAA4215E54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80692" y="1784281"/>
          <a:ext cx="1395413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1395841" imgH="943449" progId="ChemDraw.Document.6.0">
                  <p:embed/>
                </p:oleObj>
              </mc:Choice>
              <mc:Fallback>
                <p:oleObj name="CS ChemDraw Drawing" r:id="rId9" imgW="1395841" imgH="943449" progId="ChemDraw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56BE56B-B5C9-3D8D-D0D1-FAA4215E5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80692" y="1784281"/>
                        <a:ext cx="1395413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67E4616-0881-A395-DC06-E1DDD436B6F7}"/>
              </a:ext>
            </a:extLst>
          </p:cNvPr>
          <p:cNvSpPr txBox="1"/>
          <p:nvPr/>
        </p:nvSpPr>
        <p:spPr>
          <a:xfrm>
            <a:off x="5788778" y="1263985"/>
            <a:ext cx="138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On-Site Extraction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733EA9-9C14-8D0B-A9A5-D66DFB66EB7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49" r="63470"/>
          <a:stretch/>
        </p:blipFill>
        <p:spPr>
          <a:xfrm>
            <a:off x="7465907" y="1504944"/>
            <a:ext cx="694884" cy="1245546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8672B0DA-1D39-0CA2-6C4E-5CFFCE1B35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5250" r="64183" b="27838"/>
          <a:stretch/>
        </p:blipFill>
        <p:spPr>
          <a:xfrm>
            <a:off x="917617" y="1323703"/>
            <a:ext cx="823095" cy="1703890"/>
          </a:xfrm>
          <a:prstGeom prst="rect">
            <a:avLst/>
          </a:prstGeom>
        </p:spPr>
      </p:pic>
      <p:pic>
        <p:nvPicPr>
          <p:cNvPr id="20" name="Graphic 19" descr="Airplane with solid fill">
            <a:extLst>
              <a:ext uri="{FF2B5EF4-FFF2-40B4-BE49-F238E27FC236}">
                <a16:creationId xmlns:a16="http://schemas.microsoft.com/office/drawing/2014/main" id="{BAD3C2B7-1B06-2CB4-1C6E-7063B15D9A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4371503">
            <a:off x="8767596" y="1669927"/>
            <a:ext cx="914400" cy="914400"/>
          </a:xfrm>
          <a:prstGeom prst="rect">
            <a:avLst/>
          </a:prstGeom>
        </p:spPr>
      </p:pic>
      <p:pic>
        <p:nvPicPr>
          <p:cNvPr id="22" name="Graphic 21" descr="Africa with solid fill">
            <a:extLst>
              <a:ext uri="{FF2B5EF4-FFF2-40B4-BE49-F238E27FC236}">
                <a16:creationId xmlns:a16="http://schemas.microsoft.com/office/drawing/2014/main" id="{9F5E904D-C2BF-2DC2-3FB9-215A9AA903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449" y="1338477"/>
            <a:ext cx="914400" cy="914400"/>
          </a:xfrm>
          <a:prstGeom prst="rect">
            <a:avLst/>
          </a:prstGeom>
        </p:spPr>
      </p:pic>
      <p:pic>
        <p:nvPicPr>
          <p:cNvPr id="26" name="Picture 25" descr="A person in gloves touching a plant&#10;&#10;Description automatically generated">
            <a:extLst>
              <a:ext uri="{FF2B5EF4-FFF2-40B4-BE49-F238E27FC236}">
                <a16:creationId xmlns:a16="http://schemas.microsoft.com/office/drawing/2014/main" id="{B471CB39-0E03-D1FD-9D6D-B320BABE1A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9" t="11218" r="5371" b="11537"/>
          <a:stretch/>
        </p:blipFill>
        <p:spPr>
          <a:xfrm>
            <a:off x="861024" y="3372719"/>
            <a:ext cx="2529772" cy="24353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ECDEA0-D2FF-A37A-A2E9-A15D777F132D}"/>
              </a:ext>
            </a:extLst>
          </p:cNvPr>
          <p:cNvSpPr txBox="1"/>
          <p:nvPr/>
        </p:nvSpPr>
        <p:spPr>
          <a:xfrm>
            <a:off x="8435176" y="1263985"/>
            <a:ext cx="138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Export &amp; Shipment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F63082-9766-4E0D-B456-B1F4039D32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24900" y="1748732"/>
            <a:ext cx="1184683" cy="75797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CA15392-E93F-DE55-F490-B8211CF5F806}"/>
              </a:ext>
            </a:extLst>
          </p:cNvPr>
          <p:cNvGrpSpPr/>
          <p:nvPr/>
        </p:nvGrpSpPr>
        <p:grpSpPr>
          <a:xfrm>
            <a:off x="3498559" y="1504944"/>
            <a:ext cx="694057" cy="1245546"/>
            <a:chOff x="861589" y="4470325"/>
            <a:chExt cx="488263" cy="87518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D28F038-F80B-EC57-37E4-1134286C3346}"/>
                </a:ext>
              </a:extLst>
            </p:cNvPr>
            <p:cNvSpPr/>
            <p:nvPr/>
          </p:nvSpPr>
          <p:spPr>
            <a:xfrm>
              <a:off x="1078706" y="4995863"/>
              <a:ext cx="45719" cy="4571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AC1C24-CFBE-A657-9174-11FF39A65E9C}"/>
                </a:ext>
              </a:extLst>
            </p:cNvPr>
            <p:cNvSpPr/>
            <p:nvPr/>
          </p:nvSpPr>
          <p:spPr>
            <a:xfrm>
              <a:off x="1055846" y="5102151"/>
              <a:ext cx="45719" cy="4571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3E65BB-CE60-C962-C6FA-534ECDD1C64A}"/>
                </a:ext>
              </a:extLst>
            </p:cNvPr>
            <p:cNvSpPr/>
            <p:nvPr/>
          </p:nvSpPr>
          <p:spPr>
            <a:xfrm>
              <a:off x="1118709" y="5068261"/>
              <a:ext cx="45719" cy="4571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DDA8328-4BD3-6CDF-0C4B-E12F06EA710E}"/>
                </a:ext>
              </a:extLst>
            </p:cNvPr>
            <p:cNvSpPr/>
            <p:nvPr/>
          </p:nvSpPr>
          <p:spPr>
            <a:xfrm>
              <a:off x="1064418" y="5050716"/>
              <a:ext cx="45719" cy="4571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AA46E40-445D-95A1-EF7B-B52FBD18859A}"/>
                </a:ext>
              </a:extLst>
            </p:cNvPr>
            <p:cNvSpPr/>
            <p:nvPr/>
          </p:nvSpPr>
          <p:spPr>
            <a:xfrm>
              <a:off x="1089509" y="5154020"/>
              <a:ext cx="45719" cy="4571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C2288C6-2A1F-2629-7164-3FC667F85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AFEE9C"/>
                </a:clrFrom>
                <a:clrTo>
                  <a:srgbClr val="AFEE9C">
                    <a:alpha val="0"/>
                  </a:srgbClr>
                </a:clrTo>
              </a:clrChange>
            </a:blip>
            <a:srcRect l="5149" r="63470"/>
            <a:stretch/>
          </p:blipFill>
          <p:spPr>
            <a:xfrm>
              <a:off x="861589" y="4470325"/>
              <a:ext cx="488263" cy="875188"/>
            </a:xfrm>
            <a:prstGeom prst="rect">
              <a:avLst/>
            </a:prstGeom>
          </p:spPr>
        </p:pic>
      </p:grp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21BF1CD8-6EE9-E5A3-7D50-AE963F84E697}"/>
              </a:ext>
            </a:extLst>
          </p:cNvPr>
          <p:cNvSpPr/>
          <p:nvPr/>
        </p:nvSpPr>
        <p:spPr>
          <a:xfrm>
            <a:off x="4382603" y="1923781"/>
            <a:ext cx="1161626" cy="379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1A75CC-CAB7-2DC4-204B-543B393ED9BC}"/>
              </a:ext>
            </a:extLst>
          </p:cNvPr>
          <p:cNvSpPr txBox="1"/>
          <p:nvPr/>
        </p:nvSpPr>
        <p:spPr>
          <a:xfrm>
            <a:off x="1957754" y="1264159"/>
            <a:ext cx="1471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Leaf Disk Collection</a:t>
            </a:r>
          </a:p>
        </p:txBody>
      </p:sp>
    </p:spTree>
    <p:extLst>
      <p:ext uri="{BB962C8B-B14F-4D97-AF65-F5344CB8AC3E}">
        <p14:creationId xmlns:p14="http://schemas.microsoft.com/office/powerpoint/2010/main" val="129163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10760392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dirty="0"/>
              <a:t>Sample Preparation – How it was developed</a:t>
            </a:r>
          </a:p>
        </p:txBody>
      </p:sp>
      <p:sp>
        <p:nvSpPr>
          <p:cNvPr id="82" name="Slide Number Placeholder 7">
            <a:extLst>
              <a:ext uri="{FF2B5EF4-FFF2-40B4-BE49-F238E27FC236}">
                <a16:creationId xmlns:a16="http://schemas.microsoft.com/office/drawing/2014/main" id="{2BD78DEE-3FC9-4A64-8527-1A8A8E07F569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6</a:t>
            </a:fld>
            <a:endParaRPr lang="en-GB" dirty="0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C226FF1C-F8A4-A8DF-F88B-AD27E005F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DD47DF-0B7E-F9C3-74C8-B09B02448C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78297" y="6066744"/>
            <a:ext cx="713758" cy="713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14ED8C-79C8-9A6D-B9EA-5ED952742248}"/>
              </a:ext>
            </a:extLst>
          </p:cNvPr>
          <p:cNvSpPr txBox="1"/>
          <p:nvPr/>
        </p:nvSpPr>
        <p:spPr>
          <a:xfrm>
            <a:off x="6657509" y="6192790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J. Lang et al.,</a:t>
            </a:r>
          </a:p>
          <a:p>
            <a:r>
              <a:rPr lang="en-GB" sz="1200" dirty="0">
                <a:solidFill>
                  <a:schemeClr val="accent1"/>
                </a:solidFill>
              </a:rPr>
              <a:t>Plant Direct (2024)</a:t>
            </a:r>
          </a:p>
        </p:txBody>
      </p:sp>
      <p:pic>
        <p:nvPicPr>
          <p:cNvPr id="20" name="Picture 19" descr="A diagram of a method&#10;&#10;Description automatically generated">
            <a:extLst>
              <a:ext uri="{FF2B5EF4-FFF2-40B4-BE49-F238E27FC236}">
                <a16:creationId xmlns:a16="http://schemas.microsoft.com/office/drawing/2014/main" id="{030CADDE-4E4B-E54F-6F9E-FB7F1D90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334"/>
          <a:stretch/>
        </p:blipFill>
        <p:spPr>
          <a:xfrm>
            <a:off x="6440679" y="1212557"/>
            <a:ext cx="5139846" cy="285957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C0CA43-B584-B9D4-A9E6-A55F82ECDDCC}"/>
              </a:ext>
            </a:extLst>
          </p:cNvPr>
          <p:cNvSpPr/>
          <p:nvPr/>
        </p:nvSpPr>
        <p:spPr>
          <a:xfrm>
            <a:off x="9216598" y="3750885"/>
            <a:ext cx="300839" cy="13408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B8A89B-6D83-564F-0F6E-66645EDEA15C}"/>
              </a:ext>
            </a:extLst>
          </p:cNvPr>
          <p:cNvSpPr/>
          <p:nvPr/>
        </p:nvSpPr>
        <p:spPr>
          <a:xfrm>
            <a:off x="9690017" y="3282725"/>
            <a:ext cx="300839" cy="13408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EC3FF7-D6A4-67FB-2944-AAE0539FD944}"/>
              </a:ext>
            </a:extLst>
          </p:cNvPr>
          <p:cNvSpPr/>
          <p:nvPr/>
        </p:nvSpPr>
        <p:spPr>
          <a:xfrm>
            <a:off x="8860182" y="2850797"/>
            <a:ext cx="300839" cy="13408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40BBC3-3516-2063-F169-3CA0F509A4D6}"/>
              </a:ext>
            </a:extLst>
          </p:cNvPr>
          <p:cNvSpPr/>
          <p:nvPr/>
        </p:nvSpPr>
        <p:spPr>
          <a:xfrm>
            <a:off x="9809957" y="2342536"/>
            <a:ext cx="300839" cy="13408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14FE5C-F206-0F39-8622-3E46DE171138}"/>
              </a:ext>
            </a:extLst>
          </p:cNvPr>
          <p:cNvSpPr/>
          <p:nvPr/>
        </p:nvSpPr>
        <p:spPr>
          <a:xfrm>
            <a:off x="6909140" y="1755888"/>
            <a:ext cx="348826" cy="16726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A88A580C-7DC8-BFC8-418B-B08DE48A3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47" y="3006602"/>
            <a:ext cx="4623187" cy="2773911"/>
          </a:xfrm>
          <a:prstGeom prst="rect">
            <a:avLst/>
          </a:prstGeom>
        </p:spPr>
      </p:pic>
      <p:pic>
        <p:nvPicPr>
          <p:cNvPr id="14" name="Picture 13" descr="A collage of images of different colored circles&#10;&#10;Description automatically generated">
            <a:extLst>
              <a:ext uri="{FF2B5EF4-FFF2-40B4-BE49-F238E27FC236}">
                <a16:creationId xmlns:a16="http://schemas.microsoft.com/office/drawing/2014/main" id="{5AEB8EDD-E8E0-D47C-8F9C-7A2A63D83C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10" t="57928" r="356" b="266"/>
          <a:stretch/>
        </p:blipFill>
        <p:spPr>
          <a:xfrm>
            <a:off x="7244741" y="4072128"/>
            <a:ext cx="3791713" cy="1687520"/>
          </a:xfrm>
          <a:prstGeom prst="rect">
            <a:avLst/>
          </a:prstGeom>
        </p:spPr>
      </p:pic>
      <p:sp>
        <p:nvSpPr>
          <p:cNvPr id="16" name="Google Shape;144;p3">
            <a:extLst>
              <a:ext uri="{FF2B5EF4-FFF2-40B4-BE49-F238E27FC236}">
                <a16:creationId xmlns:a16="http://schemas.microsoft.com/office/drawing/2014/main" id="{99456FF7-F14A-E9CF-2B9E-C2C7DCA2B0D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57724" y="1164381"/>
            <a:ext cx="5438276" cy="448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Comparison of On-Site LLE with shock-frozen or air-dried leaf tissue storage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More stable than frozen leaf, no compound degradation (drying)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Metabolite Analysis – UHPLC-MS Method</a:t>
            </a:r>
          </a:p>
        </p:txBody>
      </p:sp>
      <p:pic>
        <p:nvPicPr>
          <p:cNvPr id="21" name="Grafik 3">
            <a:extLst>
              <a:ext uri="{FF2B5EF4-FFF2-40B4-BE49-F238E27FC236}">
                <a16:creationId xmlns:a16="http://schemas.microsoft.com/office/drawing/2014/main" id="{E1C72071-0755-4758-8835-5C219BCA6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6066744"/>
            <a:ext cx="1944713" cy="60845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7CC6E7E-11B6-4FE0-B2F1-BE034F46FEB7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7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F2EB92-4C15-4AB4-8B4A-D95020E41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72"/>
          <a:stretch/>
        </p:blipFill>
        <p:spPr>
          <a:xfrm>
            <a:off x="1052513" y="1166855"/>
            <a:ext cx="2006058" cy="1518174"/>
          </a:xfrm>
          <a:prstGeom prst="rect">
            <a:avLst/>
          </a:prstGeom>
        </p:spPr>
      </p:pic>
      <p:sp>
        <p:nvSpPr>
          <p:cNvPr id="15" name="Google Shape;144;p3">
            <a:extLst>
              <a:ext uri="{FF2B5EF4-FFF2-40B4-BE49-F238E27FC236}">
                <a16:creationId xmlns:a16="http://schemas.microsoft.com/office/drawing/2014/main" id="{EF2F99A5-D571-4ECE-BCFF-CF7AD0DA291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144483" y="1182483"/>
            <a:ext cx="8118829" cy="203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Bruker timsTOF Pro / Thermo Vanquish Horizon UHPLC system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UHPLC column: Waters CSH PREMIER C18 2.1 x 50 mm, 1.7 µm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5.6 min gradient using 600 µL/min at 30 °C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A9C3"/>
              </a:buClr>
              <a:buSzPts val="2200"/>
            </a:pPr>
            <a:endParaRPr lang="en-GB" sz="2000" dirty="0">
              <a:solidFill>
                <a:schemeClr val="bg2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A9C3"/>
              </a:buClr>
              <a:buSzPts val="2200"/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2"/>
                </a:solidFill>
              </a:rPr>
              <a:t>AutoMS</a:t>
            </a:r>
            <a:r>
              <a:rPr lang="en-GB" sz="2000" dirty="0">
                <a:solidFill>
                  <a:schemeClr val="bg2"/>
                </a:solidFill>
              </a:rPr>
              <a:t>/MS without ion mobility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B1D875-B3EB-43AB-9F52-F9B23D3FB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48" y="2676598"/>
            <a:ext cx="1483529" cy="3013590"/>
          </a:xfrm>
          <a:prstGeom prst="rect">
            <a:avLst/>
          </a:prstGeom>
        </p:spPr>
      </p:pic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D2386704-3E78-0EAA-0605-23D0EFA85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168" y="3220970"/>
            <a:ext cx="3825049" cy="2550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81E6C1-EAF4-ACC0-6C14-5481BFC9B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771" y="3322155"/>
            <a:ext cx="5955593" cy="2382237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85D9437-40DA-4F33-DACF-71CBC53D1A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3" y="1249039"/>
            <a:ext cx="79208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Datei:Python-logo-notext.svg – Wikipedia">
            <a:extLst>
              <a:ext uri="{FF2B5EF4-FFF2-40B4-BE49-F238E27FC236}">
                <a16:creationId xmlns:a16="http://schemas.microsoft.com/office/drawing/2014/main" id="{55080BD0-015D-5293-A45B-1E8956D67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542" y="2287324"/>
            <a:ext cx="795409" cy="7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0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Data Analysis Troubles – International Incomparability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AAA84AC-5C1D-47B0-ADDB-C85894657248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8</a:t>
            </a:fld>
            <a:endParaRPr lang="en-GB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22FB2AD8-3D2C-39F4-20AF-08CC7EDA3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0CA8872-AAE9-92E0-9799-1CE66382E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66" y="1367292"/>
            <a:ext cx="5806953" cy="4076216"/>
          </a:xfrm>
          <a:prstGeom prst="rect">
            <a:avLst/>
          </a:prstGeom>
        </p:spPr>
      </p:pic>
      <p:sp>
        <p:nvSpPr>
          <p:cNvPr id="6" name="Google Shape;144;p3">
            <a:extLst>
              <a:ext uri="{FF2B5EF4-FFF2-40B4-BE49-F238E27FC236}">
                <a16:creationId xmlns:a16="http://schemas.microsoft.com/office/drawing/2014/main" id="{B1A09458-A1A1-E54B-F090-368493320ED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57724" y="1164381"/>
            <a:ext cx="5118236" cy="448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Different research teams used local materials (e.g. solvents)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Many variables are not controllable: cultivar, rainfall, fertilization, …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1ADAF14-9A47-9366-A106-DD39FEBE8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500" y="2874350"/>
            <a:ext cx="4743449" cy="2906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48449-F8AB-4C11-218E-0C3F149166F9}"/>
              </a:ext>
            </a:extLst>
          </p:cNvPr>
          <p:cNvSpPr txBox="1"/>
          <p:nvPr/>
        </p:nvSpPr>
        <p:spPr>
          <a:xfrm>
            <a:off x="4077298" y="2971801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</a:rPr>
              <a:t>Higher in PPT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42570D-BC63-7C3F-B207-8964335E6132}"/>
              </a:ext>
            </a:extLst>
          </p:cNvPr>
          <p:cNvSpPr txBox="1"/>
          <p:nvPr/>
        </p:nvSpPr>
        <p:spPr>
          <a:xfrm>
            <a:off x="1050730" y="2971801"/>
            <a:ext cx="1334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</a:rPr>
              <a:t>Higher in Control</a:t>
            </a:r>
          </a:p>
        </p:txBody>
      </p:sp>
    </p:spTree>
    <p:extLst>
      <p:ext uri="{BB962C8B-B14F-4D97-AF65-F5344CB8AC3E}">
        <p14:creationId xmlns:p14="http://schemas.microsoft.com/office/powerpoint/2010/main" val="4930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928688" y="130629"/>
            <a:ext cx="9782175" cy="89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GB" dirty="0"/>
              <a:t>Data Filtering – Finding the International Consensus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AAA84AC-5C1D-47B0-ADDB-C85894657248}"/>
              </a:ext>
            </a:extLst>
          </p:cNvPr>
          <p:cNvSpPr>
            <a:spLocks noGrp="1"/>
          </p:cNvSpPr>
          <p:nvPr/>
        </p:nvSpPr>
        <p:spPr>
          <a:xfrm>
            <a:off x="5856177" y="6468579"/>
            <a:ext cx="475578" cy="413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51CF1E5-119A-48E1-B966-A9AD27828E57}" type="slidenum">
              <a:rPr lang="en-GB" smtClean="0"/>
              <a:pPr algn="ctr"/>
              <a:t>9</a:t>
            </a:fld>
            <a:endParaRPr lang="en-GB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22FB2AD8-3D2C-39F4-20AF-08CC7EDA3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218" y="6066744"/>
            <a:ext cx="1775692" cy="60845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B0083AC-C118-2E7A-A089-226E959F9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9520" y="1211580"/>
            <a:ext cx="8269065" cy="4539971"/>
          </a:xfrm>
          <a:prstGeom prst="rect">
            <a:avLst/>
          </a:prstGeom>
        </p:spPr>
      </p:pic>
      <p:sp>
        <p:nvSpPr>
          <p:cNvPr id="21" name="Google Shape;144;p3">
            <a:extLst>
              <a:ext uri="{FF2B5EF4-FFF2-40B4-BE49-F238E27FC236}">
                <a16:creationId xmlns:a16="http://schemas.microsoft.com/office/drawing/2014/main" id="{9AF268A9-15DD-5BC5-61BE-B0AFC0B1AC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57724" y="1164381"/>
            <a:ext cx="3197996" cy="448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Volcano analysis is very diverse for the three countries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Focus on the international consensus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Cutoff p-value 0.005, fold-change 1.5x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274BF5-C357-AD7C-6E53-809DCA1CF7F2}"/>
              </a:ext>
            </a:extLst>
          </p:cNvPr>
          <p:cNvSpPr/>
          <p:nvPr/>
        </p:nvSpPr>
        <p:spPr>
          <a:xfrm>
            <a:off x="7946728" y="3499718"/>
            <a:ext cx="4101857" cy="2146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7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UPSCALE">
      <a:dk1>
        <a:srgbClr val="282828"/>
      </a:dk1>
      <a:lt1>
        <a:srgbClr val="FFFFFF"/>
      </a:lt1>
      <a:dk2>
        <a:srgbClr val="800111"/>
      </a:dk2>
      <a:lt2>
        <a:srgbClr val="BEBCC1"/>
      </a:lt2>
      <a:accent1>
        <a:srgbClr val="800111"/>
      </a:accent1>
      <a:accent2>
        <a:srgbClr val="E3462D"/>
      </a:accent2>
      <a:accent3>
        <a:srgbClr val="F09600"/>
      </a:accent3>
      <a:accent4>
        <a:srgbClr val="BB0823"/>
      </a:accent4>
      <a:accent5>
        <a:srgbClr val="BEBCC1"/>
      </a:accent5>
      <a:accent6>
        <a:srgbClr val="DDE4EC"/>
      </a:accent6>
      <a:hlink>
        <a:srgbClr val="800111"/>
      </a:hlink>
      <a:folHlink>
        <a:srgbClr val="F09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9A06CB60F4B640824CC0AA54BDB24C" ma:contentTypeVersion="16" ma:contentTypeDescription="Create a new document." ma:contentTypeScope="" ma:versionID="f6fa846c764aafd836ebeebd55412f97">
  <xsd:schema xmlns:xsd="http://www.w3.org/2001/XMLSchema" xmlns:xs="http://www.w3.org/2001/XMLSchema" xmlns:p="http://schemas.microsoft.com/office/2006/metadata/properties" xmlns:ns2="3b2ef001-9d29-4dd4-8788-cf87da890a29" xmlns:ns3="55ca31d2-43af-4de2-9047-4821096955df" targetNamespace="http://schemas.microsoft.com/office/2006/metadata/properties" ma:root="true" ma:fieldsID="6b14a11c129215ccd186268f37ef4e09" ns2:_="" ns3:_="">
    <xsd:import namespace="3b2ef001-9d29-4dd4-8788-cf87da890a29"/>
    <xsd:import namespace="55ca31d2-43af-4de2-9047-4821096955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ef001-9d29-4dd4-8788-cf87da890a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c938953-97e4-410d-a323-cf9a87d86f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a31d2-43af-4de2-9047-4821096955d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aa507e0-c453-4fb4-9905-4cc9f47cbc95}" ma:internalName="TaxCatchAll" ma:showField="CatchAllData" ma:web="55ca31d2-43af-4de2-9047-4821096955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ca31d2-43af-4de2-9047-4821096955df" xsi:nil="true"/>
    <lcf76f155ced4ddcb4097134ff3c332f xmlns="3b2ef001-9d29-4dd4-8788-cf87da890a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08FDE4-4A47-4920-8903-2BC617F645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769503-9DCF-4B46-ADDF-1790F37A67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2ef001-9d29-4dd4-8788-cf87da890a29"/>
    <ds:schemaRef ds:uri="55ca31d2-43af-4de2-9047-4821096955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E59D4A-C349-4B0E-984B-B43931FE9F2E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3b2ef001-9d29-4dd4-8788-cf87da890a29"/>
    <ds:schemaRef ds:uri="http://purl.org/dc/terms/"/>
    <ds:schemaRef ds:uri="55ca31d2-43af-4de2-9047-4821096955d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813</Words>
  <Application>Microsoft Office PowerPoint</Application>
  <PresentationFormat>Widescreen</PresentationFormat>
  <Paragraphs>186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 Narrow</vt:lpstr>
      <vt:lpstr>Arial</vt:lpstr>
      <vt:lpstr>Calibri</vt:lpstr>
      <vt:lpstr>Wingdings</vt:lpstr>
      <vt:lpstr>Office Theme</vt:lpstr>
      <vt:lpstr>CS ChemDraw Drawing</vt:lpstr>
      <vt:lpstr>CS ChemDraw 64-bit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Danijel Pavlica</dc:creator>
  <cp:lastModifiedBy>Jakob Lang</cp:lastModifiedBy>
  <cp:revision>108</cp:revision>
  <dcterms:created xsi:type="dcterms:W3CDTF">2019-05-14T15:21:17Z</dcterms:created>
  <dcterms:modified xsi:type="dcterms:W3CDTF">2024-06-25T05:29:20Z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0x010100AE9A06CB60F4B640824CC0AA54BDB24C</vt:lpwstr>
  </property>
  <property fmtid="{D5CDD505-2E9C-101B-9397-08002B2CF9AE}" pid="3" name="MediaServiceImageTags">
    <vt:lpwstr/>
  </property>
</Properties>
</file>