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5"/>
    <p:sldMasterId id="2147483693" r:id="rId6"/>
    <p:sldMasterId id="2147483694" r:id="rId7"/>
    <p:sldMasterId id="214748369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y="5143500" cx="9144000"/>
  <p:notesSz cx="6858000" cy="9144000"/>
  <p:embeddedFontLst>
    <p:embeddedFont>
      <p:font typeface="Nunito SemiBold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Nunito Medium"/>
      <p:regular r:id="rId30"/>
      <p:bold r:id="rId31"/>
      <p:italic r:id="rId32"/>
      <p:boldItalic r:id="rId33"/>
    </p:embeddedFont>
    <p:embeddedFont>
      <p:font typeface="Nunito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F05D0A-728A-4207-91A9-6F808B5BB408}">
  <a:tblStyle styleId="{25F05D0A-728A-4207-91A9-6F808B5BB4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2BF1BCE-379F-4E61-8821-232790ED1C7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4575880-3004-40E6-A9D5-E208F4E22C41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font" Target="fonts/NunitoSemiBold-regular.fntdata"/><Relationship Id="rId21" Type="http://schemas.openxmlformats.org/officeDocument/2006/relationships/slide" Target="slides/slide12.xml"/><Relationship Id="rId24" Type="http://schemas.openxmlformats.org/officeDocument/2006/relationships/font" Target="fonts/NunitoSemiBold-italic.fntdata"/><Relationship Id="rId23" Type="http://schemas.openxmlformats.org/officeDocument/2006/relationships/font" Target="fonts/Nunito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Nunito-regular.fntdata"/><Relationship Id="rId25" Type="http://schemas.openxmlformats.org/officeDocument/2006/relationships/font" Target="fonts/NunitoSemiBold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Nunito-bold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NunitoMedium-bold.fntdata"/><Relationship Id="rId30" Type="http://schemas.openxmlformats.org/officeDocument/2006/relationships/font" Target="fonts/NunitoMedium-regular.fntdata"/><Relationship Id="rId11" Type="http://schemas.openxmlformats.org/officeDocument/2006/relationships/slide" Target="slides/slide2.xml"/><Relationship Id="rId33" Type="http://schemas.openxmlformats.org/officeDocument/2006/relationships/font" Target="fonts/NunitoMedium-boldItalic.fntdata"/><Relationship Id="rId10" Type="http://schemas.openxmlformats.org/officeDocument/2006/relationships/slide" Target="slides/slide1.xml"/><Relationship Id="rId32" Type="http://schemas.openxmlformats.org/officeDocument/2006/relationships/font" Target="fonts/NunitoMedium-italic.fntdata"/><Relationship Id="rId13" Type="http://schemas.openxmlformats.org/officeDocument/2006/relationships/slide" Target="slides/slide4.xml"/><Relationship Id="rId35" Type="http://schemas.openxmlformats.org/officeDocument/2006/relationships/font" Target="fonts/NunitoLight-bold.fntdata"/><Relationship Id="rId12" Type="http://schemas.openxmlformats.org/officeDocument/2006/relationships/slide" Target="slides/slide3.xml"/><Relationship Id="rId34" Type="http://schemas.openxmlformats.org/officeDocument/2006/relationships/font" Target="fonts/NunitoLight-regular.fntdata"/><Relationship Id="rId15" Type="http://schemas.openxmlformats.org/officeDocument/2006/relationships/slide" Target="slides/slide6.xml"/><Relationship Id="rId37" Type="http://schemas.openxmlformats.org/officeDocument/2006/relationships/font" Target="fonts/NunitoLight-boldItalic.fntdata"/><Relationship Id="rId14" Type="http://schemas.openxmlformats.org/officeDocument/2006/relationships/slide" Target="slides/slide5.xml"/><Relationship Id="rId36" Type="http://schemas.openxmlformats.org/officeDocument/2006/relationships/font" Target="fonts/NunitoLight-italic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e961bf33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3e961bf33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7b3a32d6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7b3a32d6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3f8496595b_0_640:notes"/>
          <p:cNvSpPr/>
          <p:nvPr>
            <p:ph idx="2" type="sldImg"/>
          </p:nvPr>
        </p:nvSpPr>
        <p:spPr>
          <a:xfrm>
            <a:off x="38128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3f8496595b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401bfd0d7a_7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401bfd0d7a_7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b20b479aa_0_11:notes"/>
          <p:cNvSpPr/>
          <p:nvPr>
            <p:ph idx="2" type="sldImg"/>
          </p:nvPr>
        </p:nvSpPr>
        <p:spPr>
          <a:xfrm>
            <a:off x="38128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7b20b479a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b20b479aa_0_34:notes"/>
          <p:cNvSpPr/>
          <p:nvPr>
            <p:ph idx="2" type="sldImg"/>
          </p:nvPr>
        </p:nvSpPr>
        <p:spPr>
          <a:xfrm>
            <a:off x="38128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b20b479a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7b20b479aa_0_63:notes"/>
          <p:cNvSpPr/>
          <p:nvPr>
            <p:ph idx="2" type="sldImg"/>
          </p:nvPr>
        </p:nvSpPr>
        <p:spPr>
          <a:xfrm>
            <a:off x="38128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7b20b479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b20b479aa_0_138:notes"/>
          <p:cNvSpPr/>
          <p:nvPr>
            <p:ph idx="2" type="sldImg"/>
          </p:nvPr>
        </p:nvSpPr>
        <p:spPr>
          <a:xfrm>
            <a:off x="38128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b20b479a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b20b479aa_0_179:notes"/>
          <p:cNvSpPr/>
          <p:nvPr>
            <p:ph idx="2" type="sldImg"/>
          </p:nvPr>
        </p:nvSpPr>
        <p:spPr>
          <a:xfrm>
            <a:off x="38128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b20b479aa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3f319d42a3_1_557:notes"/>
          <p:cNvSpPr/>
          <p:nvPr>
            <p:ph idx="2" type="sldImg"/>
          </p:nvPr>
        </p:nvSpPr>
        <p:spPr>
          <a:xfrm>
            <a:off x="38128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3f319d42a3_1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7b20b479aa_0_203:notes"/>
          <p:cNvSpPr/>
          <p:nvPr>
            <p:ph idx="2" type="sldImg"/>
          </p:nvPr>
        </p:nvSpPr>
        <p:spPr>
          <a:xfrm>
            <a:off x="38128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7b20b479aa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0632b9d9e_0_586:notes"/>
          <p:cNvSpPr/>
          <p:nvPr>
            <p:ph idx="2" type="sldImg"/>
          </p:nvPr>
        </p:nvSpPr>
        <p:spPr>
          <a:xfrm>
            <a:off x="381286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40632b9d9e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2500" lIns="92500" spcFirstLastPara="1" rIns="92500" wrap="square" tIns="92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2500" lIns="92500" spcFirstLastPara="1" rIns="92500" wrap="square" tIns="92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2500" lIns="92500" spcFirstLastPara="1" rIns="92500" wrap="square" tIns="92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2500" lIns="92500" spcFirstLastPara="1" rIns="92500" wrap="square" tIns="92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2500" lIns="92500" spcFirstLastPara="1" rIns="92500" wrap="square" tIns="92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2500" lIns="92500" spcFirstLastPara="1" rIns="92500" wrap="square" tIns="9250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6" name="Google Shape;146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7" name="Google Shape;14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0" name="Google Shape;15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4" name="Google Shape;15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8" name="Google Shape;158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9" name="Google Shape;15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5" name="Google Shape;165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6" name="Google Shape;166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9" name="Google Shape;16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5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3" name="Google Shape;173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4" name="Google Shape;174;p4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78" name="Google Shape;17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1" name="Google Shape;181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2" name="Google Shape;18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00" lIns="92500" spcFirstLastPara="1" rIns="92500" wrap="square" tIns="9250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500" lIns="92500" spcFirstLastPara="1" rIns="92500" wrap="square" tIns="92500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3" name="Google Shape;14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doi.org/10.5281/zenodo.7840561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hyperlink" Target="http://www.openvillage.ch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doi.org/10.5281/zenodo.7716154" TargetMode="External"/><Relationship Id="rId10" Type="http://schemas.openxmlformats.org/officeDocument/2006/relationships/hyperlink" Target="https://doi.org/10.5281/zenodo.5625403" TargetMode="External"/><Relationship Id="rId12" Type="http://schemas.openxmlformats.org/officeDocument/2006/relationships/hyperlink" Target="https://doi.org/10.5281/zenodo.7851114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i.org/10.17169/fqs-19.3.2734" TargetMode="External"/><Relationship Id="rId4" Type="http://schemas.openxmlformats.org/officeDocument/2006/relationships/hyperlink" Target="https://doi.org/10.2196/games.8964" TargetMode="External"/><Relationship Id="rId9" Type="http://schemas.openxmlformats.org/officeDocument/2006/relationships/hyperlink" Target="https://www.jostrans.org/issue38/art_jeanmaire.php" TargetMode="External"/><Relationship Id="rId5" Type="http://schemas.openxmlformats.org/officeDocument/2006/relationships/hyperlink" Target="https://doi.org/10.2196/25052" TargetMode="External"/><Relationship Id="rId6" Type="http://schemas.openxmlformats.org/officeDocument/2006/relationships/hyperlink" Target="https://doi.org/10.2196/33389" TargetMode="External"/><Relationship Id="rId7" Type="http://schemas.openxmlformats.org/officeDocument/2006/relationships/hyperlink" Target="https://doi.org/10.1016/B978-0-323-85419-1.00001-3" TargetMode="External"/><Relationship Id="rId8" Type="http://schemas.openxmlformats.org/officeDocument/2006/relationships/hyperlink" Target="https://doi.org/10.5281/zenodo.4730416" TargetMode="Externa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hyperlink" Target="http://www.breathinggames.net" TargetMode="External"/><Relationship Id="rId13" Type="http://schemas.openxmlformats.org/officeDocument/2006/relationships/hyperlink" Target="http://doi.org/10.5281/zenodo.7840561" TargetMode="External"/><Relationship Id="rId12" Type="http://schemas.openxmlformats.org/officeDocument/2006/relationships/hyperlink" Target="http://doi.org/10.5281/zenodo.7840561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hyperlink" Target="https://www.twitter.org/breathinggames" TargetMode="External"/><Relationship Id="rId9" Type="http://schemas.openxmlformats.org/officeDocument/2006/relationships/image" Target="../media/image17.png"/><Relationship Id="rId5" Type="http://schemas.openxmlformats.org/officeDocument/2006/relationships/hyperlink" Target="https://www.youtube.com/c/breathinggamesnet1" TargetMode="External"/><Relationship Id="rId6" Type="http://schemas.openxmlformats.org/officeDocument/2006/relationships/hyperlink" Target="https://www.facebook.com/breathinggames" TargetMode="External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8.jp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26.png"/><Relationship Id="rId8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hyperlink" Target="https://breathinggames.net" TargetMode="External"/><Relationship Id="rId11" Type="http://schemas.openxmlformats.org/officeDocument/2006/relationships/hyperlink" Target="https://kissmyasthma.org" TargetMode="External"/><Relationship Id="rId10" Type="http://schemas.openxmlformats.org/officeDocument/2006/relationships/hyperlink" Target="https://kissmyasthma.org" TargetMode="External"/><Relationship Id="rId21" Type="http://schemas.openxmlformats.org/officeDocument/2006/relationships/hyperlink" Target="https://breathinggames.net" TargetMode="External"/><Relationship Id="rId13" Type="http://schemas.openxmlformats.org/officeDocument/2006/relationships/hyperlink" Target="https://icahn.mssm.edu/research/digital-health/projects/asthma-health-app" TargetMode="External"/><Relationship Id="rId12" Type="http://schemas.openxmlformats.org/officeDocument/2006/relationships/hyperlink" Target="https://kissmyasthma.org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khealth.com" TargetMode="External"/><Relationship Id="rId4" Type="http://schemas.openxmlformats.org/officeDocument/2006/relationships/hyperlink" Target="https://shop.nuvoair.com/products/air-md-premium-subscription" TargetMode="External"/><Relationship Id="rId9" Type="http://schemas.openxmlformats.org/officeDocument/2006/relationships/hyperlink" Target="https://www.spirometry.com/fr/logiciels/mir-spirobank-app/" TargetMode="External"/><Relationship Id="rId15" Type="http://schemas.openxmlformats.org/officeDocument/2006/relationships/hyperlink" Target="https://journals.openedition.org/communiquer/456?lang=en" TargetMode="External"/><Relationship Id="rId14" Type="http://schemas.openxmlformats.org/officeDocument/2006/relationships/hyperlink" Target="https://www.asthmamd.org/features/" TargetMode="External"/><Relationship Id="rId17" Type="http://schemas.openxmlformats.org/officeDocument/2006/relationships/hyperlink" Target="https://wizdygames.com/apps/wizdypets" TargetMode="External"/><Relationship Id="rId16" Type="http://schemas.openxmlformats.org/officeDocument/2006/relationships/hyperlink" Target="https://wizdygames.com/apps/wizdypets" TargetMode="External"/><Relationship Id="rId5" Type="http://schemas.openxmlformats.org/officeDocument/2006/relationships/hyperlink" Target="https://shop.nuvoair.com/products/air-md-premium-subscription" TargetMode="External"/><Relationship Id="rId19" Type="http://schemas.openxmlformats.org/officeDocument/2006/relationships/hyperlink" Target="https://breathinggames.net" TargetMode="External"/><Relationship Id="rId6" Type="http://schemas.openxmlformats.org/officeDocument/2006/relationships/hyperlink" Target="https://shop.nuvoair.com/products/air-md-premium-subscription" TargetMode="External"/><Relationship Id="rId18" Type="http://schemas.openxmlformats.org/officeDocument/2006/relationships/hyperlink" Target="https://wizdygames.com/apps/wizdypets" TargetMode="External"/><Relationship Id="rId7" Type="http://schemas.openxmlformats.org/officeDocument/2006/relationships/hyperlink" Target="https://www.spirometry.com/fr/logiciels/mir-spirobank-app/" TargetMode="External"/><Relationship Id="rId8" Type="http://schemas.openxmlformats.org/officeDocument/2006/relationships/hyperlink" Target="https://www.spirometry.com/fr/logiciels/mir-spirobank-app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jp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hyperlink" Target="https://doi.org/10.5281/zenodo.4730416" TargetMode="External"/><Relationship Id="rId9" Type="http://schemas.openxmlformats.org/officeDocument/2006/relationships/image" Target="../media/image25.jpg"/><Relationship Id="rId5" Type="http://schemas.openxmlformats.org/officeDocument/2006/relationships/hyperlink" Target="https://doi.org/10.2196/25052" TargetMode="External"/><Relationship Id="rId6" Type="http://schemas.openxmlformats.org/officeDocument/2006/relationships/hyperlink" Target="https://www.jostrans.org/issue38/art_jeanmaire.php" TargetMode="External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Relationship Id="rId4" Type="http://schemas.openxmlformats.org/officeDocument/2006/relationships/image" Target="../media/image8.jpg"/><Relationship Id="rId9" Type="http://schemas.openxmlformats.org/officeDocument/2006/relationships/image" Target="../media/image6.png"/><Relationship Id="rId5" Type="http://schemas.openxmlformats.org/officeDocument/2006/relationships/image" Target="../media/image3.jpg"/><Relationship Id="rId6" Type="http://schemas.openxmlformats.org/officeDocument/2006/relationships/image" Target="../media/image18.jpg"/><Relationship Id="rId7" Type="http://schemas.openxmlformats.org/officeDocument/2006/relationships/image" Target="../media/image7.jpg"/><Relationship Id="rId8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9"/>
          <p:cNvSpPr/>
          <p:nvPr/>
        </p:nvSpPr>
        <p:spPr>
          <a:xfrm>
            <a:off x="8044100" y="4758600"/>
            <a:ext cx="1099800" cy="3849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b" bIns="72000" lIns="72000" spcFirstLastPara="1" rIns="72000" wrap="square" tIns="36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CC BY-SA 4</a:t>
            </a:r>
            <a:endParaRPr sz="11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90" name="Google Shape;190;p49"/>
          <p:cNvSpPr txBox="1"/>
          <p:nvPr/>
        </p:nvSpPr>
        <p:spPr>
          <a:xfrm>
            <a:off x="515550" y="1400833"/>
            <a:ext cx="81129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Asthma Heroes: </a:t>
            </a:r>
            <a:r>
              <a:rPr lang="en-GB" sz="25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the </a:t>
            </a:r>
            <a:r>
              <a:rPr lang="en-GB" sz="25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next landmark mobile game </a:t>
            </a:r>
            <a:br>
              <a:rPr lang="en-GB" sz="25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25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against children's first cause of hospitalisations?</a:t>
            </a:r>
            <a:endParaRPr sz="1200">
              <a:solidFill>
                <a:srgbClr val="02845A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91" name="Google Shape;1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800" y="3868375"/>
            <a:ext cx="1771650" cy="75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49"/>
          <p:cNvCxnSpPr/>
          <p:nvPr/>
        </p:nvCxnSpPr>
        <p:spPr>
          <a:xfrm>
            <a:off x="515558" y="1391950"/>
            <a:ext cx="81129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49"/>
          <p:cNvCxnSpPr/>
          <p:nvPr/>
        </p:nvCxnSpPr>
        <p:spPr>
          <a:xfrm>
            <a:off x="515558" y="2583725"/>
            <a:ext cx="81129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49"/>
          <p:cNvSpPr txBox="1"/>
          <p:nvPr/>
        </p:nvSpPr>
        <p:spPr>
          <a:xfrm>
            <a:off x="515550" y="3868375"/>
            <a:ext cx="62181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44000" spcFirstLastPara="1" rIns="14400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Fabio Ball</a:t>
            </a:r>
            <a:r>
              <a:rPr lang="en-GB" sz="16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i, PhD ⋅ </a:t>
            </a:r>
            <a:r>
              <a:rPr lang="en-GB" sz="16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Co-founder, Breathing Games</a:t>
            </a:r>
            <a:br>
              <a:rPr lang="en-GB" sz="16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6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DSI Health</a:t>
            </a:r>
            <a:r>
              <a:rPr lang="en-GB" sz="16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 2023</a:t>
            </a:r>
            <a:r>
              <a:rPr lang="en-GB" sz="16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r>
              <a:rPr lang="en-GB" sz="16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⋅ CC BY-SA ⋅ </a:t>
            </a:r>
            <a:r>
              <a:rPr lang="en-GB" sz="1600">
                <a:solidFill>
                  <a:srgbClr val="02845A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doi.org/10.5281/zenodo.7840561</a:t>
            </a:r>
            <a:endParaRPr sz="1600">
              <a:solidFill>
                <a:srgbClr val="02845A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599" y="558650"/>
            <a:ext cx="5690801" cy="402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9" name="Google Shape;309;p58"/>
          <p:cNvSpPr/>
          <p:nvPr/>
        </p:nvSpPr>
        <p:spPr>
          <a:xfrm>
            <a:off x="1726600" y="4661050"/>
            <a:ext cx="1852800" cy="3864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www.openvillage.ch</a:t>
            </a:r>
            <a:r>
              <a:rPr lang="en-GB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310" name="Google Shape;310;p58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Community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11" name="Google Shape;311;p58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9"/>
          <p:cNvSpPr/>
          <p:nvPr/>
        </p:nvSpPr>
        <p:spPr>
          <a:xfrm>
            <a:off x="347750" y="495300"/>
            <a:ext cx="8514300" cy="4514700"/>
          </a:xfrm>
          <a:prstGeom prst="round2Diag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Book chapters</a:t>
            </a:r>
            <a:r>
              <a:rPr lang="en-GB" sz="10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 and articles (co-)authored, by year</a:t>
            </a:r>
            <a:endParaRPr sz="1000">
              <a:solidFill>
                <a:srgbClr val="02845A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153499" lvl="0" marL="269999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Game jams to co-create respiratory health games prototypes as Participatory Research methodology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Balli F. (2018c). Forum: Qualitative social research; 19(3).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https://doi.org/10.17169/fqs-19.3.2734</a:t>
            </a:r>
            <a:endParaRPr sz="1000">
              <a:solidFill>
                <a:srgbClr val="66666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153499" lvl="0" marL="269999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Developing digital games to address airway clearance therapy in children with cystic fibrosis: Participatory design process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Balli F. JMIR Serious Games 2018; 6(4).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https://doi.org/10.2196/games.8964</a:t>
            </a: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  </a:t>
            </a:r>
            <a:endParaRPr sz="1000">
              <a:solidFill>
                <a:srgbClr val="66666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153499" lvl="0" marL="269999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Mobile applications and wearables for chronic respiratory disease monitoring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b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Wu AC, Tse SM, Balli F. In: Gomez JL et al (eds). Precision in Pulmonary… Springer 2020.  https://spectrum.library.concordia.ca/id/eprint/990756/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3499" lvl="0" marL="269999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Validation of a portable game controller to assess peak expiratory flow against conventional spirometry in children: Cross-sectional study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r>
              <a:rPr lang="en-GB" sz="1000">
                <a:solidFill>
                  <a:srgbClr val="02845A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Chelabi K, Balli F, Bransi M, Gervais Y, Marthe C, Tse SM.. JMIR Serious Games 2020; 9(1).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https://doi.org/10.2196/25052</a:t>
            </a: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000">
              <a:solidFill>
                <a:srgbClr val="66666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153499" lvl="0" marL="269999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Acceptability of serious games in pediatric asthma education and self-management: a pilot study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Silva-Lavigne N, Valderrama A, Pelaez S, Bransi M, Balli F, Gervais Y, Gaudy T, Tse SM. JMIR Pediatrics 2022; 5(2).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https://doi.org/10.2196/33389</a:t>
            </a: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000">
              <a:solidFill>
                <a:srgbClr val="66666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153499" lvl="0" marL="269999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Asthma in the digital world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Bousquet J et al. In: Nadif R (ed). Asthma in the 21st Century. Academic Press 2022.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https://doi.org/10.1016/B978-0-323-85419-1.00001-3</a:t>
            </a:r>
            <a:endParaRPr sz="1000">
              <a:solidFill>
                <a:srgbClr val="66666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Others Breathing Games contents, by year</a:t>
            </a:r>
            <a:endParaRPr sz="1000">
              <a:solidFill>
                <a:srgbClr val="02845A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153499" lvl="0" marL="269999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Rapport de la pré‐étude pour le projet « Utilisation d’un SG pour prévenir et gérer les crises d’asthme »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Voirol C, Rizzotti A, Juvet T, Huguenin G, Wenk N, Gobron S, Meyer P, Ionescu C, Balli F. HE Arc 2016. Not published.</a:t>
            </a:r>
            <a:endParaRPr sz="1000">
              <a:solidFill>
                <a:srgbClr val="66666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153499" lvl="0" marL="269999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Favoriser le soin autonome : encourager les jeunes vivant avec la mucoviscidose à partager leur expérience à travers la création de jeux collaboratifs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Kirszenbaum M, Lustre A, de Beauvais N, Hauterive M, Wenk N, Gervais Y, [...], Balli F. RMEF 2021.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https://doi.org/10.5281/zenodo.4730416</a:t>
            </a: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000">
              <a:solidFill>
                <a:srgbClr val="66666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153499" lvl="0" marL="269999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Traduire des jeux vidéo thérapeutiques pour enfants : entre localisation et vulgarisation médicale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Jeanmaire G, Kim JY. The Journal of Specialised Translation 2022; 38.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https://www.jostrans.org/issue38/art_jeanmaire.php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3499" lvl="0" marL="269999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Open-source games for health, multiplayer and gamepads. Co-creating fun care with children with asthma, young adults with cystic fibrosis, ...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Balli F et al. GA Global Alliance against chronic Respiratory Diseases 2020-2021.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https://doi.org/10.5281/zenodo.5625403</a:t>
            </a:r>
            <a:endParaRPr sz="1000">
              <a:solidFill>
                <a:srgbClr val="66666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-153499" lvl="0" marL="269999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Health and law-making: re-creating collective narratives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Balli F, Carpentier P. In: Haller T et al.  Commons and Policy: Compilation of Inputs and Reflections. 2023.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https://doi.org/10.5281/zenodo.7716154</a:t>
            </a: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00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3499" lvl="0" marL="269999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000"/>
              <a:buFont typeface="Nunito Light"/>
              <a:buChar char="–"/>
            </a:pPr>
            <a:r>
              <a:rPr lang="en-GB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Preserving our health: a common heritage</a:t>
            </a:r>
            <a: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br>
              <a:rPr lang="en-GB" sz="10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Balli F. Festival 'Taking care together' 2023. </a:t>
            </a:r>
            <a:r>
              <a:rPr lang="en-GB" sz="1000">
                <a:solidFill>
                  <a:srgbClr val="666666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https://doi.org/10.5281/zenodo.7851114</a:t>
            </a:r>
            <a:r>
              <a:rPr lang="en-GB" sz="1000">
                <a:solidFill>
                  <a:srgbClr val="666666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0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317" name="Google Shape;317;p59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Related publications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18" name="Google Shape;318;p59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>
            <a:alpha val="74300"/>
          </a:srgbClr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5200" y="834200"/>
            <a:ext cx="9144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60"/>
          <p:cNvSpPr txBox="1"/>
          <p:nvPr/>
        </p:nvSpPr>
        <p:spPr>
          <a:xfrm>
            <a:off x="752300" y="4408150"/>
            <a:ext cx="18360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4000" spcFirstLastPara="1" rIns="18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4"/>
              </a:rPr>
              <a:t>breathinggames</a:t>
            </a:r>
            <a:endParaRPr sz="17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325" name="Google Shape;325;p60"/>
          <p:cNvSpPr txBox="1"/>
          <p:nvPr/>
        </p:nvSpPr>
        <p:spPr>
          <a:xfrm>
            <a:off x="5271826" y="4408150"/>
            <a:ext cx="27306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4000" spcFirstLastPara="1" rIns="18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5"/>
              </a:rPr>
              <a:t>/c/breathinggamesnet1</a:t>
            </a:r>
            <a:endParaRPr sz="17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326" name="Google Shape;326;p60"/>
          <p:cNvSpPr txBox="1"/>
          <p:nvPr/>
        </p:nvSpPr>
        <p:spPr>
          <a:xfrm>
            <a:off x="3006900" y="4408150"/>
            <a:ext cx="18360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4000" spcFirstLastPara="1" rIns="18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6"/>
              </a:rPr>
              <a:t>breathinggames</a:t>
            </a:r>
            <a:endParaRPr sz="17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327" name="Google Shape;327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0550" y="4408173"/>
            <a:ext cx="271500" cy="27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0787" y="4408173"/>
            <a:ext cx="271500" cy="27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00324" y="4408126"/>
            <a:ext cx="271500" cy="2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0"/>
          <p:cNvSpPr/>
          <p:nvPr/>
        </p:nvSpPr>
        <p:spPr>
          <a:xfrm>
            <a:off x="480775" y="3937765"/>
            <a:ext cx="271500" cy="271500"/>
          </a:xfrm>
          <a:prstGeom prst="ellipse">
            <a:avLst/>
          </a:prstGeom>
          <a:solidFill>
            <a:srgbClr val="00A6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60"/>
          <p:cNvSpPr txBox="1"/>
          <p:nvPr/>
        </p:nvSpPr>
        <p:spPr>
          <a:xfrm>
            <a:off x="752300" y="3937760"/>
            <a:ext cx="27306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4000" spcFirstLastPara="1" rIns="18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10"/>
              </a:rPr>
              <a:t>www.breathinggames.net</a:t>
            </a:r>
            <a:endParaRPr sz="1700"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332" name="Google Shape;332;p6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542303">
            <a:off x="4330050" y="980956"/>
            <a:ext cx="1989143" cy="198914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0"/>
          <p:cNvSpPr/>
          <p:nvPr/>
        </p:nvSpPr>
        <p:spPr>
          <a:xfrm>
            <a:off x="363975" y="1964250"/>
            <a:ext cx="33636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475" lIns="92475" spcFirstLastPara="1" rIns="92475" wrap="square" tIns="92475">
            <a:no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GB" sz="3600" u="none" cap="none" strike="noStrike">
                <a:solidFill>
                  <a:schemeClr val="lt1"/>
                </a:solidFill>
                <a:highlight>
                  <a:srgbClr val="00A682"/>
                </a:highlight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r>
              <a:rPr i="0" lang="en-GB" sz="3600" u="none" cap="none" strike="noStrike">
                <a:solidFill>
                  <a:schemeClr val="dk1"/>
                </a:solidFill>
                <a:highlight>
                  <a:srgbClr val="00A682"/>
                </a:highlight>
                <a:latin typeface="Nunito SemiBold"/>
                <a:ea typeface="Nunito SemiBold"/>
                <a:cs typeface="Nunito SemiBold"/>
                <a:sym typeface="Nunito SemiBold"/>
              </a:rPr>
              <a:t>Thank you</a:t>
            </a:r>
            <a:r>
              <a:rPr i="0" lang="en-GB" sz="3600" u="none" cap="none" strike="noStrike">
                <a:solidFill>
                  <a:srgbClr val="00A682"/>
                </a:solidFill>
                <a:highlight>
                  <a:srgbClr val="00A682"/>
                </a:highlight>
                <a:latin typeface="Nunito SemiBold"/>
                <a:ea typeface="Nunito SemiBold"/>
                <a:cs typeface="Nunito SemiBold"/>
                <a:sym typeface="Nunito SemiBold"/>
              </a:rPr>
              <a:t>.</a:t>
            </a:r>
            <a:endParaRPr i="0" sz="3600" u="none" cap="none" strike="noStrike">
              <a:solidFill>
                <a:srgbClr val="00A682"/>
              </a:solidFill>
              <a:highlight>
                <a:srgbClr val="00A682"/>
              </a:highlight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34" name="Google Shape;334;p60"/>
          <p:cNvSpPr/>
          <p:nvPr/>
        </p:nvSpPr>
        <p:spPr>
          <a:xfrm>
            <a:off x="3640100" y="3947373"/>
            <a:ext cx="271500" cy="271500"/>
          </a:xfrm>
          <a:prstGeom prst="ellipse">
            <a:avLst/>
          </a:prstGeom>
          <a:solidFill>
            <a:srgbClr val="00A6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60"/>
          <p:cNvSpPr/>
          <p:nvPr/>
        </p:nvSpPr>
        <p:spPr>
          <a:xfrm>
            <a:off x="3688850" y="3928157"/>
            <a:ext cx="174000" cy="243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60"/>
          <p:cNvSpPr txBox="1"/>
          <p:nvPr/>
        </p:nvSpPr>
        <p:spPr>
          <a:xfrm>
            <a:off x="3911625" y="3947375"/>
            <a:ext cx="35049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4000" spcFirstLastPara="1" rIns="180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12"/>
              </a:rPr>
              <a:t>doi.org/10.5281/zenodo.</a:t>
            </a:r>
            <a:r>
              <a:rPr lang="en-GB" sz="1700"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13"/>
              </a:rPr>
              <a:t>7840561</a:t>
            </a:r>
            <a:endParaRPr sz="1700"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0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Societal issue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00" name="Google Shape;200;p50"/>
          <p:cNvGraphicFramePr/>
          <p:nvPr/>
        </p:nvGraphicFramePr>
        <p:xfrm>
          <a:off x="314850" y="703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{25F05D0A-728A-4207-91A9-6F808B5BB408}</a:tableStyleId>
              </a:tblPr>
              <a:tblGrid>
                <a:gridCol w="2838100"/>
                <a:gridCol w="2838100"/>
                <a:gridCol w="2838100"/>
              </a:tblGrid>
              <a:tr h="1081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1800">
                          <a:solidFill>
                            <a:srgbClr val="02845A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Asthma today</a:t>
                      </a:r>
                      <a:endParaRPr sz="1800">
                        <a:solidFill>
                          <a:srgbClr val="02845A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54000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262 million people</a:t>
                      </a:r>
                      <a:b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</a:br>
                      <a:r>
                        <a:rPr i="1" lang="en-GB" sz="18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0.5 million in Switzerland</a:t>
                      </a:r>
                      <a:endParaRPr i="1" sz="18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54000" marR="0" marL="0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 1 in 2 have poor control</a:t>
                      </a:r>
                      <a:endParaRPr sz="1800">
                        <a:solidFill>
                          <a:schemeClr val="dk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800">
                          <a:solidFill>
                            <a:srgbClr val="66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 </a:t>
                      </a:r>
                      <a:r>
                        <a:rPr i="1" lang="en-GB" sz="18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same</a:t>
                      </a:r>
                      <a:endParaRPr i="1" sz="18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54000" marR="0" marL="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B5394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 </a:t>
                      </a: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1-2% global health costs</a:t>
                      </a:r>
                      <a:b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</a:b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</a:t>
                      </a:r>
                      <a:r>
                        <a:rPr lang="en-GB" sz="1800">
                          <a:solidFill>
                            <a:srgbClr val="66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</a:t>
                      </a:r>
                      <a:r>
                        <a:rPr i="1" lang="en-GB" sz="18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1.2 billion CHF</a:t>
                      </a:r>
                      <a:endParaRPr i="1" sz="18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54000" marR="0" marL="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1" name="Google Shape;201;p50"/>
          <p:cNvGraphicFramePr/>
          <p:nvPr/>
        </p:nvGraphicFramePr>
        <p:xfrm>
          <a:off x="314850" y="229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{25F05D0A-728A-4207-91A9-6F808B5BB408}</a:tableStyleId>
              </a:tblPr>
              <a:tblGrid>
                <a:gridCol w="2838100"/>
                <a:gridCol w="2838100"/>
                <a:gridCol w="2838100"/>
              </a:tblGrid>
              <a:tr h="381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1800">
                          <a:solidFill>
                            <a:srgbClr val="02845A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Each year, good asthma control could spare</a:t>
                      </a:r>
                      <a:endParaRPr sz="1800">
                        <a:solidFill>
                          <a:srgbClr val="02845A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54000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150 million hospitalizations</a:t>
                      </a:r>
                      <a:endParaRPr sz="1800">
                        <a:solidFill>
                          <a:schemeClr val="dk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 </a:t>
                      </a:r>
                      <a:r>
                        <a:rPr i="1" lang="en-GB" sz="18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25 500 = 70 / day</a:t>
                      </a:r>
                      <a:endParaRPr i="1" sz="18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54000" marR="0" marL="0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 455 000 deaths</a:t>
                      </a:r>
                      <a:b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</a:br>
                      <a:r>
                        <a:rPr i="1" lang="en-GB" sz="18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84</a:t>
                      </a:r>
                      <a:endParaRPr i="1" sz="18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54000" marR="0" marL="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B5394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 </a:t>
                      </a: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1720 CHF / person</a:t>
                      </a:r>
                      <a:b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</a:b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</a:t>
                      </a:r>
                      <a:r>
                        <a:rPr i="1" lang="en-GB" sz="18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860 million CHF</a:t>
                      </a:r>
                      <a:endParaRPr i="1" sz="18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54000" marR="0" marL="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2" name="Google Shape;202;p50"/>
          <p:cNvGraphicFramePr/>
          <p:nvPr/>
        </p:nvGraphicFramePr>
        <p:xfrm>
          <a:off x="314850" y="387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{25F05D0A-728A-4207-91A9-6F808B5BB408}</a:tableStyleId>
              </a:tblPr>
              <a:tblGrid>
                <a:gridCol w="2838100"/>
                <a:gridCol w="2838100"/>
                <a:gridCol w="2838100"/>
              </a:tblGrid>
              <a:tr h="1081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1800">
                          <a:solidFill>
                            <a:srgbClr val="02845A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For children</a:t>
                      </a:r>
                      <a:endParaRPr sz="1800">
                        <a:solidFill>
                          <a:srgbClr val="02845A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54000" marB="91425" marR="91425" marL="91425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#1 chronic disease</a:t>
                      </a:r>
                      <a:endParaRPr sz="1800">
                        <a:solidFill>
                          <a:schemeClr val="dk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54000" marR="0" marL="0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 #1 in hospitalizations</a:t>
                      </a:r>
                      <a:endParaRPr sz="1800">
                        <a:solidFill>
                          <a:schemeClr val="dk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91425" marB="54000" marR="0" marL="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#1 in school absence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54000" marR="0" marL="0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03" name="Google Shape;203;p50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50"/>
          <p:cNvSpPr/>
          <p:nvPr/>
        </p:nvSpPr>
        <p:spPr>
          <a:xfrm rot="5400000">
            <a:off x="4497825" y="-3123950"/>
            <a:ext cx="143400" cy="8509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284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0"/>
          <p:cNvSpPr/>
          <p:nvPr/>
        </p:nvSpPr>
        <p:spPr>
          <a:xfrm rot="5400000">
            <a:off x="4497825" y="-1534780"/>
            <a:ext cx="143400" cy="8509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284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0"/>
          <p:cNvSpPr/>
          <p:nvPr/>
        </p:nvSpPr>
        <p:spPr>
          <a:xfrm rot="5400000">
            <a:off x="4497825" y="54390"/>
            <a:ext cx="143400" cy="8509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284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1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State of research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2" name="Google Shape;212;p51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51"/>
          <p:cNvSpPr/>
          <p:nvPr/>
        </p:nvSpPr>
        <p:spPr>
          <a:xfrm>
            <a:off x="314850" y="703450"/>
            <a:ext cx="8509200" cy="35637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Digital interventions in asthma become the norm, impact assessment is needed.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latin typeface="Nunito Light"/>
                <a:ea typeface="Nunito Light"/>
                <a:cs typeface="Nunito Light"/>
                <a:sym typeface="Nunito Light"/>
              </a:rPr>
              <a:t>   Chan et al. Digital interventions to improve adherence to maintenance.... Cochrane 2022. http://doi.wiley.com/10.1002/14651858.CD013030.pub</a:t>
            </a:r>
            <a:endParaRPr sz="1000">
              <a:solidFill>
                <a:srgbClr val="B7B7B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latin typeface="Nunito Light"/>
                <a:ea typeface="Nunito Light"/>
                <a:cs typeface="Nunito Light"/>
                <a:sym typeface="Nunito Light"/>
              </a:rPr>
              <a:t>   Mosnaim et al. Digital Health Technology in Asthma: A Comprehensive Scoping Review. JAIP 2021. https://doi.org/10.1016/j.jaip.2021.02.028 </a:t>
            </a:r>
            <a:endParaRPr sz="1000">
              <a:solidFill>
                <a:srgbClr val="B7B7B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The clinical benefits of asthma apps are confirmed by several reviews:</a:t>
            </a:r>
            <a:b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improved self-management, asthma control, adhesion to treatment, quality of life.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latin typeface="Nunito Light"/>
                <a:ea typeface="Nunito Light"/>
                <a:cs typeface="Nunito Light"/>
                <a:sym typeface="Nunito Light"/>
              </a:rPr>
              <a:t>   Alquran et al. Smartphone Applications for Encouraging Asthma Self-Management… IJERPH 2018. https://doi.org/10.3390/ijerph15112403 </a:t>
            </a:r>
            <a:endParaRPr sz="1000">
              <a:solidFill>
                <a:srgbClr val="B7B7B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latin typeface="Nunito Light"/>
                <a:ea typeface="Nunito Light"/>
                <a:cs typeface="Nunito Light"/>
                <a:sym typeface="Nunito Light"/>
              </a:rPr>
              <a:t>   Ramsey et al. Systematic Review of Digital Interventions for Pediatric Asthma Management. JAIP 2020. https://doi.org/10.1016/j.jaip.2019.12.013 </a:t>
            </a:r>
            <a:endParaRPr sz="1000">
              <a:solidFill>
                <a:srgbClr val="B7B7B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latin typeface="Nunito Light"/>
                <a:ea typeface="Nunito Light"/>
                <a:cs typeface="Nunito Light"/>
                <a:sym typeface="Nunito Light"/>
              </a:rPr>
              <a:t>   Wittwer et al. Improving Pediatric Asthma Care Through Asthma Apps: A Narrative... NURPRA 2023. https://doi.org/10.1016/j.nurpra.2022.11.010 </a:t>
            </a:r>
            <a:endParaRPr sz="1000">
              <a:solidFill>
                <a:srgbClr val="B7B7B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More than 3/4 of asthma apps are of mediocre quality.</a:t>
            </a:r>
            <a:b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Among the best: WizdyPets, </a:t>
            </a:r>
            <a:r>
              <a:rPr lang="en-GB" sz="1800" strike="sngStrik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Asthma Health App</a:t>
            </a: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, AsthmaMD, Kiss myAsthma.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latin typeface="Nunito Light"/>
                <a:ea typeface="Nunito Light"/>
                <a:cs typeface="Nunito Light"/>
                <a:sym typeface="Nunito Light"/>
              </a:rPr>
              <a:t>   Huckvale et al. The evolution of mobile apps for asthma: an updated systematic…. BMC Med 2015. https://doi.org/10.1186/s12916-015-0303-x    </a:t>
            </a:r>
            <a:br>
              <a:rPr lang="en-GB" sz="1000">
                <a:solidFill>
                  <a:srgbClr val="B7B7B7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000">
                <a:solidFill>
                  <a:srgbClr val="B7B7B7"/>
                </a:solidFill>
                <a:latin typeface="Nunito Light"/>
                <a:ea typeface="Nunito Light"/>
                <a:cs typeface="Nunito Light"/>
                <a:sym typeface="Nunito Light"/>
              </a:rPr>
              <a:t>   Tinschert et al. The Potential of Mobile Apps for Improving Asthma Self-Management…. JMIR Mhealth 2017. https://doi.org/10.2196/mhealth.7177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Only a handful of asthma apps promote learning through play.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B7B7B7"/>
                </a:solidFill>
                <a:latin typeface="Nunito Light"/>
                <a:ea typeface="Nunito Light"/>
                <a:cs typeface="Nunito Light"/>
                <a:sym typeface="Nunito Light"/>
              </a:rPr>
              <a:t>   Drummond et al. A systematic review of serious games in asthma education. Pediatric Allergy and Immuno 2017. https://doi.org/10.1111/pai.12690  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2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Asthma Heroes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9" name="Google Shape;219;p52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0" name="Google Shape;220;p52"/>
          <p:cNvPicPr preferRelativeResize="0"/>
          <p:nvPr/>
        </p:nvPicPr>
        <p:blipFill rotWithShape="1">
          <a:blip r:embed="rId3">
            <a:alphaModFix/>
          </a:blip>
          <a:srcRect b="0" l="0" r="8700" t="0"/>
          <a:stretch/>
        </p:blipFill>
        <p:spPr>
          <a:xfrm>
            <a:off x="4047525" y="751725"/>
            <a:ext cx="4781626" cy="3965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2"/>
          <p:cNvSpPr/>
          <p:nvPr/>
        </p:nvSpPr>
        <p:spPr>
          <a:xfrm>
            <a:off x="314850" y="703450"/>
            <a:ext cx="3780900" cy="40140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Game for children and their relatives</a:t>
            </a:r>
            <a:b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to </a:t>
            </a:r>
            <a:r>
              <a:rPr i="1"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breathe freely</a:t>
            </a: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despite asthma.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Co-created, research-backed, gratis.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Aliens modified the atmosphere;</a:t>
            </a:r>
            <a:br>
              <a:rPr i="1"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i="1"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all children are born with asthma.</a:t>
            </a:r>
            <a:br>
              <a:rPr i="1"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i="1"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Join the </a:t>
            </a: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Asthma Heroes</a:t>
            </a:r>
            <a:r>
              <a:rPr i="1"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team </a:t>
            </a:r>
            <a:br>
              <a:rPr i="1"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i="1"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to help people control their asthma!</a:t>
            </a:r>
            <a:endParaRPr i="1"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3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Our creation-as-research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7" name="Google Shape;227;p53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53"/>
          <p:cNvSpPr/>
          <p:nvPr/>
        </p:nvSpPr>
        <p:spPr>
          <a:xfrm>
            <a:off x="381825" y="703450"/>
            <a:ext cx="2449800" cy="558300"/>
          </a:xfrm>
          <a:prstGeom prst="round2Diag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feasibility study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2015-16. Eight researchers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p53"/>
          <p:cNvSpPr/>
          <p:nvPr/>
        </p:nvSpPr>
        <p:spPr>
          <a:xfrm>
            <a:off x="3347801" y="703450"/>
            <a:ext cx="2449800" cy="558300"/>
          </a:xfrm>
          <a:prstGeom prst="round2Diag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iterative co-development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2016-18. Six interdisciplinary events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0" name="Google Shape;230;p53"/>
          <p:cNvSpPr/>
          <p:nvPr/>
        </p:nvSpPr>
        <p:spPr>
          <a:xfrm>
            <a:off x="6313750" y="703450"/>
            <a:ext cx="2449800" cy="558300"/>
          </a:xfrm>
          <a:prstGeom prst="round2Diag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7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study: knowledge as a game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2019. Five children and their parent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1" name="Google Shape;231;p53"/>
          <p:cNvSpPr/>
          <p:nvPr/>
        </p:nvSpPr>
        <p:spPr>
          <a:xfrm>
            <a:off x="381825" y="2802225"/>
            <a:ext cx="2449800" cy="558300"/>
          </a:xfrm>
          <a:prstGeom prst="round2Diag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7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study: spirometry as a game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2019. 158 children. PEF vs FEV/FVC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2" name="Google Shape;232;p53"/>
          <p:cNvSpPr/>
          <p:nvPr/>
        </p:nvSpPr>
        <p:spPr>
          <a:xfrm>
            <a:off x="3347601" y="2802225"/>
            <a:ext cx="2449800" cy="558300"/>
          </a:xfrm>
          <a:prstGeom prst="round2Diag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7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translation in 13 languages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2020-22. 6000 text lines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" name="Google Shape;233;p53"/>
          <p:cNvSpPr/>
          <p:nvPr/>
        </p:nvSpPr>
        <p:spPr>
          <a:xfrm>
            <a:off x="6313375" y="2802225"/>
            <a:ext cx="2449800" cy="558300"/>
          </a:xfrm>
          <a:prstGeom prst="round2Diag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7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redesign for impact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2023. Improved playability and access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4" name="Google Shape;234;p53"/>
          <p:cNvPicPr preferRelativeResize="0"/>
          <p:nvPr/>
        </p:nvPicPr>
        <p:blipFill rotWithShape="1">
          <a:blip r:embed="rId3">
            <a:alphaModFix/>
          </a:blip>
          <a:srcRect b="-1853" l="0" r="0" t="0"/>
          <a:stretch/>
        </p:blipFill>
        <p:spPr>
          <a:xfrm>
            <a:off x="381825" y="1272775"/>
            <a:ext cx="2449725" cy="1383375"/>
          </a:xfrm>
          <a:prstGeom prst="rect">
            <a:avLst/>
          </a:prstGeom>
          <a:noFill/>
          <a:ln cap="flat" cmpd="sng" w="12700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35" name="Google Shape;235;p53"/>
          <p:cNvPicPr preferRelativeResize="0"/>
          <p:nvPr/>
        </p:nvPicPr>
        <p:blipFill rotWithShape="1">
          <a:blip r:embed="rId4">
            <a:alphaModFix/>
          </a:blip>
          <a:srcRect b="0" l="0" r="0" t="24687"/>
          <a:stretch/>
        </p:blipFill>
        <p:spPr>
          <a:xfrm>
            <a:off x="3347538" y="1272775"/>
            <a:ext cx="2449735" cy="138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3250" y="1272800"/>
            <a:ext cx="2449725" cy="138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825" y="3360525"/>
            <a:ext cx="2449725" cy="138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7588" y="3360525"/>
            <a:ext cx="2449725" cy="138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3"/>
          <p:cNvPicPr preferRelativeResize="0"/>
          <p:nvPr/>
        </p:nvPicPr>
        <p:blipFill rotWithShape="1">
          <a:blip r:embed="rId8">
            <a:alphaModFix/>
          </a:blip>
          <a:srcRect b="5490" l="0" r="0" t="0"/>
          <a:stretch/>
        </p:blipFill>
        <p:spPr>
          <a:xfrm>
            <a:off x="6313375" y="3360550"/>
            <a:ext cx="2449725" cy="1383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4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Value comparison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45" name="Google Shape;245;p54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46" name="Google Shape;246;p54"/>
          <p:cNvGraphicFramePr/>
          <p:nvPr/>
        </p:nvGraphicFramePr>
        <p:xfrm>
          <a:off x="308650" y="20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{F2BF1BCE-379F-4E61-8821-232790ED1C71}</a:tableStyleId>
              </a:tblPr>
              <a:tblGrid>
                <a:gridCol w="940450"/>
                <a:gridCol w="1704400"/>
                <a:gridCol w="533650"/>
                <a:gridCol w="533650"/>
                <a:gridCol w="533650"/>
                <a:gridCol w="533650"/>
                <a:gridCol w="533650"/>
                <a:gridCol w="533650"/>
                <a:gridCol w="533650"/>
                <a:gridCol w="533650"/>
                <a:gridCol w="533650"/>
                <a:gridCol w="533650"/>
                <a:gridCol w="533650"/>
              </a:tblGrid>
              <a:tr h="1918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Telemed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Apps on asthma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Games on asthma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31450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3"/>
                        </a:rPr>
                        <a:t>Khealth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4"/>
                        </a:rPr>
                        <a:t>Nuvo </a:t>
                      </a:r>
                      <a:b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5"/>
                        </a:rPr>
                      </a:b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6"/>
                        </a:rPr>
                        <a:t>Air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7"/>
                        </a:rPr>
                        <a:t>Spiro</a:t>
                      </a:r>
                      <a:b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8"/>
                        </a:rPr>
                      </a:b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9"/>
                        </a:rPr>
                        <a:t>bank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0"/>
                        </a:rPr>
                        <a:t>Kiss my</a:t>
                      </a:r>
                      <a:b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1"/>
                        </a:rPr>
                      </a:b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2"/>
                        </a:rPr>
                        <a:t>asthma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3"/>
                        </a:rPr>
                        <a:t>Asthma Health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4"/>
                        </a:rPr>
                        <a:t>AsthmaMD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WDTA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5"/>
                        </a:rPr>
                        <a:t>Respirez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6"/>
                        </a:rPr>
                        <a:t>Wizdy</a:t>
                      </a:r>
                      <a:b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7"/>
                        </a:rPr>
                      </a:b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8"/>
                        </a:rPr>
                        <a:t>Pets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19"/>
                        </a:rPr>
                        <a:t>Asthma </a:t>
                      </a:r>
                      <a:b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20"/>
                        </a:rPr>
                      </a:br>
                      <a:r>
                        <a:rPr lang="en-GB" sz="1000">
                          <a:uFill>
                            <a:noFill/>
                          </a:uFill>
                          <a:latin typeface="Nunito Light"/>
                          <a:ea typeface="Nunito Light"/>
                          <a:cs typeface="Nunito Light"/>
                          <a:sym typeface="Nunito Light"/>
                          <a:hlinkClick r:id="rId21"/>
                        </a:rPr>
                        <a:t>Heroes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+1 year</a:t>
                      </a:r>
                      <a:endParaRPr sz="9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 anchor="ctr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Asthma knowledge</a:t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triggers identification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?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symptoms recognition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logbook drug + feeling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inhalers training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?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solidFill>
                          <a:srgbClr val="02A67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critical public health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solidFill>
                          <a:srgbClr val="02A67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online clinic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Breath and </a:t>
                      </a:r>
                      <a:br>
                        <a:rPr lang="en-GB" sz="11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</a:br>
                      <a:r>
                        <a:rPr lang="en-GB" sz="11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air quality</a:t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lung volume test (flow)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solidFill>
                          <a:srgbClr val="02A67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respi exercice (pressure)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r>
                        <a:rPr baseline="30000"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</a:t>
                      </a:r>
                      <a:endParaRPr sz="1000">
                        <a:solidFill>
                          <a:srgbClr val="02A67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local air quality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r>
                        <a:rPr baseline="30000"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</a:t>
                      </a:r>
                      <a:endParaRPr sz="1000">
                        <a:solidFill>
                          <a:srgbClr val="02A67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Accessible</a:t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available on Internet</a:t>
                      </a:r>
                      <a:endParaRPr baseline="30000"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Android / Win / Mac / web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multilingual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baseline="30000"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free of cost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Engaging</a:t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immersive, fun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user takes a role model 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peer support / contents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Co-created</a:t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design with non-tech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?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?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?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?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?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?</a:t>
                      </a:r>
                      <a:endParaRPr sz="1000">
                        <a:solidFill>
                          <a:srgbClr val="66666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66666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?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solidFill>
                          <a:srgbClr val="02A67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collaborative crowdsourcing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99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</a:t>
                      </a: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rowSpan="4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Open science</a:t>
                      </a:r>
                      <a:endParaRPr sz="11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research-backed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open method and QMS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solidFill>
                          <a:srgbClr val="02A67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open source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02A67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solidFill>
                          <a:srgbClr val="990000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 vMerge="1"/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open governance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CC0000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</a:t>
                      </a:r>
                      <a:endParaRPr sz="1000">
                        <a:solidFill>
                          <a:srgbClr val="02A67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B7B7B7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077A55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819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Nunito Medium"/>
                          <a:ea typeface="Nunito Medium"/>
                          <a:cs typeface="Nunito Medium"/>
                          <a:sym typeface="Nunito Medium"/>
                        </a:rPr>
                        <a:t>Total</a:t>
                      </a:r>
                      <a:endParaRPr sz="1000">
                        <a:latin typeface="Nunito Medium"/>
                        <a:ea typeface="Nunito Medium"/>
                        <a:cs typeface="Nunito Medium"/>
                        <a:sym typeface="Nunito Medium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7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9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10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13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12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11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15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17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23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CCCCCC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37</a:t>
                      </a:r>
                      <a:endParaRPr sz="10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5"/>
          <p:cNvSpPr/>
          <p:nvPr/>
        </p:nvSpPr>
        <p:spPr>
          <a:xfrm>
            <a:off x="4545225" y="1385250"/>
            <a:ext cx="4278900" cy="948600"/>
          </a:xfrm>
          <a:prstGeom prst="round2DiagRect">
            <a:avLst>
              <a:gd fmla="val 12853" name="adj1"/>
              <a:gd fmla="val 9608" name="adj2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252000" spcFirstLastPara="1" rIns="72000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The project is scientifically, technically and financially </a:t>
            </a:r>
            <a:b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feasible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Adolescents and young adults aged 12 to 22 </a:t>
            </a:r>
            <a:b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should be targeted.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   Dr Voirol, lead of feasibility study, HES-SO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52" name="Google Shape;25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012" y="1503550"/>
            <a:ext cx="504000" cy="50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3" name="Google Shape;253;p55"/>
          <p:cNvSpPr txBox="1"/>
          <p:nvPr/>
        </p:nvSpPr>
        <p:spPr>
          <a:xfrm>
            <a:off x="686163" y="4903201"/>
            <a:ext cx="77718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72000" lIns="0" spcFirstLastPara="1" rIns="0" wrap="square" tIns="72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CCCCCC"/>
                </a:solidFill>
                <a:latin typeface="Nunito Light"/>
                <a:ea typeface="Nunito Light"/>
                <a:cs typeface="Nunito Light"/>
                <a:sym typeface="Nunito Light"/>
              </a:rPr>
              <a:t>Sources: HE Arc report – </a:t>
            </a:r>
            <a:r>
              <a:rPr lang="en-GB" sz="800">
                <a:solidFill>
                  <a:srgbClr val="CCCCCC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doi.org/10.5281/zenodo.4730416</a:t>
            </a:r>
            <a:r>
              <a:rPr lang="en-GB" sz="800">
                <a:solidFill>
                  <a:srgbClr val="CCCCCC"/>
                </a:solidFill>
                <a:latin typeface="Nunito Light"/>
                <a:ea typeface="Nunito Light"/>
                <a:cs typeface="Nunito Light"/>
                <a:sym typeface="Nunito Light"/>
              </a:rPr>
              <a:t> – </a:t>
            </a:r>
            <a:r>
              <a:rPr lang="en-GB" sz="800">
                <a:solidFill>
                  <a:srgbClr val="CCCCCC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doi.org/10.2196/25052</a:t>
            </a:r>
            <a:r>
              <a:rPr lang="en-GB" sz="800">
                <a:solidFill>
                  <a:srgbClr val="CCCCCC"/>
                </a:solidFill>
                <a:latin typeface="Nunito Light"/>
                <a:ea typeface="Nunito Light"/>
                <a:cs typeface="Nunito Light"/>
                <a:sym typeface="Nunito Light"/>
              </a:rPr>
              <a:t>  – </a:t>
            </a:r>
            <a:r>
              <a:rPr lang="en-GB" sz="800">
                <a:solidFill>
                  <a:srgbClr val="CCCCCC"/>
                </a:solidFill>
                <a:uFill>
                  <a:noFill/>
                </a:uFill>
                <a:latin typeface="Nunito Light"/>
                <a:ea typeface="Nunito Light"/>
                <a:cs typeface="Nunito Light"/>
                <a:sym typeface="Nunito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jostrans.org/issue38/art_jeanmaire.php</a:t>
            </a:r>
            <a:endParaRPr sz="800">
              <a:solidFill>
                <a:srgbClr val="CCCCCC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54" name="Google Shape;254;p55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Testimonials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5" name="Google Shape;255;p55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55"/>
          <p:cNvSpPr/>
          <p:nvPr/>
        </p:nvSpPr>
        <p:spPr>
          <a:xfrm>
            <a:off x="674200" y="781350"/>
            <a:ext cx="3300900" cy="948600"/>
          </a:xfrm>
          <a:prstGeom prst="round2DiagRect">
            <a:avLst>
              <a:gd fmla="val 12853" name="adj1"/>
              <a:gd fmla="val 9608" name="adj2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252000" spcFirstLastPara="1" rIns="72000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Maybe </a:t>
            </a: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our parents would learn more </a:t>
            </a:r>
            <a:b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with us. We could interact at home </a:t>
            </a:r>
            <a:b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and talk about what we think [on asthma].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   </a:t>
            </a:r>
            <a:r>
              <a:rPr i="1"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Luca, young asthmatic tester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57" name="Google Shape;257;p55"/>
          <p:cNvPicPr preferRelativeResize="0"/>
          <p:nvPr/>
        </p:nvPicPr>
        <p:blipFill rotWithShape="1">
          <a:blip r:embed="rId7">
            <a:alphaModFix/>
          </a:blip>
          <a:srcRect b="1239" l="12313" r="4032" t="-9970"/>
          <a:stretch/>
        </p:blipFill>
        <p:spPr>
          <a:xfrm>
            <a:off x="314931" y="892638"/>
            <a:ext cx="504000" cy="50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" name="Google Shape;258;p55"/>
          <p:cNvSpPr/>
          <p:nvPr/>
        </p:nvSpPr>
        <p:spPr>
          <a:xfrm>
            <a:off x="674200" y="1838625"/>
            <a:ext cx="3300900" cy="948600"/>
          </a:xfrm>
          <a:prstGeom prst="round2DiagRect">
            <a:avLst>
              <a:gd fmla="val 12853" name="adj1"/>
              <a:gd fmla="val 9608" name="adj2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252000" spcFirstLastPara="1" rIns="72000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I always mix up the blue / purple pumps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 </a:t>
            </a:r>
            <a:b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The game was more visual and now</a:t>
            </a:r>
            <a:b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the diagram is engraved in my brains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   </a:t>
            </a:r>
            <a:r>
              <a:rPr i="1"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Elisabeth, parent tester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59" name="Google Shape;259;p55"/>
          <p:cNvPicPr preferRelativeResize="0"/>
          <p:nvPr/>
        </p:nvPicPr>
        <p:blipFill rotWithShape="1">
          <a:blip r:embed="rId8">
            <a:alphaModFix/>
          </a:blip>
          <a:srcRect b="7252" l="17072" r="7750" t="0"/>
          <a:stretch/>
        </p:blipFill>
        <p:spPr>
          <a:xfrm>
            <a:off x="314924" y="1958008"/>
            <a:ext cx="504000" cy="504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60" name="Google Shape;260;p55"/>
          <p:cNvSpPr/>
          <p:nvPr/>
        </p:nvSpPr>
        <p:spPr>
          <a:xfrm>
            <a:off x="4545200" y="2446975"/>
            <a:ext cx="4278900" cy="948600"/>
          </a:xfrm>
          <a:prstGeom prst="round2DiagRect">
            <a:avLst>
              <a:gd fmla="val 12853" name="adj1"/>
              <a:gd fmla="val 9608" name="adj2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252000" spcFirstLastPara="1" rIns="72000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Only 5 </a:t>
            </a: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of 187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eligible children refused to participate. </a:t>
            </a:r>
            <a:b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More than </a:t>
            </a: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75% reported that Tikiflow was fun to play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,</a:t>
            </a:r>
            <a:b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easy to use, </a:t>
            </a: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and that they would use it at home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   </a:t>
            </a:r>
            <a:r>
              <a:rPr i="1"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Dr Tse, lead of clinical studies, University of Montreal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61" name="Google Shape;261;p55"/>
          <p:cNvPicPr preferRelativeResize="0"/>
          <p:nvPr/>
        </p:nvPicPr>
        <p:blipFill rotWithShape="1">
          <a:blip r:embed="rId9">
            <a:alphaModFix/>
          </a:blip>
          <a:srcRect b="29806" l="29806" r="2017" t="2017"/>
          <a:stretch/>
        </p:blipFill>
        <p:spPr>
          <a:xfrm>
            <a:off x="4164988" y="2564263"/>
            <a:ext cx="504000" cy="504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62" name="Google Shape;262;p55"/>
          <p:cNvSpPr/>
          <p:nvPr/>
        </p:nvSpPr>
        <p:spPr>
          <a:xfrm>
            <a:off x="674202" y="2907200"/>
            <a:ext cx="3300900" cy="948600"/>
          </a:xfrm>
          <a:prstGeom prst="round2DiagRect">
            <a:avLst>
              <a:gd fmla="val 12853" name="adj1"/>
              <a:gd fmla="val 9608" name="adj2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252000" spcFirstLastPara="1" rIns="72000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It it is great that it is open source, </a:t>
            </a:r>
            <a:b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that it is there </a:t>
            </a: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for everyone, </a:t>
            </a:r>
            <a:b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including for developing countries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   Jonathan Ng, asthmatic contributor</a:t>
            </a:r>
            <a:endParaRPr i="1"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63" name="Google Shape;263;p55"/>
          <p:cNvPicPr preferRelativeResize="0"/>
          <p:nvPr/>
        </p:nvPicPr>
        <p:blipFill rotWithShape="1">
          <a:blip r:embed="rId10">
            <a:alphaModFix/>
          </a:blip>
          <a:srcRect b="9690" l="0" r="5374" t="0"/>
          <a:stretch/>
        </p:blipFill>
        <p:spPr>
          <a:xfrm>
            <a:off x="314913" y="3020105"/>
            <a:ext cx="504000" cy="504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64" name="Google Shape;264;p55"/>
          <p:cNvSpPr/>
          <p:nvPr/>
        </p:nvSpPr>
        <p:spPr>
          <a:xfrm>
            <a:off x="4545200" y="3518950"/>
            <a:ext cx="4278900" cy="948600"/>
          </a:xfrm>
          <a:prstGeom prst="round2DiagRect">
            <a:avLst>
              <a:gd fmla="val 12853" name="adj1"/>
              <a:gd fmla="val 9608" name="adj2"/>
            </a:avLst>
          </a:prstGeom>
          <a:solidFill>
            <a:schemeClr val="lt1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2000" lIns="252000" spcFirstLastPara="1" rIns="72000" wrap="square" tIns="7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This 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translation 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is the result of </a:t>
            </a: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a collaboration of several</a:t>
            </a:r>
            <a:b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translators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 We had our translations </a:t>
            </a:r>
            <a:r>
              <a:rPr lang="en-GB" sz="1200">
                <a:solidFill>
                  <a:srgbClr val="02845A"/>
                </a:solidFill>
                <a:latin typeface="Nunito Medium"/>
                <a:ea typeface="Nunito Medium"/>
                <a:cs typeface="Nunito Medium"/>
                <a:sym typeface="Nunito Medium"/>
              </a:rPr>
              <a:t>revised by medical interns, and ultimately by native paediatricians</a:t>
            </a: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.</a:t>
            </a:r>
            <a:endParaRPr sz="1200">
              <a:solidFill>
                <a:srgbClr val="02845A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   </a:t>
            </a:r>
            <a:r>
              <a:rPr i="1" lang="en-GB" sz="12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Dr Jeanmaire, lead of translations, Korea University</a:t>
            </a:r>
            <a:endParaRPr sz="12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65" name="Google Shape;265;p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64988" y="3636250"/>
            <a:ext cx="504000" cy="504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6"/>
          <p:cNvSpPr/>
          <p:nvPr/>
        </p:nvSpPr>
        <p:spPr>
          <a:xfrm>
            <a:off x="314850" y="3124200"/>
            <a:ext cx="8509200" cy="16383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I</a:t>
            </a: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deas for DSI: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– two-day game jam to prototype (distributed research model, data commons, …)</a:t>
            </a:r>
            <a:b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– validate the game in Switzerland (preparing a RCT, …)</a:t>
            </a:r>
            <a:b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– explore health commonization </a:t>
            </a:r>
            <a:r>
              <a:rPr lang="en-GB" sz="18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(beyond the myths of scarcity and competition)</a:t>
            </a:r>
            <a:endParaRPr sz="18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71" name="Google Shape;271;p56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Today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72" name="Google Shape;272;p56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73" name="Google Shape;273;p56"/>
          <p:cNvGraphicFramePr/>
          <p:nvPr/>
        </p:nvGraphicFramePr>
        <p:xfrm>
          <a:off x="314925" y="62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{E4575880-3004-40E6-A9D5-E208F4E22C41}</a:tableStyleId>
              </a:tblPr>
              <a:tblGrid>
                <a:gridCol w="1334675"/>
                <a:gridCol w="933400"/>
                <a:gridCol w="1238200"/>
                <a:gridCol w="1238200"/>
                <a:gridCol w="1238200"/>
                <a:gridCol w="1238200"/>
                <a:gridCol w="12883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2014-23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2024-25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FC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Dès 2026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305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Focus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Exploratory R&amp;D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Integration (TRL 8)</a:t>
                      </a:r>
                      <a:b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</a:b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distribution, validation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FCD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Routine operations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 hMerge="1"/>
              </a:tr>
              <a:tr h="48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Asthma Heroes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preview release</a:t>
                      </a:r>
                      <a:b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</a:b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(</a:t>
                      </a: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research disclaimer)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the</a:t>
                      </a: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landmark game for children </a:t>
                      </a:r>
                      <a:b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</a:b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with asthma and their relatives</a:t>
                      </a:r>
                      <a:b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</a:br>
                      <a:r>
                        <a:rPr lang="en-GB" sz="18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(</a:t>
                      </a:r>
                      <a:r>
                        <a:rPr lang="en-GB" sz="1800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medical device class II FDA / EU)</a:t>
                      </a:r>
                      <a:endParaRPr sz="180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T="72000" marB="72000" marR="72000" marL="7200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FFCD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7"/>
          <p:cNvSpPr/>
          <p:nvPr/>
        </p:nvSpPr>
        <p:spPr>
          <a:xfrm>
            <a:off x="2061225" y="4346900"/>
            <a:ext cx="2908200" cy="49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" name="Google Shape;279;p57"/>
          <p:cNvGrpSpPr/>
          <p:nvPr/>
        </p:nvGrpSpPr>
        <p:grpSpPr>
          <a:xfrm>
            <a:off x="-2090150" y="-1074625"/>
            <a:ext cx="7094700" cy="7094700"/>
            <a:chOff x="-2090150" y="-1074625"/>
            <a:chExt cx="7094700" cy="7094700"/>
          </a:xfrm>
        </p:grpSpPr>
        <p:sp>
          <p:nvSpPr>
            <p:cNvPr id="280" name="Google Shape;280;p57"/>
            <p:cNvSpPr/>
            <p:nvPr/>
          </p:nvSpPr>
          <p:spPr>
            <a:xfrm>
              <a:off x="-2090150" y="-1074625"/>
              <a:ext cx="7094700" cy="7094700"/>
            </a:xfrm>
            <a:prstGeom prst="ellipse">
              <a:avLst/>
            </a:prstGeom>
            <a:noFill/>
            <a:ln cap="flat" cmpd="sng" w="19050">
              <a:solidFill>
                <a:srgbClr val="04C49B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7"/>
            <p:cNvSpPr/>
            <p:nvPr/>
          </p:nvSpPr>
          <p:spPr>
            <a:xfrm>
              <a:off x="1077475" y="1203950"/>
              <a:ext cx="2699400" cy="2699400"/>
            </a:xfrm>
            <a:prstGeom prst="ellipse">
              <a:avLst/>
            </a:prstGeom>
            <a:noFill/>
            <a:ln cap="flat" cmpd="sng" w="19050">
              <a:solidFill>
                <a:srgbClr val="04C49B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57"/>
            <p:cNvSpPr/>
            <p:nvPr/>
          </p:nvSpPr>
          <p:spPr>
            <a:xfrm>
              <a:off x="627175" y="771750"/>
              <a:ext cx="3600000" cy="3600000"/>
            </a:xfrm>
            <a:prstGeom prst="ellipse">
              <a:avLst/>
            </a:prstGeom>
            <a:noFill/>
            <a:ln cap="flat" cmpd="sng" w="19050">
              <a:solidFill>
                <a:srgbClr val="04C49B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57"/>
            <p:cNvSpPr/>
            <p:nvPr/>
          </p:nvSpPr>
          <p:spPr>
            <a:xfrm>
              <a:off x="267175" y="393650"/>
              <a:ext cx="4320000" cy="4320000"/>
            </a:xfrm>
            <a:prstGeom prst="ellipse">
              <a:avLst/>
            </a:prstGeom>
            <a:noFill/>
            <a:ln cap="flat" cmpd="sng" w="19050">
              <a:solidFill>
                <a:srgbClr val="04C49B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57"/>
            <p:cNvSpPr/>
            <p:nvPr/>
          </p:nvSpPr>
          <p:spPr>
            <a:xfrm>
              <a:off x="1619125" y="1745600"/>
              <a:ext cx="1616100" cy="1616100"/>
            </a:xfrm>
            <a:prstGeom prst="ellipse">
              <a:avLst/>
            </a:prstGeom>
            <a:noFill/>
            <a:ln cap="flat" cmpd="sng" w="19050">
              <a:solidFill>
                <a:srgbClr val="04C49B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5" name="Google Shape;285;p57"/>
          <p:cNvSpPr/>
          <p:nvPr/>
        </p:nvSpPr>
        <p:spPr>
          <a:xfrm>
            <a:off x="1915229" y="1828123"/>
            <a:ext cx="1023900" cy="2172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19 active </a:t>
            </a:r>
            <a:b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contributors</a:t>
            </a:r>
            <a:endParaRPr>
              <a:solidFill>
                <a:srgbClr val="99999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B7B7B7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86" name="Google Shape;286;p57"/>
          <p:cNvPicPr preferRelativeResize="0"/>
          <p:nvPr/>
        </p:nvPicPr>
        <p:blipFill rotWithShape="1">
          <a:blip r:embed="rId3">
            <a:alphaModFix/>
          </a:blip>
          <a:srcRect b="11746" l="13180" r="6252" t="7686"/>
          <a:stretch/>
        </p:blipFill>
        <p:spPr>
          <a:xfrm>
            <a:off x="1760876" y="2266625"/>
            <a:ext cx="412200" cy="41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7" name="Google Shape;28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270" y="2266625"/>
            <a:ext cx="412200" cy="41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8" name="Google Shape;28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1068" y="2266625"/>
            <a:ext cx="412200" cy="41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9" name="Google Shape;289;p57"/>
          <p:cNvPicPr preferRelativeResize="0"/>
          <p:nvPr/>
        </p:nvPicPr>
        <p:blipFill rotWithShape="1">
          <a:blip r:embed="rId6">
            <a:alphaModFix/>
          </a:blip>
          <a:srcRect b="37309" l="35732" r="5214" t="3637"/>
          <a:stretch/>
        </p:blipFill>
        <p:spPr>
          <a:xfrm>
            <a:off x="2004624" y="2678825"/>
            <a:ext cx="412200" cy="412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0" name="Google Shape;290;p57"/>
          <p:cNvPicPr preferRelativeResize="0"/>
          <p:nvPr/>
        </p:nvPicPr>
        <p:blipFill rotWithShape="1">
          <a:blip r:embed="rId7">
            <a:alphaModFix/>
          </a:blip>
          <a:srcRect b="29799" l="17387" r="13997" t="1585"/>
          <a:stretch/>
        </p:blipFill>
        <p:spPr>
          <a:xfrm>
            <a:off x="2464823" y="2692468"/>
            <a:ext cx="384900" cy="384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1" name="Google Shape;291;p57"/>
          <p:cNvSpPr/>
          <p:nvPr/>
        </p:nvSpPr>
        <p:spPr>
          <a:xfrm>
            <a:off x="5392250" y="326475"/>
            <a:ext cx="3349800" cy="7710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55</a:t>
            </a: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0 contributors → 1.7 MCHF value</a:t>
            </a:r>
            <a:endParaRPr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– 50000+ hours of contributions</a:t>
            </a:r>
            <a:endParaRPr sz="11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92" name="Google Shape;292;p57"/>
          <p:cNvSpPr/>
          <p:nvPr/>
        </p:nvSpPr>
        <p:spPr>
          <a:xfrm>
            <a:off x="5392250" y="1066378"/>
            <a:ext cx="3349800" cy="10140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32 partners → 370K funds, 110 K in kind</a:t>
            </a:r>
            <a:endParaRPr sz="11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indent="0" lvl="0" marL="0" rtl="0" algn="l">
              <a:spcBef>
                <a:spcPts val="200"/>
              </a:spcBef>
              <a:spcAft>
                <a:spcPts val="5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– Hospitals: Necker, Sainte Justine, HUG, …</a:t>
            </a:r>
            <a:b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– Fonds : 3 foundations Fonds FHF, CIHR, …</a:t>
            </a:r>
            <a:b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– Various universities</a:t>
            </a:r>
            <a:b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en-GB" sz="11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– WHO, Geneva Health Forum, …</a:t>
            </a:r>
            <a:endParaRPr sz="11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93" name="Google Shape;293;p57"/>
          <p:cNvSpPr/>
          <p:nvPr/>
        </p:nvSpPr>
        <p:spPr>
          <a:xfrm>
            <a:off x="5468450" y="2209800"/>
            <a:ext cx="3349800" cy="7710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-GB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 M people</a:t>
            </a:r>
            <a:endParaRPr sz="11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94" name="Google Shape;294;p57"/>
          <p:cNvPicPr preferRelativeResize="0"/>
          <p:nvPr/>
        </p:nvPicPr>
        <p:blipFill rotWithShape="1">
          <a:blip r:embed="rId8">
            <a:alphaModFix/>
          </a:blip>
          <a:srcRect b="35107" l="6505" r="37988" t="3580"/>
          <a:stretch/>
        </p:blipFill>
        <p:spPr>
          <a:xfrm>
            <a:off x="6895320" y="2182750"/>
            <a:ext cx="1642500" cy="104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05004" y="4422930"/>
            <a:ext cx="1055707" cy="3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96257" y="3926014"/>
            <a:ext cx="2658076" cy="3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7"/>
          <p:cNvPicPr preferRelativeResize="0"/>
          <p:nvPr/>
        </p:nvPicPr>
        <p:blipFill rotWithShape="1">
          <a:blip r:embed="rId11">
            <a:alphaModFix/>
          </a:blip>
          <a:srcRect b="49244" l="42742" r="34895" t="19795"/>
          <a:stretch/>
        </p:blipFill>
        <p:spPr>
          <a:xfrm flipH="1" rot="10800000">
            <a:off x="2939113" y="3541465"/>
            <a:ext cx="1444975" cy="7608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57"/>
          <p:cNvCxnSpPr/>
          <p:nvPr/>
        </p:nvCxnSpPr>
        <p:spPr>
          <a:xfrm flipH="1">
            <a:off x="2699543" y="503538"/>
            <a:ext cx="1006500" cy="723000"/>
          </a:xfrm>
          <a:prstGeom prst="straightConnector1">
            <a:avLst/>
          </a:prstGeom>
          <a:noFill/>
          <a:ln cap="flat" cmpd="sng" w="9525">
            <a:solidFill>
              <a:srgbClr val="04C49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57"/>
          <p:cNvCxnSpPr/>
          <p:nvPr/>
        </p:nvCxnSpPr>
        <p:spPr>
          <a:xfrm rot="10800000">
            <a:off x="3632125" y="1233125"/>
            <a:ext cx="1716600" cy="0"/>
          </a:xfrm>
          <a:prstGeom prst="straightConnector1">
            <a:avLst/>
          </a:prstGeom>
          <a:noFill/>
          <a:ln cap="flat" cmpd="sng" w="9525">
            <a:solidFill>
              <a:srgbClr val="04C49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57"/>
          <p:cNvCxnSpPr/>
          <p:nvPr/>
        </p:nvCxnSpPr>
        <p:spPr>
          <a:xfrm rot="10800000">
            <a:off x="3697975" y="503550"/>
            <a:ext cx="1642500" cy="0"/>
          </a:xfrm>
          <a:prstGeom prst="straightConnector1">
            <a:avLst/>
          </a:prstGeom>
          <a:noFill/>
          <a:ln cap="flat" cmpd="sng" w="9525">
            <a:solidFill>
              <a:srgbClr val="04C49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57"/>
          <p:cNvCxnSpPr/>
          <p:nvPr/>
        </p:nvCxnSpPr>
        <p:spPr>
          <a:xfrm rot="10800000">
            <a:off x="4597825" y="2376125"/>
            <a:ext cx="750900" cy="0"/>
          </a:xfrm>
          <a:prstGeom prst="straightConnector1">
            <a:avLst/>
          </a:prstGeom>
          <a:noFill/>
          <a:ln cap="flat" cmpd="sng" w="9525">
            <a:solidFill>
              <a:srgbClr val="04C49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" name="Google Shape;302;p57"/>
          <p:cNvSpPr txBox="1"/>
          <p:nvPr/>
        </p:nvSpPr>
        <p:spPr>
          <a:xfrm>
            <a:off x="360000" y="0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575" lIns="36000" spcFirstLastPara="1" rIns="36000" wrap="square" tIns="365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2845A"/>
                </a:solidFill>
                <a:latin typeface="Nunito"/>
                <a:ea typeface="Nunito"/>
                <a:cs typeface="Nunito"/>
                <a:sym typeface="Nunito"/>
              </a:rPr>
              <a:t>Community</a:t>
            </a:r>
            <a:endParaRPr>
              <a:solidFill>
                <a:srgbClr val="02845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03" name="Google Shape;303;p57"/>
          <p:cNvCxnSpPr/>
          <p:nvPr/>
        </p:nvCxnSpPr>
        <p:spPr>
          <a:xfrm>
            <a:off x="360000" y="360000"/>
            <a:ext cx="2160000" cy="0"/>
          </a:xfrm>
          <a:prstGeom prst="straightConnector1">
            <a:avLst/>
          </a:prstGeom>
          <a:noFill/>
          <a:ln cap="flat" cmpd="sng" w="9525">
            <a:solidFill>
              <a:srgbClr val="02845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