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324" r:id="rId5"/>
    <p:sldId id="313" r:id="rId6"/>
    <p:sldId id="261" r:id="rId7"/>
    <p:sldId id="262" r:id="rId8"/>
    <p:sldId id="318" r:id="rId9"/>
    <p:sldId id="315" r:id="rId10"/>
    <p:sldId id="321" r:id="rId11"/>
    <p:sldId id="322" r:id="rId12"/>
    <p:sldId id="323" r:id="rId13"/>
    <p:sldId id="319" r:id="rId14"/>
    <p:sldId id="266" r:id="rId15"/>
    <p:sldId id="314"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740" autoAdjust="0"/>
  </p:normalViewPr>
  <p:slideViewPr>
    <p:cSldViewPr snapToGrid="0">
      <p:cViewPr varScale="1">
        <p:scale>
          <a:sx n="69" d="100"/>
          <a:sy n="69" d="100"/>
        </p:scale>
        <p:origin x="11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01135-145D-41CB-8AD0-14B1267418D4}" type="datetimeFigureOut">
              <a:rPr lang="en-AU" smtClean="0"/>
              <a:t>23/11/2022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C0408-004C-4633-92D3-504451A3AE35}" type="slidenum">
              <a:rPr lang="en-AU" smtClean="0"/>
              <a:t>‹#›</a:t>
            </a:fld>
            <a:endParaRPr lang="en-AU"/>
          </a:p>
        </p:txBody>
      </p:sp>
    </p:spTree>
    <p:extLst>
      <p:ext uri="{BB962C8B-B14F-4D97-AF65-F5344CB8AC3E}">
        <p14:creationId xmlns:p14="http://schemas.microsoft.com/office/powerpoint/2010/main" val="175122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7C0408-004C-4633-92D3-504451A3AE35}" type="slidenum">
              <a:rPr lang="en-AU" smtClean="0"/>
              <a:t>1</a:t>
            </a:fld>
            <a:endParaRPr lang="en-AU"/>
          </a:p>
        </p:txBody>
      </p:sp>
    </p:spTree>
    <p:extLst>
      <p:ext uri="{BB962C8B-B14F-4D97-AF65-F5344CB8AC3E}">
        <p14:creationId xmlns:p14="http://schemas.microsoft.com/office/powerpoint/2010/main" val="14740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Trace interviews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 the ‘traces’ pre-interview, </a:t>
            </a:r>
            <a:r>
              <a:rPr lang="en-US" dirty="0" err="1"/>
              <a:t>visualise</a:t>
            </a:r>
            <a:r>
              <a:rPr lang="en-US" dirty="0"/>
              <a:t> the data, and use it as a prompt in the trace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Social media scroll back method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focuses on the history and the action of participants scrolling through their own account on an SNS and stopping at and discussing relevant social media activity (such as specific posts)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37C0408-004C-4633-92D3-504451A3AE35}" type="slidenum">
              <a:rPr lang="en-AU" smtClean="0"/>
              <a:t>4</a:t>
            </a:fld>
            <a:endParaRPr lang="en-AU"/>
          </a:p>
        </p:txBody>
      </p:sp>
    </p:spTree>
    <p:extLst>
      <p:ext uri="{BB962C8B-B14F-4D97-AF65-F5344CB8AC3E}">
        <p14:creationId xmlns:p14="http://schemas.microsoft.com/office/powerpoint/2010/main" val="30969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interested on the ‘trace’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 of online activity to bring about interviewees’ past or current </a:t>
            </a:r>
            <a:r>
              <a:rPr lang="en-AU" dirty="0"/>
              <a:t>behaviour</a:t>
            </a:r>
            <a:r>
              <a:rPr lang="en-US" dirty="0"/>
              <a:t>, attitudes, or feeling when presented with or surfing through their online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537C0408-004C-4633-92D3-504451A3AE35}" type="slidenum">
              <a:rPr lang="en-AU" smtClean="0"/>
              <a:t>5</a:t>
            </a:fld>
            <a:endParaRPr lang="en-AU"/>
          </a:p>
        </p:txBody>
      </p:sp>
    </p:spTree>
    <p:extLst>
      <p:ext uri="{BB962C8B-B14F-4D97-AF65-F5344CB8AC3E}">
        <p14:creationId xmlns:p14="http://schemas.microsoft.com/office/powerpoint/2010/main" val="38901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7C0408-004C-4633-92D3-504451A3AE35}" type="slidenum">
              <a:rPr lang="en-AU" smtClean="0"/>
              <a:t>8</a:t>
            </a:fld>
            <a:endParaRPr lang="en-AU"/>
          </a:p>
        </p:txBody>
      </p:sp>
    </p:spTree>
    <p:extLst>
      <p:ext uri="{BB962C8B-B14F-4D97-AF65-F5344CB8AC3E}">
        <p14:creationId xmlns:p14="http://schemas.microsoft.com/office/powerpoint/2010/main" val="90354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7C0408-004C-4633-92D3-504451A3AE35}" type="slidenum">
              <a:rPr lang="en-AU" smtClean="0"/>
              <a:t>10</a:t>
            </a:fld>
            <a:endParaRPr lang="en-AU"/>
          </a:p>
        </p:txBody>
      </p:sp>
    </p:spTree>
    <p:extLst>
      <p:ext uri="{BB962C8B-B14F-4D97-AF65-F5344CB8AC3E}">
        <p14:creationId xmlns:p14="http://schemas.microsoft.com/office/powerpoint/2010/main" val="202196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not currently available on desktop</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C0408-004C-4633-92D3-504451A3AE3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61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B300-519F-FA83-86D5-77C7EAE66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5197DF-FA9E-EDC2-0BC9-5C1467E8D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53337A-DDAC-63F3-E5C5-83EBCEDE85DC}"/>
              </a:ext>
            </a:extLst>
          </p:cNvPr>
          <p:cNvSpPr>
            <a:spLocks noGrp="1"/>
          </p:cNvSpPr>
          <p:nvPr>
            <p:ph type="dt" sz="half" idx="10"/>
          </p:nvPr>
        </p:nvSpPr>
        <p:spPr/>
        <p:txBody>
          <a:bodyPr/>
          <a:lstStyle/>
          <a:p>
            <a:fld id="{EF3DADF2-6069-432D-9597-EE83C43F69DF}" type="datetime1">
              <a:rPr lang="en-AU" smtClean="0"/>
              <a:t>23/11/2022</a:t>
            </a:fld>
            <a:endParaRPr lang="en-AU"/>
          </a:p>
        </p:txBody>
      </p:sp>
      <p:sp>
        <p:nvSpPr>
          <p:cNvPr id="5" name="Footer Placeholder 4">
            <a:extLst>
              <a:ext uri="{FF2B5EF4-FFF2-40B4-BE49-F238E27FC236}">
                <a16:creationId xmlns:a16="http://schemas.microsoft.com/office/drawing/2014/main" id="{14A09B9F-9A44-E1EE-2507-EF56965A30C2}"/>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0EE7E966-76EB-DDFC-AEB3-68541F404698}"/>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366252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B78E-9F98-7865-B60E-F2A2CD22563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1B5E51-60DA-7452-8AC4-D4CD55949B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C05D2F-4A26-EED1-DAB9-632EF68FE067}"/>
              </a:ext>
            </a:extLst>
          </p:cNvPr>
          <p:cNvSpPr>
            <a:spLocks noGrp="1"/>
          </p:cNvSpPr>
          <p:nvPr>
            <p:ph type="dt" sz="half" idx="10"/>
          </p:nvPr>
        </p:nvSpPr>
        <p:spPr/>
        <p:txBody>
          <a:bodyPr/>
          <a:lstStyle/>
          <a:p>
            <a:fld id="{58066D73-37D7-4D57-B58F-09C747F5CE4F}" type="datetime1">
              <a:rPr lang="en-AU" smtClean="0"/>
              <a:t>23/11/2022</a:t>
            </a:fld>
            <a:endParaRPr lang="en-AU"/>
          </a:p>
        </p:txBody>
      </p:sp>
      <p:sp>
        <p:nvSpPr>
          <p:cNvPr id="5" name="Footer Placeholder 4">
            <a:extLst>
              <a:ext uri="{FF2B5EF4-FFF2-40B4-BE49-F238E27FC236}">
                <a16:creationId xmlns:a16="http://schemas.microsoft.com/office/drawing/2014/main" id="{AB6FE329-43D4-E53F-3874-E1DAFBABC233}"/>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DDA75D9C-01A2-524B-09DD-36AAC6E9BD6B}"/>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356134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70E23-E2A3-DF6F-7EE5-BCCECE1337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4CCCE7-2593-7094-D44E-54F388E80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CD08D1-6D9B-8526-E504-1C8EFFF6C36D}"/>
              </a:ext>
            </a:extLst>
          </p:cNvPr>
          <p:cNvSpPr>
            <a:spLocks noGrp="1"/>
          </p:cNvSpPr>
          <p:nvPr>
            <p:ph type="dt" sz="half" idx="10"/>
          </p:nvPr>
        </p:nvSpPr>
        <p:spPr/>
        <p:txBody>
          <a:bodyPr/>
          <a:lstStyle/>
          <a:p>
            <a:fld id="{1ADDF391-EC2B-4C47-BE38-4DE86EB57EFF}" type="datetime1">
              <a:rPr lang="en-AU" smtClean="0"/>
              <a:t>23/11/2022</a:t>
            </a:fld>
            <a:endParaRPr lang="en-AU"/>
          </a:p>
        </p:txBody>
      </p:sp>
      <p:sp>
        <p:nvSpPr>
          <p:cNvPr id="5" name="Footer Placeholder 4">
            <a:extLst>
              <a:ext uri="{FF2B5EF4-FFF2-40B4-BE49-F238E27FC236}">
                <a16:creationId xmlns:a16="http://schemas.microsoft.com/office/drawing/2014/main" id="{41286912-4CDB-DF52-BCEF-6673791C6225}"/>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D8C80A4E-3F91-C96C-331F-80CC8433D121}"/>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265715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C577-5BB6-4445-8DF6-F336524A1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06A8345-7E52-475A-AFC1-A42C3F852D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9DE9BB1E-6BF0-4031-944C-631D1A60FFD9}"/>
              </a:ext>
            </a:extLst>
          </p:cNvPr>
          <p:cNvSpPr>
            <a:spLocks noGrp="1"/>
          </p:cNvSpPr>
          <p:nvPr>
            <p:ph type="dt" sz="half" idx="10"/>
          </p:nvPr>
        </p:nvSpPr>
        <p:spPr/>
        <p:txBody>
          <a:bodyPr/>
          <a:lstStyle/>
          <a:p>
            <a:fld id="{EDDC0F24-946E-4827-ABCE-5C9586F736BF}" type="datetime1">
              <a:rPr lang="en-AU" smtClean="0"/>
              <a:t>23/11/2022</a:t>
            </a:fld>
            <a:endParaRPr lang="en-MY"/>
          </a:p>
        </p:txBody>
      </p:sp>
      <p:sp>
        <p:nvSpPr>
          <p:cNvPr id="5" name="Footer Placeholder 4">
            <a:extLst>
              <a:ext uri="{FF2B5EF4-FFF2-40B4-BE49-F238E27FC236}">
                <a16:creationId xmlns:a16="http://schemas.microsoft.com/office/drawing/2014/main" id="{443FE4BD-DFEB-4EA7-9BFF-583351F9382F}"/>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4ED5FE9A-19D7-43BA-94E1-CF5487F2A192}"/>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51498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B019-8C9E-47D8-ADCD-153BAA4A34D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076CACE-A684-426B-ACB6-041FEE67F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DD3E709-6C40-483B-A5AE-37F24EF8A26F}"/>
              </a:ext>
            </a:extLst>
          </p:cNvPr>
          <p:cNvSpPr>
            <a:spLocks noGrp="1"/>
          </p:cNvSpPr>
          <p:nvPr>
            <p:ph type="dt" sz="half" idx="10"/>
          </p:nvPr>
        </p:nvSpPr>
        <p:spPr/>
        <p:txBody>
          <a:bodyPr/>
          <a:lstStyle/>
          <a:p>
            <a:fld id="{2D68C4F6-0B90-432E-9A55-669E77F2FB27}" type="datetime1">
              <a:rPr lang="en-AU" smtClean="0"/>
              <a:t>23/11/2022</a:t>
            </a:fld>
            <a:endParaRPr lang="en-MY"/>
          </a:p>
        </p:txBody>
      </p:sp>
      <p:sp>
        <p:nvSpPr>
          <p:cNvPr id="5" name="Footer Placeholder 4">
            <a:extLst>
              <a:ext uri="{FF2B5EF4-FFF2-40B4-BE49-F238E27FC236}">
                <a16:creationId xmlns:a16="http://schemas.microsoft.com/office/drawing/2014/main" id="{2B047BE7-7EEE-4B68-BE9F-29EE86ACDAE4}"/>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2F24E3E2-638D-4E83-B4DF-8BA6ACD29AFC}"/>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365191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BB50-F0F9-4A56-8D78-0E1F0D8BF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951F172-2615-4041-8BDC-5F7A581E7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BA38A-BABC-4996-8261-0D7D7FD7133E}"/>
              </a:ext>
            </a:extLst>
          </p:cNvPr>
          <p:cNvSpPr>
            <a:spLocks noGrp="1"/>
          </p:cNvSpPr>
          <p:nvPr>
            <p:ph type="dt" sz="half" idx="10"/>
          </p:nvPr>
        </p:nvSpPr>
        <p:spPr/>
        <p:txBody>
          <a:bodyPr/>
          <a:lstStyle/>
          <a:p>
            <a:fld id="{CDA758E5-F633-409D-A3E3-0920E533AEF0}" type="datetime1">
              <a:rPr lang="en-AU" smtClean="0"/>
              <a:t>23/11/2022</a:t>
            </a:fld>
            <a:endParaRPr lang="en-MY"/>
          </a:p>
        </p:txBody>
      </p:sp>
      <p:sp>
        <p:nvSpPr>
          <p:cNvPr id="5" name="Footer Placeholder 4">
            <a:extLst>
              <a:ext uri="{FF2B5EF4-FFF2-40B4-BE49-F238E27FC236}">
                <a16:creationId xmlns:a16="http://schemas.microsoft.com/office/drawing/2014/main" id="{63C5A694-9572-42C8-AD5E-250A1E8C5F76}"/>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8EB087FF-AAB0-44EB-9778-61EB89C2699B}"/>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384516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E07-EC4D-4314-B765-C7255206517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9FAB648-EBB5-4DF3-84A9-AA6434622B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7D393825-C799-4034-8E05-3A12458B5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69C3F06-9BCD-41B4-AB06-1C82E3BA0C68}"/>
              </a:ext>
            </a:extLst>
          </p:cNvPr>
          <p:cNvSpPr>
            <a:spLocks noGrp="1"/>
          </p:cNvSpPr>
          <p:nvPr>
            <p:ph type="dt" sz="half" idx="10"/>
          </p:nvPr>
        </p:nvSpPr>
        <p:spPr/>
        <p:txBody>
          <a:bodyPr/>
          <a:lstStyle/>
          <a:p>
            <a:fld id="{33815C76-485D-4C99-8D7D-637635425E20}" type="datetime1">
              <a:rPr lang="en-AU" smtClean="0"/>
              <a:t>23/11/2022</a:t>
            </a:fld>
            <a:endParaRPr lang="en-MY"/>
          </a:p>
        </p:txBody>
      </p:sp>
      <p:sp>
        <p:nvSpPr>
          <p:cNvPr id="6" name="Footer Placeholder 5">
            <a:extLst>
              <a:ext uri="{FF2B5EF4-FFF2-40B4-BE49-F238E27FC236}">
                <a16:creationId xmlns:a16="http://schemas.microsoft.com/office/drawing/2014/main" id="{EFF8195D-7979-4E5B-AF9B-FE73B88A0A78}"/>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7" name="Slide Number Placeholder 6">
            <a:extLst>
              <a:ext uri="{FF2B5EF4-FFF2-40B4-BE49-F238E27FC236}">
                <a16:creationId xmlns:a16="http://schemas.microsoft.com/office/drawing/2014/main" id="{B2FB3246-D815-48BF-B03A-9047366C55A1}"/>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68076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0026-5480-44CF-BAF0-3A36F82F744B}"/>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0D85FAE-51E6-4437-858E-DC7203608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9F6E2D-EEB5-4C2D-A9F8-E7AFB13F0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F8A17294-D962-4358-9FC2-CEDAB2537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90EEE-D7B9-4DAF-92CF-45CAB8D2B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6E8528D0-5D2C-448D-9F3C-308C9CBDF80E}"/>
              </a:ext>
            </a:extLst>
          </p:cNvPr>
          <p:cNvSpPr>
            <a:spLocks noGrp="1"/>
          </p:cNvSpPr>
          <p:nvPr>
            <p:ph type="dt" sz="half" idx="10"/>
          </p:nvPr>
        </p:nvSpPr>
        <p:spPr/>
        <p:txBody>
          <a:bodyPr/>
          <a:lstStyle/>
          <a:p>
            <a:fld id="{254A9343-E65B-4591-9C6F-5F3EAC598C8E}" type="datetime1">
              <a:rPr lang="en-AU" smtClean="0"/>
              <a:t>23/11/2022</a:t>
            </a:fld>
            <a:endParaRPr lang="en-MY"/>
          </a:p>
        </p:txBody>
      </p:sp>
      <p:sp>
        <p:nvSpPr>
          <p:cNvPr id="8" name="Footer Placeholder 7">
            <a:extLst>
              <a:ext uri="{FF2B5EF4-FFF2-40B4-BE49-F238E27FC236}">
                <a16:creationId xmlns:a16="http://schemas.microsoft.com/office/drawing/2014/main" id="{2CC9791D-7E63-4B7B-A5DC-B5BA95A0B8CD}"/>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9" name="Slide Number Placeholder 8">
            <a:extLst>
              <a:ext uri="{FF2B5EF4-FFF2-40B4-BE49-F238E27FC236}">
                <a16:creationId xmlns:a16="http://schemas.microsoft.com/office/drawing/2014/main" id="{CFCEA79D-9FE5-4FE6-8DEE-D93E3E64E354}"/>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7408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5C3-0668-49D2-BA36-8BAB4876F30C}"/>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784DF583-A871-427D-9B5D-B42F1964F71F}"/>
              </a:ext>
            </a:extLst>
          </p:cNvPr>
          <p:cNvSpPr>
            <a:spLocks noGrp="1"/>
          </p:cNvSpPr>
          <p:nvPr>
            <p:ph type="dt" sz="half" idx="10"/>
          </p:nvPr>
        </p:nvSpPr>
        <p:spPr/>
        <p:txBody>
          <a:bodyPr/>
          <a:lstStyle/>
          <a:p>
            <a:fld id="{D6AF6542-4E49-436F-B578-32FE941D440E}" type="datetime1">
              <a:rPr lang="en-AU" smtClean="0"/>
              <a:t>23/11/2022</a:t>
            </a:fld>
            <a:endParaRPr lang="en-MY"/>
          </a:p>
        </p:txBody>
      </p:sp>
      <p:sp>
        <p:nvSpPr>
          <p:cNvPr id="4" name="Footer Placeholder 3">
            <a:extLst>
              <a:ext uri="{FF2B5EF4-FFF2-40B4-BE49-F238E27FC236}">
                <a16:creationId xmlns:a16="http://schemas.microsoft.com/office/drawing/2014/main" id="{F78344E1-BAAC-4093-AB23-65A2B82314C6}"/>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5" name="Slide Number Placeholder 4">
            <a:extLst>
              <a:ext uri="{FF2B5EF4-FFF2-40B4-BE49-F238E27FC236}">
                <a16:creationId xmlns:a16="http://schemas.microsoft.com/office/drawing/2014/main" id="{A70944DB-A8FE-473E-8727-3A593081427D}"/>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388191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089A8-258A-4CC8-ADF4-E37B3A11141D}"/>
              </a:ext>
            </a:extLst>
          </p:cNvPr>
          <p:cNvSpPr>
            <a:spLocks noGrp="1"/>
          </p:cNvSpPr>
          <p:nvPr>
            <p:ph type="dt" sz="half" idx="10"/>
          </p:nvPr>
        </p:nvSpPr>
        <p:spPr/>
        <p:txBody>
          <a:bodyPr/>
          <a:lstStyle/>
          <a:p>
            <a:fld id="{6E7AE54E-A6CD-41B7-AC92-8EED70B0A4CB}" type="datetime1">
              <a:rPr lang="en-AU" smtClean="0"/>
              <a:t>23/11/2022</a:t>
            </a:fld>
            <a:endParaRPr lang="en-MY"/>
          </a:p>
        </p:txBody>
      </p:sp>
      <p:sp>
        <p:nvSpPr>
          <p:cNvPr id="3" name="Footer Placeholder 2">
            <a:extLst>
              <a:ext uri="{FF2B5EF4-FFF2-40B4-BE49-F238E27FC236}">
                <a16:creationId xmlns:a16="http://schemas.microsoft.com/office/drawing/2014/main" id="{EB9E436D-E32D-4FCE-9674-0B518E172180}"/>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4" name="Slide Number Placeholder 3">
            <a:extLst>
              <a:ext uri="{FF2B5EF4-FFF2-40B4-BE49-F238E27FC236}">
                <a16:creationId xmlns:a16="http://schemas.microsoft.com/office/drawing/2014/main" id="{14EC020E-BC37-4640-97EA-E3AB16617738}"/>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1028393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F337-509B-4630-9445-92A58AC42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61D89D9D-F4CE-4CC9-9CD4-F7687159C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CA21CF10-6472-4C07-952D-2FB8B4DD7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9DD68-6D6C-4C6C-98F2-2DA525F0BBE9}"/>
              </a:ext>
            </a:extLst>
          </p:cNvPr>
          <p:cNvSpPr>
            <a:spLocks noGrp="1"/>
          </p:cNvSpPr>
          <p:nvPr>
            <p:ph type="dt" sz="half" idx="10"/>
          </p:nvPr>
        </p:nvSpPr>
        <p:spPr/>
        <p:txBody>
          <a:bodyPr/>
          <a:lstStyle/>
          <a:p>
            <a:fld id="{EAB34033-CCF7-4C5F-B129-023E8AA21C6E}" type="datetime1">
              <a:rPr lang="en-AU" smtClean="0"/>
              <a:t>23/11/2022</a:t>
            </a:fld>
            <a:endParaRPr lang="en-MY"/>
          </a:p>
        </p:txBody>
      </p:sp>
      <p:sp>
        <p:nvSpPr>
          <p:cNvPr id="6" name="Footer Placeholder 5">
            <a:extLst>
              <a:ext uri="{FF2B5EF4-FFF2-40B4-BE49-F238E27FC236}">
                <a16:creationId xmlns:a16="http://schemas.microsoft.com/office/drawing/2014/main" id="{A4C50527-8EEE-41E0-95A7-3C6C2664B253}"/>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7" name="Slide Number Placeholder 6">
            <a:extLst>
              <a:ext uri="{FF2B5EF4-FFF2-40B4-BE49-F238E27FC236}">
                <a16:creationId xmlns:a16="http://schemas.microsoft.com/office/drawing/2014/main" id="{E4562C0D-9429-4889-904F-F75C38EFF9D3}"/>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35475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3D21-5E73-473F-8FD5-086A8FF63C2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ADD275D-D476-2C43-D803-093D0BA00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5F3361-B58B-7D54-F9E0-E236B441924E}"/>
              </a:ext>
            </a:extLst>
          </p:cNvPr>
          <p:cNvSpPr>
            <a:spLocks noGrp="1"/>
          </p:cNvSpPr>
          <p:nvPr>
            <p:ph type="dt" sz="half" idx="10"/>
          </p:nvPr>
        </p:nvSpPr>
        <p:spPr/>
        <p:txBody>
          <a:bodyPr/>
          <a:lstStyle/>
          <a:p>
            <a:fld id="{63536F11-E08C-4043-A0FA-1FA22F0F8019}" type="datetime1">
              <a:rPr lang="en-AU" smtClean="0"/>
              <a:t>23/11/2022</a:t>
            </a:fld>
            <a:endParaRPr lang="en-AU"/>
          </a:p>
        </p:txBody>
      </p:sp>
      <p:sp>
        <p:nvSpPr>
          <p:cNvPr id="5" name="Footer Placeholder 4">
            <a:extLst>
              <a:ext uri="{FF2B5EF4-FFF2-40B4-BE49-F238E27FC236}">
                <a16:creationId xmlns:a16="http://schemas.microsoft.com/office/drawing/2014/main" id="{899C397D-CC05-A7BB-36F0-F01A9345CF07}"/>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787742A9-E786-96FE-3F5C-1E05F1ACC1C4}"/>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4237432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2D5D-1195-4F23-94D6-B00A896B1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15FAA24F-44D7-48B1-BBE9-39C26DC0F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CEAA2AA3-6CDB-4973-A8E3-76AC12E78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112AB-D72B-4D01-9662-F024B5D502DA}"/>
              </a:ext>
            </a:extLst>
          </p:cNvPr>
          <p:cNvSpPr>
            <a:spLocks noGrp="1"/>
          </p:cNvSpPr>
          <p:nvPr>
            <p:ph type="dt" sz="half" idx="10"/>
          </p:nvPr>
        </p:nvSpPr>
        <p:spPr/>
        <p:txBody>
          <a:bodyPr/>
          <a:lstStyle/>
          <a:p>
            <a:fld id="{8888CF74-184A-4F4C-B882-87FB8CAD376D}" type="datetime1">
              <a:rPr lang="en-AU" smtClean="0"/>
              <a:t>23/11/2022</a:t>
            </a:fld>
            <a:endParaRPr lang="en-MY"/>
          </a:p>
        </p:txBody>
      </p:sp>
      <p:sp>
        <p:nvSpPr>
          <p:cNvPr id="6" name="Footer Placeholder 5">
            <a:extLst>
              <a:ext uri="{FF2B5EF4-FFF2-40B4-BE49-F238E27FC236}">
                <a16:creationId xmlns:a16="http://schemas.microsoft.com/office/drawing/2014/main" id="{E1ACD85F-05C4-40A5-84A7-8F46AD50857B}"/>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7" name="Slide Number Placeholder 6">
            <a:extLst>
              <a:ext uri="{FF2B5EF4-FFF2-40B4-BE49-F238E27FC236}">
                <a16:creationId xmlns:a16="http://schemas.microsoft.com/office/drawing/2014/main" id="{B9D6910C-E87C-42D3-9DC3-205BE8F7FF3B}"/>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125968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D9F0-151B-49B5-8205-39A25D5D2E2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37A03C7-C8E7-4744-B3FE-0A06F9F6D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48E59732-3F4A-48DC-ACEA-97561CA3FC27}"/>
              </a:ext>
            </a:extLst>
          </p:cNvPr>
          <p:cNvSpPr>
            <a:spLocks noGrp="1"/>
          </p:cNvSpPr>
          <p:nvPr>
            <p:ph type="dt" sz="half" idx="10"/>
          </p:nvPr>
        </p:nvSpPr>
        <p:spPr/>
        <p:txBody>
          <a:bodyPr/>
          <a:lstStyle/>
          <a:p>
            <a:fld id="{EC6F2F1E-4088-4FBD-AF80-2C7B232391AE}" type="datetime1">
              <a:rPr lang="en-AU" smtClean="0"/>
              <a:t>23/11/2022</a:t>
            </a:fld>
            <a:endParaRPr lang="en-MY"/>
          </a:p>
        </p:txBody>
      </p:sp>
      <p:sp>
        <p:nvSpPr>
          <p:cNvPr id="5" name="Footer Placeholder 4">
            <a:extLst>
              <a:ext uri="{FF2B5EF4-FFF2-40B4-BE49-F238E27FC236}">
                <a16:creationId xmlns:a16="http://schemas.microsoft.com/office/drawing/2014/main" id="{1099BA6E-0316-43B6-A6A3-905A7696B5EA}"/>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B1FB9342-0025-4A46-AD45-E9293EAA2BDA}"/>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346320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3F5DB-A066-41F6-8F03-37887436A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67A3794-2E46-4C09-94D2-4C0834051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46ED644-E6B2-4938-B858-A39EA6295EA0}"/>
              </a:ext>
            </a:extLst>
          </p:cNvPr>
          <p:cNvSpPr>
            <a:spLocks noGrp="1"/>
          </p:cNvSpPr>
          <p:nvPr>
            <p:ph type="dt" sz="half" idx="10"/>
          </p:nvPr>
        </p:nvSpPr>
        <p:spPr/>
        <p:txBody>
          <a:bodyPr/>
          <a:lstStyle/>
          <a:p>
            <a:fld id="{38D07B2A-E0F6-41B3-8749-341A570E62D7}" type="datetime1">
              <a:rPr lang="en-AU" smtClean="0"/>
              <a:t>23/11/2022</a:t>
            </a:fld>
            <a:endParaRPr lang="en-MY"/>
          </a:p>
        </p:txBody>
      </p:sp>
      <p:sp>
        <p:nvSpPr>
          <p:cNvPr id="5" name="Footer Placeholder 4">
            <a:extLst>
              <a:ext uri="{FF2B5EF4-FFF2-40B4-BE49-F238E27FC236}">
                <a16:creationId xmlns:a16="http://schemas.microsoft.com/office/drawing/2014/main" id="{B7524330-ED93-40A1-86C1-CC9090B34959}"/>
              </a:ext>
            </a:extLst>
          </p:cNvPr>
          <p:cNvSpPr>
            <a:spLocks noGrp="1"/>
          </p:cNvSpPr>
          <p:nvPr>
            <p:ph type="ftr" sz="quarter" idx="11"/>
          </p:nvPr>
        </p:nvSpPr>
        <p:spPr/>
        <p:txBody>
          <a:body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4794F8FE-48DD-4D9D-9638-A48B206E4475}"/>
              </a:ext>
            </a:extLst>
          </p:cNvPr>
          <p:cNvSpPr>
            <a:spLocks noGrp="1"/>
          </p:cNvSpPr>
          <p:nvPr>
            <p:ph type="sldNum" sz="quarter" idx="12"/>
          </p:nvPr>
        </p:nvSpPr>
        <p:spPr/>
        <p:txBody>
          <a:bodyPr/>
          <a:lstStyle/>
          <a:p>
            <a:fld id="{B919C9E2-924A-4D17-86D3-1FF9DF41E87C}" type="slidenum">
              <a:rPr lang="en-MY" smtClean="0"/>
              <a:t>‹#›</a:t>
            </a:fld>
            <a:endParaRPr lang="en-MY"/>
          </a:p>
        </p:txBody>
      </p:sp>
    </p:spTree>
    <p:extLst>
      <p:ext uri="{BB962C8B-B14F-4D97-AF65-F5344CB8AC3E}">
        <p14:creationId xmlns:p14="http://schemas.microsoft.com/office/powerpoint/2010/main" val="122873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D4AC-9C01-1B63-F146-2BBE112FF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6E517F5-B714-1F15-02EB-8B3817F23F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77F716-711F-50C5-1AAE-566B7905ED28}"/>
              </a:ext>
            </a:extLst>
          </p:cNvPr>
          <p:cNvSpPr>
            <a:spLocks noGrp="1"/>
          </p:cNvSpPr>
          <p:nvPr>
            <p:ph type="dt" sz="half" idx="10"/>
          </p:nvPr>
        </p:nvSpPr>
        <p:spPr/>
        <p:txBody>
          <a:bodyPr/>
          <a:lstStyle/>
          <a:p>
            <a:fld id="{743C0ADB-D1CE-4D68-83EE-40BC24B3874B}" type="datetime1">
              <a:rPr lang="en-AU" smtClean="0"/>
              <a:t>23/11/2022</a:t>
            </a:fld>
            <a:endParaRPr lang="en-AU"/>
          </a:p>
        </p:txBody>
      </p:sp>
      <p:sp>
        <p:nvSpPr>
          <p:cNvPr id="5" name="Footer Placeholder 4">
            <a:extLst>
              <a:ext uri="{FF2B5EF4-FFF2-40B4-BE49-F238E27FC236}">
                <a16:creationId xmlns:a16="http://schemas.microsoft.com/office/drawing/2014/main" id="{E8D6B6EC-10DD-0D7F-1B43-696EB77340B3}"/>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FD08A733-D589-2759-B77D-8F9D42B7D731}"/>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251351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DF60-1D54-7F26-1FF1-66CA54D7B4A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A905553-16B1-7FDF-6D48-EE83A9906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4034D6D-542F-7A66-1DDE-471A8C5DF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C0A7CA5-6910-8690-7241-B333278E5654}"/>
              </a:ext>
            </a:extLst>
          </p:cNvPr>
          <p:cNvSpPr>
            <a:spLocks noGrp="1"/>
          </p:cNvSpPr>
          <p:nvPr>
            <p:ph type="dt" sz="half" idx="10"/>
          </p:nvPr>
        </p:nvSpPr>
        <p:spPr/>
        <p:txBody>
          <a:bodyPr/>
          <a:lstStyle/>
          <a:p>
            <a:fld id="{A25F78C9-D2F1-48E7-B935-67F19ADE1CC3}" type="datetime1">
              <a:rPr lang="en-AU" smtClean="0"/>
              <a:t>23/11/2022</a:t>
            </a:fld>
            <a:endParaRPr lang="en-AU"/>
          </a:p>
        </p:txBody>
      </p:sp>
      <p:sp>
        <p:nvSpPr>
          <p:cNvPr id="6" name="Footer Placeholder 5">
            <a:extLst>
              <a:ext uri="{FF2B5EF4-FFF2-40B4-BE49-F238E27FC236}">
                <a16:creationId xmlns:a16="http://schemas.microsoft.com/office/drawing/2014/main" id="{30E5BB71-B941-B266-500F-48179BAAA138}"/>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7" name="Slide Number Placeholder 6">
            <a:extLst>
              <a:ext uri="{FF2B5EF4-FFF2-40B4-BE49-F238E27FC236}">
                <a16:creationId xmlns:a16="http://schemas.microsoft.com/office/drawing/2014/main" id="{6DE61D30-7614-F100-CA4E-19BDEAB98760}"/>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51937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01AE-9550-0AEA-338A-077D11276E4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34298C-A22E-0CCF-8E50-5E444609A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43B2-A0BF-321E-0365-D5D903C5C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49E8810-A5D4-FC48-D458-AC19B6A5A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17CF53-03D1-5263-E141-C5E2EE782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855F2B8-693D-C0CC-5259-21580B90A415}"/>
              </a:ext>
            </a:extLst>
          </p:cNvPr>
          <p:cNvSpPr>
            <a:spLocks noGrp="1"/>
          </p:cNvSpPr>
          <p:nvPr>
            <p:ph type="dt" sz="half" idx="10"/>
          </p:nvPr>
        </p:nvSpPr>
        <p:spPr/>
        <p:txBody>
          <a:bodyPr/>
          <a:lstStyle/>
          <a:p>
            <a:fld id="{2B62C5FC-DD0B-43FA-AFC1-5EF3C82CDA8C}" type="datetime1">
              <a:rPr lang="en-AU" smtClean="0"/>
              <a:t>23/11/2022</a:t>
            </a:fld>
            <a:endParaRPr lang="en-AU"/>
          </a:p>
        </p:txBody>
      </p:sp>
      <p:sp>
        <p:nvSpPr>
          <p:cNvPr id="8" name="Footer Placeholder 7">
            <a:extLst>
              <a:ext uri="{FF2B5EF4-FFF2-40B4-BE49-F238E27FC236}">
                <a16:creationId xmlns:a16="http://schemas.microsoft.com/office/drawing/2014/main" id="{C5ED67FB-BB1C-EE8E-65FA-24765B7665D1}"/>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9" name="Slide Number Placeholder 8">
            <a:extLst>
              <a:ext uri="{FF2B5EF4-FFF2-40B4-BE49-F238E27FC236}">
                <a16:creationId xmlns:a16="http://schemas.microsoft.com/office/drawing/2014/main" id="{68FD0062-A5B0-5319-6900-63C7269E4558}"/>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209396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4044-1964-A7AE-BFA7-59EA362B42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268D86-1712-BFD2-4086-368D45ED8DC6}"/>
              </a:ext>
            </a:extLst>
          </p:cNvPr>
          <p:cNvSpPr>
            <a:spLocks noGrp="1"/>
          </p:cNvSpPr>
          <p:nvPr>
            <p:ph type="dt" sz="half" idx="10"/>
          </p:nvPr>
        </p:nvSpPr>
        <p:spPr/>
        <p:txBody>
          <a:bodyPr/>
          <a:lstStyle/>
          <a:p>
            <a:fld id="{A10465C9-7B97-4650-AECD-3F77B80A1366}" type="datetime1">
              <a:rPr lang="en-AU" smtClean="0"/>
              <a:t>23/11/2022</a:t>
            </a:fld>
            <a:endParaRPr lang="en-AU"/>
          </a:p>
        </p:txBody>
      </p:sp>
      <p:sp>
        <p:nvSpPr>
          <p:cNvPr id="4" name="Footer Placeholder 3">
            <a:extLst>
              <a:ext uri="{FF2B5EF4-FFF2-40B4-BE49-F238E27FC236}">
                <a16:creationId xmlns:a16="http://schemas.microsoft.com/office/drawing/2014/main" id="{41DF820C-436A-0799-ABE6-CD3CD84A5B42}"/>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5" name="Slide Number Placeholder 4">
            <a:extLst>
              <a:ext uri="{FF2B5EF4-FFF2-40B4-BE49-F238E27FC236}">
                <a16:creationId xmlns:a16="http://schemas.microsoft.com/office/drawing/2014/main" id="{EB4673D7-7341-E70B-8009-DEBBF841F510}"/>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375386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BE7F3-1E1B-943B-C45D-AE7F1C8B97A5}"/>
              </a:ext>
            </a:extLst>
          </p:cNvPr>
          <p:cNvSpPr>
            <a:spLocks noGrp="1"/>
          </p:cNvSpPr>
          <p:nvPr>
            <p:ph type="dt" sz="half" idx="10"/>
          </p:nvPr>
        </p:nvSpPr>
        <p:spPr/>
        <p:txBody>
          <a:bodyPr/>
          <a:lstStyle/>
          <a:p>
            <a:fld id="{26F128DF-87EA-4292-A982-9E5B5C093E11}" type="datetime1">
              <a:rPr lang="en-AU" smtClean="0"/>
              <a:t>23/11/2022</a:t>
            </a:fld>
            <a:endParaRPr lang="en-AU"/>
          </a:p>
        </p:txBody>
      </p:sp>
      <p:sp>
        <p:nvSpPr>
          <p:cNvPr id="3" name="Footer Placeholder 2">
            <a:extLst>
              <a:ext uri="{FF2B5EF4-FFF2-40B4-BE49-F238E27FC236}">
                <a16:creationId xmlns:a16="http://schemas.microsoft.com/office/drawing/2014/main" id="{D547D4D2-E4F0-BA44-C8B6-E7E068288B39}"/>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4" name="Slide Number Placeholder 3">
            <a:extLst>
              <a:ext uri="{FF2B5EF4-FFF2-40B4-BE49-F238E27FC236}">
                <a16:creationId xmlns:a16="http://schemas.microsoft.com/office/drawing/2014/main" id="{A4A4DA49-A5BB-B8F5-0F56-97F826D3CD74}"/>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282474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6EF8-43BF-1320-58CC-415907A11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FB32AC4-310E-E068-2898-DE9978C7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150791-0875-524E-15A2-C25937CFE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7D0DC-6A38-D0F3-DCFE-C925A67189C2}"/>
              </a:ext>
            </a:extLst>
          </p:cNvPr>
          <p:cNvSpPr>
            <a:spLocks noGrp="1"/>
          </p:cNvSpPr>
          <p:nvPr>
            <p:ph type="dt" sz="half" idx="10"/>
          </p:nvPr>
        </p:nvSpPr>
        <p:spPr/>
        <p:txBody>
          <a:bodyPr/>
          <a:lstStyle/>
          <a:p>
            <a:fld id="{0AA9B83F-8C5D-44D5-8515-EE5834FBC6A0}" type="datetime1">
              <a:rPr lang="en-AU" smtClean="0"/>
              <a:t>23/11/2022</a:t>
            </a:fld>
            <a:endParaRPr lang="en-AU"/>
          </a:p>
        </p:txBody>
      </p:sp>
      <p:sp>
        <p:nvSpPr>
          <p:cNvPr id="6" name="Footer Placeholder 5">
            <a:extLst>
              <a:ext uri="{FF2B5EF4-FFF2-40B4-BE49-F238E27FC236}">
                <a16:creationId xmlns:a16="http://schemas.microsoft.com/office/drawing/2014/main" id="{5E06FF50-0FD4-F5E6-FC37-219325094658}"/>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7" name="Slide Number Placeholder 6">
            <a:extLst>
              <a:ext uri="{FF2B5EF4-FFF2-40B4-BE49-F238E27FC236}">
                <a16:creationId xmlns:a16="http://schemas.microsoft.com/office/drawing/2014/main" id="{2A8A6F27-9507-6F8B-13C6-D187DC0890FB}"/>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64591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79C3-2716-3818-C306-C08D6D0D4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B2F4750-B63B-ECBA-203C-B65CD3126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B8F3D2-5EC1-A80A-32B7-07AFC1BE3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F4481-D009-5B8A-5B8A-4A64AC1D78ED}"/>
              </a:ext>
            </a:extLst>
          </p:cNvPr>
          <p:cNvSpPr>
            <a:spLocks noGrp="1"/>
          </p:cNvSpPr>
          <p:nvPr>
            <p:ph type="dt" sz="half" idx="10"/>
          </p:nvPr>
        </p:nvSpPr>
        <p:spPr/>
        <p:txBody>
          <a:bodyPr/>
          <a:lstStyle/>
          <a:p>
            <a:fld id="{1E213263-B1E5-416E-934B-685BFF88EE50}" type="datetime1">
              <a:rPr lang="en-AU" smtClean="0"/>
              <a:t>23/11/2022</a:t>
            </a:fld>
            <a:endParaRPr lang="en-AU"/>
          </a:p>
        </p:txBody>
      </p:sp>
      <p:sp>
        <p:nvSpPr>
          <p:cNvPr id="6" name="Footer Placeholder 5">
            <a:extLst>
              <a:ext uri="{FF2B5EF4-FFF2-40B4-BE49-F238E27FC236}">
                <a16:creationId xmlns:a16="http://schemas.microsoft.com/office/drawing/2014/main" id="{52F1F4C1-C8B5-F325-EE3D-9D2124BE7C0B}"/>
              </a:ext>
            </a:extLst>
          </p:cNvPr>
          <p:cNvSpPr>
            <a:spLocks noGrp="1"/>
          </p:cNvSpPr>
          <p:nvPr>
            <p:ph type="ftr" sz="quarter" idx="11"/>
          </p:nvPr>
        </p:nvSpPr>
        <p:spPr/>
        <p:txBody>
          <a:bodyPr/>
          <a:lstStyle/>
          <a:p>
            <a:r>
              <a:rPr lang="en-US"/>
              <a:t>Zahid Juri | Capitalising on online activity during interview</a:t>
            </a:r>
            <a:endParaRPr lang="en-AU"/>
          </a:p>
        </p:txBody>
      </p:sp>
      <p:sp>
        <p:nvSpPr>
          <p:cNvPr id="7" name="Slide Number Placeholder 6">
            <a:extLst>
              <a:ext uri="{FF2B5EF4-FFF2-40B4-BE49-F238E27FC236}">
                <a16:creationId xmlns:a16="http://schemas.microsoft.com/office/drawing/2014/main" id="{1D85235C-2C55-2C67-44FF-EE245B6F4133}"/>
              </a:ext>
            </a:extLst>
          </p:cNvPr>
          <p:cNvSpPr>
            <a:spLocks noGrp="1"/>
          </p:cNvSpPr>
          <p:nvPr>
            <p:ph type="sldNum" sz="quarter" idx="12"/>
          </p:nvPr>
        </p:nvSpPr>
        <p:spPr/>
        <p:txBody>
          <a:bodyPr/>
          <a:lstStyle/>
          <a:p>
            <a:fld id="{66A84011-DD92-406F-BD32-D0A082B9B32F}" type="slidenum">
              <a:rPr lang="en-AU" smtClean="0"/>
              <a:t>‹#›</a:t>
            </a:fld>
            <a:endParaRPr lang="en-AU"/>
          </a:p>
        </p:txBody>
      </p:sp>
    </p:spTree>
    <p:extLst>
      <p:ext uri="{BB962C8B-B14F-4D97-AF65-F5344CB8AC3E}">
        <p14:creationId xmlns:p14="http://schemas.microsoft.com/office/powerpoint/2010/main" val="3240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15EA7-4FB8-61C9-5540-609B1E47A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388DDA5-7232-26C9-451E-D8E3B46B5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CA4715-0C5F-85C7-A947-643B24E78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9EC3E-E903-46C9-BB65-40E13EAB27B2}" type="datetime1">
              <a:rPr lang="en-AU" smtClean="0"/>
              <a:t>23/11/2022</a:t>
            </a:fld>
            <a:endParaRPr lang="en-AU"/>
          </a:p>
        </p:txBody>
      </p:sp>
      <p:sp>
        <p:nvSpPr>
          <p:cNvPr id="5" name="Footer Placeholder 4">
            <a:extLst>
              <a:ext uri="{FF2B5EF4-FFF2-40B4-BE49-F238E27FC236}">
                <a16:creationId xmlns:a16="http://schemas.microsoft.com/office/drawing/2014/main" id="{90D7E5FD-9465-F2F6-EFB0-E4BDD397B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Zahid Juri | Capitalising on online activity during interview</a:t>
            </a:r>
            <a:endParaRPr lang="en-AU"/>
          </a:p>
        </p:txBody>
      </p:sp>
      <p:sp>
        <p:nvSpPr>
          <p:cNvPr id="6" name="Slide Number Placeholder 5">
            <a:extLst>
              <a:ext uri="{FF2B5EF4-FFF2-40B4-BE49-F238E27FC236}">
                <a16:creationId xmlns:a16="http://schemas.microsoft.com/office/drawing/2014/main" id="{41F30026-337E-C6DC-858F-21981E5C8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4011-DD92-406F-BD32-D0A082B9B32F}" type="slidenum">
              <a:rPr lang="en-AU" smtClean="0"/>
              <a:t>‹#›</a:t>
            </a:fld>
            <a:endParaRPr lang="en-AU"/>
          </a:p>
        </p:txBody>
      </p:sp>
    </p:spTree>
    <p:extLst>
      <p:ext uri="{BB962C8B-B14F-4D97-AF65-F5344CB8AC3E}">
        <p14:creationId xmlns:p14="http://schemas.microsoft.com/office/powerpoint/2010/main" val="192975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52CC8-FA98-4261-962D-E283A7B57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70E9735-D722-4F52-8B4B-33E84822C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5238640-DE64-4DAA-BD6B-2F68FA159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B67C7-8B68-4418-AD04-36372A715D9B}" type="datetime1">
              <a:rPr lang="en-AU" smtClean="0"/>
              <a:t>23/11/2022</a:t>
            </a:fld>
            <a:endParaRPr lang="en-MY"/>
          </a:p>
        </p:txBody>
      </p:sp>
      <p:sp>
        <p:nvSpPr>
          <p:cNvPr id="5" name="Footer Placeholder 4">
            <a:extLst>
              <a:ext uri="{FF2B5EF4-FFF2-40B4-BE49-F238E27FC236}">
                <a16:creationId xmlns:a16="http://schemas.microsoft.com/office/drawing/2014/main" id="{C99B0504-50C0-4DC4-A48C-58DABF6F9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Zahid Juri | Capitalising on online activity during interview</a:t>
            </a:r>
            <a:endParaRPr lang="en-MY"/>
          </a:p>
        </p:txBody>
      </p:sp>
      <p:sp>
        <p:nvSpPr>
          <p:cNvPr id="6" name="Slide Number Placeholder 5">
            <a:extLst>
              <a:ext uri="{FF2B5EF4-FFF2-40B4-BE49-F238E27FC236}">
                <a16:creationId xmlns:a16="http://schemas.microsoft.com/office/drawing/2014/main" id="{0E31DF4C-46E8-4C9D-85E2-C06417EBAD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C9E2-924A-4D17-86D3-1FF9DF41E87C}" type="slidenum">
              <a:rPr lang="en-MY" smtClean="0"/>
              <a:t>‹#›</a:t>
            </a:fld>
            <a:endParaRPr lang="en-MY"/>
          </a:p>
        </p:txBody>
      </p:sp>
    </p:spTree>
    <p:extLst>
      <p:ext uri="{BB962C8B-B14F-4D97-AF65-F5344CB8AC3E}">
        <p14:creationId xmlns:p14="http://schemas.microsoft.com/office/powerpoint/2010/main" val="2110954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help/linkedin/answer/a546122/your-recent-activity-on-linkedin?lang=en" TargetMode="External"/><Relationship Id="rId2" Type="http://schemas.openxmlformats.org/officeDocument/2006/relationships/hyperlink" Target="https://www.facebook.com/help/289066827791446?cms_platform=www&amp;helpref=platform_switcher" TargetMode="External"/><Relationship Id="rId1" Type="http://schemas.openxmlformats.org/officeDocument/2006/relationships/slideLayout" Target="../slideLayouts/slideLayout2.xml"/><Relationship Id="rId4" Type="http://schemas.openxmlformats.org/officeDocument/2006/relationships/hyperlink" Target="https://help.instagram.com/46041110881135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help/289066827791446?cms_platform=www&amp;helpref=platform_switch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A network made up of connected lines and dots">
            <a:extLst>
              <a:ext uri="{FF2B5EF4-FFF2-40B4-BE49-F238E27FC236}">
                <a16:creationId xmlns:a16="http://schemas.microsoft.com/office/drawing/2014/main" id="{505E2A9A-A050-49FF-0411-458DF93F919A}"/>
              </a:ext>
            </a:extLst>
          </p:cNvPr>
          <p:cNvPicPr>
            <a:picLocks noChangeAspect="1"/>
          </p:cNvPicPr>
          <p:nvPr/>
        </p:nvPicPr>
        <p:blipFill rotWithShape="1">
          <a:blip r:embed="rId3">
            <a:extLst>
              <a:ext uri="{28A0092B-C50C-407E-A947-70E740481C1C}">
                <a14:useLocalDpi xmlns:a14="http://schemas.microsoft.com/office/drawing/2010/main" val="0"/>
              </a:ext>
            </a:extLst>
          </a:blip>
          <a:srcRect t="21875" b="21875"/>
          <a:stretch/>
        </p:blipFill>
        <p:spPr>
          <a:xfrm>
            <a:off x="0" y="1"/>
            <a:ext cx="12192000" cy="6858000"/>
          </a:xfrm>
          <a:prstGeom prst="rect">
            <a:avLst/>
          </a:prstGeom>
        </p:spPr>
      </p:pic>
      <p:sp>
        <p:nvSpPr>
          <p:cNvPr id="2" name="Title 1">
            <a:extLst>
              <a:ext uri="{FF2B5EF4-FFF2-40B4-BE49-F238E27FC236}">
                <a16:creationId xmlns:a16="http://schemas.microsoft.com/office/drawing/2014/main" id="{1346C967-9E43-524B-5DC1-A374DA857F3C}"/>
              </a:ext>
            </a:extLst>
          </p:cNvPr>
          <p:cNvSpPr>
            <a:spLocks noGrp="1"/>
          </p:cNvSpPr>
          <p:nvPr>
            <p:ph type="ctrTitle"/>
          </p:nvPr>
        </p:nvSpPr>
        <p:spPr>
          <a:xfrm>
            <a:off x="1524000" y="1238490"/>
            <a:ext cx="9144000" cy="4216079"/>
          </a:xfrm>
          <a:ln w="38100"/>
        </p:spPr>
        <p:style>
          <a:lnRef idx="2">
            <a:schemeClr val="dk1"/>
          </a:lnRef>
          <a:fillRef idx="1">
            <a:schemeClr val="lt1"/>
          </a:fillRef>
          <a:effectRef idx="0">
            <a:schemeClr val="dk1"/>
          </a:effectRef>
          <a:fontRef idx="minor">
            <a:schemeClr val="dk1"/>
          </a:fontRef>
        </p:style>
        <p:txBody>
          <a:bodyPr>
            <a:noAutofit/>
          </a:bodyPr>
          <a:lstStyle/>
          <a:p>
            <a:pPr marL="0" marR="0" lvl="0" indent="0" algn="ctr" defTabSz="914400" rtl="0" eaLnBrk="1" fontAlgn="auto" latinLnBrk="0" hangingPunct="1">
              <a:lnSpc>
                <a:spcPct val="90000"/>
              </a:lnSpc>
              <a:spcBef>
                <a:spcPts val="0"/>
              </a:spcBef>
              <a:buClrTx/>
              <a:buSzTx/>
              <a:buFont typeface="Arial" panose="020B0604020202020204" pitchFamily="34" charset="0"/>
              <a:buNone/>
              <a:tabLst/>
              <a:defRPr/>
            </a:pPr>
            <a:r>
              <a:rPr lang="en-AU" sz="4800" dirty="0"/>
              <a:t>Capitalising on online activity during interview: </a:t>
            </a:r>
            <a:br>
              <a:rPr lang="en-AU" sz="4800" dirty="0"/>
            </a:br>
            <a:r>
              <a:rPr lang="en-AU" sz="4800" dirty="0">
                <a:solidFill>
                  <a:schemeClr val="bg2">
                    <a:lumMod val="50000"/>
                  </a:schemeClr>
                </a:solidFill>
              </a:rPr>
              <a:t>International student experience with remote learning</a:t>
            </a:r>
            <a:br>
              <a:rPr lang="en-AU" sz="4800" dirty="0">
                <a:solidFill>
                  <a:schemeClr val="bg2">
                    <a:lumMod val="50000"/>
                  </a:schemeClr>
                </a:solidFill>
              </a:rPr>
            </a:br>
            <a:br>
              <a:rPr lang="en-AU" sz="4800" dirty="0">
                <a:solidFill>
                  <a:schemeClr val="bg2">
                    <a:lumMod val="50000"/>
                  </a:schemeClr>
                </a:solidFill>
              </a:rPr>
            </a:br>
            <a:r>
              <a:rPr kumimoji="0" lang="en-AU" sz="2400" b="0" i="0" u="none" strike="noStrike" kern="1200" cap="none" spc="0" normalizeH="0" baseline="0" noProof="0" dirty="0">
                <a:ln>
                  <a:noFill/>
                </a:ln>
                <a:solidFill>
                  <a:schemeClr val="tx1"/>
                </a:solidFill>
                <a:effectLst/>
                <a:uLnTx/>
                <a:uFillTx/>
                <a:latin typeface="Calibri" panose="020F0502020204030204"/>
                <a:ea typeface="+mn-ea"/>
                <a:cs typeface="+mn-cs"/>
              </a:rPr>
              <a:t>M. Zahid Juri</a:t>
            </a:r>
            <a:br>
              <a:rPr kumimoji="0" lang="en-AU" sz="2400" b="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AU" sz="2400" b="0" i="0" u="none" strike="noStrike" kern="1200" cap="none" spc="0" normalizeH="0" baseline="0" noProof="0" dirty="0">
                <a:ln>
                  <a:noFill/>
                </a:ln>
                <a:solidFill>
                  <a:schemeClr val="tx1"/>
                </a:solidFill>
                <a:effectLst/>
                <a:uLnTx/>
                <a:uFillTx/>
                <a:latin typeface="Calibri" panose="020F0502020204030204"/>
                <a:ea typeface="+mn-ea"/>
                <a:cs typeface="+mn-cs"/>
              </a:rPr>
              <a:t>School of Teacher Education and Leadership, QUT</a:t>
            </a:r>
            <a:endParaRPr lang="en-AU" sz="4800" dirty="0">
              <a:solidFill>
                <a:schemeClr val="tx1"/>
              </a:solidFill>
            </a:endParaRPr>
          </a:p>
        </p:txBody>
      </p:sp>
    </p:spTree>
    <p:extLst>
      <p:ext uri="{BB962C8B-B14F-4D97-AF65-F5344CB8AC3E}">
        <p14:creationId xmlns:p14="http://schemas.microsoft.com/office/powerpoint/2010/main" val="404157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886D-2383-3830-D883-EAA6D16FA376}"/>
              </a:ext>
            </a:extLst>
          </p:cNvPr>
          <p:cNvSpPr>
            <a:spLocks noGrp="1"/>
          </p:cNvSpPr>
          <p:nvPr>
            <p:ph type="title"/>
          </p:nvPr>
        </p:nvSpPr>
        <p:spPr>
          <a:solidFill>
            <a:schemeClr val="accent2"/>
          </a:solidFill>
          <a:ln w="38100">
            <a:solidFill>
              <a:schemeClr val="tx1"/>
            </a:solidFill>
          </a:ln>
        </p:spPr>
        <p:style>
          <a:lnRef idx="0">
            <a:scrgbClr r="0" g="0" b="0"/>
          </a:lnRef>
          <a:fillRef idx="0">
            <a:scrgbClr r="0" g="0" b="0"/>
          </a:fillRef>
          <a:effectRef idx="0">
            <a:scrgbClr r="0" g="0" b="0"/>
          </a:effectRef>
          <a:fontRef idx="minor">
            <a:schemeClr val="lt1"/>
          </a:fontRef>
        </p:style>
        <p:txBody>
          <a:bodyPr/>
          <a:lstStyle/>
          <a:p>
            <a:pPr algn="ctr"/>
            <a:r>
              <a:rPr lang="en-AU" dirty="0"/>
              <a:t>Demonstration 2 – ‘Putri’</a:t>
            </a:r>
          </a:p>
        </p:txBody>
      </p:sp>
      <p:sp>
        <p:nvSpPr>
          <p:cNvPr id="3" name="Content Placeholder 2">
            <a:extLst>
              <a:ext uri="{FF2B5EF4-FFF2-40B4-BE49-F238E27FC236}">
                <a16:creationId xmlns:a16="http://schemas.microsoft.com/office/drawing/2014/main" id="{6C33087D-8DDD-5CA1-1AF1-FEBA6D86D03D}"/>
              </a:ext>
            </a:extLst>
          </p:cNvPr>
          <p:cNvSpPr>
            <a:spLocks noGrp="1"/>
          </p:cNvSpPr>
          <p:nvPr>
            <p:ph idx="1"/>
          </p:nvPr>
        </p:nvSpPr>
        <p:spPr/>
        <p:txBody>
          <a:bodyPr>
            <a:normAutofit/>
          </a:bodyPr>
          <a:lstStyle/>
          <a:p>
            <a:r>
              <a:rPr lang="en-AU" dirty="0"/>
              <a:t>Putri’s info:</a:t>
            </a:r>
          </a:p>
          <a:p>
            <a:pPr lvl="1"/>
            <a:r>
              <a:rPr lang="en-AU" sz="2600" dirty="0"/>
              <a:t>Interviewee for part 2 (After COVID-19)</a:t>
            </a:r>
          </a:p>
          <a:p>
            <a:pPr lvl="1"/>
            <a:r>
              <a:rPr lang="en-AU" sz="2600" dirty="0"/>
              <a:t>Current student (Sem 1, 2022)</a:t>
            </a:r>
          </a:p>
          <a:p>
            <a:pPr lvl="1"/>
            <a:r>
              <a:rPr lang="en-AU" sz="2600" dirty="0"/>
              <a:t>Indonesian</a:t>
            </a:r>
          </a:p>
          <a:p>
            <a:pPr lvl="1"/>
            <a:r>
              <a:rPr lang="en-AU" sz="2600" dirty="0"/>
              <a:t>Financially supported by family members</a:t>
            </a:r>
          </a:p>
          <a:p>
            <a:endParaRPr lang="en-AU" dirty="0"/>
          </a:p>
          <a:p>
            <a:r>
              <a:rPr lang="en-AU" dirty="0"/>
              <a:t>Online accounts selected – Blackboard, Instagram</a:t>
            </a:r>
          </a:p>
          <a:p>
            <a:endParaRPr lang="en-AU" dirty="0"/>
          </a:p>
        </p:txBody>
      </p:sp>
      <p:sp>
        <p:nvSpPr>
          <p:cNvPr id="4" name="Footer Placeholder 3">
            <a:extLst>
              <a:ext uri="{FF2B5EF4-FFF2-40B4-BE49-F238E27FC236}">
                <a16:creationId xmlns:a16="http://schemas.microsoft.com/office/drawing/2014/main" id="{5EC2A7D5-9B11-B4F1-DBE4-57AB078EAC3E}"/>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271617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B4C8-3288-8F21-EEEE-B0AC26A85D0E}"/>
              </a:ext>
            </a:extLst>
          </p:cNvPr>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Blackboard</a:t>
            </a:r>
          </a:p>
        </p:txBody>
      </p:sp>
      <p:sp>
        <p:nvSpPr>
          <p:cNvPr id="3" name="Content Placeholder 2">
            <a:extLst>
              <a:ext uri="{FF2B5EF4-FFF2-40B4-BE49-F238E27FC236}">
                <a16:creationId xmlns:a16="http://schemas.microsoft.com/office/drawing/2014/main" id="{DBE906E4-E41C-759D-39F3-15B9A472BCFB}"/>
              </a:ext>
            </a:extLst>
          </p:cNvPr>
          <p:cNvSpPr>
            <a:spLocks noGrp="1"/>
          </p:cNvSpPr>
          <p:nvPr>
            <p:ph idx="1"/>
          </p:nvPr>
        </p:nvSpPr>
        <p:spPr/>
        <p:txBody>
          <a:bodyPr>
            <a:normAutofit lnSpcReduction="10000"/>
          </a:bodyPr>
          <a:lstStyle/>
          <a:p>
            <a:r>
              <a:rPr lang="en-AU" dirty="0"/>
              <a:t>What the interviewee looked at:</a:t>
            </a:r>
          </a:p>
          <a:p>
            <a:pPr lvl="1"/>
            <a:r>
              <a:rPr lang="en-AU" dirty="0"/>
              <a:t>Announcement page</a:t>
            </a:r>
          </a:p>
          <a:p>
            <a:pPr lvl="1"/>
            <a:r>
              <a:rPr lang="en-AU" dirty="0"/>
              <a:t>Course structure – Assessment, examination, labs</a:t>
            </a:r>
          </a:p>
          <a:p>
            <a:pPr lvl="1"/>
            <a:r>
              <a:rPr lang="en-AU" dirty="0"/>
              <a:t>Interactions</a:t>
            </a: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Calibri" panose="020F0502020204030204"/>
            </a:endParaRP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Pros </a:t>
            </a:r>
            <a:r>
              <a:rPr lang="en-US" sz="2800" dirty="0"/>
              <a:t>–</a:t>
            </a:r>
            <a:r>
              <a:rPr lang="en-AU" sz="2800" dirty="0"/>
              <a:t> closer inspections </a:t>
            </a:r>
            <a:r>
              <a:rPr lang="en-AU" dirty="0"/>
              <a:t>of</a:t>
            </a:r>
            <a:r>
              <a:rPr lang="en-AU" sz="2800" dirty="0"/>
              <a:t> course structures</a:t>
            </a:r>
          </a:p>
          <a:p>
            <a:r>
              <a:rPr lang="en-AU" dirty="0"/>
              <a:t>Cons – graduates might no longer have access</a:t>
            </a:r>
          </a:p>
        </p:txBody>
      </p:sp>
      <p:sp>
        <p:nvSpPr>
          <p:cNvPr id="4" name="Footer Placeholder 3">
            <a:extLst>
              <a:ext uri="{FF2B5EF4-FFF2-40B4-BE49-F238E27FC236}">
                <a16:creationId xmlns:a16="http://schemas.microsoft.com/office/drawing/2014/main" id="{2AE58040-5550-D19A-41B2-23357077A204}"/>
              </a:ext>
            </a:extLst>
          </p:cNvPr>
          <p:cNvSpPr>
            <a:spLocks noGrp="1"/>
          </p:cNvSpPr>
          <p:nvPr>
            <p:ph type="ftr" sz="quarter" idx="11"/>
          </p:nvPr>
        </p:nvSpPr>
        <p:spPr/>
        <p:txBody>
          <a:bodyPr/>
          <a:lstStyle/>
          <a:p>
            <a:r>
              <a:rPr lang="en-US"/>
              <a:t>Zahid Juri | Capitalising on online activity during interview</a:t>
            </a:r>
            <a:endParaRPr lang="en-AU"/>
          </a:p>
        </p:txBody>
      </p:sp>
      <p:pic>
        <p:nvPicPr>
          <p:cNvPr id="6" name="Graphic 5" descr="Remote learning language with solid fill">
            <a:extLst>
              <a:ext uri="{FF2B5EF4-FFF2-40B4-BE49-F238E27FC236}">
                <a16:creationId xmlns:a16="http://schemas.microsoft.com/office/drawing/2014/main" id="{5C09FF68-9980-65E6-B11D-B6CAACB9F9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8377" y="570706"/>
            <a:ext cx="914400" cy="914400"/>
          </a:xfrm>
          <a:prstGeom prst="rect">
            <a:avLst/>
          </a:prstGeom>
        </p:spPr>
      </p:pic>
      <p:pic>
        <p:nvPicPr>
          <p:cNvPr id="7" name="Graphic 6" descr="Remote learning language with solid fill">
            <a:extLst>
              <a:ext uri="{FF2B5EF4-FFF2-40B4-BE49-F238E27FC236}">
                <a16:creationId xmlns:a16="http://schemas.microsoft.com/office/drawing/2014/main" id="{2A1677D1-856C-59A2-82BA-5AFC1BC73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223" y="570706"/>
            <a:ext cx="914400" cy="914400"/>
          </a:xfrm>
          <a:prstGeom prst="rect">
            <a:avLst/>
          </a:prstGeom>
        </p:spPr>
      </p:pic>
      <p:sp>
        <p:nvSpPr>
          <p:cNvPr id="8" name="TextBox 7">
            <a:extLst>
              <a:ext uri="{FF2B5EF4-FFF2-40B4-BE49-F238E27FC236}">
                <a16:creationId xmlns:a16="http://schemas.microsoft.com/office/drawing/2014/main" id="{6986C3FF-6D16-A865-F25A-772EF60F6472}"/>
              </a:ext>
            </a:extLst>
          </p:cNvPr>
          <p:cNvSpPr txBox="1"/>
          <p:nvPr/>
        </p:nvSpPr>
        <p:spPr>
          <a:xfrm>
            <a:off x="1780451" y="3324827"/>
            <a:ext cx="8631098" cy="1692771"/>
          </a:xfrm>
          <a:prstGeom prst="rect">
            <a:avLst/>
          </a:prstGeom>
          <a:noFill/>
        </p:spPr>
        <p:txBody>
          <a:bodyPr wrap="square" rtlCol="0">
            <a:spAutoFit/>
          </a:bodyPr>
          <a:lstStyle/>
          <a:p>
            <a:pPr marL="0" indent="0">
              <a:buNone/>
            </a:pPr>
            <a:r>
              <a:rPr lang="en-US" sz="2600" dirty="0">
                <a:solidFill>
                  <a:schemeClr val="tx1">
                    <a:lumMod val="50000"/>
                    <a:lumOff val="50000"/>
                  </a:schemeClr>
                </a:solidFill>
              </a:rPr>
              <a:t>“</a:t>
            </a:r>
            <a:r>
              <a:rPr lang="en-US" sz="2600" i="1" dirty="0">
                <a:solidFill>
                  <a:schemeClr val="tx1">
                    <a:lumMod val="50000"/>
                    <a:lumOff val="50000"/>
                  </a:schemeClr>
                </a:solidFill>
              </a:rPr>
              <a:t>I know they used to hold it, like in-person. But now some of it became online. Like my statistics course I'm doing now. (It) used to be in-person. But now it's all online. And I think with having it online, </a:t>
            </a:r>
            <a:r>
              <a:rPr lang="en-US" sz="2600" b="1" i="1" dirty="0">
                <a:solidFill>
                  <a:schemeClr val="tx1">
                    <a:lumMod val="50000"/>
                    <a:lumOff val="50000"/>
                  </a:schemeClr>
                </a:solidFill>
              </a:rPr>
              <a:t>they make the questions a bit harder</a:t>
            </a:r>
            <a:r>
              <a:rPr lang="en-US" sz="2600" i="1" dirty="0">
                <a:solidFill>
                  <a:schemeClr val="tx1">
                    <a:lumMod val="50000"/>
                    <a:lumOff val="50000"/>
                  </a:schemeClr>
                </a:solidFill>
              </a:rPr>
              <a:t>.</a:t>
            </a:r>
            <a:r>
              <a:rPr lang="en-US" sz="2600" dirty="0">
                <a:solidFill>
                  <a:schemeClr val="tx1">
                    <a:lumMod val="50000"/>
                    <a:lumOff val="50000"/>
                  </a:schemeClr>
                </a:solidFill>
              </a:rPr>
              <a:t>”</a:t>
            </a:r>
            <a:r>
              <a:rPr lang="en-US" sz="2600" i="1" dirty="0">
                <a:solidFill>
                  <a:schemeClr val="tx1">
                    <a:lumMod val="50000"/>
                    <a:lumOff val="50000"/>
                  </a:schemeClr>
                </a:solidFill>
              </a:rPr>
              <a:t> </a:t>
            </a:r>
            <a:r>
              <a:rPr lang="en-US" sz="2600" dirty="0">
                <a:solidFill>
                  <a:schemeClr val="tx1">
                    <a:lumMod val="50000"/>
                    <a:lumOff val="50000"/>
                  </a:schemeClr>
                </a:solidFill>
              </a:rPr>
              <a:t>– Putri</a:t>
            </a:r>
            <a:endParaRPr lang="en-AU" sz="2600" dirty="0">
              <a:solidFill>
                <a:schemeClr val="tx1">
                  <a:lumMod val="50000"/>
                  <a:lumOff val="50000"/>
                </a:schemeClr>
              </a:solidFill>
            </a:endParaRPr>
          </a:p>
        </p:txBody>
      </p:sp>
    </p:spTree>
    <p:extLst>
      <p:ext uri="{BB962C8B-B14F-4D97-AF65-F5344CB8AC3E}">
        <p14:creationId xmlns:p14="http://schemas.microsoft.com/office/powerpoint/2010/main" val="391933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013D-A7F5-3C19-546F-441EC744F083}"/>
              </a:ext>
            </a:extLst>
          </p:cNvPr>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Instagram</a:t>
            </a:r>
          </a:p>
        </p:txBody>
      </p:sp>
      <p:sp>
        <p:nvSpPr>
          <p:cNvPr id="3" name="Content Placeholder 2">
            <a:extLst>
              <a:ext uri="{FF2B5EF4-FFF2-40B4-BE49-F238E27FC236}">
                <a16:creationId xmlns:a16="http://schemas.microsoft.com/office/drawing/2014/main" id="{3D5FC221-D653-E32E-CAB4-68D18072900C}"/>
              </a:ext>
            </a:extLst>
          </p:cNvPr>
          <p:cNvSpPr>
            <a:spLocks noGrp="1"/>
          </p:cNvSpPr>
          <p:nvPr>
            <p:ph idx="1"/>
          </p:nvPr>
        </p:nvSpPr>
        <p:spPr>
          <a:xfrm>
            <a:off x="6620719" y="1825625"/>
            <a:ext cx="4733080" cy="4351338"/>
          </a:xfrm>
          <a:custGeom>
            <a:avLst/>
            <a:gdLst>
              <a:gd name="connsiteX0" fmla="*/ 0 w 4733080"/>
              <a:gd name="connsiteY0" fmla="*/ 0 h 4351338"/>
              <a:gd name="connsiteX1" fmla="*/ 544304 w 4733080"/>
              <a:gd name="connsiteY1" fmla="*/ 0 h 4351338"/>
              <a:gd name="connsiteX2" fmla="*/ 993947 w 4733080"/>
              <a:gd name="connsiteY2" fmla="*/ 0 h 4351338"/>
              <a:gd name="connsiteX3" fmla="*/ 1490920 w 4733080"/>
              <a:gd name="connsiteY3" fmla="*/ 0 h 4351338"/>
              <a:gd name="connsiteX4" fmla="*/ 1987894 w 4733080"/>
              <a:gd name="connsiteY4" fmla="*/ 0 h 4351338"/>
              <a:gd name="connsiteX5" fmla="*/ 2674190 w 4733080"/>
              <a:gd name="connsiteY5" fmla="*/ 0 h 4351338"/>
              <a:gd name="connsiteX6" fmla="*/ 3218494 w 4733080"/>
              <a:gd name="connsiteY6" fmla="*/ 0 h 4351338"/>
              <a:gd name="connsiteX7" fmla="*/ 3810129 w 4733080"/>
              <a:gd name="connsiteY7" fmla="*/ 0 h 4351338"/>
              <a:gd name="connsiteX8" fmla="*/ 4733080 w 4733080"/>
              <a:gd name="connsiteY8" fmla="*/ 0 h 4351338"/>
              <a:gd name="connsiteX9" fmla="*/ 4733080 w 4733080"/>
              <a:gd name="connsiteY9" fmla="*/ 500404 h 4351338"/>
              <a:gd name="connsiteX10" fmla="*/ 4733080 w 4733080"/>
              <a:gd name="connsiteY10" fmla="*/ 913781 h 4351338"/>
              <a:gd name="connsiteX11" fmla="*/ 4733080 w 4733080"/>
              <a:gd name="connsiteY11" fmla="*/ 1544725 h 4351338"/>
              <a:gd name="connsiteX12" fmla="*/ 4733080 w 4733080"/>
              <a:gd name="connsiteY12" fmla="*/ 2132156 h 4351338"/>
              <a:gd name="connsiteX13" fmla="*/ 4733080 w 4733080"/>
              <a:gd name="connsiteY13" fmla="*/ 2589046 h 4351338"/>
              <a:gd name="connsiteX14" fmla="*/ 4733080 w 4733080"/>
              <a:gd name="connsiteY14" fmla="*/ 3219990 h 4351338"/>
              <a:gd name="connsiteX15" fmla="*/ 4733080 w 4733080"/>
              <a:gd name="connsiteY15" fmla="*/ 3850934 h 4351338"/>
              <a:gd name="connsiteX16" fmla="*/ 4733080 w 4733080"/>
              <a:gd name="connsiteY16" fmla="*/ 4351338 h 4351338"/>
              <a:gd name="connsiteX17" fmla="*/ 4283437 w 4733080"/>
              <a:gd name="connsiteY17" fmla="*/ 4351338 h 4351338"/>
              <a:gd name="connsiteX18" fmla="*/ 3786464 w 4733080"/>
              <a:gd name="connsiteY18" fmla="*/ 4351338 h 4351338"/>
              <a:gd name="connsiteX19" fmla="*/ 3289491 w 4733080"/>
              <a:gd name="connsiteY19" fmla="*/ 4351338 h 4351338"/>
              <a:gd name="connsiteX20" fmla="*/ 2839848 w 4733080"/>
              <a:gd name="connsiteY20" fmla="*/ 4351338 h 4351338"/>
              <a:gd name="connsiteX21" fmla="*/ 2295544 w 4733080"/>
              <a:gd name="connsiteY21" fmla="*/ 4351338 h 4351338"/>
              <a:gd name="connsiteX22" fmla="*/ 1845901 w 4733080"/>
              <a:gd name="connsiteY22" fmla="*/ 4351338 h 4351338"/>
              <a:gd name="connsiteX23" fmla="*/ 1254266 w 4733080"/>
              <a:gd name="connsiteY23" fmla="*/ 4351338 h 4351338"/>
              <a:gd name="connsiteX24" fmla="*/ 757293 w 4733080"/>
              <a:gd name="connsiteY24" fmla="*/ 4351338 h 4351338"/>
              <a:gd name="connsiteX25" fmla="*/ 0 w 4733080"/>
              <a:gd name="connsiteY25" fmla="*/ 4351338 h 4351338"/>
              <a:gd name="connsiteX26" fmla="*/ 0 w 4733080"/>
              <a:gd name="connsiteY26" fmla="*/ 3937961 h 4351338"/>
              <a:gd name="connsiteX27" fmla="*/ 0 w 4733080"/>
              <a:gd name="connsiteY27" fmla="*/ 3481070 h 4351338"/>
              <a:gd name="connsiteX28" fmla="*/ 0 w 4733080"/>
              <a:gd name="connsiteY28" fmla="*/ 2893640 h 4351338"/>
              <a:gd name="connsiteX29" fmla="*/ 0 w 4733080"/>
              <a:gd name="connsiteY29" fmla="*/ 2349723 h 4351338"/>
              <a:gd name="connsiteX30" fmla="*/ 0 w 4733080"/>
              <a:gd name="connsiteY30" fmla="*/ 1762292 h 4351338"/>
              <a:gd name="connsiteX31" fmla="*/ 0 w 4733080"/>
              <a:gd name="connsiteY31" fmla="*/ 1174861 h 4351338"/>
              <a:gd name="connsiteX32" fmla="*/ 0 w 4733080"/>
              <a:gd name="connsiteY32" fmla="*/ 587431 h 4351338"/>
              <a:gd name="connsiteX33" fmla="*/ 0 w 473308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33080" h="4351338" fill="none" extrusionOk="0">
                <a:moveTo>
                  <a:pt x="0" y="0"/>
                </a:moveTo>
                <a:cubicBezTo>
                  <a:pt x="174962" y="-44648"/>
                  <a:pt x="418515" y="30475"/>
                  <a:pt x="544304" y="0"/>
                </a:cubicBezTo>
                <a:cubicBezTo>
                  <a:pt x="670093" y="-30475"/>
                  <a:pt x="795487" y="5680"/>
                  <a:pt x="993947" y="0"/>
                </a:cubicBezTo>
                <a:cubicBezTo>
                  <a:pt x="1192407" y="-5680"/>
                  <a:pt x="1306660" y="22734"/>
                  <a:pt x="1490920" y="0"/>
                </a:cubicBezTo>
                <a:cubicBezTo>
                  <a:pt x="1675180" y="-22734"/>
                  <a:pt x="1873652" y="43601"/>
                  <a:pt x="1987894" y="0"/>
                </a:cubicBezTo>
                <a:cubicBezTo>
                  <a:pt x="2102136" y="-43601"/>
                  <a:pt x="2461993" y="22557"/>
                  <a:pt x="2674190" y="0"/>
                </a:cubicBezTo>
                <a:cubicBezTo>
                  <a:pt x="2886387" y="-22557"/>
                  <a:pt x="3048077" y="42848"/>
                  <a:pt x="3218494" y="0"/>
                </a:cubicBezTo>
                <a:cubicBezTo>
                  <a:pt x="3388911" y="-42848"/>
                  <a:pt x="3646936" y="32369"/>
                  <a:pt x="3810129" y="0"/>
                </a:cubicBezTo>
                <a:cubicBezTo>
                  <a:pt x="3973322" y="-32369"/>
                  <a:pt x="4532508" y="92946"/>
                  <a:pt x="4733080" y="0"/>
                </a:cubicBezTo>
                <a:cubicBezTo>
                  <a:pt x="4738805" y="138173"/>
                  <a:pt x="4732255" y="375584"/>
                  <a:pt x="4733080" y="500404"/>
                </a:cubicBezTo>
                <a:cubicBezTo>
                  <a:pt x="4733905" y="625224"/>
                  <a:pt x="4692540" y="712552"/>
                  <a:pt x="4733080" y="913781"/>
                </a:cubicBezTo>
                <a:cubicBezTo>
                  <a:pt x="4773620" y="1115010"/>
                  <a:pt x="4705003" y="1389437"/>
                  <a:pt x="4733080" y="1544725"/>
                </a:cubicBezTo>
                <a:cubicBezTo>
                  <a:pt x="4761157" y="1700013"/>
                  <a:pt x="4707007" y="1852674"/>
                  <a:pt x="4733080" y="2132156"/>
                </a:cubicBezTo>
                <a:cubicBezTo>
                  <a:pt x="4759153" y="2411638"/>
                  <a:pt x="4696562" y="2433639"/>
                  <a:pt x="4733080" y="2589046"/>
                </a:cubicBezTo>
                <a:cubicBezTo>
                  <a:pt x="4769598" y="2744453"/>
                  <a:pt x="4670672" y="2965539"/>
                  <a:pt x="4733080" y="3219990"/>
                </a:cubicBezTo>
                <a:cubicBezTo>
                  <a:pt x="4795488" y="3474441"/>
                  <a:pt x="4729902" y="3650403"/>
                  <a:pt x="4733080" y="3850934"/>
                </a:cubicBezTo>
                <a:cubicBezTo>
                  <a:pt x="4736258" y="4051465"/>
                  <a:pt x="4723857" y="4208325"/>
                  <a:pt x="4733080" y="4351338"/>
                </a:cubicBezTo>
                <a:cubicBezTo>
                  <a:pt x="4518855" y="4373498"/>
                  <a:pt x="4482927" y="4315919"/>
                  <a:pt x="4283437" y="4351338"/>
                </a:cubicBezTo>
                <a:cubicBezTo>
                  <a:pt x="4083947" y="4386757"/>
                  <a:pt x="3974330" y="4313957"/>
                  <a:pt x="3786464" y="4351338"/>
                </a:cubicBezTo>
                <a:cubicBezTo>
                  <a:pt x="3598598" y="4388719"/>
                  <a:pt x="3419742" y="4322645"/>
                  <a:pt x="3289491" y="4351338"/>
                </a:cubicBezTo>
                <a:cubicBezTo>
                  <a:pt x="3159240" y="4380031"/>
                  <a:pt x="2966956" y="4319864"/>
                  <a:pt x="2839848" y="4351338"/>
                </a:cubicBezTo>
                <a:cubicBezTo>
                  <a:pt x="2712740" y="4382812"/>
                  <a:pt x="2437050" y="4291792"/>
                  <a:pt x="2295544" y="4351338"/>
                </a:cubicBezTo>
                <a:cubicBezTo>
                  <a:pt x="2154038" y="4410884"/>
                  <a:pt x="2068932" y="4331111"/>
                  <a:pt x="1845901" y="4351338"/>
                </a:cubicBezTo>
                <a:cubicBezTo>
                  <a:pt x="1622870" y="4371565"/>
                  <a:pt x="1535190" y="4312561"/>
                  <a:pt x="1254266" y="4351338"/>
                </a:cubicBezTo>
                <a:cubicBezTo>
                  <a:pt x="973343" y="4390115"/>
                  <a:pt x="958323" y="4319763"/>
                  <a:pt x="757293" y="4351338"/>
                </a:cubicBezTo>
                <a:cubicBezTo>
                  <a:pt x="556263" y="4382913"/>
                  <a:pt x="236067" y="4296800"/>
                  <a:pt x="0" y="4351338"/>
                </a:cubicBezTo>
                <a:cubicBezTo>
                  <a:pt x="-18287" y="4258217"/>
                  <a:pt x="38320" y="4116278"/>
                  <a:pt x="0" y="3937961"/>
                </a:cubicBezTo>
                <a:cubicBezTo>
                  <a:pt x="-38320" y="3759644"/>
                  <a:pt x="30805" y="3651464"/>
                  <a:pt x="0" y="3481070"/>
                </a:cubicBezTo>
                <a:cubicBezTo>
                  <a:pt x="-30805" y="3310676"/>
                  <a:pt x="29036" y="3132276"/>
                  <a:pt x="0" y="2893640"/>
                </a:cubicBezTo>
                <a:cubicBezTo>
                  <a:pt x="-29036" y="2655004"/>
                  <a:pt x="12302" y="2594937"/>
                  <a:pt x="0" y="2349723"/>
                </a:cubicBezTo>
                <a:cubicBezTo>
                  <a:pt x="-12302" y="2104509"/>
                  <a:pt x="33010" y="1891719"/>
                  <a:pt x="0" y="1762292"/>
                </a:cubicBezTo>
                <a:cubicBezTo>
                  <a:pt x="-33010" y="1632865"/>
                  <a:pt x="59082" y="1349876"/>
                  <a:pt x="0" y="1174861"/>
                </a:cubicBezTo>
                <a:cubicBezTo>
                  <a:pt x="-59082" y="999846"/>
                  <a:pt x="18599" y="837766"/>
                  <a:pt x="0" y="587431"/>
                </a:cubicBezTo>
                <a:cubicBezTo>
                  <a:pt x="-18599" y="337096"/>
                  <a:pt x="51914" y="278345"/>
                  <a:pt x="0" y="0"/>
                </a:cubicBezTo>
                <a:close/>
              </a:path>
              <a:path w="4733080" h="4351338" stroke="0" extrusionOk="0">
                <a:moveTo>
                  <a:pt x="0" y="0"/>
                </a:moveTo>
                <a:cubicBezTo>
                  <a:pt x="112975" y="-1598"/>
                  <a:pt x="313642" y="17971"/>
                  <a:pt x="496973" y="0"/>
                </a:cubicBezTo>
                <a:cubicBezTo>
                  <a:pt x="680304" y="-17971"/>
                  <a:pt x="807999" y="30803"/>
                  <a:pt x="1088608" y="0"/>
                </a:cubicBezTo>
                <a:cubicBezTo>
                  <a:pt x="1369218" y="-30803"/>
                  <a:pt x="1418616" y="508"/>
                  <a:pt x="1632913" y="0"/>
                </a:cubicBezTo>
                <a:cubicBezTo>
                  <a:pt x="1847210" y="-508"/>
                  <a:pt x="1971105" y="46560"/>
                  <a:pt x="2271878" y="0"/>
                </a:cubicBezTo>
                <a:cubicBezTo>
                  <a:pt x="2572652" y="-46560"/>
                  <a:pt x="2693830" y="66902"/>
                  <a:pt x="2910844" y="0"/>
                </a:cubicBezTo>
                <a:cubicBezTo>
                  <a:pt x="3127858" y="-66902"/>
                  <a:pt x="3311340" y="5133"/>
                  <a:pt x="3455148" y="0"/>
                </a:cubicBezTo>
                <a:cubicBezTo>
                  <a:pt x="3598956" y="-5133"/>
                  <a:pt x="3815269" y="30796"/>
                  <a:pt x="3952122" y="0"/>
                </a:cubicBezTo>
                <a:cubicBezTo>
                  <a:pt x="4088975" y="-30796"/>
                  <a:pt x="4441627" y="65744"/>
                  <a:pt x="4733080" y="0"/>
                </a:cubicBezTo>
                <a:cubicBezTo>
                  <a:pt x="4776717" y="187004"/>
                  <a:pt x="4693137" y="228671"/>
                  <a:pt x="4733080" y="413377"/>
                </a:cubicBezTo>
                <a:cubicBezTo>
                  <a:pt x="4773023" y="598083"/>
                  <a:pt x="4684044" y="752066"/>
                  <a:pt x="4733080" y="957294"/>
                </a:cubicBezTo>
                <a:cubicBezTo>
                  <a:pt x="4782116" y="1162522"/>
                  <a:pt x="4697261" y="1277401"/>
                  <a:pt x="4733080" y="1544725"/>
                </a:cubicBezTo>
                <a:cubicBezTo>
                  <a:pt x="4768899" y="1812049"/>
                  <a:pt x="4698607" y="1959796"/>
                  <a:pt x="4733080" y="2132156"/>
                </a:cubicBezTo>
                <a:cubicBezTo>
                  <a:pt x="4767553" y="2304516"/>
                  <a:pt x="4698353" y="2458311"/>
                  <a:pt x="4733080" y="2719586"/>
                </a:cubicBezTo>
                <a:cubicBezTo>
                  <a:pt x="4767807" y="2980861"/>
                  <a:pt x="4707706" y="3038562"/>
                  <a:pt x="4733080" y="3263504"/>
                </a:cubicBezTo>
                <a:cubicBezTo>
                  <a:pt x="4758454" y="3488446"/>
                  <a:pt x="4670185" y="3614503"/>
                  <a:pt x="4733080" y="3807421"/>
                </a:cubicBezTo>
                <a:cubicBezTo>
                  <a:pt x="4795975" y="4000339"/>
                  <a:pt x="4714584" y="4223368"/>
                  <a:pt x="4733080" y="4351338"/>
                </a:cubicBezTo>
                <a:cubicBezTo>
                  <a:pt x="4494079" y="4405560"/>
                  <a:pt x="4357819" y="4306319"/>
                  <a:pt x="4046783" y="4351338"/>
                </a:cubicBezTo>
                <a:cubicBezTo>
                  <a:pt x="3735747" y="4396357"/>
                  <a:pt x="3715094" y="4310521"/>
                  <a:pt x="3597141" y="4351338"/>
                </a:cubicBezTo>
                <a:cubicBezTo>
                  <a:pt x="3479188" y="4392155"/>
                  <a:pt x="3101400" y="4342470"/>
                  <a:pt x="2958175" y="4351338"/>
                </a:cubicBezTo>
                <a:cubicBezTo>
                  <a:pt x="2814950" y="4360206"/>
                  <a:pt x="2671606" y="4332416"/>
                  <a:pt x="2461202" y="4351338"/>
                </a:cubicBezTo>
                <a:cubicBezTo>
                  <a:pt x="2250798" y="4370260"/>
                  <a:pt x="2202127" y="4317694"/>
                  <a:pt x="1964228" y="4351338"/>
                </a:cubicBezTo>
                <a:cubicBezTo>
                  <a:pt x="1726329" y="4384982"/>
                  <a:pt x="1615514" y="4295442"/>
                  <a:pt x="1467255" y="4351338"/>
                </a:cubicBezTo>
                <a:cubicBezTo>
                  <a:pt x="1318996" y="4407234"/>
                  <a:pt x="1121930" y="4331210"/>
                  <a:pt x="1017612" y="4351338"/>
                </a:cubicBezTo>
                <a:cubicBezTo>
                  <a:pt x="913294" y="4371466"/>
                  <a:pt x="673284" y="4328356"/>
                  <a:pt x="567970" y="4351338"/>
                </a:cubicBezTo>
                <a:cubicBezTo>
                  <a:pt x="462656" y="4374320"/>
                  <a:pt x="242867" y="4299564"/>
                  <a:pt x="0" y="4351338"/>
                </a:cubicBezTo>
                <a:cubicBezTo>
                  <a:pt x="-36836" y="4225257"/>
                  <a:pt x="20831" y="4093538"/>
                  <a:pt x="0" y="3937961"/>
                </a:cubicBezTo>
                <a:cubicBezTo>
                  <a:pt x="-20831" y="3782384"/>
                  <a:pt x="52492" y="3594991"/>
                  <a:pt x="0" y="3350530"/>
                </a:cubicBezTo>
                <a:cubicBezTo>
                  <a:pt x="-52492" y="3106069"/>
                  <a:pt x="20246" y="3060756"/>
                  <a:pt x="0" y="2850126"/>
                </a:cubicBezTo>
                <a:cubicBezTo>
                  <a:pt x="-20246" y="2639496"/>
                  <a:pt x="39325" y="2569250"/>
                  <a:pt x="0" y="2393236"/>
                </a:cubicBezTo>
                <a:cubicBezTo>
                  <a:pt x="-39325" y="2217222"/>
                  <a:pt x="16207" y="2112220"/>
                  <a:pt x="0" y="1849319"/>
                </a:cubicBezTo>
                <a:cubicBezTo>
                  <a:pt x="-16207" y="1586418"/>
                  <a:pt x="47128" y="1423579"/>
                  <a:pt x="0" y="1218375"/>
                </a:cubicBezTo>
                <a:cubicBezTo>
                  <a:pt x="-47128" y="1013171"/>
                  <a:pt x="37212" y="897518"/>
                  <a:pt x="0" y="717971"/>
                </a:cubicBezTo>
                <a:cubicBezTo>
                  <a:pt x="-37212" y="538424"/>
                  <a:pt x="35537" y="176308"/>
                  <a:pt x="0" y="0"/>
                </a:cubicBezTo>
                <a:close/>
              </a:path>
            </a:pathLst>
          </a:custGeom>
          <a:ln w="28575">
            <a:solidFill>
              <a:schemeClr val="tx1"/>
            </a:solidFill>
            <a:extLst>
              <a:ext uri="{C807C97D-BFC1-408E-A445-0C87EB9F89A2}">
                <ask:lineSketchStyleProps xmlns:ask="http://schemas.microsoft.com/office/drawing/2018/sketchyshapes" sd="882143251">
                  <ask:type>
                    <ask:lineSketchScribble/>
                  </ask:type>
                </ask:lineSketchStyleProps>
              </a:ext>
            </a:extLst>
          </a:ln>
        </p:spPr>
        <p:txBody>
          <a:bodyPr>
            <a:normAutofit fontScale="85000" lnSpcReduction="10000"/>
          </a:bodyPr>
          <a:lstStyle/>
          <a:p>
            <a:pPr marL="0" marR="0" lvl="0" indent="0" algn="l" defTabSz="914400" rtl="0" eaLnBrk="1" fontAlgn="auto" latinLnBrk="0" hangingPunct="1">
              <a:lnSpc>
                <a:spcPct val="150000"/>
              </a:lnSpc>
              <a:spcBef>
                <a:spcPts val="1000"/>
              </a:spcBef>
              <a:spcAft>
                <a:spcPts val="800"/>
              </a:spcAft>
              <a:buClrTx/>
              <a:buSzTx/>
              <a:buNone/>
              <a:tabLst/>
              <a:defRPr/>
            </a:pPr>
            <a:r>
              <a:rPr kumimoji="0" lang="en-AU" sz="28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Instruction</a:t>
            </a:r>
            <a:r>
              <a:rPr lang="en-MY" sz="1800" baseline="30000" dirty="0">
                <a:effectLst/>
                <a:latin typeface="Times New Roman" panose="02020603050405020304" pitchFamily="18" charset="0"/>
                <a:ea typeface="Calibri" panose="020F0502020204030204" pitchFamily="34" charset="0"/>
                <a:cs typeface="Arial" panose="020B0604020202020204" pitchFamily="34" charset="0"/>
              </a:rPr>
              <a:t> </a:t>
            </a:r>
            <a:r>
              <a:rPr lang="en-MY" baseline="30000" dirty="0">
                <a:effectLst/>
                <a:latin typeface="Times New Roman" panose="02020603050405020304" pitchFamily="18" charset="0"/>
                <a:ea typeface="Calibri" panose="020F0502020204030204" pitchFamily="34" charset="0"/>
                <a:cs typeface="Arial" panose="020B0604020202020204" pitchFamily="34" charset="0"/>
              </a:rPr>
              <a:t>5</a:t>
            </a:r>
            <a:r>
              <a:rPr kumimoji="0" lang="en-AU" sz="28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 - </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on the </a:t>
            </a:r>
            <a:r>
              <a:rPr kumimoji="0" lang="en-AU" sz="2800" b="0" i="0" u="sng"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App</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n-MY"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AU"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Profile</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On the top right, tap </a:t>
            </a:r>
            <a:r>
              <a:rPr kumimoji="0" lang="en-AU"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Menu</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(3-verticle lines) </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Select </a:t>
            </a:r>
            <a:r>
              <a:rPr kumimoji="0" lang="en-AU"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Your Activity</a:t>
            </a:r>
            <a:endParaRPr kumimoji="0" lang="en-MY"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800100" marR="0" lvl="1" indent="-342900" algn="l" defTabSz="914400" rtl="0" eaLnBrk="1" fontAlgn="auto" latinLnBrk="0" hangingPunct="1">
              <a:lnSpc>
                <a:spcPct val="150000"/>
              </a:lnSpc>
              <a:spcBef>
                <a:spcPts val="500"/>
              </a:spcBef>
              <a:spcAft>
                <a:spcPts val="0"/>
              </a:spcAft>
              <a:buClrTx/>
              <a:buSzTx/>
              <a:buFont typeface="+mj-lt"/>
              <a:buAutoNum type="arabicPeriod"/>
              <a:tabLst/>
              <a:defRPr/>
            </a:pP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Photos and videos</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Posts </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Sort &amp; filter</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Start Date</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&amp;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End date</a:t>
            </a:r>
            <a:endParaRPr kumimoji="0" lang="en-MY"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800100" marR="0" lvl="1" indent="-342900" algn="l" defTabSz="914400" rtl="0" eaLnBrk="1" fontAlgn="auto" latinLnBrk="0" hangingPunct="1">
              <a:lnSpc>
                <a:spcPct val="150000"/>
              </a:lnSpc>
              <a:spcBef>
                <a:spcPts val="500"/>
              </a:spcBef>
              <a:spcAft>
                <a:spcPts val="800"/>
              </a:spcAft>
              <a:buClrTx/>
              <a:buSzTx/>
              <a:buFont typeface="+mj-lt"/>
              <a:buAutoNum type="arabicPeriod"/>
              <a:tabLst/>
              <a:defRPr/>
            </a:pP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Interactions</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Sort &amp; filter</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Start Date</a:t>
            </a:r>
            <a:r>
              <a:rPr kumimoji="0" lang="en-AU"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 &amp; </a:t>
            </a:r>
            <a:r>
              <a:rPr kumimoji="0" lang="en-AU" sz="2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rPr>
              <a:t>End date</a:t>
            </a:r>
            <a:endParaRPr kumimoji="0" lang="en-MY"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B1EC19-CBFF-5978-087F-769117095180}"/>
              </a:ext>
            </a:extLst>
          </p:cNvPr>
          <p:cNvSpPr txBox="1"/>
          <p:nvPr/>
        </p:nvSpPr>
        <p:spPr>
          <a:xfrm>
            <a:off x="838200" y="1944547"/>
            <a:ext cx="5782519" cy="4308872"/>
          </a:xfrm>
          <a:prstGeom prst="rect">
            <a:avLst/>
          </a:prstGeom>
          <a:noFill/>
        </p:spPr>
        <p:txBody>
          <a:bodyPr wrap="square" rtlCol="0">
            <a:spAutoFit/>
          </a:bodyPr>
          <a:lstStyle/>
          <a:p>
            <a:pPr>
              <a:spcAft>
                <a:spcPts val="1200"/>
              </a:spcAft>
            </a:pPr>
            <a:r>
              <a:rPr kumimoji="0" lang="en-US" sz="2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t>
            </a:r>
            <a:r>
              <a:rPr kumimoji="0" lang="en-US" sz="2400" b="0" i="1"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We use Instagram Group chat and it's very simple. You just put ideas and then discuss what we do, and then we use Google docs to write our ideas and then do it from there</a:t>
            </a:r>
            <a:r>
              <a:rPr kumimoji="0" lang="en-US" sz="2400" b="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  Putri </a:t>
            </a:r>
            <a:endParaRPr lang="en-US" sz="2400" b="1"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Passive user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Followed accounts: friends, family, university, student associations.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Pros – </a:t>
            </a:r>
            <a:r>
              <a:rPr lang="en-US" sz="2400" dirty="0">
                <a:solidFill>
                  <a:prstClr val="black"/>
                </a:solidFill>
                <a:latin typeface="Calibri" panose="020F0502020204030204"/>
              </a:rPr>
              <a:t>e</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xploration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peer interaction, community, living experience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 – l</a:t>
            </a:r>
            <a:r>
              <a:rPr lang="en-US" sz="2400" dirty="0" err="1">
                <a:solidFill>
                  <a:prstClr val="black"/>
                </a:solidFill>
                <a:latin typeface="Calibri" panose="020F0502020204030204"/>
              </a:rPr>
              <a:t>ess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useful for learning experience</a:t>
            </a: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2E975A-EDA0-7B89-D5D0-4D3ED7B56954}"/>
              </a:ext>
            </a:extLst>
          </p:cNvPr>
          <p:cNvSpPr>
            <a:spLocks noGrp="1"/>
          </p:cNvSpPr>
          <p:nvPr>
            <p:ph type="ftr" sz="quarter" idx="11"/>
          </p:nvPr>
        </p:nvSpPr>
        <p:spPr/>
        <p:txBody>
          <a:bodyPr/>
          <a:lstStyle/>
          <a:p>
            <a:r>
              <a:rPr lang="en-US"/>
              <a:t>Zahid Juri | Capitalising on online activity during interview</a:t>
            </a:r>
            <a:endParaRPr lang="en-AU"/>
          </a:p>
        </p:txBody>
      </p:sp>
      <p:pic>
        <p:nvPicPr>
          <p:cNvPr id="7" name="Graphic 6" descr="Online Network with solid fill">
            <a:extLst>
              <a:ext uri="{FF2B5EF4-FFF2-40B4-BE49-F238E27FC236}">
                <a16:creationId xmlns:a16="http://schemas.microsoft.com/office/drawing/2014/main" id="{46D0AE9A-050B-BCF2-75A4-A2F779249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pic>
        <p:nvPicPr>
          <p:cNvPr id="8" name="Graphic 7" descr="Online Network with solid fill">
            <a:extLst>
              <a:ext uri="{FF2B5EF4-FFF2-40B4-BE49-F238E27FC236}">
                <a16:creationId xmlns:a16="http://schemas.microsoft.com/office/drawing/2014/main" id="{053F68E6-DF04-7206-B20A-22F4EE039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614764"/>
            <a:ext cx="914400" cy="914400"/>
          </a:xfrm>
          <a:prstGeom prst="rect">
            <a:avLst/>
          </a:prstGeom>
        </p:spPr>
      </p:pic>
    </p:spTree>
    <p:extLst>
      <p:ext uri="{BB962C8B-B14F-4D97-AF65-F5344CB8AC3E}">
        <p14:creationId xmlns:p14="http://schemas.microsoft.com/office/powerpoint/2010/main" val="408719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5CB7-1A21-CA49-6E97-9828324D6D86}"/>
              </a:ext>
            </a:extLst>
          </p:cNvPr>
          <p:cNvSpPr>
            <a:spLocks noGrp="1"/>
          </p:cNvSpPr>
          <p:nvPr>
            <p:ph type="title"/>
          </p:nvPr>
        </p:nvSpPr>
        <p:spPr>
          <a:solidFill>
            <a:schemeClr val="dk1"/>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Concluding thoughts</a:t>
            </a:r>
          </a:p>
        </p:txBody>
      </p:sp>
      <p:sp>
        <p:nvSpPr>
          <p:cNvPr id="3" name="Content Placeholder 2">
            <a:extLst>
              <a:ext uri="{FF2B5EF4-FFF2-40B4-BE49-F238E27FC236}">
                <a16:creationId xmlns:a16="http://schemas.microsoft.com/office/drawing/2014/main" id="{46EC20C7-D07D-749C-8ED4-2C1E68CFCE06}"/>
              </a:ext>
            </a:extLst>
          </p:cNvPr>
          <p:cNvSpPr>
            <a:spLocks noGrp="1"/>
          </p:cNvSpPr>
          <p:nvPr>
            <p:ph idx="1"/>
          </p:nvPr>
        </p:nvSpPr>
        <p:spPr/>
        <p:txBody>
          <a:bodyPr>
            <a:normAutofit/>
          </a:bodyPr>
          <a:lstStyle/>
          <a:p>
            <a:r>
              <a:rPr lang="en-US" dirty="0"/>
              <a:t>Using online prompt was a success.</a:t>
            </a:r>
          </a:p>
          <a:p>
            <a:pPr lvl="1"/>
            <a:r>
              <a:rPr lang="en-US" dirty="0"/>
              <a:t>Able to identify interviewees misremembering details</a:t>
            </a:r>
          </a:p>
          <a:p>
            <a:pPr lvl="1"/>
            <a:r>
              <a:rPr lang="en-US" dirty="0"/>
              <a:t>More detailed conversation</a:t>
            </a:r>
          </a:p>
          <a:p>
            <a:pPr lvl="1"/>
            <a:r>
              <a:rPr lang="en-US" dirty="0"/>
              <a:t>Interviewees voluntarily check their online accounts</a:t>
            </a:r>
          </a:p>
          <a:p>
            <a:r>
              <a:rPr lang="en-US" dirty="0"/>
              <a:t>Things to consider</a:t>
            </a:r>
          </a:p>
          <a:p>
            <a:pPr lvl="1"/>
            <a:r>
              <a:rPr lang="en-AU" dirty="0"/>
              <a:t>Lots of preparation for the interview (i.e., tutorial sheets)</a:t>
            </a:r>
          </a:p>
          <a:p>
            <a:pPr lvl="1"/>
            <a:r>
              <a:rPr lang="en-AU" dirty="0"/>
              <a:t>Online activity can be deleted</a:t>
            </a:r>
          </a:p>
          <a:p>
            <a:pPr lvl="1"/>
            <a:r>
              <a:rPr lang="en-AU" dirty="0"/>
              <a:t>Managing privacy</a:t>
            </a:r>
          </a:p>
        </p:txBody>
      </p:sp>
      <p:sp>
        <p:nvSpPr>
          <p:cNvPr id="4" name="Footer Placeholder 3">
            <a:extLst>
              <a:ext uri="{FF2B5EF4-FFF2-40B4-BE49-F238E27FC236}">
                <a16:creationId xmlns:a16="http://schemas.microsoft.com/office/drawing/2014/main" id="{4592BAA2-E5C6-4C19-1960-9B381D7BF4D6}"/>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428766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7BA5-01E9-D0DD-4038-C785E239340C}"/>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en-AU" dirty="0">
                <a:solidFill>
                  <a:schemeClr val="accent3"/>
                </a:solidFill>
              </a:rPr>
              <a:t>References</a:t>
            </a:r>
          </a:p>
        </p:txBody>
      </p:sp>
      <p:sp>
        <p:nvSpPr>
          <p:cNvPr id="3" name="Content Placeholder 2">
            <a:extLst>
              <a:ext uri="{FF2B5EF4-FFF2-40B4-BE49-F238E27FC236}">
                <a16:creationId xmlns:a16="http://schemas.microsoft.com/office/drawing/2014/main" id="{F6B0A686-C056-AB77-4B41-2C9BAFC4BEF6}"/>
              </a:ext>
            </a:extLst>
          </p:cNvPr>
          <p:cNvSpPr>
            <a:spLocks noGrp="1"/>
          </p:cNvSpPr>
          <p:nvPr>
            <p:ph idx="1"/>
          </p:nvPr>
        </p:nvSpPr>
        <p:spPr/>
        <p:txBody>
          <a:bodyPr/>
          <a:lstStyle/>
          <a:p>
            <a:pPr marL="0" indent="0">
              <a:lnSpc>
                <a:spcPct val="107000"/>
              </a:lnSpc>
              <a:spcAft>
                <a:spcPts val="800"/>
              </a:spcAft>
              <a:buNone/>
            </a:pPr>
            <a:r>
              <a:rPr lang="en-MY" sz="2000" baseline="30000" dirty="0">
                <a:effectLst/>
                <a:latin typeface="+mj-lt"/>
                <a:ea typeface="Calibri" panose="020F0502020204030204" pitchFamily="34" charset="0"/>
                <a:cs typeface="Arial" panose="020B0604020202020204" pitchFamily="34" charset="0"/>
              </a:rPr>
              <a:t>1</a:t>
            </a:r>
            <a:r>
              <a:rPr lang="en-MY" sz="2000" dirty="0">
                <a:effectLst/>
                <a:latin typeface="+mj-lt"/>
                <a:ea typeface="Calibri" panose="020F0502020204030204" pitchFamily="34" charset="0"/>
                <a:cs typeface="Times New Roman" panose="02020603050405020304" pitchFamily="18" charset="0"/>
              </a:rPr>
              <a:t>Dubois, E. &amp; Ford, H. (2015). Trace interviews: An actor-</a:t>
            </a:r>
            <a:r>
              <a:rPr lang="en-MY" sz="2000" dirty="0" err="1">
                <a:effectLst/>
                <a:latin typeface="+mj-lt"/>
                <a:ea typeface="Calibri" panose="020F0502020204030204" pitchFamily="34" charset="0"/>
                <a:cs typeface="Times New Roman" panose="02020603050405020304" pitchFamily="18" charset="0"/>
              </a:rPr>
              <a:t>centered</a:t>
            </a:r>
            <a:r>
              <a:rPr lang="en-MY" sz="2000" dirty="0">
                <a:effectLst/>
                <a:latin typeface="+mj-lt"/>
                <a:ea typeface="Calibri" panose="020F0502020204030204" pitchFamily="34" charset="0"/>
                <a:cs typeface="Times New Roman" panose="02020603050405020304" pitchFamily="18" charset="0"/>
              </a:rPr>
              <a:t> approach. </a:t>
            </a:r>
            <a:r>
              <a:rPr lang="en-MY" sz="2000" i="1" dirty="0">
                <a:effectLst/>
                <a:latin typeface="+mj-lt"/>
                <a:ea typeface="Calibri" panose="020F0502020204030204" pitchFamily="34" charset="0"/>
                <a:cs typeface="Times New Roman" panose="02020603050405020304" pitchFamily="18" charset="0"/>
              </a:rPr>
              <a:t>International Journal of Communication</a:t>
            </a:r>
            <a:r>
              <a:rPr lang="en-MY" sz="2000" dirty="0">
                <a:effectLst/>
                <a:latin typeface="+mj-lt"/>
                <a:ea typeface="Calibri" panose="020F0502020204030204" pitchFamily="34" charset="0"/>
                <a:cs typeface="Times New Roman" panose="02020603050405020304" pitchFamily="18" charset="0"/>
              </a:rPr>
              <a:t>, </a:t>
            </a:r>
            <a:r>
              <a:rPr lang="en-MY" sz="2000" i="1" dirty="0">
                <a:effectLst/>
                <a:latin typeface="+mj-lt"/>
                <a:ea typeface="Calibri" panose="020F0502020204030204" pitchFamily="34" charset="0"/>
                <a:cs typeface="Times New Roman" panose="02020603050405020304" pitchFamily="18" charset="0"/>
              </a:rPr>
              <a:t>9</a:t>
            </a:r>
            <a:r>
              <a:rPr lang="en-MY" sz="2000" dirty="0">
                <a:effectLst/>
                <a:latin typeface="+mj-lt"/>
                <a:ea typeface="Calibri" panose="020F0502020204030204" pitchFamily="34" charset="0"/>
                <a:cs typeface="Times New Roman" panose="02020603050405020304" pitchFamily="18" charset="0"/>
              </a:rPr>
              <a:t>(0), 25.</a:t>
            </a:r>
            <a:endParaRPr lang="en-MY" sz="2000"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r>
              <a:rPr lang="en-MY" sz="2000" baseline="30000" dirty="0">
                <a:effectLst/>
                <a:latin typeface="+mj-lt"/>
                <a:ea typeface="Calibri" panose="020F0502020204030204" pitchFamily="34" charset="0"/>
                <a:cs typeface="Times New Roman" panose="02020603050405020304" pitchFamily="18" charset="0"/>
              </a:rPr>
              <a:t>2</a:t>
            </a:r>
            <a:r>
              <a:rPr lang="en-MY" sz="2000" dirty="0">
                <a:effectLst/>
                <a:latin typeface="+mj-lt"/>
                <a:ea typeface="Calibri" panose="020F0502020204030204" pitchFamily="34" charset="0"/>
                <a:cs typeface="Times New Roman" panose="02020603050405020304" pitchFamily="18" charset="0"/>
              </a:rPr>
              <a:t>Robards, B. &amp; Lincoln, S. (2019). </a:t>
            </a:r>
            <a:r>
              <a:rPr lang="en-MY" sz="2000" i="1" dirty="0">
                <a:effectLst/>
                <a:latin typeface="+mj-lt"/>
                <a:ea typeface="Calibri" panose="020F0502020204030204" pitchFamily="34" charset="0"/>
                <a:cs typeface="Times New Roman" panose="02020603050405020304" pitchFamily="18" charset="0"/>
              </a:rPr>
              <a:t>Social media scroll back method</a:t>
            </a:r>
            <a:r>
              <a:rPr lang="en-MY" sz="2000" dirty="0">
                <a:effectLst/>
                <a:latin typeface="+mj-lt"/>
                <a:ea typeface="Calibri" panose="020F0502020204030204" pitchFamily="34" charset="0"/>
                <a:cs typeface="Times New Roman" panose="02020603050405020304" pitchFamily="18" charset="0"/>
              </a:rPr>
              <a:t>. SAGE Publications Ltd.</a:t>
            </a:r>
          </a:p>
          <a:p>
            <a:pPr marL="0" indent="0">
              <a:lnSpc>
                <a:spcPct val="107000"/>
              </a:lnSpc>
              <a:spcAft>
                <a:spcPts val="800"/>
              </a:spcAft>
              <a:buNone/>
            </a:pPr>
            <a:r>
              <a:rPr lang="en-MY" sz="2000" baseline="30000" dirty="0">
                <a:effectLst/>
                <a:latin typeface="+mj-lt"/>
                <a:ea typeface="Calibri" panose="020F0502020204030204" pitchFamily="34" charset="0"/>
                <a:cs typeface="Arial" panose="020B0604020202020204" pitchFamily="34" charset="0"/>
              </a:rPr>
              <a:t>3</a:t>
            </a:r>
            <a:r>
              <a:rPr lang="en-MY" sz="2000" dirty="0">
                <a:effectLst/>
                <a:latin typeface="+mj-lt"/>
                <a:ea typeface="Calibri" panose="020F0502020204030204" pitchFamily="34" charset="0"/>
                <a:cs typeface="Times New Roman" panose="02020603050405020304" pitchFamily="18" charset="0"/>
              </a:rPr>
              <a:t>Facebook Help </a:t>
            </a:r>
            <a:r>
              <a:rPr lang="en-MY" sz="2000" dirty="0" err="1">
                <a:effectLst/>
                <a:latin typeface="+mj-lt"/>
                <a:ea typeface="Calibri" panose="020F0502020204030204" pitchFamily="34" charset="0"/>
                <a:cs typeface="Times New Roman" panose="02020603050405020304" pitchFamily="18" charset="0"/>
              </a:rPr>
              <a:t>Center</a:t>
            </a:r>
            <a:r>
              <a:rPr lang="en-MY" sz="2000" dirty="0">
                <a:effectLst/>
                <a:latin typeface="+mj-lt"/>
                <a:ea typeface="Calibri" panose="020F0502020204030204" pitchFamily="34" charset="0"/>
                <a:cs typeface="Times New Roman" panose="02020603050405020304" pitchFamily="18" charset="0"/>
              </a:rPr>
              <a:t>. (n.d.). </a:t>
            </a:r>
            <a:r>
              <a:rPr lang="en-MY" sz="2000" i="1" dirty="0">
                <a:effectLst/>
                <a:latin typeface="+mj-lt"/>
                <a:ea typeface="Calibri" panose="020F0502020204030204" pitchFamily="34" charset="0"/>
                <a:cs typeface="Times New Roman" panose="02020603050405020304" pitchFamily="18" charset="0"/>
              </a:rPr>
              <a:t>Find your Facebook activity log</a:t>
            </a:r>
            <a:r>
              <a:rPr lang="en-MY" sz="2000" dirty="0">
                <a:effectLst/>
                <a:latin typeface="+mj-lt"/>
                <a:ea typeface="Calibri" panose="020F0502020204030204" pitchFamily="34" charset="0"/>
                <a:cs typeface="Times New Roman" panose="02020603050405020304" pitchFamily="18" charset="0"/>
              </a:rPr>
              <a:t>. Retrieved November 21, 2022, from </a:t>
            </a:r>
            <a:r>
              <a:rPr lang="en-MY" sz="2000" dirty="0">
                <a:effectLst/>
                <a:latin typeface="+mj-lt"/>
                <a:ea typeface="Calibri" panose="020F0502020204030204" pitchFamily="34" charset="0"/>
                <a:cs typeface="Times New Roman" panose="02020603050405020304" pitchFamily="18" charset="0"/>
                <a:hlinkClick r:id="rId2"/>
              </a:rPr>
              <a:t>https://www.facebook.com/help/289066827791446?cms_platform=www&amp;helpref=platform_switcher</a:t>
            </a:r>
            <a:r>
              <a:rPr lang="en-MY" sz="2000" dirty="0">
                <a:effectLst/>
                <a:latin typeface="+mj-lt"/>
                <a:ea typeface="Calibri" panose="020F0502020204030204" pitchFamily="34" charset="0"/>
                <a:cs typeface="Times New Roman" panose="02020603050405020304" pitchFamily="18" charset="0"/>
              </a:rPr>
              <a:t> </a:t>
            </a:r>
            <a:endParaRPr lang="en-MY" sz="2000" dirty="0">
              <a:effectLst/>
              <a:latin typeface="+mj-lt"/>
              <a:ea typeface="Calibri" panose="020F0502020204030204" pitchFamily="34" charset="0"/>
              <a:cs typeface="Arial" panose="020B0604020202020204" pitchFamily="34" charset="0"/>
            </a:endParaRPr>
          </a:p>
          <a:p>
            <a:pPr marL="0" indent="0">
              <a:buNone/>
            </a:pPr>
            <a:r>
              <a:rPr lang="en-MY" sz="2000" baseline="30000" dirty="0">
                <a:effectLst/>
                <a:latin typeface="+mj-lt"/>
                <a:ea typeface="Calibri" panose="020F0502020204030204" pitchFamily="34" charset="0"/>
                <a:cs typeface="Arial" panose="020B0604020202020204" pitchFamily="34" charset="0"/>
              </a:rPr>
              <a:t>4</a:t>
            </a:r>
            <a:r>
              <a:rPr lang="en-MY" sz="2000" dirty="0">
                <a:effectLst/>
                <a:latin typeface="+mj-lt"/>
                <a:ea typeface="Calibri" panose="020F0502020204030204" pitchFamily="34" charset="0"/>
                <a:cs typeface="Times New Roman" panose="02020603050405020304" pitchFamily="18" charset="0"/>
              </a:rPr>
              <a:t>LinkedIn Help. (n.d.). </a:t>
            </a:r>
            <a:r>
              <a:rPr lang="en-MY" sz="2000" i="1" dirty="0">
                <a:effectLst/>
                <a:latin typeface="+mj-lt"/>
                <a:ea typeface="Calibri" panose="020F0502020204030204" pitchFamily="34" charset="0"/>
                <a:cs typeface="Times New Roman" panose="02020603050405020304" pitchFamily="18" charset="0"/>
              </a:rPr>
              <a:t>Your recent activity on LinkedIn</a:t>
            </a:r>
            <a:r>
              <a:rPr lang="en-MY" sz="2000" dirty="0">
                <a:effectLst/>
                <a:latin typeface="+mj-lt"/>
                <a:ea typeface="Calibri" panose="020F0502020204030204" pitchFamily="34" charset="0"/>
                <a:cs typeface="Times New Roman" panose="02020603050405020304" pitchFamily="18" charset="0"/>
              </a:rPr>
              <a:t>. Retrieved November 22, 2022, from </a:t>
            </a:r>
            <a:r>
              <a:rPr lang="en-MY" sz="2000" dirty="0">
                <a:effectLst/>
                <a:latin typeface="+mj-lt"/>
                <a:ea typeface="Calibri" panose="020F0502020204030204" pitchFamily="34" charset="0"/>
                <a:cs typeface="Times New Roman" panose="02020603050405020304" pitchFamily="18" charset="0"/>
                <a:hlinkClick r:id="rId3"/>
              </a:rPr>
              <a:t>https://www.linkedin.com/help/linkedin/answer/a546122/your-recent-activity-on-linkedin?lang=en</a:t>
            </a:r>
            <a:r>
              <a:rPr lang="en-MY" sz="2000" dirty="0">
                <a:effectLst/>
                <a:latin typeface="+mj-lt"/>
                <a:ea typeface="Calibri" panose="020F0502020204030204" pitchFamily="34" charset="0"/>
                <a:cs typeface="Times New Roman" panose="02020603050405020304" pitchFamily="18" charset="0"/>
              </a:rPr>
              <a:t> </a:t>
            </a:r>
            <a:endParaRPr lang="en-MY" sz="2000" dirty="0">
              <a:effectLst/>
              <a:latin typeface="+mj-lt"/>
              <a:ea typeface="Calibri" panose="020F0502020204030204" pitchFamily="34" charset="0"/>
              <a:cs typeface="Arial" panose="020B0604020202020204" pitchFamily="34" charset="0"/>
            </a:endParaRPr>
          </a:p>
          <a:p>
            <a:pPr marL="0" indent="0">
              <a:buNone/>
            </a:pPr>
            <a:r>
              <a:rPr lang="en-MY" sz="2000" baseline="30000" dirty="0">
                <a:effectLst/>
                <a:latin typeface="+mj-lt"/>
                <a:ea typeface="Calibri" panose="020F0502020204030204" pitchFamily="34" charset="0"/>
                <a:cs typeface="Arial" panose="020B0604020202020204" pitchFamily="34" charset="0"/>
              </a:rPr>
              <a:t>5</a:t>
            </a:r>
            <a:r>
              <a:rPr lang="en-MY" sz="2000" dirty="0">
                <a:effectLst/>
                <a:latin typeface="+mj-lt"/>
                <a:ea typeface="Calibri" panose="020F0502020204030204" pitchFamily="34" charset="0"/>
                <a:cs typeface="Times New Roman" panose="02020603050405020304" pitchFamily="18" charset="0"/>
              </a:rPr>
              <a:t>Instagram Help </a:t>
            </a:r>
            <a:r>
              <a:rPr lang="en-MY" sz="2000" dirty="0" err="1">
                <a:effectLst/>
                <a:latin typeface="+mj-lt"/>
                <a:ea typeface="Calibri" panose="020F0502020204030204" pitchFamily="34" charset="0"/>
                <a:cs typeface="Times New Roman" panose="02020603050405020304" pitchFamily="18" charset="0"/>
              </a:rPr>
              <a:t>Center</a:t>
            </a:r>
            <a:r>
              <a:rPr lang="en-MY" sz="2000" dirty="0">
                <a:effectLst/>
                <a:latin typeface="+mj-lt"/>
                <a:ea typeface="Calibri" panose="020F0502020204030204" pitchFamily="34" charset="0"/>
                <a:cs typeface="Times New Roman" panose="02020603050405020304" pitchFamily="18" charset="0"/>
              </a:rPr>
              <a:t>. (n.d.). </a:t>
            </a:r>
            <a:r>
              <a:rPr lang="en-MY" sz="2000" i="1" dirty="0">
                <a:effectLst/>
                <a:latin typeface="+mj-lt"/>
                <a:ea typeface="Calibri" panose="020F0502020204030204" pitchFamily="34" charset="0"/>
                <a:cs typeface="Times New Roman" panose="02020603050405020304" pitchFamily="18" charset="0"/>
              </a:rPr>
              <a:t>Where can I see my Instagram account history?</a:t>
            </a:r>
            <a:r>
              <a:rPr lang="en-MY" sz="2000" dirty="0">
                <a:effectLst/>
                <a:latin typeface="+mj-lt"/>
                <a:ea typeface="Calibri" panose="020F0502020204030204" pitchFamily="34" charset="0"/>
                <a:cs typeface="Times New Roman" panose="02020603050405020304" pitchFamily="18" charset="0"/>
              </a:rPr>
              <a:t> Retrieved November 22, 2022, from </a:t>
            </a:r>
            <a:r>
              <a:rPr lang="en-MY" sz="2000" dirty="0">
                <a:effectLst/>
                <a:latin typeface="+mj-lt"/>
                <a:ea typeface="Calibri" panose="020F0502020204030204" pitchFamily="34" charset="0"/>
                <a:cs typeface="Times New Roman" panose="02020603050405020304" pitchFamily="18" charset="0"/>
                <a:hlinkClick r:id="rId4"/>
              </a:rPr>
              <a:t>https://help.instagram.com/460411108811350</a:t>
            </a:r>
            <a:r>
              <a:rPr lang="en-MY" sz="2000" dirty="0">
                <a:effectLst/>
                <a:latin typeface="+mj-lt"/>
                <a:ea typeface="Calibri" panose="020F0502020204030204" pitchFamily="34" charset="0"/>
                <a:cs typeface="Times New Roman" panose="02020603050405020304" pitchFamily="18" charset="0"/>
              </a:rPr>
              <a:t> </a:t>
            </a:r>
            <a:endParaRPr lang="en-MY" sz="2000" dirty="0">
              <a:effectLst/>
              <a:latin typeface="+mj-lt"/>
              <a:ea typeface="Calibri" panose="020F0502020204030204" pitchFamily="34" charset="0"/>
              <a:cs typeface="Arial" panose="020B0604020202020204" pitchFamily="34" charset="0"/>
            </a:endParaRPr>
          </a:p>
          <a:p>
            <a:pPr marL="0" indent="0">
              <a:buNone/>
            </a:pPr>
            <a:endParaRPr lang="en-AU" dirty="0"/>
          </a:p>
        </p:txBody>
      </p:sp>
      <p:sp>
        <p:nvSpPr>
          <p:cNvPr id="4" name="Footer Placeholder 3">
            <a:extLst>
              <a:ext uri="{FF2B5EF4-FFF2-40B4-BE49-F238E27FC236}">
                <a16:creationId xmlns:a16="http://schemas.microsoft.com/office/drawing/2014/main" id="{4079A745-D423-04CF-6887-D2A9E99452B8}"/>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189806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F1A5-E7DD-E6B4-F7A7-305CC8B19565}"/>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en-AU" dirty="0">
                <a:solidFill>
                  <a:schemeClr val="accent3"/>
                </a:solidFill>
              </a:rPr>
              <a:t>Other options</a:t>
            </a:r>
          </a:p>
        </p:txBody>
      </p:sp>
      <p:sp>
        <p:nvSpPr>
          <p:cNvPr id="3" name="Content Placeholder 2">
            <a:extLst>
              <a:ext uri="{FF2B5EF4-FFF2-40B4-BE49-F238E27FC236}">
                <a16:creationId xmlns:a16="http://schemas.microsoft.com/office/drawing/2014/main" id="{EE759EE7-CE2E-A626-C514-C4EF5F19F8DA}"/>
              </a:ext>
            </a:extLst>
          </p:cNvPr>
          <p:cNvSpPr>
            <a:spLocks noGrp="1"/>
          </p:cNvSpPr>
          <p:nvPr>
            <p:ph idx="1"/>
          </p:nvPr>
        </p:nvSpPr>
        <p:spPr/>
        <p:txBody>
          <a:bodyPr>
            <a:normAutofit fontScale="92500"/>
          </a:bodyPr>
          <a:lstStyle/>
          <a:p>
            <a:r>
              <a:rPr lang="en-AU" dirty="0">
                <a:solidFill>
                  <a:schemeClr val="accent3"/>
                </a:solidFill>
              </a:rPr>
              <a:t>Gmail (search strings)</a:t>
            </a:r>
          </a:p>
          <a:p>
            <a:pPr indent="0" algn="ctr">
              <a:lnSpc>
                <a:spcPct val="150000"/>
              </a:lnSpc>
              <a:spcAft>
                <a:spcPts val="800"/>
              </a:spcAft>
              <a:buNone/>
            </a:pPr>
            <a:r>
              <a:rPr lang="en-AU" sz="2800" dirty="0">
                <a:solidFill>
                  <a:srgbClr val="0070C0"/>
                </a:solidFill>
                <a:effectLst/>
                <a:latin typeface="Consolas" panose="020B0609020204030204" pitchFamily="49" charset="0"/>
                <a:ea typeface="Calibri" panose="020F0502020204030204" pitchFamily="34" charset="0"/>
                <a:cs typeface="Arial" panose="020B0604020202020204" pitchFamily="34" charset="0"/>
              </a:rPr>
              <a:t>after:2019/7/1 before:2019/12/31</a:t>
            </a:r>
            <a:endParaRPr lang="en-MY"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indent="0" algn="ctr">
              <a:lnSpc>
                <a:spcPct val="150000"/>
              </a:lnSpc>
              <a:spcAft>
                <a:spcPts val="800"/>
              </a:spcAft>
              <a:buNone/>
            </a:pPr>
            <a:r>
              <a:rPr lang="en-AU" sz="2800" dirty="0">
                <a:solidFill>
                  <a:srgbClr val="0070C0"/>
                </a:solidFill>
                <a:effectLst/>
                <a:latin typeface="Consolas" panose="020B0609020204030204" pitchFamily="49" charset="0"/>
                <a:ea typeface="Calibri" panose="020F0502020204030204" pitchFamily="34" charset="0"/>
                <a:cs typeface="Arial" panose="020B0604020202020204" pitchFamily="34" charset="0"/>
              </a:rPr>
              <a:t>after:2020/1/1 before:2020/6/30</a:t>
            </a:r>
            <a:endParaRPr lang="en-MY"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r>
              <a:rPr lang="en-AU" dirty="0">
                <a:solidFill>
                  <a:schemeClr val="accent3"/>
                </a:solidFill>
              </a:rPr>
              <a:t>Twitter (search strings)</a:t>
            </a:r>
          </a:p>
          <a:p>
            <a:pPr indent="0" algn="ctr">
              <a:lnSpc>
                <a:spcPct val="150000"/>
              </a:lnSpc>
              <a:spcAft>
                <a:spcPts val="800"/>
              </a:spcAft>
              <a:buNone/>
            </a:pPr>
            <a:r>
              <a:rPr lang="en-AU" sz="2800" dirty="0">
                <a:solidFill>
                  <a:srgbClr val="0070C0"/>
                </a:solidFill>
                <a:effectLst/>
                <a:latin typeface="Consolas" panose="020B0609020204030204" pitchFamily="49" charset="0"/>
                <a:ea typeface="Calibri" panose="020F0502020204030204" pitchFamily="34" charset="0"/>
                <a:cs typeface="Arial" panose="020B0604020202020204" pitchFamily="34" charset="0"/>
              </a:rPr>
              <a:t>(</a:t>
            </a:r>
            <a:r>
              <a:rPr lang="en-AU" sz="2800" dirty="0" err="1">
                <a:solidFill>
                  <a:srgbClr val="0070C0"/>
                </a:solidFill>
                <a:effectLst/>
                <a:latin typeface="Consolas" panose="020B0609020204030204" pitchFamily="49" charset="0"/>
                <a:ea typeface="Calibri" panose="020F0502020204030204" pitchFamily="34" charset="0"/>
                <a:cs typeface="Arial" panose="020B0604020202020204" pitchFamily="34" charset="0"/>
              </a:rPr>
              <a:t>from:twitterhandle</a:t>
            </a:r>
            <a:r>
              <a:rPr lang="en-AU" sz="2800" dirty="0">
                <a:solidFill>
                  <a:srgbClr val="0070C0"/>
                </a:solidFill>
                <a:effectLst/>
                <a:latin typeface="Consolas" panose="020B0609020204030204" pitchFamily="49" charset="0"/>
                <a:ea typeface="Calibri" panose="020F0502020204030204" pitchFamily="34" charset="0"/>
                <a:cs typeface="Arial" panose="020B0604020202020204" pitchFamily="34" charset="0"/>
              </a:rPr>
              <a:t>) until:2019-12-31 since:2019-07-01</a:t>
            </a:r>
          </a:p>
          <a:p>
            <a:pPr indent="0" algn="ctr">
              <a:lnSpc>
                <a:spcPct val="150000"/>
              </a:lnSpc>
              <a:spcAft>
                <a:spcPts val="800"/>
              </a:spcAft>
              <a:buNone/>
            </a:pPr>
            <a:r>
              <a:rPr lang="en-AU" sz="2800" dirty="0" err="1">
                <a:solidFill>
                  <a:srgbClr val="0070C0"/>
                </a:solidFill>
                <a:effectLst/>
                <a:latin typeface="Consolas" panose="020B0609020204030204" pitchFamily="49" charset="0"/>
                <a:ea typeface="Calibri" panose="020F0502020204030204" pitchFamily="34" charset="0"/>
                <a:cs typeface="Arial" panose="020B0604020202020204" pitchFamily="34" charset="0"/>
              </a:rPr>
              <a:t>filter:follows</a:t>
            </a:r>
            <a:r>
              <a:rPr lang="en-AU" sz="2800" dirty="0">
                <a:solidFill>
                  <a:srgbClr val="0070C0"/>
                </a:solidFill>
                <a:effectLst/>
                <a:latin typeface="Consolas" panose="020B0609020204030204" pitchFamily="49" charset="0"/>
                <a:ea typeface="Calibri" panose="020F0502020204030204" pitchFamily="34" charset="0"/>
                <a:cs typeface="Arial" panose="020B0604020202020204" pitchFamily="34" charset="0"/>
              </a:rPr>
              <a:t> until:2020-04-30</a:t>
            </a:r>
            <a:endParaRPr lang="en-MY"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76D8DAF7-2E44-FB57-4C02-7965AD654BF9}"/>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208333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0D55-DF82-CCA8-39A6-3FBCAD3813CA}"/>
              </a:ext>
            </a:extLst>
          </p:cNvPr>
          <p:cNvSpPr>
            <a:spLocks noGrp="1"/>
          </p:cNvSpPr>
          <p:nvPr>
            <p:ph type="title"/>
          </p:nvPr>
        </p:nvSpPr>
        <p:spPr>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Research context</a:t>
            </a:r>
          </a:p>
        </p:txBody>
      </p:sp>
      <p:sp>
        <p:nvSpPr>
          <p:cNvPr id="3" name="Content Placeholder 2">
            <a:extLst>
              <a:ext uri="{FF2B5EF4-FFF2-40B4-BE49-F238E27FC236}">
                <a16:creationId xmlns:a16="http://schemas.microsoft.com/office/drawing/2014/main" id="{E4422F4D-B624-6445-2FB9-5D042EDBE349}"/>
              </a:ext>
            </a:extLst>
          </p:cNvPr>
          <p:cNvSpPr>
            <a:spLocks noGrp="1"/>
          </p:cNvSpPr>
          <p:nvPr>
            <p:ph idx="1"/>
          </p:nvPr>
        </p:nvSpPr>
        <p:spPr/>
        <p:txBody>
          <a:bodyPr/>
          <a:lstStyle/>
          <a:p>
            <a:pPr marL="0" indent="0">
              <a:lnSpc>
                <a:spcPct val="150000"/>
              </a:lnSpc>
              <a:buNone/>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Research question:</a:t>
            </a:r>
          </a:p>
          <a:p>
            <a:pPr marL="0" indent="0">
              <a:lnSpc>
                <a:spcPct val="150000"/>
              </a:lnSpc>
              <a:buNone/>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What factors affected the </a:t>
            </a:r>
            <a:r>
              <a:rPr kumimoji="0" lang="en-AU" sz="2800" b="1" i="0" u="none" strike="noStrike" kern="1200" cap="none" spc="0" normalizeH="0" baseline="0" noProof="0" dirty="0">
                <a:ln>
                  <a:noFill/>
                </a:ln>
                <a:solidFill>
                  <a:prstClr val="black"/>
                </a:solidFill>
                <a:effectLst/>
                <a:uLnTx/>
                <a:uFillTx/>
                <a:latin typeface="Calibri" panose="020F0502020204030204"/>
                <a:ea typeface="+mn-ea"/>
                <a:cs typeface="+mn-cs"/>
              </a:rPr>
              <a:t>living and learning experiences of international students </a:t>
            </a: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from Malay-speaking countries in higher education with the shift to ERL due to COVID-19?</a:t>
            </a:r>
          </a:p>
          <a:p>
            <a:endParaRPr lang="en-AU" dirty="0"/>
          </a:p>
        </p:txBody>
      </p:sp>
      <p:sp>
        <p:nvSpPr>
          <p:cNvPr id="4" name="Footer Placeholder 3">
            <a:extLst>
              <a:ext uri="{FF2B5EF4-FFF2-40B4-BE49-F238E27FC236}">
                <a16:creationId xmlns:a16="http://schemas.microsoft.com/office/drawing/2014/main" id="{34283B31-59FA-BD3D-425C-B9E3A7EA3AB6}"/>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312872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5A35-21B1-4ABB-A487-AF8BF49CD6FD}"/>
              </a:ext>
            </a:extLst>
          </p:cNvPr>
          <p:cNvSpPr>
            <a:spLocks noGrp="1"/>
          </p:cNvSpPr>
          <p:nvPr>
            <p:ph type="title"/>
          </p:nvPr>
        </p:nvSpPr>
        <p:spPr>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Research context (cont’d)</a:t>
            </a:r>
          </a:p>
        </p:txBody>
      </p:sp>
      <p:graphicFrame>
        <p:nvGraphicFramePr>
          <p:cNvPr id="4" name="Table 4">
            <a:extLst>
              <a:ext uri="{FF2B5EF4-FFF2-40B4-BE49-F238E27FC236}">
                <a16:creationId xmlns:a16="http://schemas.microsoft.com/office/drawing/2014/main" id="{9764B5CF-B64F-4EBB-865C-605885EF6A30}"/>
              </a:ext>
            </a:extLst>
          </p:cNvPr>
          <p:cNvGraphicFramePr>
            <a:graphicFrameLocks noGrp="1"/>
          </p:cNvGraphicFramePr>
          <p:nvPr>
            <p:ph idx="1"/>
          </p:nvPr>
        </p:nvGraphicFramePr>
        <p:xfrm>
          <a:off x="838195" y="2596584"/>
          <a:ext cx="10515597" cy="2590800"/>
        </p:xfrm>
        <a:graphic>
          <a:graphicData uri="http://schemas.openxmlformats.org/drawingml/2006/table">
            <a:tbl>
              <a:tblPr firstRow="1" bandRow="1">
                <a:tableStyleId>{2A488322-F2BA-4B5B-9748-0D474271808F}</a:tableStyleId>
              </a:tblPr>
              <a:tblGrid>
                <a:gridCol w="3356816">
                  <a:extLst>
                    <a:ext uri="{9D8B030D-6E8A-4147-A177-3AD203B41FA5}">
                      <a16:colId xmlns:a16="http://schemas.microsoft.com/office/drawing/2014/main" val="2807125890"/>
                    </a:ext>
                  </a:extLst>
                </a:gridCol>
                <a:gridCol w="3653582">
                  <a:extLst>
                    <a:ext uri="{9D8B030D-6E8A-4147-A177-3AD203B41FA5}">
                      <a16:colId xmlns:a16="http://schemas.microsoft.com/office/drawing/2014/main" val="3267949441"/>
                    </a:ext>
                  </a:extLst>
                </a:gridCol>
                <a:gridCol w="3505199">
                  <a:extLst>
                    <a:ext uri="{9D8B030D-6E8A-4147-A177-3AD203B41FA5}">
                      <a16:colId xmlns:a16="http://schemas.microsoft.com/office/drawing/2014/main" val="878440612"/>
                    </a:ext>
                  </a:extLst>
                </a:gridCol>
              </a:tblGrid>
              <a:tr h="370840">
                <a:tc>
                  <a:txBody>
                    <a:bodyPr/>
                    <a:lstStyle/>
                    <a:p>
                      <a:pPr algn="ctr"/>
                      <a:endParaRPr lang="en-AU" sz="2000" dirty="0"/>
                    </a:p>
                  </a:txBody>
                  <a:tcPr/>
                </a:tc>
                <a:tc>
                  <a:txBody>
                    <a:bodyPr/>
                    <a:lstStyle/>
                    <a:p>
                      <a:pPr algn="ctr"/>
                      <a:r>
                        <a:rPr lang="en-AU" sz="2000" dirty="0"/>
                        <a:t>Part 1</a:t>
                      </a:r>
                    </a:p>
                  </a:txBody>
                  <a:tcPr/>
                </a:tc>
                <a:tc>
                  <a:txBody>
                    <a:bodyPr/>
                    <a:lstStyle/>
                    <a:p>
                      <a:pPr algn="ctr"/>
                      <a:r>
                        <a:rPr lang="en-AU" sz="2000" dirty="0"/>
                        <a:t>Part 2</a:t>
                      </a:r>
                    </a:p>
                  </a:txBody>
                  <a:tcPr/>
                </a:tc>
                <a:extLst>
                  <a:ext uri="{0D108BD9-81ED-4DB2-BD59-A6C34878D82A}">
                    <a16:rowId xmlns:a16="http://schemas.microsoft.com/office/drawing/2014/main" val="178683138"/>
                  </a:ext>
                </a:extLst>
              </a:tr>
              <a:tr h="370840">
                <a:tc>
                  <a:txBody>
                    <a:bodyPr/>
                    <a:lstStyle/>
                    <a:p>
                      <a:pPr algn="ctr"/>
                      <a:r>
                        <a:rPr lang="en-AU" sz="2000" dirty="0"/>
                        <a:t>Period of interest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sz="2000" dirty="0"/>
                        <a:t>Pre-</a:t>
                      </a:r>
                      <a:r>
                        <a:rPr kumimoji="0" lang="en-AU" sz="2000" b="0" i="0" u="none" strike="noStrike" kern="1200" cap="none" spc="0" normalizeH="0" baseline="0" noProof="0" dirty="0">
                          <a:ln>
                            <a:noFill/>
                          </a:ln>
                          <a:solidFill>
                            <a:prstClr val="black"/>
                          </a:solidFill>
                          <a:effectLst/>
                          <a:uLnTx/>
                          <a:uFillTx/>
                          <a:latin typeface="+mn-lt"/>
                          <a:ea typeface="+mn-ea"/>
                          <a:cs typeface="+mn-cs"/>
                        </a:rPr>
                        <a:t>COVID-19 (2019)</a:t>
                      </a:r>
                      <a:endParaRPr lang="en-AU" sz="2000" dirty="0"/>
                    </a:p>
                    <a:p>
                      <a:r>
                        <a:rPr lang="en-AU" sz="2000" dirty="0"/>
                        <a:t>Intra-COVID-19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AU" sz="2000" dirty="0"/>
                        <a:t>Post-COVID-19 </a:t>
                      </a:r>
                    </a:p>
                    <a:p>
                      <a:r>
                        <a:rPr lang="en-AU" sz="2000" dirty="0"/>
                        <a:t>(2022 onwards)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8762"/>
                  </a:ext>
                </a:extLst>
              </a:tr>
              <a:tr h="370840">
                <a:tc>
                  <a:txBody>
                    <a:bodyPr/>
                    <a:lstStyle/>
                    <a:p>
                      <a:pPr algn="ctr"/>
                      <a:r>
                        <a:rPr lang="en-AU" sz="2000" dirty="0"/>
                        <a:t>Data collection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AU" sz="2000" dirty="0"/>
                        <a:t>Online prompt interview</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sz="2000" dirty="0"/>
                    </a:p>
                  </a:txBody>
                  <a:tcPr/>
                </a:tc>
                <a:extLst>
                  <a:ext uri="{0D108BD9-81ED-4DB2-BD59-A6C34878D82A}">
                    <a16:rowId xmlns:a16="http://schemas.microsoft.com/office/drawing/2014/main" val="2260276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Current interviews (n)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167715"/>
                  </a:ext>
                </a:extLst>
              </a:tr>
              <a:tr h="370840">
                <a:tc>
                  <a:txBody>
                    <a:bodyPr/>
                    <a:lstStyle/>
                    <a:p>
                      <a:pPr algn="ctr"/>
                      <a:r>
                        <a:rPr lang="en-AU" sz="2000" dirty="0"/>
                        <a:t>Recruitment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AU" sz="2000" dirty="0"/>
                        <a:t>Purposive sampling</a:t>
                      </a:r>
                    </a:p>
                    <a:p>
                      <a:pPr algn="ctr"/>
                      <a:r>
                        <a:rPr lang="en-AU" sz="2000" dirty="0"/>
                        <a:t>Snowball sampling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AU" sz="2000" dirty="0"/>
                    </a:p>
                  </a:txBody>
                  <a:tcPr/>
                </a:tc>
                <a:extLst>
                  <a:ext uri="{0D108BD9-81ED-4DB2-BD59-A6C34878D82A}">
                    <a16:rowId xmlns:a16="http://schemas.microsoft.com/office/drawing/2014/main" val="3797471242"/>
                  </a:ext>
                </a:extLst>
              </a:tr>
            </a:tbl>
          </a:graphicData>
        </a:graphic>
      </p:graphicFrame>
      <p:sp>
        <p:nvSpPr>
          <p:cNvPr id="8" name="Content Placeholder 2">
            <a:extLst>
              <a:ext uri="{FF2B5EF4-FFF2-40B4-BE49-F238E27FC236}">
                <a16:creationId xmlns:a16="http://schemas.microsoft.com/office/drawing/2014/main" id="{88A8BEBA-9619-1E3C-7CD0-4A46EEB33BFF}"/>
              </a:ext>
            </a:extLst>
          </p:cNvPr>
          <p:cNvSpPr txBox="1">
            <a:spLocks/>
          </p:cNvSpPr>
          <p:nvPr/>
        </p:nvSpPr>
        <p:spPr>
          <a:xfrm>
            <a:off x="838200" y="1825625"/>
            <a:ext cx="10515600" cy="1102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rPr>
              <a:t>Design and data collection</a:t>
            </a:r>
          </a:p>
        </p:txBody>
      </p:sp>
      <p:sp>
        <p:nvSpPr>
          <p:cNvPr id="3" name="Footer Placeholder 2">
            <a:extLst>
              <a:ext uri="{FF2B5EF4-FFF2-40B4-BE49-F238E27FC236}">
                <a16:creationId xmlns:a16="http://schemas.microsoft.com/office/drawing/2014/main" id="{35052749-20B9-2AA6-4639-7B11DD9D1277}"/>
              </a:ext>
            </a:extLst>
          </p:cNvPr>
          <p:cNvSpPr>
            <a:spLocks noGrp="1"/>
          </p:cNvSpPr>
          <p:nvPr>
            <p:ph type="ftr" sz="quarter" idx="11"/>
          </p:nvPr>
        </p:nvSpPr>
        <p:spPr/>
        <p:txBody>
          <a:bodyPr/>
          <a:lstStyle/>
          <a:p>
            <a:r>
              <a:rPr lang="en-US"/>
              <a:t>Zahid Juri | Capitalising on online activity during interview</a:t>
            </a:r>
            <a:endParaRPr lang="en-MY"/>
          </a:p>
        </p:txBody>
      </p:sp>
    </p:spTree>
    <p:extLst>
      <p:ext uri="{BB962C8B-B14F-4D97-AF65-F5344CB8AC3E}">
        <p14:creationId xmlns:p14="http://schemas.microsoft.com/office/powerpoint/2010/main" val="356018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5678C-1701-4C93-A816-3B897B0ACBA4}"/>
              </a:ext>
            </a:extLst>
          </p:cNvPr>
          <p:cNvSpPr>
            <a:spLocks noGrp="1"/>
          </p:cNvSpPr>
          <p:nvPr>
            <p:ph idx="1"/>
          </p:nvPr>
        </p:nvSpPr>
        <p:spPr/>
        <p:txBody>
          <a:bodyPr>
            <a:normAutofit/>
          </a:bodyPr>
          <a:lstStyle/>
          <a:p>
            <a:r>
              <a:rPr lang="en-US" dirty="0"/>
              <a:t>Why?</a:t>
            </a:r>
          </a:p>
          <a:p>
            <a:pPr lvl="1"/>
            <a:r>
              <a:rPr lang="en-US" dirty="0"/>
              <a:t>Offset the reflective nature of the interview (particularly part 1)</a:t>
            </a:r>
          </a:p>
          <a:p>
            <a:pPr lvl="1"/>
            <a:r>
              <a:rPr lang="en-AU" dirty="0"/>
              <a:t>Capitalise</a:t>
            </a:r>
            <a:r>
              <a:rPr lang="en-US" dirty="0"/>
              <a:t> on the increased online activity</a:t>
            </a:r>
          </a:p>
          <a:p>
            <a:r>
              <a:rPr lang="en-US" dirty="0"/>
              <a:t>Drawn from:</a:t>
            </a:r>
          </a:p>
          <a:p>
            <a:pPr lvl="1"/>
            <a:r>
              <a:rPr lang="en-AU" dirty="0"/>
              <a:t>Trace interviews</a:t>
            </a:r>
            <a:r>
              <a:rPr lang="en-MY" sz="2400" baseline="30000" dirty="0">
                <a:effectLst/>
                <a:latin typeface="Times New Roman" panose="02020603050405020304" pitchFamily="18" charset="0"/>
                <a:ea typeface="Calibri" panose="020F0502020204030204" pitchFamily="34" charset="0"/>
                <a:cs typeface="Arial" panose="020B0604020202020204" pitchFamily="34" charset="0"/>
              </a:rPr>
              <a:t>1</a:t>
            </a:r>
            <a:r>
              <a:rPr lang="en-AU" dirty="0"/>
              <a:t> – visualised digital traces pre-interview</a:t>
            </a:r>
          </a:p>
          <a:p>
            <a:pPr lvl="1"/>
            <a:r>
              <a:rPr lang="en-AU" dirty="0"/>
              <a:t>Social media scroll back method</a:t>
            </a:r>
            <a:r>
              <a:rPr lang="en-MY"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AU" dirty="0"/>
              <a:t> – active scrolling during interview</a:t>
            </a:r>
          </a:p>
          <a:p>
            <a:r>
              <a:rPr lang="en-AU" dirty="0"/>
              <a:t>However… </a:t>
            </a:r>
            <a:endParaRPr lang="en-US" dirty="0"/>
          </a:p>
          <a:p>
            <a:endParaRPr lang="en-AU" dirty="0"/>
          </a:p>
        </p:txBody>
      </p:sp>
      <p:sp>
        <p:nvSpPr>
          <p:cNvPr id="4" name="Title 1">
            <a:extLst>
              <a:ext uri="{FF2B5EF4-FFF2-40B4-BE49-F238E27FC236}">
                <a16:creationId xmlns:a16="http://schemas.microsoft.com/office/drawing/2014/main" id="{6701F143-AD4E-4C47-B25A-DB083B0A4371}"/>
              </a:ext>
            </a:extLst>
          </p:cNvPr>
          <p:cNvSpPr>
            <a:spLocks noGrp="1"/>
          </p:cNvSpPr>
          <p:nvPr>
            <p:ph type="title"/>
          </p:nvPr>
        </p:nvSpPr>
        <p:spPr>
          <a:xfrm>
            <a:off x="838200" y="365125"/>
            <a:ext cx="10515600" cy="1325563"/>
          </a:xfrm>
          <a:solidFill>
            <a:schemeClr val="dk1"/>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Online prompt interview</a:t>
            </a:r>
          </a:p>
        </p:txBody>
      </p:sp>
      <p:sp>
        <p:nvSpPr>
          <p:cNvPr id="2" name="Footer Placeholder 1">
            <a:extLst>
              <a:ext uri="{FF2B5EF4-FFF2-40B4-BE49-F238E27FC236}">
                <a16:creationId xmlns:a16="http://schemas.microsoft.com/office/drawing/2014/main" id="{816E682D-9921-85A4-FDCF-8D0C850DA176}"/>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25786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6566-3C94-D9C1-BBAE-707F83D187CF}"/>
              </a:ext>
            </a:extLst>
          </p:cNvPr>
          <p:cNvSpPr>
            <a:spLocks noGrp="1"/>
          </p:cNvSpPr>
          <p:nvPr>
            <p:ph type="title"/>
          </p:nvPr>
        </p:nvSpPr>
        <p:spPr>
          <a:solidFill>
            <a:schemeClr val="dk1"/>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Online prompt interview (cont’d)</a:t>
            </a:r>
          </a:p>
        </p:txBody>
      </p:sp>
      <p:sp>
        <p:nvSpPr>
          <p:cNvPr id="3" name="Content Placeholder 2">
            <a:extLst>
              <a:ext uri="{FF2B5EF4-FFF2-40B4-BE49-F238E27FC236}">
                <a16:creationId xmlns:a16="http://schemas.microsoft.com/office/drawing/2014/main" id="{012225C9-4E80-4A84-3350-266A05A034F9}"/>
              </a:ext>
            </a:extLst>
          </p:cNvPr>
          <p:cNvSpPr>
            <a:spLocks noGrp="1"/>
          </p:cNvSpPr>
          <p:nvPr>
            <p:ph idx="1"/>
          </p:nvPr>
        </p:nvSpPr>
        <p:spPr/>
        <p:txBody>
          <a:bodyPr>
            <a:normAutofit/>
          </a:bodyPr>
          <a:lstStyle/>
          <a:p>
            <a:pPr marL="0" indent="0">
              <a:buNone/>
            </a:pPr>
            <a:r>
              <a:rPr lang="en-US" dirty="0"/>
              <a:t>My strategy:</a:t>
            </a:r>
          </a:p>
          <a:p>
            <a:pPr marL="914400" lvl="1" indent="-457200">
              <a:buFont typeface="+mj-lt"/>
              <a:buAutoNum type="arabicPeriod"/>
            </a:pPr>
            <a:r>
              <a:rPr lang="en-US" dirty="0"/>
              <a:t> Multiple online accounts on a pre-determined date</a:t>
            </a:r>
          </a:p>
          <a:p>
            <a:pPr lvl="2"/>
            <a:r>
              <a:rPr lang="en-US" sz="2400" dirty="0"/>
              <a:t>One learning management system (LMS) or Email</a:t>
            </a:r>
          </a:p>
          <a:p>
            <a:pPr lvl="2"/>
            <a:r>
              <a:rPr lang="en-US" sz="2400" dirty="0"/>
              <a:t>One social network site (SNS)</a:t>
            </a:r>
          </a:p>
          <a:p>
            <a:pPr marL="971550" lvl="1" indent="-514350">
              <a:buFont typeface="+mj-lt"/>
              <a:buAutoNum type="arabicPeriod"/>
            </a:pPr>
            <a:r>
              <a:rPr lang="en-US" dirty="0"/>
              <a:t>Gave them instructions or asked them to copy and paste search strings</a:t>
            </a:r>
          </a:p>
          <a:p>
            <a:pPr marL="914400" lvl="1" indent="-457200">
              <a:buFont typeface="+mj-lt"/>
              <a:buAutoNum type="arabicPeriod"/>
            </a:pPr>
            <a:r>
              <a:rPr lang="en-US" dirty="0"/>
              <a:t> Give more power and control to interviewees (to show or not to show)</a:t>
            </a:r>
          </a:p>
          <a:p>
            <a:pPr marL="914400" lvl="1" indent="-457200">
              <a:buFont typeface="+mj-lt"/>
              <a:buAutoNum type="arabicPeriod"/>
            </a:pPr>
            <a:r>
              <a:rPr lang="en-US" dirty="0"/>
              <a:t> Zoom interview</a:t>
            </a:r>
          </a:p>
        </p:txBody>
      </p:sp>
      <p:sp>
        <p:nvSpPr>
          <p:cNvPr id="4" name="Footer Placeholder 3">
            <a:extLst>
              <a:ext uri="{FF2B5EF4-FFF2-40B4-BE49-F238E27FC236}">
                <a16:creationId xmlns:a16="http://schemas.microsoft.com/office/drawing/2014/main" id="{531E03D0-EC76-3AB1-C6A2-6D2E3BDCD29D}"/>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200096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C86A-8AF0-9F3C-B94E-D9B7DDC543F1}"/>
              </a:ext>
            </a:extLst>
          </p:cNvPr>
          <p:cNvSpPr>
            <a:spLocks noGrp="1"/>
          </p:cNvSpPr>
          <p:nvPr>
            <p:ph type="title"/>
          </p:nvPr>
        </p:nvSpPr>
        <p:spPr>
          <a:solidFill>
            <a:schemeClr val="accent1"/>
          </a:solidFill>
          <a:ln w="38100">
            <a:solidFill>
              <a:schemeClr val="tx1"/>
            </a:solidFill>
          </a:ln>
        </p:spPr>
        <p:style>
          <a:lnRef idx="0">
            <a:scrgbClr r="0" g="0" b="0"/>
          </a:lnRef>
          <a:fillRef idx="0">
            <a:scrgbClr r="0" g="0" b="0"/>
          </a:fillRef>
          <a:effectRef idx="0">
            <a:scrgbClr r="0" g="0" b="0"/>
          </a:effectRef>
          <a:fontRef idx="minor">
            <a:schemeClr val="lt1"/>
          </a:fontRef>
        </p:style>
        <p:txBody>
          <a:bodyPr/>
          <a:lstStyle/>
          <a:p>
            <a:pPr algn="ctr"/>
            <a:r>
              <a:rPr lang="en-AU" dirty="0"/>
              <a:t>Demonstration 1 – ‘Adam’</a:t>
            </a:r>
          </a:p>
        </p:txBody>
      </p:sp>
      <p:sp>
        <p:nvSpPr>
          <p:cNvPr id="3" name="Content Placeholder 2">
            <a:extLst>
              <a:ext uri="{FF2B5EF4-FFF2-40B4-BE49-F238E27FC236}">
                <a16:creationId xmlns:a16="http://schemas.microsoft.com/office/drawing/2014/main" id="{4652926B-E69C-4F0F-F9B6-016CB5207641}"/>
              </a:ext>
            </a:extLst>
          </p:cNvPr>
          <p:cNvSpPr>
            <a:spLocks noGrp="1"/>
          </p:cNvSpPr>
          <p:nvPr>
            <p:ph idx="1"/>
          </p:nvPr>
        </p:nvSpPr>
        <p:spPr/>
        <p:txBody>
          <a:bodyPr/>
          <a:lstStyle/>
          <a:p>
            <a:r>
              <a:rPr lang="en-AU" dirty="0"/>
              <a:t>Adam’s info:</a:t>
            </a:r>
          </a:p>
          <a:p>
            <a:pPr lvl="1"/>
            <a:r>
              <a:rPr lang="en-AU" sz="2600" dirty="0"/>
              <a:t>Interviewee for part 1 (before and during COVID-19)</a:t>
            </a:r>
          </a:p>
          <a:p>
            <a:pPr lvl="1"/>
            <a:r>
              <a:rPr lang="en-AU" sz="2600" dirty="0"/>
              <a:t>Graduate (Sem 2, 2020)</a:t>
            </a:r>
          </a:p>
          <a:p>
            <a:pPr lvl="1"/>
            <a:r>
              <a:rPr lang="en-AU" sz="2600" dirty="0"/>
              <a:t>Malaysian</a:t>
            </a:r>
          </a:p>
          <a:p>
            <a:pPr lvl="1"/>
            <a:r>
              <a:rPr lang="en-AU" sz="2600" dirty="0"/>
              <a:t>Sponsored by a government body</a:t>
            </a:r>
          </a:p>
          <a:p>
            <a:endParaRPr lang="en-AU" dirty="0"/>
          </a:p>
          <a:p>
            <a:r>
              <a:rPr lang="en-AU" dirty="0"/>
              <a:t>Online accounts selected – Outlook, Facebook, LinkedIn</a:t>
            </a:r>
          </a:p>
          <a:p>
            <a:endParaRPr lang="en-AU" dirty="0"/>
          </a:p>
        </p:txBody>
      </p:sp>
      <p:sp>
        <p:nvSpPr>
          <p:cNvPr id="4" name="Footer Placeholder 3">
            <a:extLst>
              <a:ext uri="{FF2B5EF4-FFF2-40B4-BE49-F238E27FC236}">
                <a16:creationId xmlns:a16="http://schemas.microsoft.com/office/drawing/2014/main" id="{E2407C10-0C70-AB23-A131-388BBC2FCAEA}"/>
              </a:ext>
            </a:extLst>
          </p:cNvPr>
          <p:cNvSpPr>
            <a:spLocks noGrp="1"/>
          </p:cNvSpPr>
          <p:nvPr>
            <p:ph type="ftr" sz="quarter" idx="11"/>
          </p:nvPr>
        </p:nvSpPr>
        <p:spPr/>
        <p:txBody>
          <a:bodyPr/>
          <a:lstStyle/>
          <a:p>
            <a:r>
              <a:rPr lang="en-US"/>
              <a:t>Zahid Juri | Capitalising on online activity during interview</a:t>
            </a:r>
            <a:endParaRPr lang="en-AU"/>
          </a:p>
        </p:txBody>
      </p:sp>
    </p:spTree>
    <p:extLst>
      <p:ext uri="{BB962C8B-B14F-4D97-AF65-F5344CB8AC3E}">
        <p14:creationId xmlns:p14="http://schemas.microsoft.com/office/powerpoint/2010/main" val="382622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6BF9-81D5-B3B4-B00D-3E9C45668D1C}"/>
              </a:ext>
            </a:extLst>
          </p:cNvPr>
          <p:cNvSpPr>
            <a:spLocks noGrp="1"/>
          </p:cNvSpPr>
          <p:nvPr>
            <p:ph type="title"/>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Outlook</a:t>
            </a:r>
          </a:p>
        </p:txBody>
      </p:sp>
      <p:sp>
        <p:nvSpPr>
          <p:cNvPr id="3" name="Content Placeholder 2">
            <a:extLst>
              <a:ext uri="{FF2B5EF4-FFF2-40B4-BE49-F238E27FC236}">
                <a16:creationId xmlns:a16="http://schemas.microsoft.com/office/drawing/2014/main" id="{9A6283C7-1B95-8659-3018-F0D57758D6BA}"/>
              </a:ext>
            </a:extLst>
          </p:cNvPr>
          <p:cNvSpPr>
            <a:spLocks noGrp="1"/>
          </p:cNvSpPr>
          <p:nvPr>
            <p:ph idx="1"/>
          </p:nvPr>
        </p:nvSpPr>
        <p:spPr/>
        <p:txBody>
          <a:bodyPr>
            <a:normAutofit fontScale="92500" lnSpcReduction="10000"/>
          </a:bodyPr>
          <a:lstStyle/>
          <a:p>
            <a:pPr marL="228600" marR="0" lvl="0" indent="0" algn="ctr"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AU" b="0" i="0" u="none" strike="noStrike" kern="1200" cap="none" spc="0" normalizeH="0" baseline="0" noProof="0" dirty="0">
                <a:ln>
                  <a:noFill/>
                </a:ln>
                <a:solidFill>
                  <a:schemeClr val="accent1"/>
                </a:solidFill>
                <a:effectLst/>
                <a:uLnTx/>
                <a:uFillTx/>
                <a:latin typeface="Consolas" panose="020B0609020204030204" pitchFamily="49" charset="0"/>
                <a:ea typeface="Calibri" panose="020F0502020204030204" pitchFamily="34" charset="0"/>
                <a:cs typeface="Arial" panose="020B0604020202020204" pitchFamily="34" charset="0"/>
              </a:rPr>
              <a:t>received:2019-08-01..2019-12-31</a:t>
            </a:r>
            <a:endParaRPr kumimoji="0" lang="en-MY" b="0" i="0" u="none" strike="noStrike" kern="1200" cap="none" spc="0" normalizeH="0" baseline="0" noProof="0" dirty="0">
              <a:ln>
                <a:noFill/>
              </a:ln>
              <a:solidFill>
                <a:schemeClr val="accent1"/>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228600" marR="0" lvl="0" indent="0" algn="ctr"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lang="en-AU" dirty="0">
                <a:solidFill>
                  <a:srgbClr val="00B050"/>
                </a:solidFill>
                <a:latin typeface="Consolas" panose="020B0609020204030204" pitchFamily="49" charset="0"/>
                <a:ea typeface="Calibri" panose="020F0502020204030204" pitchFamily="34" charset="0"/>
                <a:cs typeface="Arial" panose="020B0604020202020204" pitchFamily="34" charset="0"/>
              </a:rPr>
              <a:t>sent</a:t>
            </a:r>
            <a:r>
              <a:rPr kumimoji="0" lang="en-AU" b="0" i="0" u="none" strike="noStrike" kern="1200" cap="none" spc="0" normalizeH="0" baseline="0" noProof="0" dirty="0">
                <a:ln>
                  <a:noFill/>
                </a:ln>
                <a:solidFill>
                  <a:srgbClr val="00B050"/>
                </a:solidFill>
                <a:effectLst/>
                <a:uLnTx/>
                <a:uFillTx/>
                <a:latin typeface="Consolas" panose="020B0609020204030204" pitchFamily="49" charset="0"/>
                <a:ea typeface="Calibri" panose="020F0502020204030204" pitchFamily="34" charset="0"/>
                <a:cs typeface="Arial" panose="020B0604020202020204" pitchFamily="34" charset="0"/>
              </a:rPr>
              <a:t>:2020-01-01..2020-06-30</a:t>
            </a:r>
            <a:endParaRPr kumimoji="0" lang="en-MY"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r>
              <a:rPr lang="en-US" dirty="0"/>
              <a:t>Email used as a proxy for other accounts</a:t>
            </a:r>
          </a:p>
          <a:p>
            <a:r>
              <a:rPr lang="en-US" dirty="0"/>
              <a:t>Pros – exploration of various interactions, learning environment</a:t>
            </a:r>
          </a:p>
          <a:p>
            <a:r>
              <a:rPr lang="en-US" dirty="0"/>
              <a:t>Cons – generic </a:t>
            </a:r>
            <a:r>
              <a:rPr lang="en-AU" dirty="0"/>
              <a:t>non-personalised</a:t>
            </a:r>
            <a:r>
              <a:rPr lang="en-US" dirty="0"/>
              <a:t> emails</a:t>
            </a:r>
            <a:endParaRPr lang="en-AU" dirty="0"/>
          </a:p>
        </p:txBody>
      </p:sp>
      <p:sp>
        <p:nvSpPr>
          <p:cNvPr id="4" name="Footer Placeholder 3">
            <a:extLst>
              <a:ext uri="{FF2B5EF4-FFF2-40B4-BE49-F238E27FC236}">
                <a16:creationId xmlns:a16="http://schemas.microsoft.com/office/drawing/2014/main" id="{81123ECF-37F9-8F1F-4278-0309B9B2FACF}"/>
              </a:ext>
            </a:extLst>
          </p:cNvPr>
          <p:cNvSpPr>
            <a:spLocks noGrp="1"/>
          </p:cNvSpPr>
          <p:nvPr>
            <p:ph type="ftr" sz="quarter" idx="11"/>
          </p:nvPr>
        </p:nvSpPr>
        <p:spPr/>
        <p:txBody>
          <a:bodyPr/>
          <a:lstStyle/>
          <a:p>
            <a:r>
              <a:rPr lang="en-US"/>
              <a:t>Zahid Juri | Capitalising on online activity during interview</a:t>
            </a:r>
            <a:endParaRPr lang="en-AU"/>
          </a:p>
        </p:txBody>
      </p:sp>
      <p:pic>
        <p:nvPicPr>
          <p:cNvPr id="6" name="Graphic 5" descr="Email with solid fill">
            <a:extLst>
              <a:ext uri="{FF2B5EF4-FFF2-40B4-BE49-F238E27FC236}">
                <a16:creationId xmlns:a16="http://schemas.microsoft.com/office/drawing/2014/main" id="{8D401B40-E9C3-0108-148E-6F99C58F8F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6076" y="570706"/>
            <a:ext cx="914400" cy="914400"/>
          </a:xfrm>
          <a:prstGeom prst="rect">
            <a:avLst/>
          </a:prstGeom>
        </p:spPr>
      </p:pic>
      <p:pic>
        <p:nvPicPr>
          <p:cNvPr id="9" name="Graphic 8" descr="Email with solid fill">
            <a:extLst>
              <a:ext uri="{FF2B5EF4-FFF2-40B4-BE49-F238E27FC236}">
                <a16:creationId xmlns:a16="http://schemas.microsoft.com/office/drawing/2014/main" id="{9C5D4749-2898-0EA4-F1B2-955CF76976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524" y="570706"/>
            <a:ext cx="914400" cy="914400"/>
          </a:xfrm>
          <a:prstGeom prst="rect">
            <a:avLst/>
          </a:prstGeom>
        </p:spPr>
      </p:pic>
      <p:sp>
        <p:nvSpPr>
          <p:cNvPr id="10" name="TextBox 9">
            <a:extLst>
              <a:ext uri="{FF2B5EF4-FFF2-40B4-BE49-F238E27FC236}">
                <a16:creationId xmlns:a16="http://schemas.microsoft.com/office/drawing/2014/main" id="{989C3828-D44A-4FC2-BCF3-8307F1A9791A}"/>
              </a:ext>
            </a:extLst>
          </p:cNvPr>
          <p:cNvSpPr txBox="1"/>
          <p:nvPr/>
        </p:nvSpPr>
        <p:spPr>
          <a:xfrm>
            <a:off x="1450451" y="3389554"/>
            <a:ext cx="9291098" cy="1200329"/>
          </a:xfrm>
          <a:prstGeom prst="rect">
            <a:avLst/>
          </a:prstGeom>
          <a:noFill/>
        </p:spPr>
        <p:txBody>
          <a:bodyPr wrap="square" rtlCol="0">
            <a:spAutoFit/>
          </a:bodyPr>
          <a:lstStyle/>
          <a:p>
            <a:pPr algn="just"/>
            <a:r>
              <a:rPr lang="en-US" sz="2400" dirty="0">
                <a:solidFill>
                  <a:schemeClr val="tx1">
                    <a:lumMod val="50000"/>
                    <a:lumOff val="50000"/>
                  </a:schemeClr>
                </a:solidFill>
              </a:rPr>
              <a:t>“</a:t>
            </a:r>
            <a:r>
              <a:rPr lang="en-US" sz="2400" i="1" dirty="0">
                <a:solidFill>
                  <a:schemeClr val="tx1">
                    <a:lumMod val="50000"/>
                    <a:lumOff val="50000"/>
                  </a:schemeClr>
                </a:solidFill>
              </a:rPr>
              <a:t>Piazza emails </a:t>
            </a:r>
            <a:r>
              <a:rPr lang="en-US" sz="2400" b="1" i="1" dirty="0">
                <a:solidFill>
                  <a:schemeClr val="tx1">
                    <a:lumMod val="50000"/>
                    <a:lumOff val="50000"/>
                  </a:schemeClr>
                </a:solidFill>
              </a:rPr>
              <a:t>brings back a lot of memories </a:t>
            </a:r>
            <a:r>
              <a:rPr lang="en-US" sz="2400" i="1" dirty="0">
                <a:solidFill>
                  <a:schemeClr val="tx1">
                    <a:lumMod val="50000"/>
                    <a:lumOff val="50000"/>
                  </a:schemeClr>
                </a:solidFill>
              </a:rPr>
              <a:t>because a few courses, (they were) on Piazza. So, we get a lot of information from Piazza because we can ask a lot of questions and the tutors can answer</a:t>
            </a:r>
            <a:r>
              <a:rPr lang="en-US" sz="2400" dirty="0">
                <a:solidFill>
                  <a:schemeClr val="tx1">
                    <a:lumMod val="50000"/>
                    <a:lumOff val="50000"/>
                  </a:schemeClr>
                </a:solidFill>
              </a:rPr>
              <a:t>” – Adam</a:t>
            </a:r>
          </a:p>
        </p:txBody>
      </p:sp>
    </p:spTree>
    <p:extLst>
      <p:ext uri="{BB962C8B-B14F-4D97-AF65-F5344CB8AC3E}">
        <p14:creationId xmlns:p14="http://schemas.microsoft.com/office/powerpoint/2010/main" val="44630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00E4-DF49-DAEE-9142-08B77DE9DDA2}"/>
              </a:ext>
            </a:extLst>
          </p:cNvPr>
          <p:cNvSpPr>
            <a:spLocks noGrp="1"/>
          </p:cNvSpPr>
          <p:nvPr>
            <p:ph type="title"/>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r>
              <a:rPr lang="en-AU" dirty="0"/>
              <a:t>Facebook</a:t>
            </a:r>
          </a:p>
        </p:txBody>
      </p:sp>
      <p:sp>
        <p:nvSpPr>
          <p:cNvPr id="3" name="Content Placeholder 2">
            <a:extLst>
              <a:ext uri="{FF2B5EF4-FFF2-40B4-BE49-F238E27FC236}">
                <a16:creationId xmlns:a16="http://schemas.microsoft.com/office/drawing/2014/main" id="{68CC69EA-180B-7E85-F024-0052A2A9FE5C}"/>
              </a:ext>
            </a:extLst>
          </p:cNvPr>
          <p:cNvSpPr>
            <a:spLocks noGrp="1"/>
          </p:cNvSpPr>
          <p:nvPr>
            <p:ph idx="1"/>
          </p:nvPr>
        </p:nvSpPr>
        <p:spPr>
          <a:xfrm>
            <a:off x="7239000" y="1825625"/>
            <a:ext cx="4114800" cy="4351338"/>
          </a:xfrm>
          <a:custGeom>
            <a:avLst/>
            <a:gdLst>
              <a:gd name="connsiteX0" fmla="*/ 0 w 4114800"/>
              <a:gd name="connsiteY0" fmla="*/ 0 h 4351338"/>
              <a:gd name="connsiteX1" fmla="*/ 464385 w 4114800"/>
              <a:gd name="connsiteY1" fmla="*/ 0 h 4351338"/>
              <a:gd name="connsiteX2" fmla="*/ 1093361 w 4114800"/>
              <a:gd name="connsiteY2" fmla="*/ 0 h 4351338"/>
              <a:gd name="connsiteX3" fmla="*/ 1640042 w 4114800"/>
              <a:gd name="connsiteY3" fmla="*/ 0 h 4351338"/>
              <a:gd name="connsiteX4" fmla="*/ 2227870 w 4114800"/>
              <a:gd name="connsiteY4" fmla="*/ 0 h 4351338"/>
              <a:gd name="connsiteX5" fmla="*/ 2897995 w 4114800"/>
              <a:gd name="connsiteY5" fmla="*/ 0 h 4351338"/>
              <a:gd name="connsiteX6" fmla="*/ 3403527 w 4114800"/>
              <a:gd name="connsiteY6" fmla="*/ 0 h 4351338"/>
              <a:gd name="connsiteX7" fmla="*/ 4114800 w 4114800"/>
              <a:gd name="connsiteY7" fmla="*/ 0 h 4351338"/>
              <a:gd name="connsiteX8" fmla="*/ 4114800 w 4114800"/>
              <a:gd name="connsiteY8" fmla="*/ 456890 h 4351338"/>
              <a:gd name="connsiteX9" fmla="*/ 4114800 w 4114800"/>
              <a:gd name="connsiteY9" fmla="*/ 957294 h 4351338"/>
              <a:gd name="connsiteX10" fmla="*/ 4114800 w 4114800"/>
              <a:gd name="connsiteY10" fmla="*/ 1501212 h 4351338"/>
              <a:gd name="connsiteX11" fmla="*/ 4114800 w 4114800"/>
              <a:gd name="connsiteY11" fmla="*/ 1958102 h 4351338"/>
              <a:gd name="connsiteX12" fmla="*/ 4114800 w 4114800"/>
              <a:gd name="connsiteY12" fmla="*/ 2589046 h 4351338"/>
              <a:gd name="connsiteX13" fmla="*/ 4114800 w 4114800"/>
              <a:gd name="connsiteY13" fmla="*/ 3132963 h 4351338"/>
              <a:gd name="connsiteX14" fmla="*/ 4114800 w 4114800"/>
              <a:gd name="connsiteY14" fmla="*/ 3763907 h 4351338"/>
              <a:gd name="connsiteX15" fmla="*/ 4114800 w 4114800"/>
              <a:gd name="connsiteY15" fmla="*/ 4351338 h 4351338"/>
              <a:gd name="connsiteX16" fmla="*/ 3568119 w 4114800"/>
              <a:gd name="connsiteY16" fmla="*/ 4351338 h 4351338"/>
              <a:gd name="connsiteX17" fmla="*/ 3021439 w 4114800"/>
              <a:gd name="connsiteY17" fmla="*/ 4351338 h 4351338"/>
              <a:gd name="connsiteX18" fmla="*/ 2392462 w 4114800"/>
              <a:gd name="connsiteY18" fmla="*/ 4351338 h 4351338"/>
              <a:gd name="connsiteX19" fmla="*/ 1804634 w 4114800"/>
              <a:gd name="connsiteY19" fmla="*/ 4351338 h 4351338"/>
              <a:gd name="connsiteX20" fmla="*/ 1134509 w 4114800"/>
              <a:gd name="connsiteY20" fmla="*/ 4351338 h 4351338"/>
              <a:gd name="connsiteX21" fmla="*/ 0 w 4114800"/>
              <a:gd name="connsiteY21" fmla="*/ 4351338 h 4351338"/>
              <a:gd name="connsiteX22" fmla="*/ 0 w 4114800"/>
              <a:gd name="connsiteY22" fmla="*/ 3763907 h 4351338"/>
              <a:gd name="connsiteX23" fmla="*/ 0 w 4114800"/>
              <a:gd name="connsiteY23" fmla="*/ 3219990 h 4351338"/>
              <a:gd name="connsiteX24" fmla="*/ 0 w 4114800"/>
              <a:gd name="connsiteY24" fmla="*/ 2632559 h 4351338"/>
              <a:gd name="connsiteX25" fmla="*/ 0 w 4114800"/>
              <a:gd name="connsiteY25" fmla="*/ 2088642 h 4351338"/>
              <a:gd name="connsiteX26" fmla="*/ 0 w 4114800"/>
              <a:gd name="connsiteY26" fmla="*/ 1544725 h 4351338"/>
              <a:gd name="connsiteX27" fmla="*/ 0 w 4114800"/>
              <a:gd name="connsiteY27" fmla="*/ 1000808 h 4351338"/>
              <a:gd name="connsiteX28" fmla="*/ 0 w 4114800"/>
              <a:gd name="connsiteY28" fmla="*/ 587431 h 4351338"/>
              <a:gd name="connsiteX29" fmla="*/ 0 w 4114800"/>
              <a:gd name="connsiteY29"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800" h="4351338" fill="none" extrusionOk="0">
                <a:moveTo>
                  <a:pt x="0" y="0"/>
                </a:moveTo>
                <a:cubicBezTo>
                  <a:pt x="137124" y="-22625"/>
                  <a:pt x="248672" y="37620"/>
                  <a:pt x="464385" y="0"/>
                </a:cubicBezTo>
                <a:cubicBezTo>
                  <a:pt x="680098" y="-37620"/>
                  <a:pt x="869572" y="23215"/>
                  <a:pt x="1093361" y="0"/>
                </a:cubicBezTo>
                <a:cubicBezTo>
                  <a:pt x="1317150" y="-23215"/>
                  <a:pt x="1446291" y="9185"/>
                  <a:pt x="1640042" y="0"/>
                </a:cubicBezTo>
                <a:cubicBezTo>
                  <a:pt x="1833793" y="-9185"/>
                  <a:pt x="2085459" y="26631"/>
                  <a:pt x="2227870" y="0"/>
                </a:cubicBezTo>
                <a:cubicBezTo>
                  <a:pt x="2370281" y="-26631"/>
                  <a:pt x="2660872" y="66607"/>
                  <a:pt x="2897995" y="0"/>
                </a:cubicBezTo>
                <a:cubicBezTo>
                  <a:pt x="3135118" y="-66607"/>
                  <a:pt x="3224917" y="50415"/>
                  <a:pt x="3403527" y="0"/>
                </a:cubicBezTo>
                <a:cubicBezTo>
                  <a:pt x="3582137" y="-50415"/>
                  <a:pt x="3917765" y="576"/>
                  <a:pt x="4114800" y="0"/>
                </a:cubicBezTo>
                <a:cubicBezTo>
                  <a:pt x="4132791" y="140104"/>
                  <a:pt x="4080035" y="331502"/>
                  <a:pt x="4114800" y="456890"/>
                </a:cubicBezTo>
                <a:cubicBezTo>
                  <a:pt x="4149565" y="582278"/>
                  <a:pt x="4075872" y="775828"/>
                  <a:pt x="4114800" y="957294"/>
                </a:cubicBezTo>
                <a:cubicBezTo>
                  <a:pt x="4153728" y="1138760"/>
                  <a:pt x="4083945" y="1391722"/>
                  <a:pt x="4114800" y="1501212"/>
                </a:cubicBezTo>
                <a:cubicBezTo>
                  <a:pt x="4145655" y="1610702"/>
                  <a:pt x="4088347" y="1842481"/>
                  <a:pt x="4114800" y="1958102"/>
                </a:cubicBezTo>
                <a:cubicBezTo>
                  <a:pt x="4141253" y="2073723"/>
                  <a:pt x="4103843" y="2297226"/>
                  <a:pt x="4114800" y="2589046"/>
                </a:cubicBezTo>
                <a:cubicBezTo>
                  <a:pt x="4125757" y="2880866"/>
                  <a:pt x="4086263" y="2916214"/>
                  <a:pt x="4114800" y="3132963"/>
                </a:cubicBezTo>
                <a:cubicBezTo>
                  <a:pt x="4143337" y="3349712"/>
                  <a:pt x="4091013" y="3621218"/>
                  <a:pt x="4114800" y="3763907"/>
                </a:cubicBezTo>
                <a:cubicBezTo>
                  <a:pt x="4138587" y="3906596"/>
                  <a:pt x="4102355" y="4180757"/>
                  <a:pt x="4114800" y="4351338"/>
                </a:cubicBezTo>
                <a:cubicBezTo>
                  <a:pt x="3911887" y="4380454"/>
                  <a:pt x="3779981" y="4327149"/>
                  <a:pt x="3568119" y="4351338"/>
                </a:cubicBezTo>
                <a:cubicBezTo>
                  <a:pt x="3356257" y="4375527"/>
                  <a:pt x="3138598" y="4313153"/>
                  <a:pt x="3021439" y="4351338"/>
                </a:cubicBezTo>
                <a:cubicBezTo>
                  <a:pt x="2904280" y="4389523"/>
                  <a:pt x="2649294" y="4312425"/>
                  <a:pt x="2392462" y="4351338"/>
                </a:cubicBezTo>
                <a:cubicBezTo>
                  <a:pt x="2135630" y="4390251"/>
                  <a:pt x="2015769" y="4308024"/>
                  <a:pt x="1804634" y="4351338"/>
                </a:cubicBezTo>
                <a:cubicBezTo>
                  <a:pt x="1593499" y="4394652"/>
                  <a:pt x="1274912" y="4304390"/>
                  <a:pt x="1134509" y="4351338"/>
                </a:cubicBezTo>
                <a:cubicBezTo>
                  <a:pt x="994107" y="4398286"/>
                  <a:pt x="417061" y="4306312"/>
                  <a:pt x="0" y="4351338"/>
                </a:cubicBezTo>
                <a:cubicBezTo>
                  <a:pt x="-7006" y="4187714"/>
                  <a:pt x="3608" y="3959866"/>
                  <a:pt x="0" y="3763907"/>
                </a:cubicBezTo>
                <a:cubicBezTo>
                  <a:pt x="-3608" y="3567948"/>
                  <a:pt x="12" y="3393858"/>
                  <a:pt x="0" y="3219990"/>
                </a:cubicBezTo>
                <a:cubicBezTo>
                  <a:pt x="-12" y="3046122"/>
                  <a:pt x="42636" y="2889150"/>
                  <a:pt x="0" y="2632559"/>
                </a:cubicBezTo>
                <a:cubicBezTo>
                  <a:pt x="-42636" y="2375968"/>
                  <a:pt x="18337" y="2259364"/>
                  <a:pt x="0" y="2088642"/>
                </a:cubicBezTo>
                <a:cubicBezTo>
                  <a:pt x="-18337" y="1917920"/>
                  <a:pt x="61527" y="1776079"/>
                  <a:pt x="0" y="1544725"/>
                </a:cubicBezTo>
                <a:cubicBezTo>
                  <a:pt x="-61527" y="1313371"/>
                  <a:pt x="38798" y="1153146"/>
                  <a:pt x="0" y="1000808"/>
                </a:cubicBezTo>
                <a:cubicBezTo>
                  <a:pt x="-38798" y="848470"/>
                  <a:pt x="22259" y="787967"/>
                  <a:pt x="0" y="587431"/>
                </a:cubicBezTo>
                <a:cubicBezTo>
                  <a:pt x="-22259" y="386895"/>
                  <a:pt x="27407" y="229853"/>
                  <a:pt x="0" y="0"/>
                </a:cubicBezTo>
                <a:close/>
              </a:path>
              <a:path w="4114800" h="4351338" stroke="0" extrusionOk="0">
                <a:moveTo>
                  <a:pt x="0" y="0"/>
                </a:moveTo>
                <a:cubicBezTo>
                  <a:pt x="269664" y="-55989"/>
                  <a:pt x="379057" y="32386"/>
                  <a:pt x="546681" y="0"/>
                </a:cubicBezTo>
                <a:cubicBezTo>
                  <a:pt x="714305" y="-32386"/>
                  <a:pt x="852721" y="5703"/>
                  <a:pt x="1011065" y="0"/>
                </a:cubicBezTo>
                <a:cubicBezTo>
                  <a:pt x="1169409" y="-5703"/>
                  <a:pt x="1354389" y="80366"/>
                  <a:pt x="1681190" y="0"/>
                </a:cubicBezTo>
                <a:cubicBezTo>
                  <a:pt x="2007992" y="-80366"/>
                  <a:pt x="2101766" y="62354"/>
                  <a:pt x="2227870" y="0"/>
                </a:cubicBezTo>
                <a:cubicBezTo>
                  <a:pt x="2353974" y="-62354"/>
                  <a:pt x="2617727" y="38708"/>
                  <a:pt x="2774551" y="0"/>
                </a:cubicBezTo>
                <a:cubicBezTo>
                  <a:pt x="2931375" y="-38708"/>
                  <a:pt x="3252623" y="51485"/>
                  <a:pt x="3444675" y="0"/>
                </a:cubicBezTo>
                <a:cubicBezTo>
                  <a:pt x="3636727" y="-51485"/>
                  <a:pt x="3812756" y="24147"/>
                  <a:pt x="4114800" y="0"/>
                </a:cubicBezTo>
                <a:cubicBezTo>
                  <a:pt x="4163216" y="160147"/>
                  <a:pt x="4087495" y="401486"/>
                  <a:pt x="4114800" y="630944"/>
                </a:cubicBezTo>
                <a:cubicBezTo>
                  <a:pt x="4142105" y="860402"/>
                  <a:pt x="4078455" y="969260"/>
                  <a:pt x="4114800" y="1087835"/>
                </a:cubicBezTo>
                <a:cubicBezTo>
                  <a:pt x="4151145" y="1206410"/>
                  <a:pt x="4108443" y="1400971"/>
                  <a:pt x="4114800" y="1544725"/>
                </a:cubicBezTo>
                <a:cubicBezTo>
                  <a:pt x="4121157" y="1688479"/>
                  <a:pt x="4081137" y="1899124"/>
                  <a:pt x="4114800" y="2088642"/>
                </a:cubicBezTo>
                <a:cubicBezTo>
                  <a:pt x="4148463" y="2278160"/>
                  <a:pt x="4104641" y="2440298"/>
                  <a:pt x="4114800" y="2676073"/>
                </a:cubicBezTo>
                <a:cubicBezTo>
                  <a:pt x="4124959" y="2911848"/>
                  <a:pt x="4105393" y="2917706"/>
                  <a:pt x="4114800" y="3089450"/>
                </a:cubicBezTo>
                <a:cubicBezTo>
                  <a:pt x="4124207" y="3261194"/>
                  <a:pt x="4065602" y="3373234"/>
                  <a:pt x="4114800" y="3633367"/>
                </a:cubicBezTo>
                <a:cubicBezTo>
                  <a:pt x="4163998" y="3893500"/>
                  <a:pt x="4062620" y="4155794"/>
                  <a:pt x="4114800" y="4351338"/>
                </a:cubicBezTo>
                <a:cubicBezTo>
                  <a:pt x="3958433" y="4391816"/>
                  <a:pt x="3751573" y="4345542"/>
                  <a:pt x="3526971" y="4351338"/>
                </a:cubicBezTo>
                <a:cubicBezTo>
                  <a:pt x="3302369" y="4357134"/>
                  <a:pt x="3106705" y="4299783"/>
                  <a:pt x="2856847" y="4351338"/>
                </a:cubicBezTo>
                <a:cubicBezTo>
                  <a:pt x="2606989" y="4402893"/>
                  <a:pt x="2533022" y="4304760"/>
                  <a:pt x="2269018" y="4351338"/>
                </a:cubicBezTo>
                <a:cubicBezTo>
                  <a:pt x="2005014" y="4397916"/>
                  <a:pt x="2012275" y="4311704"/>
                  <a:pt x="1804634" y="4351338"/>
                </a:cubicBezTo>
                <a:cubicBezTo>
                  <a:pt x="1596993" y="4390972"/>
                  <a:pt x="1486419" y="4333982"/>
                  <a:pt x="1299101" y="4351338"/>
                </a:cubicBezTo>
                <a:cubicBezTo>
                  <a:pt x="1111783" y="4368694"/>
                  <a:pt x="803760" y="4307315"/>
                  <a:pt x="628977" y="4351338"/>
                </a:cubicBezTo>
                <a:cubicBezTo>
                  <a:pt x="454194" y="4395361"/>
                  <a:pt x="225853" y="4294073"/>
                  <a:pt x="0" y="4351338"/>
                </a:cubicBezTo>
                <a:cubicBezTo>
                  <a:pt x="-41001" y="4155419"/>
                  <a:pt x="26102" y="4008044"/>
                  <a:pt x="0" y="3894448"/>
                </a:cubicBezTo>
                <a:cubicBezTo>
                  <a:pt x="-26102" y="3780852"/>
                  <a:pt x="39450" y="3640714"/>
                  <a:pt x="0" y="3394044"/>
                </a:cubicBezTo>
                <a:cubicBezTo>
                  <a:pt x="-39450" y="3147374"/>
                  <a:pt x="17327" y="3126584"/>
                  <a:pt x="0" y="2980667"/>
                </a:cubicBezTo>
                <a:cubicBezTo>
                  <a:pt x="-17327" y="2834750"/>
                  <a:pt x="42419" y="2705469"/>
                  <a:pt x="0" y="2567289"/>
                </a:cubicBezTo>
                <a:cubicBezTo>
                  <a:pt x="-42419" y="2429109"/>
                  <a:pt x="62361" y="2138627"/>
                  <a:pt x="0" y="1979859"/>
                </a:cubicBezTo>
                <a:cubicBezTo>
                  <a:pt x="-62361" y="1821091"/>
                  <a:pt x="36915" y="1626313"/>
                  <a:pt x="0" y="1522968"/>
                </a:cubicBezTo>
                <a:cubicBezTo>
                  <a:pt x="-36915" y="1419623"/>
                  <a:pt x="32723" y="1040545"/>
                  <a:pt x="0" y="892024"/>
                </a:cubicBezTo>
                <a:cubicBezTo>
                  <a:pt x="-32723" y="743503"/>
                  <a:pt x="4240" y="209346"/>
                  <a:pt x="0" y="0"/>
                </a:cubicBezTo>
                <a:close/>
              </a:path>
            </a:pathLst>
          </a:custGeom>
          <a:ln w="1905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normAutofit fontScale="70000" lnSpcReduction="20000"/>
          </a:bodyPr>
          <a:lstStyle/>
          <a:p>
            <a:pPr marL="0" indent="0">
              <a:lnSpc>
                <a:spcPct val="150000"/>
              </a:lnSpc>
              <a:spcAft>
                <a:spcPts val="800"/>
              </a:spcAft>
              <a:buNone/>
            </a:pPr>
            <a:r>
              <a:rPr lang="en-AU" sz="2800" dirty="0">
                <a:effectLst/>
                <a:latin typeface="Times New Roman" panose="02020603050405020304" pitchFamily="18" charset="0"/>
                <a:ea typeface="Calibri" panose="020F0502020204030204" pitchFamily="34" charset="0"/>
                <a:cs typeface="Arial" panose="020B0604020202020204" pitchFamily="34" charset="0"/>
              </a:rPr>
              <a:t>Instructions</a:t>
            </a:r>
            <a:r>
              <a:rPr lang="en-MY" sz="2800" baseline="30000" dirty="0">
                <a:effectLst/>
                <a:latin typeface="Times New Roman" panose="02020603050405020304" pitchFamily="18" charset="0"/>
                <a:ea typeface="Calibri" panose="020F0502020204030204" pitchFamily="34" charset="0"/>
                <a:cs typeface="Arial" panose="020B0604020202020204" pitchFamily="34" charset="0"/>
              </a:rPr>
              <a:t>3</a:t>
            </a:r>
            <a:r>
              <a:rPr lang="en-AU" sz="2800" dirty="0">
                <a:effectLst/>
                <a:latin typeface="Times New Roman" panose="02020603050405020304" pitchFamily="18" charset="0"/>
                <a:ea typeface="Calibri" panose="020F0502020204030204" pitchFamily="34" charset="0"/>
                <a:cs typeface="Arial" panose="020B0604020202020204" pitchFamily="34" charset="0"/>
              </a:rPr>
              <a:t> - </a:t>
            </a:r>
            <a:r>
              <a:rPr lang="en-AU" sz="28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On a </a:t>
            </a:r>
            <a:r>
              <a:rPr lang="en-AU" sz="28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computer</a:t>
            </a:r>
            <a:r>
              <a:rPr lang="en-AU" sz="28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p>
          <a:p>
            <a:pPr marL="0" indent="0">
              <a:lnSpc>
                <a:spcPct val="150000"/>
              </a:lnSpc>
              <a:spcAft>
                <a:spcPts val="800"/>
              </a:spcAft>
              <a:buNone/>
            </a:pP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Click the top right </a:t>
            </a: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Account</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button </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Go to </a:t>
            </a: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Settings &amp; privacy</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Activity log</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Click on any of the options (e.g., </a:t>
            </a: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Your Posts</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lang="en-AU"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Filter by </a:t>
            </a: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Date</a:t>
            </a:r>
            <a:endParaRPr lang="en-MY"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Your Posts</a:t>
            </a:r>
            <a:endParaRPr lang="en-MY"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Activity You’re Tagged In</a:t>
            </a:r>
            <a:endParaRPr lang="en-MY"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Interactions</a:t>
            </a:r>
            <a:endParaRPr lang="en-MY"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en-AU"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Groups, Communities and Events</a:t>
            </a:r>
            <a:endParaRPr lang="en-MY"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endParaRPr lang="en-AU" dirty="0"/>
          </a:p>
        </p:txBody>
      </p:sp>
      <p:sp>
        <p:nvSpPr>
          <p:cNvPr id="4" name="TextBox 3">
            <a:extLst>
              <a:ext uri="{FF2B5EF4-FFF2-40B4-BE49-F238E27FC236}">
                <a16:creationId xmlns:a16="http://schemas.microsoft.com/office/drawing/2014/main" id="{0F246CDC-AC45-C5CD-9E13-AEBB052174A9}"/>
              </a:ext>
            </a:extLst>
          </p:cNvPr>
          <p:cNvSpPr txBox="1"/>
          <p:nvPr/>
        </p:nvSpPr>
        <p:spPr>
          <a:xfrm>
            <a:off x="838200" y="1944547"/>
            <a:ext cx="6141334" cy="3693319"/>
          </a:xfrm>
          <a:prstGeom prst="rect">
            <a:avLst/>
          </a:prstGeom>
          <a:noFill/>
        </p:spPr>
        <p:txBody>
          <a:bodyPr wrap="square" rtlCol="0">
            <a:spAutoFit/>
          </a:bodyPr>
          <a:lstStyle/>
          <a:p>
            <a:pPr algn="just"/>
            <a:r>
              <a:rPr lang="en-US" sz="2600" dirty="0">
                <a:solidFill>
                  <a:schemeClr val="tx1">
                    <a:lumMod val="50000"/>
                    <a:lumOff val="50000"/>
                  </a:schemeClr>
                </a:solidFill>
              </a:rPr>
              <a:t>“</a:t>
            </a:r>
            <a:r>
              <a:rPr lang="en-US" sz="2600" i="1" dirty="0">
                <a:solidFill>
                  <a:schemeClr val="tx1">
                    <a:lumMod val="50000"/>
                    <a:lumOff val="50000"/>
                  </a:schemeClr>
                </a:solidFill>
              </a:rPr>
              <a:t>We had Facebook … But now, the groups at the time are not there anymore. </a:t>
            </a:r>
            <a:r>
              <a:rPr lang="en-US" sz="2600" b="1" i="1" dirty="0">
                <a:solidFill>
                  <a:schemeClr val="tx1">
                    <a:lumMod val="50000"/>
                    <a:lumOff val="50000"/>
                  </a:schemeClr>
                </a:solidFill>
              </a:rPr>
              <a:t>It's been deleted</a:t>
            </a:r>
            <a:r>
              <a:rPr lang="en-US" sz="2600" i="1" dirty="0">
                <a:solidFill>
                  <a:schemeClr val="tx1">
                    <a:lumMod val="50000"/>
                    <a:lumOff val="50000"/>
                  </a:schemeClr>
                </a:solidFill>
              </a:rPr>
              <a:t>. But I still remember what courses that we use Facebook for</a:t>
            </a:r>
            <a:r>
              <a:rPr lang="en-US" sz="2600" dirty="0">
                <a:solidFill>
                  <a:schemeClr val="tx1">
                    <a:lumMod val="50000"/>
                    <a:lumOff val="50000"/>
                  </a:schemeClr>
                </a:solidFill>
              </a:rPr>
              <a:t>” – Adam</a:t>
            </a:r>
          </a:p>
          <a:p>
            <a:endParaRPr lang="en-US" sz="2600" dirty="0"/>
          </a:p>
          <a:p>
            <a:pPr marL="342900" indent="-342900">
              <a:buFont typeface="Arial" panose="020B0604020202020204" pitchFamily="34" charset="0"/>
              <a:buChar char="•"/>
            </a:pPr>
            <a:r>
              <a:rPr lang="en-US" sz="2600" dirty="0"/>
              <a:t>Passive user</a:t>
            </a:r>
          </a:p>
          <a:p>
            <a:pPr marL="342900" indent="-342900">
              <a:buFont typeface="Arial" panose="020B0604020202020204" pitchFamily="34" charset="0"/>
              <a:buChar cha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Pros </a:t>
            </a:r>
            <a:r>
              <a:rPr lang="en-US" sz="2600" dirty="0"/>
              <a:t>– exploration of peer interaction, communities</a:t>
            </a:r>
          </a:p>
          <a:p>
            <a:pPr marL="342900" indent="-342900">
              <a:buFont typeface="Arial" panose="020B0604020202020204" pitchFamily="34" charset="0"/>
              <a:buChar char="•"/>
            </a:pPr>
            <a:r>
              <a:rPr lang="en-AU" sz="2600" dirty="0"/>
              <a:t>Cons – lack of engagement</a:t>
            </a:r>
          </a:p>
        </p:txBody>
      </p:sp>
      <p:sp>
        <p:nvSpPr>
          <p:cNvPr id="5" name="Footer Placeholder 4">
            <a:extLst>
              <a:ext uri="{FF2B5EF4-FFF2-40B4-BE49-F238E27FC236}">
                <a16:creationId xmlns:a16="http://schemas.microsoft.com/office/drawing/2014/main" id="{5FF97D3D-14B8-116A-4CB8-A9E1CA59BC2D}"/>
              </a:ext>
            </a:extLst>
          </p:cNvPr>
          <p:cNvSpPr>
            <a:spLocks noGrp="1"/>
          </p:cNvSpPr>
          <p:nvPr>
            <p:ph type="ftr" sz="quarter" idx="11"/>
          </p:nvPr>
        </p:nvSpPr>
        <p:spPr/>
        <p:txBody>
          <a:bodyPr/>
          <a:lstStyle/>
          <a:p>
            <a:r>
              <a:rPr lang="en-US"/>
              <a:t>Zahid Juri | Capitalising on online activity during interview</a:t>
            </a:r>
            <a:endParaRPr lang="en-AU"/>
          </a:p>
        </p:txBody>
      </p:sp>
      <p:pic>
        <p:nvPicPr>
          <p:cNvPr id="9" name="Graphic 8" descr="Connections with solid fill">
            <a:extLst>
              <a:ext uri="{FF2B5EF4-FFF2-40B4-BE49-F238E27FC236}">
                <a16:creationId xmlns:a16="http://schemas.microsoft.com/office/drawing/2014/main" id="{4427C65D-42D0-BD45-AD3E-EA94E73D38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6035" y="570706"/>
            <a:ext cx="914400" cy="914400"/>
          </a:xfrm>
          <a:prstGeom prst="rect">
            <a:avLst/>
          </a:prstGeom>
        </p:spPr>
      </p:pic>
      <p:pic>
        <p:nvPicPr>
          <p:cNvPr id="10" name="Graphic 9" descr="Connections with solid fill">
            <a:extLst>
              <a:ext uri="{FF2B5EF4-FFF2-40B4-BE49-F238E27FC236}">
                <a16:creationId xmlns:a16="http://schemas.microsoft.com/office/drawing/2014/main" id="{84F89ED6-7774-8D40-2A82-52100BDA3A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565" y="570706"/>
            <a:ext cx="914400" cy="914400"/>
          </a:xfrm>
          <a:prstGeom prst="rect">
            <a:avLst/>
          </a:prstGeom>
        </p:spPr>
      </p:pic>
    </p:spTree>
    <p:extLst>
      <p:ext uri="{BB962C8B-B14F-4D97-AF65-F5344CB8AC3E}">
        <p14:creationId xmlns:p14="http://schemas.microsoft.com/office/powerpoint/2010/main" val="139806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C711-4845-9CEC-6DF3-437982E45D9C}"/>
              </a:ext>
            </a:extLst>
          </p:cNvPr>
          <p:cNvSpPr>
            <a:spLocks noGrp="1"/>
          </p:cNvSpPr>
          <p:nvPr>
            <p:ph type="title"/>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r>
              <a:rPr kumimoji="0" lang="en-AU" sz="4400" b="0" i="0" u="none" strike="noStrike" kern="1200" cap="none" spc="0" normalizeH="0" baseline="0" noProof="0" dirty="0">
                <a:ln>
                  <a:noFill/>
                </a:ln>
                <a:solidFill>
                  <a:schemeClr val="bg1"/>
                </a:solidFill>
                <a:effectLst/>
                <a:uLnTx/>
                <a:uFillTx/>
                <a:latin typeface="Calibri" panose="020F0502020204030204"/>
                <a:ea typeface="+mn-ea"/>
                <a:cs typeface="+mn-cs"/>
              </a:rPr>
              <a:t>LinkedIn </a:t>
            </a:r>
            <a:endParaRPr lang="en-AU" dirty="0">
              <a:solidFill>
                <a:schemeClr val="bg1"/>
              </a:solidFill>
            </a:endParaRPr>
          </a:p>
        </p:txBody>
      </p:sp>
      <p:sp>
        <p:nvSpPr>
          <p:cNvPr id="4" name="TextBox 3">
            <a:extLst>
              <a:ext uri="{FF2B5EF4-FFF2-40B4-BE49-F238E27FC236}">
                <a16:creationId xmlns:a16="http://schemas.microsoft.com/office/drawing/2014/main" id="{6950B22C-4CA5-6112-4443-6292AC882B3B}"/>
              </a:ext>
            </a:extLst>
          </p:cNvPr>
          <p:cNvSpPr txBox="1"/>
          <p:nvPr/>
        </p:nvSpPr>
        <p:spPr>
          <a:xfrm>
            <a:off x="838200" y="1944547"/>
            <a:ext cx="5921415" cy="4093428"/>
          </a:xfrm>
          <a:prstGeom prst="rect">
            <a:avLst/>
          </a:prstGeom>
          <a:noFill/>
        </p:spPr>
        <p:txBody>
          <a:bodyPr wrap="square" rtlCol="0">
            <a:spAutoFit/>
          </a:bodyPr>
          <a:lstStyle/>
          <a:p>
            <a:r>
              <a:rPr lang="en-US" sz="2600" dirty="0">
                <a:solidFill>
                  <a:schemeClr val="tx1">
                    <a:lumMod val="50000"/>
                    <a:lumOff val="50000"/>
                  </a:schemeClr>
                </a:solidFill>
              </a:rPr>
              <a:t>“</a:t>
            </a:r>
            <a:r>
              <a:rPr lang="en-US" sz="2600" i="1" dirty="0">
                <a:solidFill>
                  <a:schemeClr val="tx1">
                    <a:lumMod val="50000"/>
                    <a:lumOff val="50000"/>
                  </a:schemeClr>
                </a:solidFill>
              </a:rPr>
              <a:t>I started to use LinkedIn because I wanted to </a:t>
            </a:r>
            <a:r>
              <a:rPr lang="en-US" sz="2600" b="1" i="1" dirty="0">
                <a:solidFill>
                  <a:schemeClr val="tx1">
                    <a:lumMod val="50000"/>
                    <a:lumOff val="50000"/>
                  </a:schemeClr>
                </a:solidFill>
              </a:rPr>
              <a:t>apply for internships</a:t>
            </a:r>
            <a:r>
              <a:rPr lang="en-US" sz="2600" i="1" dirty="0">
                <a:solidFill>
                  <a:schemeClr val="tx1">
                    <a:lumMod val="50000"/>
                    <a:lumOff val="50000"/>
                  </a:schemeClr>
                </a:solidFill>
              </a:rPr>
              <a:t>. So, I started using (in) 2020 but I never posts anything</a:t>
            </a:r>
            <a:r>
              <a:rPr lang="en-US" sz="2600" dirty="0">
                <a:solidFill>
                  <a:schemeClr val="tx1">
                    <a:lumMod val="50000"/>
                    <a:lumOff val="50000"/>
                  </a:schemeClr>
                </a:solidFill>
              </a:rPr>
              <a:t>” – Adam</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Work experience as part of program requirement</a:t>
            </a:r>
          </a:p>
          <a:p>
            <a:pPr marL="342900" indent="-342900">
              <a:buFont typeface="Arial" panose="020B0604020202020204" pitchFamily="34" charset="0"/>
              <a:buChar cha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Pros </a:t>
            </a:r>
            <a:r>
              <a:rPr lang="en-US" sz="2600" dirty="0"/>
              <a:t>– exploration of work experience, student network</a:t>
            </a:r>
          </a:p>
          <a:p>
            <a:pPr marL="342900" indent="-342900">
              <a:buFont typeface="Arial" panose="020B0604020202020204" pitchFamily="34" charset="0"/>
              <a:buChar char="•"/>
            </a:pPr>
            <a:r>
              <a:rPr lang="en-US" sz="2600" dirty="0"/>
              <a:t>Cons – limited exploration</a:t>
            </a:r>
          </a:p>
        </p:txBody>
      </p:sp>
      <p:sp>
        <p:nvSpPr>
          <p:cNvPr id="5" name="Content Placeholder 2">
            <a:extLst>
              <a:ext uri="{FF2B5EF4-FFF2-40B4-BE49-F238E27FC236}">
                <a16:creationId xmlns:a16="http://schemas.microsoft.com/office/drawing/2014/main" id="{002B5383-3D13-1A53-6A58-CC1AC039C3E1}"/>
              </a:ext>
            </a:extLst>
          </p:cNvPr>
          <p:cNvSpPr>
            <a:spLocks noGrp="1"/>
          </p:cNvSpPr>
          <p:nvPr>
            <p:ph idx="1"/>
          </p:nvPr>
        </p:nvSpPr>
        <p:spPr>
          <a:xfrm>
            <a:off x="7238998" y="1825625"/>
            <a:ext cx="4114801" cy="4351338"/>
          </a:xfrm>
          <a:custGeom>
            <a:avLst/>
            <a:gdLst>
              <a:gd name="connsiteX0" fmla="*/ 0 w 4114801"/>
              <a:gd name="connsiteY0" fmla="*/ 0 h 4351338"/>
              <a:gd name="connsiteX1" fmla="*/ 670125 w 4114801"/>
              <a:gd name="connsiteY1" fmla="*/ 0 h 4351338"/>
              <a:gd name="connsiteX2" fmla="*/ 1216805 w 4114801"/>
              <a:gd name="connsiteY2" fmla="*/ 0 h 4351338"/>
              <a:gd name="connsiteX3" fmla="*/ 1804634 w 4114801"/>
              <a:gd name="connsiteY3" fmla="*/ 0 h 4351338"/>
              <a:gd name="connsiteX4" fmla="*/ 2351315 w 4114801"/>
              <a:gd name="connsiteY4" fmla="*/ 0 h 4351338"/>
              <a:gd name="connsiteX5" fmla="*/ 2815700 w 4114801"/>
              <a:gd name="connsiteY5" fmla="*/ 0 h 4351338"/>
              <a:gd name="connsiteX6" fmla="*/ 3485824 w 4114801"/>
              <a:gd name="connsiteY6" fmla="*/ 0 h 4351338"/>
              <a:gd name="connsiteX7" fmla="*/ 4114801 w 4114801"/>
              <a:gd name="connsiteY7" fmla="*/ 0 h 4351338"/>
              <a:gd name="connsiteX8" fmla="*/ 4114801 w 4114801"/>
              <a:gd name="connsiteY8" fmla="*/ 500404 h 4351338"/>
              <a:gd name="connsiteX9" fmla="*/ 4114801 w 4114801"/>
              <a:gd name="connsiteY9" fmla="*/ 1131348 h 4351338"/>
              <a:gd name="connsiteX10" fmla="*/ 4114801 w 4114801"/>
              <a:gd name="connsiteY10" fmla="*/ 1762292 h 4351338"/>
              <a:gd name="connsiteX11" fmla="*/ 4114801 w 4114801"/>
              <a:gd name="connsiteY11" fmla="*/ 2262696 h 4351338"/>
              <a:gd name="connsiteX12" fmla="*/ 4114801 w 4114801"/>
              <a:gd name="connsiteY12" fmla="*/ 2806613 h 4351338"/>
              <a:gd name="connsiteX13" fmla="*/ 4114801 w 4114801"/>
              <a:gd name="connsiteY13" fmla="*/ 3394044 h 4351338"/>
              <a:gd name="connsiteX14" fmla="*/ 4114801 w 4114801"/>
              <a:gd name="connsiteY14" fmla="*/ 3850934 h 4351338"/>
              <a:gd name="connsiteX15" fmla="*/ 4114801 w 4114801"/>
              <a:gd name="connsiteY15" fmla="*/ 4351338 h 4351338"/>
              <a:gd name="connsiteX16" fmla="*/ 3526972 w 4114801"/>
              <a:gd name="connsiteY16" fmla="*/ 4351338 h 4351338"/>
              <a:gd name="connsiteX17" fmla="*/ 3021440 w 4114801"/>
              <a:gd name="connsiteY17" fmla="*/ 4351338 h 4351338"/>
              <a:gd name="connsiteX18" fmla="*/ 2515907 w 4114801"/>
              <a:gd name="connsiteY18" fmla="*/ 4351338 h 4351338"/>
              <a:gd name="connsiteX19" fmla="*/ 1969226 w 4114801"/>
              <a:gd name="connsiteY19" fmla="*/ 4351338 h 4351338"/>
              <a:gd name="connsiteX20" fmla="*/ 1381397 w 4114801"/>
              <a:gd name="connsiteY20" fmla="*/ 4351338 h 4351338"/>
              <a:gd name="connsiteX21" fmla="*/ 834717 w 4114801"/>
              <a:gd name="connsiteY21" fmla="*/ 4351338 h 4351338"/>
              <a:gd name="connsiteX22" fmla="*/ 0 w 4114801"/>
              <a:gd name="connsiteY22" fmla="*/ 4351338 h 4351338"/>
              <a:gd name="connsiteX23" fmla="*/ 0 w 4114801"/>
              <a:gd name="connsiteY23" fmla="*/ 3850934 h 4351338"/>
              <a:gd name="connsiteX24" fmla="*/ 0 w 4114801"/>
              <a:gd name="connsiteY24" fmla="*/ 3219990 h 4351338"/>
              <a:gd name="connsiteX25" fmla="*/ 0 w 4114801"/>
              <a:gd name="connsiteY25" fmla="*/ 2676073 h 4351338"/>
              <a:gd name="connsiteX26" fmla="*/ 0 w 4114801"/>
              <a:gd name="connsiteY26" fmla="*/ 2045129 h 4351338"/>
              <a:gd name="connsiteX27" fmla="*/ 0 w 4114801"/>
              <a:gd name="connsiteY27" fmla="*/ 1631752 h 4351338"/>
              <a:gd name="connsiteX28" fmla="*/ 0 w 4114801"/>
              <a:gd name="connsiteY28" fmla="*/ 1044321 h 4351338"/>
              <a:gd name="connsiteX29" fmla="*/ 0 w 4114801"/>
              <a:gd name="connsiteY29"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801" h="4351338" fill="none" extrusionOk="0">
                <a:moveTo>
                  <a:pt x="0" y="0"/>
                </a:moveTo>
                <a:cubicBezTo>
                  <a:pt x="251783" y="-11963"/>
                  <a:pt x="515018" y="77470"/>
                  <a:pt x="670125" y="0"/>
                </a:cubicBezTo>
                <a:cubicBezTo>
                  <a:pt x="825232" y="-77470"/>
                  <a:pt x="1022960" y="35545"/>
                  <a:pt x="1216805" y="0"/>
                </a:cubicBezTo>
                <a:cubicBezTo>
                  <a:pt x="1410650" y="-35545"/>
                  <a:pt x="1557500" y="61012"/>
                  <a:pt x="1804634" y="0"/>
                </a:cubicBezTo>
                <a:cubicBezTo>
                  <a:pt x="2051768" y="-61012"/>
                  <a:pt x="2093582" y="50559"/>
                  <a:pt x="2351315" y="0"/>
                </a:cubicBezTo>
                <a:cubicBezTo>
                  <a:pt x="2609048" y="-50559"/>
                  <a:pt x="2699064" y="16572"/>
                  <a:pt x="2815700" y="0"/>
                </a:cubicBezTo>
                <a:cubicBezTo>
                  <a:pt x="2932336" y="-16572"/>
                  <a:pt x="3347352" y="39689"/>
                  <a:pt x="3485824" y="0"/>
                </a:cubicBezTo>
                <a:cubicBezTo>
                  <a:pt x="3624296" y="-39689"/>
                  <a:pt x="3890225" y="50430"/>
                  <a:pt x="4114801" y="0"/>
                </a:cubicBezTo>
                <a:cubicBezTo>
                  <a:pt x="4126249" y="135689"/>
                  <a:pt x="4066890" y="250767"/>
                  <a:pt x="4114801" y="500404"/>
                </a:cubicBezTo>
                <a:cubicBezTo>
                  <a:pt x="4162712" y="750041"/>
                  <a:pt x="4065544" y="862884"/>
                  <a:pt x="4114801" y="1131348"/>
                </a:cubicBezTo>
                <a:cubicBezTo>
                  <a:pt x="4164058" y="1399812"/>
                  <a:pt x="4113090" y="1604549"/>
                  <a:pt x="4114801" y="1762292"/>
                </a:cubicBezTo>
                <a:cubicBezTo>
                  <a:pt x="4116512" y="1920035"/>
                  <a:pt x="4073782" y="2104345"/>
                  <a:pt x="4114801" y="2262696"/>
                </a:cubicBezTo>
                <a:cubicBezTo>
                  <a:pt x="4155820" y="2421047"/>
                  <a:pt x="4071884" y="2637833"/>
                  <a:pt x="4114801" y="2806613"/>
                </a:cubicBezTo>
                <a:cubicBezTo>
                  <a:pt x="4157718" y="2975393"/>
                  <a:pt x="4098165" y="3159932"/>
                  <a:pt x="4114801" y="3394044"/>
                </a:cubicBezTo>
                <a:cubicBezTo>
                  <a:pt x="4131437" y="3628156"/>
                  <a:pt x="4069518" y="3726421"/>
                  <a:pt x="4114801" y="3850934"/>
                </a:cubicBezTo>
                <a:cubicBezTo>
                  <a:pt x="4160084" y="3975447"/>
                  <a:pt x="4065706" y="4138531"/>
                  <a:pt x="4114801" y="4351338"/>
                </a:cubicBezTo>
                <a:cubicBezTo>
                  <a:pt x="3861998" y="4378488"/>
                  <a:pt x="3722810" y="4322338"/>
                  <a:pt x="3526972" y="4351338"/>
                </a:cubicBezTo>
                <a:cubicBezTo>
                  <a:pt x="3331134" y="4380338"/>
                  <a:pt x="3149047" y="4301671"/>
                  <a:pt x="3021440" y="4351338"/>
                </a:cubicBezTo>
                <a:cubicBezTo>
                  <a:pt x="2893833" y="4401005"/>
                  <a:pt x="2683133" y="4333914"/>
                  <a:pt x="2515907" y="4351338"/>
                </a:cubicBezTo>
                <a:cubicBezTo>
                  <a:pt x="2348681" y="4368762"/>
                  <a:pt x="2196048" y="4308314"/>
                  <a:pt x="1969226" y="4351338"/>
                </a:cubicBezTo>
                <a:cubicBezTo>
                  <a:pt x="1742404" y="4394362"/>
                  <a:pt x="1549352" y="4328289"/>
                  <a:pt x="1381397" y="4351338"/>
                </a:cubicBezTo>
                <a:cubicBezTo>
                  <a:pt x="1213442" y="4374387"/>
                  <a:pt x="1043521" y="4328081"/>
                  <a:pt x="834717" y="4351338"/>
                </a:cubicBezTo>
                <a:cubicBezTo>
                  <a:pt x="625913" y="4374595"/>
                  <a:pt x="282072" y="4254380"/>
                  <a:pt x="0" y="4351338"/>
                </a:cubicBezTo>
                <a:cubicBezTo>
                  <a:pt x="-4270" y="4105833"/>
                  <a:pt x="54546" y="4057902"/>
                  <a:pt x="0" y="3850934"/>
                </a:cubicBezTo>
                <a:cubicBezTo>
                  <a:pt x="-54546" y="3643966"/>
                  <a:pt x="67697" y="3420014"/>
                  <a:pt x="0" y="3219990"/>
                </a:cubicBezTo>
                <a:cubicBezTo>
                  <a:pt x="-67697" y="3019966"/>
                  <a:pt x="5662" y="2913445"/>
                  <a:pt x="0" y="2676073"/>
                </a:cubicBezTo>
                <a:cubicBezTo>
                  <a:pt x="-5662" y="2438701"/>
                  <a:pt x="51067" y="2328173"/>
                  <a:pt x="0" y="2045129"/>
                </a:cubicBezTo>
                <a:cubicBezTo>
                  <a:pt x="-51067" y="1762085"/>
                  <a:pt x="2748" y="1761546"/>
                  <a:pt x="0" y="1631752"/>
                </a:cubicBezTo>
                <a:cubicBezTo>
                  <a:pt x="-2748" y="1501958"/>
                  <a:pt x="14097" y="1243534"/>
                  <a:pt x="0" y="1044321"/>
                </a:cubicBezTo>
                <a:cubicBezTo>
                  <a:pt x="-14097" y="845108"/>
                  <a:pt x="50872" y="519917"/>
                  <a:pt x="0" y="0"/>
                </a:cubicBezTo>
                <a:close/>
              </a:path>
              <a:path w="4114801" h="4351338" stroke="0" extrusionOk="0">
                <a:moveTo>
                  <a:pt x="0" y="0"/>
                </a:moveTo>
                <a:cubicBezTo>
                  <a:pt x="217137" y="-23853"/>
                  <a:pt x="371165" y="43175"/>
                  <a:pt x="464385" y="0"/>
                </a:cubicBezTo>
                <a:cubicBezTo>
                  <a:pt x="557606" y="-43175"/>
                  <a:pt x="794329" y="23578"/>
                  <a:pt x="928769" y="0"/>
                </a:cubicBezTo>
                <a:cubicBezTo>
                  <a:pt x="1063209" y="-23578"/>
                  <a:pt x="1269871" y="48918"/>
                  <a:pt x="1434302" y="0"/>
                </a:cubicBezTo>
                <a:cubicBezTo>
                  <a:pt x="1598733" y="-48918"/>
                  <a:pt x="1709221" y="49604"/>
                  <a:pt x="1898687" y="0"/>
                </a:cubicBezTo>
                <a:cubicBezTo>
                  <a:pt x="2088153" y="-49604"/>
                  <a:pt x="2291890" y="51762"/>
                  <a:pt x="2404219" y="0"/>
                </a:cubicBezTo>
                <a:cubicBezTo>
                  <a:pt x="2516548" y="-51762"/>
                  <a:pt x="2706440" y="48322"/>
                  <a:pt x="2868604" y="0"/>
                </a:cubicBezTo>
                <a:cubicBezTo>
                  <a:pt x="3030768" y="-48322"/>
                  <a:pt x="3245815" y="44394"/>
                  <a:pt x="3456433" y="0"/>
                </a:cubicBezTo>
                <a:cubicBezTo>
                  <a:pt x="3667051" y="-44394"/>
                  <a:pt x="3956584" y="70991"/>
                  <a:pt x="4114801" y="0"/>
                </a:cubicBezTo>
                <a:cubicBezTo>
                  <a:pt x="4142216" y="220837"/>
                  <a:pt x="4074660" y="275415"/>
                  <a:pt x="4114801" y="500404"/>
                </a:cubicBezTo>
                <a:cubicBezTo>
                  <a:pt x="4154942" y="725393"/>
                  <a:pt x="4065581" y="796572"/>
                  <a:pt x="4114801" y="1087835"/>
                </a:cubicBezTo>
                <a:cubicBezTo>
                  <a:pt x="4164021" y="1379098"/>
                  <a:pt x="4109631" y="1503292"/>
                  <a:pt x="4114801" y="1631752"/>
                </a:cubicBezTo>
                <a:cubicBezTo>
                  <a:pt x="4119971" y="1760212"/>
                  <a:pt x="4065678" y="2018660"/>
                  <a:pt x="4114801" y="2132156"/>
                </a:cubicBezTo>
                <a:cubicBezTo>
                  <a:pt x="4163924" y="2245652"/>
                  <a:pt x="4099026" y="2405087"/>
                  <a:pt x="4114801" y="2545533"/>
                </a:cubicBezTo>
                <a:cubicBezTo>
                  <a:pt x="4130576" y="2685979"/>
                  <a:pt x="4093734" y="2962078"/>
                  <a:pt x="4114801" y="3132963"/>
                </a:cubicBezTo>
                <a:cubicBezTo>
                  <a:pt x="4135868" y="3303848"/>
                  <a:pt x="4062520" y="3508607"/>
                  <a:pt x="4114801" y="3633367"/>
                </a:cubicBezTo>
                <a:cubicBezTo>
                  <a:pt x="4167082" y="3758127"/>
                  <a:pt x="4080315" y="4086018"/>
                  <a:pt x="4114801" y="4351338"/>
                </a:cubicBezTo>
                <a:cubicBezTo>
                  <a:pt x="3886079" y="4372750"/>
                  <a:pt x="3689501" y="4306690"/>
                  <a:pt x="3526972" y="4351338"/>
                </a:cubicBezTo>
                <a:cubicBezTo>
                  <a:pt x="3364443" y="4395986"/>
                  <a:pt x="3144085" y="4293532"/>
                  <a:pt x="2897996" y="4351338"/>
                </a:cubicBezTo>
                <a:cubicBezTo>
                  <a:pt x="2651907" y="4409144"/>
                  <a:pt x="2569961" y="4288759"/>
                  <a:pt x="2269019" y="4351338"/>
                </a:cubicBezTo>
                <a:cubicBezTo>
                  <a:pt x="1968077" y="4413917"/>
                  <a:pt x="1978800" y="4288590"/>
                  <a:pt x="1722338" y="4351338"/>
                </a:cubicBezTo>
                <a:cubicBezTo>
                  <a:pt x="1465876" y="4414086"/>
                  <a:pt x="1479213" y="4347095"/>
                  <a:pt x="1257953" y="4351338"/>
                </a:cubicBezTo>
                <a:cubicBezTo>
                  <a:pt x="1036693" y="4355581"/>
                  <a:pt x="819350" y="4314964"/>
                  <a:pt x="628977" y="4351338"/>
                </a:cubicBezTo>
                <a:cubicBezTo>
                  <a:pt x="438604" y="4387712"/>
                  <a:pt x="159913" y="4294672"/>
                  <a:pt x="0" y="4351338"/>
                </a:cubicBezTo>
                <a:cubicBezTo>
                  <a:pt x="-63154" y="4192583"/>
                  <a:pt x="21072" y="3846891"/>
                  <a:pt x="0" y="3720394"/>
                </a:cubicBezTo>
                <a:cubicBezTo>
                  <a:pt x="-21072" y="3593897"/>
                  <a:pt x="44653" y="3364199"/>
                  <a:pt x="0" y="3219990"/>
                </a:cubicBezTo>
                <a:cubicBezTo>
                  <a:pt x="-44653" y="3075781"/>
                  <a:pt x="65971" y="2750765"/>
                  <a:pt x="0" y="2589046"/>
                </a:cubicBezTo>
                <a:cubicBezTo>
                  <a:pt x="-65971" y="2427327"/>
                  <a:pt x="1870" y="2169900"/>
                  <a:pt x="0" y="2045129"/>
                </a:cubicBezTo>
                <a:cubicBezTo>
                  <a:pt x="-1870" y="1920358"/>
                  <a:pt x="51822" y="1724733"/>
                  <a:pt x="0" y="1501212"/>
                </a:cubicBezTo>
                <a:cubicBezTo>
                  <a:pt x="-51822" y="1277691"/>
                  <a:pt x="39638" y="1237488"/>
                  <a:pt x="0" y="1087835"/>
                </a:cubicBezTo>
                <a:cubicBezTo>
                  <a:pt x="-39638" y="938182"/>
                  <a:pt x="50092" y="751664"/>
                  <a:pt x="0" y="630944"/>
                </a:cubicBezTo>
                <a:cubicBezTo>
                  <a:pt x="-50092" y="510224"/>
                  <a:pt x="17406" y="272659"/>
                  <a:pt x="0" y="0"/>
                </a:cubicBezTo>
                <a:close/>
              </a:path>
            </a:pathLst>
          </a:custGeom>
          <a:ln w="19050">
            <a:solidFill>
              <a:schemeClr val="tx1"/>
            </a:solidFill>
            <a:extLst>
              <a:ext uri="{C807C97D-BFC1-408E-A445-0C87EB9F89A2}">
                <ask:lineSketchStyleProps xmlns:ask="http://schemas.microsoft.com/office/drawing/2018/sketchyshapes" sd="1405832719">
                  <ask:type>
                    <ask:lineSketchScribble/>
                  </ask:type>
                </ask:lineSketchStyleProps>
              </a:ext>
            </a:extLst>
          </a:ln>
        </p:spPr>
        <p:txBody>
          <a:bodyPr/>
          <a:lstStyle/>
          <a:p>
            <a:pPr marL="0" indent="0">
              <a:lnSpc>
                <a:spcPct val="100000"/>
              </a:lnSpc>
              <a:spcAft>
                <a:spcPts val="800"/>
              </a:spcAft>
              <a:buNone/>
            </a:pPr>
            <a:r>
              <a:rPr lang="en-AU" sz="2400" dirty="0">
                <a:effectLst/>
                <a:latin typeface="Times New Roman" panose="02020603050405020304" pitchFamily="18" charset="0"/>
                <a:ea typeface="Calibri" panose="020F0502020204030204" pitchFamily="34" charset="0"/>
                <a:cs typeface="Arial" panose="020B0604020202020204" pitchFamily="34" charset="0"/>
              </a:rPr>
              <a:t>Instructions</a:t>
            </a:r>
            <a:r>
              <a:rPr lang="en-MY" sz="2400" baseline="30000" dirty="0">
                <a:effectLst/>
                <a:latin typeface="Times New Roman" panose="02020603050405020304" pitchFamily="18" charset="0"/>
                <a:ea typeface="Calibri" panose="020F0502020204030204" pitchFamily="34" charset="0"/>
                <a:cs typeface="Arial" panose="020B0604020202020204" pitchFamily="34" charset="0"/>
              </a:rPr>
              <a:t> 4</a:t>
            </a:r>
            <a:r>
              <a:rPr lang="en-AU" sz="2400" dirty="0">
                <a:effectLst/>
                <a:latin typeface="Times New Roman" panose="02020603050405020304" pitchFamily="18" charset="0"/>
                <a:ea typeface="Calibri" panose="020F0502020204030204" pitchFamily="34" charset="0"/>
                <a:cs typeface="Arial" panose="020B0604020202020204" pitchFamily="34" charset="0"/>
              </a:rPr>
              <a:t> – </a:t>
            </a:r>
            <a:r>
              <a:rPr lang="en-AU"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o</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n a </a:t>
            </a:r>
            <a:r>
              <a:rPr lang="en-AU" sz="2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computer</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t>
            </a:r>
            <a:endParaRPr lang="en-MY" sz="2400" dirty="0">
              <a:solidFill>
                <a:srgbClr val="00206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50000"/>
              </a:lnSpc>
              <a:spcAft>
                <a:spcPts val="800"/>
              </a:spcAft>
              <a:buNone/>
            </a:pP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Click </a:t>
            </a:r>
            <a:r>
              <a:rPr lang="en-AU" sz="2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Me</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on the top right </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sym typeface="Wingdings" panose="05000000000000000000" pitchFamily="2" charset="2"/>
              </a:rPr>
              <a:t></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Under </a:t>
            </a:r>
            <a:r>
              <a:rPr lang="en-AU" sz="2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Manage</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select </a:t>
            </a:r>
            <a:r>
              <a:rPr lang="en-AU" sz="2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Posts &amp; Activities</a:t>
            </a:r>
            <a:r>
              <a:rPr lang="en-AU"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endParaRPr lang="en-MY" sz="2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endParaRPr lang="en-AU" dirty="0">
              <a:solidFill>
                <a:srgbClr val="002060"/>
              </a:solidFill>
            </a:endParaRPr>
          </a:p>
        </p:txBody>
      </p:sp>
      <p:sp>
        <p:nvSpPr>
          <p:cNvPr id="3" name="Footer Placeholder 2">
            <a:extLst>
              <a:ext uri="{FF2B5EF4-FFF2-40B4-BE49-F238E27FC236}">
                <a16:creationId xmlns:a16="http://schemas.microsoft.com/office/drawing/2014/main" id="{758C5023-2C17-2B66-BF1F-1B3D1E0CE0B9}"/>
              </a:ext>
            </a:extLst>
          </p:cNvPr>
          <p:cNvSpPr>
            <a:spLocks noGrp="1"/>
          </p:cNvSpPr>
          <p:nvPr>
            <p:ph type="ftr" sz="quarter" idx="11"/>
          </p:nvPr>
        </p:nvSpPr>
        <p:spPr/>
        <p:txBody>
          <a:bodyPr/>
          <a:lstStyle/>
          <a:p>
            <a:r>
              <a:rPr lang="en-US"/>
              <a:t>Zahid Juri | Capitalising on online activity during interview</a:t>
            </a:r>
            <a:endParaRPr lang="en-AU"/>
          </a:p>
        </p:txBody>
      </p:sp>
      <p:pic>
        <p:nvPicPr>
          <p:cNvPr id="6" name="Graphic 5" descr="Connections with solid fill">
            <a:extLst>
              <a:ext uri="{FF2B5EF4-FFF2-40B4-BE49-F238E27FC236}">
                <a16:creationId xmlns:a16="http://schemas.microsoft.com/office/drawing/2014/main" id="{33B2D836-D512-69DD-F00C-1683DBEBC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6035" y="570706"/>
            <a:ext cx="914400" cy="914400"/>
          </a:xfrm>
          <a:prstGeom prst="rect">
            <a:avLst/>
          </a:prstGeom>
        </p:spPr>
      </p:pic>
      <p:pic>
        <p:nvPicPr>
          <p:cNvPr id="7" name="Graphic 6" descr="Connections with solid fill">
            <a:extLst>
              <a:ext uri="{FF2B5EF4-FFF2-40B4-BE49-F238E27FC236}">
                <a16:creationId xmlns:a16="http://schemas.microsoft.com/office/drawing/2014/main" id="{289D105A-32CD-C9CD-5662-B100545B8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565" y="570706"/>
            <a:ext cx="914400" cy="914400"/>
          </a:xfrm>
          <a:prstGeom prst="rect">
            <a:avLst/>
          </a:prstGeom>
        </p:spPr>
      </p:pic>
    </p:spTree>
    <p:extLst>
      <p:ext uri="{BB962C8B-B14F-4D97-AF65-F5344CB8AC3E}">
        <p14:creationId xmlns:p14="http://schemas.microsoft.com/office/powerpoint/2010/main" val="3704542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7445</TotalTime>
  <Words>1267</Words>
  <Application>Microsoft Office PowerPoint</Application>
  <PresentationFormat>Widescreen</PresentationFormat>
  <Paragraphs>156</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Consolas</vt:lpstr>
      <vt:lpstr>Times New Roman</vt:lpstr>
      <vt:lpstr>Office Theme</vt:lpstr>
      <vt:lpstr>1_Office Theme</vt:lpstr>
      <vt:lpstr>Capitalising on online activity during interview:  International student experience with remote learning  M. Zahid Juri School of Teacher Education and Leadership, QUT</vt:lpstr>
      <vt:lpstr>Research context</vt:lpstr>
      <vt:lpstr>Research context (cont’d)</vt:lpstr>
      <vt:lpstr>Online prompt interview</vt:lpstr>
      <vt:lpstr>Online prompt interview (cont’d)</vt:lpstr>
      <vt:lpstr>Demonstration 1 – ‘Adam’</vt:lpstr>
      <vt:lpstr>Outlook</vt:lpstr>
      <vt:lpstr>Facebook</vt:lpstr>
      <vt:lpstr>LinkedIn </vt:lpstr>
      <vt:lpstr>Demonstration 2 – ‘Putri’</vt:lpstr>
      <vt:lpstr>Blackboard</vt:lpstr>
      <vt:lpstr>Instagram</vt:lpstr>
      <vt:lpstr>Concluding thoughts</vt:lpstr>
      <vt:lpstr>References</vt:lpstr>
      <vt:lpstr>Other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Capitalising on online activity during interview: International student experience with remote learning</dc:title>
  <dc:creator>Mohd Zahid Bin Juri</dc:creator>
  <cp:lastModifiedBy>Zahid</cp:lastModifiedBy>
  <cp:revision>110</cp:revision>
  <dcterms:created xsi:type="dcterms:W3CDTF">2022-11-06T03:55:15Z</dcterms:created>
  <dcterms:modified xsi:type="dcterms:W3CDTF">2022-11-23T08:17:15Z</dcterms:modified>
</cp:coreProperties>
</file>