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</p:sldIdLst>
  <p:sldSz cy="5143500" cx="9144000"/>
  <p:notesSz cx="6858000" cy="9144000"/>
  <p:embeddedFontLst>
    <p:embeddedFont>
      <p:font typeface="Lexend Deca"/>
      <p:regular r:id="rId64"/>
      <p:bold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font" Target="fonts/LexendDeca-regular.fntdata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65" Type="http://schemas.openxmlformats.org/officeDocument/2006/relationships/font" Target="fonts/LexendDeca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Noun_discuss_3764702.svg" TargetMode="External"/><Relationship Id="rId3" Type="http://schemas.openxmlformats.org/officeDocument/2006/relationships/hyperlink" Target="https://commons.wikimedia.org/wiki/File:Noun_growth_3186433.svg" TargetMode="Externa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Noun_discuss_3764702.svg" TargetMode="External"/><Relationship Id="rId3" Type="http://schemas.openxmlformats.org/officeDocument/2006/relationships/hyperlink" Target="https://commons.wikimedia.org/wiki/File:Noun_growth_3186433.svg" TargetMode="Externa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9fcc3f2ce_0_3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9fcc3f2ce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9fcc3f2ce_0_4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9fcc3f2ce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74cd7507b_1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74cd7507b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74cd7507b_1_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74cd7507b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74cd7507b_1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f74cd7507b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ac9be05f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ac9be05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9fcc3f2ce_0_4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9fcc3f2ce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9fcc3f2ce_0_5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f9fcc3f2ce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9fcc3f2ce_0_4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9fcc3f2ce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ac9be05f2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ac9be05f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930beaca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930beac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9fcc3f2ce_0_4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f9fcc3f2ce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acb4cfee2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acb4cfee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f9fcc3f2ce_0_4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f9fcc3f2ce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9fcc3f2ce_0_5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9fcc3f2ce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9fcc3f2c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9fcc3f2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f9fcc3f2ce_0_5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f9fcc3f2ce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9fcc3f2ce_0_2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f9fcc3f2ce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ac9be05f2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ac9be05f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f9fcc3f2ce_0_3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f9fcc3f2ce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f9fcc3f2ce_0_4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f9fcc3f2ce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930beaca6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930beaca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facb4cfee2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facb4cfee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https://commons.wikimedia.org/wiki/File:Noun_discuss_3764702.svg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https://commons.wikimedia.org/wiki/File:Noun_growth_3186433.svg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f9fcc3f2ce_0_2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f9fcc3f2ce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f9fcc3f2ce_0_2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f9fcc3f2ce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f9fcc3f2ce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f9fcc3f2ce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f9fcc3f2ce_0_1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f9fcc3f2ce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facb4cfee2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facb4cfee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https://commons.wikimedia.org/wiki/File:Noun_discuss_3764702.svg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https://commons.wikimedia.org/wiki/File:Noun_growth_3186433.svg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facb4cfee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facb4cfe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facb4cfee2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facb4cfee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f9fcc3f2ce_0_6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f9fcc3f2ce_0_6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74cd7507b_1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74cd7507b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f9fcc3f2ce_0_5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f9fcc3f2ce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facb4cfee2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facb4cfee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f9fcc3f2ce_0_5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f9fcc3f2ce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f9fcc3f2ce_0_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f9fcc3f2c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f9fcc3f2ce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f9fcc3f2c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f9fcc3f2ce_0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f9fcc3f2c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faadcc1527_1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faadcc152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f9fcc3f2ce_0_6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f9fcc3f2ce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faadcc1527_3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faadcc1527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faadcc1527_5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faadcc1527_5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9fcc3f2ce_0_5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9fcc3f2ce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f9fcc3f2ce_1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f9fcc3f2ce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f9fcc3f2ce_1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f9fcc3f2ce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f9fcc3f2ce_1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f9fcc3f2ce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f9fcc3f2ce_1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f9fcc3f2ce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f9fcc3f2ce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f9fcc3f2c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f9fcc3f2ce_1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f9fcc3f2ce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f9fcc3f2ce_1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f9fcc3f2ce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f9fcc3f2ce_1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f9fcc3f2ce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f9fcc3f2ce_1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f9fcc3f2ce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faadcc1527_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faadcc152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acb4cfee2_0_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acb4cfee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acb4cfee2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acb4cfee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acb4cfee2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acb4cfee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9fcc3f2ce_0_3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9fcc3f2ce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Big circuit">
  <p:cSld name="BLANK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72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idx="1" type="body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· Small circuit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b="1" sz="32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0" Type="http://schemas.openxmlformats.org/officeDocument/2006/relationships/hyperlink" Target="https://doi.org/10.5281/zenodo.5594663" TargetMode="External"/><Relationship Id="rId9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oore.org/docs/default-source/Grantee-Resources/open-access-policy-2017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.wikidata.org/wiki/Q109204635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moore.org/docs/default-source/Grantee-Resources/open-access-policy-2017.p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scholia.toolforge.org/author/Q56556745" TargetMode="External"/><Relationship Id="rId4" Type="http://schemas.openxmlformats.org/officeDocument/2006/relationships/image" Target="../media/image54.png"/><Relationship Id="rId9" Type="http://schemas.openxmlformats.org/officeDocument/2006/relationships/hyperlink" Target="https://scholia.toolforge.org/author/Q56556745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scholia.toolforge.org/author/Q56556745" TargetMode="External"/><Relationship Id="rId7" Type="http://schemas.openxmlformats.org/officeDocument/2006/relationships/hyperlink" Target="https://scholia.toolforge.org/author/Q56556745" TargetMode="External"/><Relationship Id="rId8" Type="http://schemas.openxmlformats.org/officeDocument/2006/relationships/hyperlink" Target="https://scholia.toolforge.org/author/Q56556745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hyperlink" Target="https://commons.wikimedia.org/wiki/Category:Linked_Open_Data_cloud_diagram" TargetMode="External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4" Type="http://schemas.openxmlformats.org/officeDocument/2006/relationships/hyperlink" Target="https://scholia.toolforge.org/author/Q56556745#topic-scores-heade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6.png"/><Relationship Id="rId4" Type="http://schemas.openxmlformats.org/officeDocument/2006/relationships/hyperlink" Target="https://scholia.toolforge.org/author/Q56556745#coauthors-header" TargetMode="External"/><Relationship Id="rId5" Type="http://schemas.openxmlformats.org/officeDocument/2006/relationships/hyperlink" Target="https://scholia.toolforge.org/author/Q56556745#coauthor-map-header" TargetMode="External"/><Relationship Id="rId6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5.png"/><Relationship Id="rId4" Type="http://schemas.openxmlformats.org/officeDocument/2006/relationships/hyperlink" Target="https://scholia.toolforge.org/author/Q56556745#topic-scores-header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.wiki/4GfX" TargetMode="External"/><Relationship Id="rId4" Type="http://schemas.openxmlformats.org/officeDocument/2006/relationships/hyperlink" Target="https://w.wiki/4GfK" TargetMode="External"/><Relationship Id="rId5" Type="http://schemas.openxmlformats.org/officeDocument/2006/relationships/hyperlink" Target="https://w.wiki/4GfP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scholia.toolforge.org/work/Q58491683" TargetMode="External"/><Relationship Id="rId10" Type="http://schemas.openxmlformats.org/officeDocument/2006/relationships/hyperlink" Target="https://scholia.toolforge.org/work/Q58491683" TargetMode="External"/><Relationship Id="rId12" Type="http://schemas.openxmlformats.org/officeDocument/2006/relationships/hyperlink" Target="https://scholia.toolforge.org/work/Q58491683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scholia.toolforge.org/topic/Q58028485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scholia.toolforge.org/topic/Q58028485" TargetMode="External"/><Relationship Id="rId5" Type="http://schemas.openxmlformats.org/officeDocument/2006/relationships/hyperlink" Target="https://scholia.toolforge.org/work/Q58491683" TargetMode="External"/><Relationship Id="rId6" Type="http://schemas.openxmlformats.org/officeDocument/2006/relationships/image" Target="../media/image31.png"/><Relationship Id="rId7" Type="http://schemas.openxmlformats.org/officeDocument/2006/relationships/hyperlink" Target="https://scholia.toolforge.org/topic/Q58028485" TargetMode="External"/><Relationship Id="rId8" Type="http://schemas.openxmlformats.org/officeDocument/2006/relationships/hyperlink" Target="https://scholia.toolforge.org/topic/Q58028485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37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hyperlink" Target="https://commons.wikimedia.org/wiki/Category:Linked_Open_Data_cloud_diagram" TargetMode="External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commons.wikimedia.org/wiki/Category:Linked_Open_Data_cloud_diagram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36.png"/><Relationship Id="rId6" Type="http://schemas.openxmlformats.org/officeDocument/2006/relationships/image" Target="../media/image4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commons.wikimedia.org/wiki/Category:Linked_Open_Data_cloud_diagram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Relationship Id="rId4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github.com/WDscholia" TargetMode="External"/><Relationship Id="rId4" Type="http://schemas.openxmlformats.org/officeDocument/2006/relationships/hyperlink" Target="https://sloan.org/grant-detail/8961" TargetMode="External"/><Relationship Id="rId5" Type="http://schemas.openxmlformats.org/officeDocument/2006/relationships/hyperlink" Target="https://www.wikidata.org/wiki/Wikidata:Scholia" TargetMode="External"/><Relationship Id="rId6" Type="http://schemas.openxmlformats.org/officeDocument/2006/relationships/hyperlink" Target="https://scholia.toolforge.org/topic/Q45340488" TargetMode="External"/><Relationship Id="rId7" Type="http://schemas.openxmlformats.org/officeDocument/2006/relationships/hyperlink" Target="https://github.com/WDscholia/scholia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hyperlink" Target="https://doi.org/10.5281/zenodo.5594663" TargetMode="External"/><Relationship Id="rId5" Type="http://schemas.openxmlformats.org/officeDocument/2006/relationships/hyperlink" Target="https://twitter.com/LaneRasberry" TargetMode="External"/><Relationship Id="rId6" Type="http://schemas.openxmlformats.org/officeDocument/2006/relationships/hyperlink" Target="mailto:lr2ua@virginia.edu" TargetMode="External"/><Relationship Id="rId7" Type="http://schemas.openxmlformats.org/officeDocument/2006/relationships/hyperlink" Target="https://twitter.com/EvoMRI" TargetMode="External"/><Relationship Id="rId8" Type="http://schemas.openxmlformats.org/officeDocument/2006/relationships/hyperlink" Target="mailto:daniel.mietchen@ronininstitute.org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github.com/Daniel-Mietchen/events/blob/master/PIDapalooza-2018.md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hyperlink" Target="https://www.wikidata.org/wiki/Property:P91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hyperlink" Target="https://en.wikipedia.org/wiki/AfroCrowd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png"/><Relationship Id="rId4" Type="http://schemas.openxmlformats.org/officeDocument/2006/relationships/hyperlink" Target="https://en.wikipedia.org/wiki/Wikipedia:WikiProject_Women_in_Red" TargetMode="External"/><Relationship Id="rId9" Type="http://schemas.openxmlformats.org/officeDocument/2006/relationships/image" Target="../media/image44.png"/><Relationship Id="rId5" Type="http://schemas.openxmlformats.org/officeDocument/2006/relationships/image" Target="../media/image43.png"/><Relationship Id="rId6" Type="http://schemas.openxmlformats.org/officeDocument/2006/relationships/hyperlink" Target="https://artandfeminism.org/" TargetMode="External"/><Relationship Id="rId7" Type="http://schemas.openxmlformats.org/officeDocument/2006/relationships/image" Target="../media/image40.png"/><Relationship Id="rId8" Type="http://schemas.openxmlformats.org/officeDocument/2006/relationships/hyperlink" Target="https://www.wikidata.org/wiki/Wikidata:WikiProject_LGBT" TargetMode="External"/></Relationships>
</file>

<file path=ppt/slides/_rels/slide46.xml.rels><?xml version="1.0" encoding="UTF-8" standalone="yes"?><Relationships xmlns="http://schemas.openxmlformats.org/package/2006/relationships"><Relationship Id="rId11" Type="http://schemas.openxmlformats.org/officeDocument/2006/relationships/hyperlink" Target="https://mulheresnaciencia.com.br/" TargetMode="External"/><Relationship Id="rId10" Type="http://schemas.openxmlformats.org/officeDocument/2006/relationships/image" Target="../media/image46.png"/><Relationship Id="rId13" Type="http://schemas.openxmlformats.org/officeDocument/2006/relationships/image" Target="../media/image49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500queerscientists.com/" TargetMode="External"/><Relationship Id="rId4" Type="http://schemas.openxmlformats.org/officeDocument/2006/relationships/image" Target="../media/image50.png"/><Relationship Id="rId9" Type="http://schemas.openxmlformats.org/officeDocument/2006/relationships/hyperlink" Target="https://www.academia-net.org/" TargetMode="External"/><Relationship Id="rId15" Type="http://schemas.openxmlformats.org/officeDocument/2006/relationships/image" Target="../media/image53.png"/><Relationship Id="rId14" Type="http://schemas.openxmlformats.org/officeDocument/2006/relationships/hyperlink" Target="https://pubmed.ncbi.nlm.nih.gov/33503447/" TargetMode="External"/><Relationship Id="rId5" Type="http://schemas.openxmlformats.org/officeDocument/2006/relationships/hyperlink" Target="https://en.wikipedia.org/wiki/AnitaB.org" TargetMode="External"/><Relationship Id="rId6" Type="http://schemas.openxmlformats.org/officeDocument/2006/relationships/image" Target="../media/image47.png"/><Relationship Id="rId7" Type="http://schemas.openxmlformats.org/officeDocument/2006/relationships/hyperlink" Target="https://en.wikipedia.org/wiki/L%27Or%C3%A9al-UNESCO_For_Women_in_Science_Awards" TargetMode="External"/><Relationship Id="rId8" Type="http://schemas.openxmlformats.org/officeDocument/2006/relationships/image" Target="../media/image4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0" Type="http://schemas.openxmlformats.org/officeDocument/2006/relationships/hyperlink" Target="https://w.wiki/4Gfy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w.wiki/4GfG" TargetMode="External"/><Relationship Id="rId4" Type="http://schemas.openxmlformats.org/officeDocument/2006/relationships/hyperlink" Target="https://w.wiki/4GfK" TargetMode="External"/><Relationship Id="rId9" Type="http://schemas.openxmlformats.org/officeDocument/2006/relationships/hyperlink" Target="https://w.wiki/4GfX" TargetMode="External"/><Relationship Id="rId5" Type="http://schemas.openxmlformats.org/officeDocument/2006/relationships/hyperlink" Target="https://w.wiki/4GfP" TargetMode="External"/><Relationship Id="rId6" Type="http://schemas.openxmlformats.org/officeDocument/2006/relationships/hyperlink" Target="https://w.wiki/4GfZ" TargetMode="External"/><Relationship Id="rId7" Type="http://schemas.openxmlformats.org/officeDocument/2006/relationships/hyperlink" Target="https://w.wiki/4Gfb" TargetMode="External"/><Relationship Id="rId8" Type="http://schemas.openxmlformats.org/officeDocument/2006/relationships/hyperlink" Target="https://w.wiki/4GfY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w.wiki/4Gxa" TargetMode="External"/><Relationship Id="rId4" Type="http://schemas.openxmlformats.org/officeDocument/2006/relationships/hyperlink" Target="https://w.wiki/4GxX" TargetMode="External"/><Relationship Id="rId5" Type="http://schemas.openxmlformats.org/officeDocument/2006/relationships/hyperlink" Target="https://w.wiki/4Gvd" TargetMode="External"/><Relationship Id="rId6" Type="http://schemas.openxmlformats.org/officeDocument/2006/relationships/hyperlink" Target="https://w.wiki/4Gva" TargetMode="External"/><Relationship Id="rId7" Type="http://schemas.openxmlformats.org/officeDocument/2006/relationships/hyperlink" Target="https://w.wiki/4GiH" TargetMode="External"/><Relationship Id="rId8" Type="http://schemas.openxmlformats.org/officeDocument/2006/relationships/hyperlink" Target="https://w.wiki/4Gi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w.wiki/4GiB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moore.org/grant-detail?grantId=GBMF1656" TargetMode="External"/><Relationship Id="rId10" Type="http://schemas.openxmlformats.org/officeDocument/2006/relationships/hyperlink" Target="https://www.moore.org/grant-detail?grantId=GBMF1656" TargetMode="External"/><Relationship Id="rId13" Type="http://schemas.openxmlformats.org/officeDocument/2006/relationships/hyperlink" Target="https://www.moore.org/grant-detail?grantId=GBMF1656" TargetMode="External"/><Relationship Id="rId12" Type="http://schemas.openxmlformats.org/officeDocument/2006/relationships/hyperlink" Target="https://www.moore.org/grant-detail?grantId=GBMF1656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moore.org/grant-detail?grantId=GBMF1656" TargetMode="External"/><Relationship Id="rId4" Type="http://schemas.openxmlformats.org/officeDocument/2006/relationships/hyperlink" Target="https://www.moore.org/grant-detail?grantId=GBMF1656" TargetMode="External"/><Relationship Id="rId9" Type="http://schemas.openxmlformats.org/officeDocument/2006/relationships/hyperlink" Target="https://www.moore.org/grant-detail?grantId=GBMF1656" TargetMode="External"/><Relationship Id="rId15" Type="http://schemas.openxmlformats.org/officeDocument/2006/relationships/hyperlink" Target="https://www.moore.org/grant-detail?grantId=GBMF1656" TargetMode="External"/><Relationship Id="rId14" Type="http://schemas.openxmlformats.org/officeDocument/2006/relationships/image" Target="../media/image17.png"/><Relationship Id="rId16" Type="http://schemas.openxmlformats.org/officeDocument/2006/relationships/hyperlink" Target="https://www.moore.org/grant-detail?grantId=GBMF1656" TargetMode="External"/><Relationship Id="rId5" Type="http://schemas.openxmlformats.org/officeDocument/2006/relationships/hyperlink" Target="https://www.moore.org/grant-detail?grantId=GBMF1656" TargetMode="External"/><Relationship Id="rId6" Type="http://schemas.openxmlformats.org/officeDocument/2006/relationships/hyperlink" Target="https://www.moore.org/grant-detail?grantId=GBMF1656" TargetMode="External"/><Relationship Id="rId7" Type="http://schemas.openxmlformats.org/officeDocument/2006/relationships/hyperlink" Target="https://www.moore.org/grant-detail?grantId=GBMF1656" TargetMode="External"/><Relationship Id="rId8" Type="http://schemas.openxmlformats.org/officeDocument/2006/relationships/hyperlink" Target="https://www.moore.org/grant-detail?grantId=GBMF16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62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7226600" y="341100"/>
            <a:ext cx="1851300" cy="161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26600" y="493513"/>
            <a:ext cx="1851290" cy="13073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type="ctrTitle"/>
          </p:nvPr>
        </p:nvSpPr>
        <p:spPr>
          <a:xfrm>
            <a:off x="152400" y="593700"/>
            <a:ext cx="6005100" cy="2733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onitoring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compliance with </a:t>
            </a:r>
            <a:r>
              <a:rPr lang="en"/>
              <a:t>Wikidata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Scholia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26600" y="2615025"/>
            <a:ext cx="1851300" cy="18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468275" y="3909250"/>
            <a:ext cx="329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Lane Rasberry &amp; Daniel Mietchen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25 October 2021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2923800" y="4680075"/>
            <a:ext cx="32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10"/>
              </a:rPr>
              <a:t>DOI: 10.5281/zenodo.5594663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350" y="236825"/>
            <a:ext cx="5174349" cy="13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>
            <p:ph idx="2" type="body"/>
          </p:nvPr>
        </p:nvSpPr>
        <p:spPr>
          <a:xfrm>
            <a:off x="3242350" y="1775675"/>
            <a:ext cx="5819100" cy="30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latin typeface="Lexend Deca"/>
                <a:ea typeface="Lexend Deca"/>
                <a:cs typeface="Lexend Deca"/>
                <a:sym typeface="Lexend Deca"/>
              </a:rPr>
              <a:t>start time</a:t>
            </a: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 	November 2007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latin typeface="Lexend Deca"/>
                <a:ea typeface="Lexend Deca"/>
                <a:cs typeface="Lexend Deca"/>
                <a:sym typeface="Lexend Deca"/>
              </a:rPr>
              <a:t>funder</a:t>
            </a: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 		Moore Foundation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latin typeface="Lexend Deca"/>
                <a:ea typeface="Lexend Deca"/>
                <a:cs typeface="Lexend Deca"/>
                <a:sym typeface="Lexend Deca"/>
              </a:rPr>
              <a:t>duration</a:t>
            </a: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 		48 months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latin typeface="Lexend Deca"/>
                <a:ea typeface="Lexend Deca"/>
                <a:cs typeface="Lexend Deca"/>
                <a:sym typeface="Lexend Deca"/>
              </a:rPr>
              <a:t>subject</a:t>
            </a: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 		environmental protection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latin typeface="Lexend Deca"/>
                <a:ea typeface="Lexend Deca"/>
                <a:cs typeface="Lexend Deca"/>
                <a:sym typeface="Lexend Deca"/>
              </a:rPr>
              <a:t>part of</a:t>
            </a: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 		Amazon Forest Inventory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>
                <a:latin typeface="Lexend Deca"/>
                <a:ea typeface="Lexend Deca"/>
                <a:cs typeface="Lexend Deca"/>
                <a:sym typeface="Lexend Deca"/>
              </a:rPr>
              <a:t>sponsor</a:t>
            </a: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 		University of Leeds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</p:txBody>
      </p:sp>
      <p:sp>
        <p:nvSpPr>
          <p:cNvPr id="163" name="Google Shape;163;p22"/>
          <p:cNvSpPr txBox="1"/>
          <p:nvPr/>
        </p:nvSpPr>
        <p:spPr>
          <a:xfrm>
            <a:off x="261775" y="585750"/>
            <a:ext cx="2794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Wikidata entry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on the 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project</a:t>
            </a:r>
            <a:endParaRPr sz="2400">
              <a:solidFill>
                <a:srgbClr val="FF99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3"/>
          <p:cNvSpPr txBox="1"/>
          <p:nvPr>
            <p:ph idx="4294967295" type="body"/>
          </p:nvPr>
        </p:nvSpPr>
        <p:spPr>
          <a:xfrm>
            <a:off x="3242350" y="2220875"/>
            <a:ext cx="5636700" cy="26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Lexend Deca"/>
                <a:ea typeface="Lexend Deca"/>
                <a:cs typeface="Lexend Deca"/>
                <a:sym typeface="Lexend Deca"/>
              </a:rPr>
              <a:t>author</a:t>
            </a: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 		</a:t>
            </a: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Gabriela Lopez-Gonzalez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Lexend Deca"/>
                <a:ea typeface="Lexend Deca"/>
                <a:cs typeface="Lexend Deca"/>
                <a:sym typeface="Lexend Deca"/>
              </a:rPr>
              <a:t>license</a:t>
            </a: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 		</a:t>
            </a: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CC BY-NC 4.0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Lexend Deca"/>
                <a:ea typeface="Lexend Deca"/>
                <a:cs typeface="Lexend Deca"/>
                <a:sym typeface="Lexend Deca"/>
              </a:rPr>
              <a:t>funder</a:t>
            </a: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 		(</a:t>
            </a: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none mentioned)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Lexend Deca"/>
                <a:ea typeface="Lexend Deca"/>
                <a:cs typeface="Lexend Deca"/>
                <a:sym typeface="Lexend Deca"/>
              </a:rPr>
              <a:t>DOI</a:t>
            </a: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 			(none)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Lexend Deca"/>
                <a:ea typeface="Lexend Deca"/>
                <a:cs typeface="Lexend Deca"/>
                <a:sym typeface="Lexend Deca"/>
              </a:rPr>
              <a:t>Language</a:t>
            </a: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 	Spanish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350" y="214950"/>
            <a:ext cx="5045601" cy="177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261775" y="585750"/>
            <a:ext cx="2794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Wikidata entry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on the 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project's paper</a:t>
            </a:r>
            <a:endParaRPr sz="2400">
              <a:solidFill>
                <a:srgbClr val="FF99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24"/>
          <p:cNvSpPr txBox="1"/>
          <p:nvPr>
            <p:ph idx="4294967295" type="body"/>
          </p:nvPr>
        </p:nvSpPr>
        <p:spPr>
          <a:xfrm>
            <a:off x="364400" y="1687475"/>
            <a:ext cx="2186400" cy="260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Lexend Deca"/>
                <a:ea typeface="Lexend Deca"/>
                <a:cs typeface="Lexend Deca"/>
                <a:sym typeface="Lexend Deca"/>
              </a:rPr>
              <a:t>Institutions</a:t>
            </a:r>
            <a:endParaRPr u="sng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Funders</a:t>
            </a:r>
            <a:endParaRPr u="sng">
              <a:solidFill>
                <a:srgbClr val="FF99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Lexend Deca"/>
                <a:ea typeface="Lexend Deca"/>
                <a:cs typeface="Lexend Deca"/>
                <a:sym typeface="Lexend Deca"/>
              </a:rPr>
              <a:t>Disciplines</a:t>
            </a:r>
            <a:endParaRPr u="sng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Lexend Deca"/>
                <a:ea typeface="Lexend Deca"/>
                <a:cs typeface="Lexend Deca"/>
                <a:sym typeface="Lexend Deca"/>
              </a:rPr>
              <a:t>Journals</a:t>
            </a:r>
            <a:endParaRPr u="sng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Lexend Deca"/>
                <a:ea typeface="Lexend Deca"/>
                <a:cs typeface="Lexend Deca"/>
                <a:sym typeface="Lexend Deca"/>
              </a:rPr>
              <a:t>Countries</a:t>
            </a:r>
            <a:endParaRPr u="sng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latin typeface="Lexend Deca"/>
                <a:ea typeface="Lexend Deca"/>
                <a:cs typeface="Lexend Deca"/>
                <a:sym typeface="Lexend Deca"/>
              </a:rPr>
              <a:t>…</a:t>
            </a:r>
            <a:endParaRPr u="sng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261775" y="585750"/>
            <a:ext cx="827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Which policies apply? 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9" name="Google Shape;179;p24"/>
          <p:cNvSpPr txBox="1"/>
          <p:nvPr>
            <p:ph idx="4294967295" type="body"/>
          </p:nvPr>
        </p:nvSpPr>
        <p:spPr>
          <a:xfrm>
            <a:off x="2193200" y="1306475"/>
            <a:ext cx="6755400" cy="365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Lexend Deca"/>
                <a:ea typeface="Lexend Deca"/>
                <a:cs typeface="Lexend Deca"/>
                <a:sym typeface="Lexend Deca"/>
              </a:rPr>
              <a:t>The foundation requires that a final (post-print</a:t>
            </a:r>
            <a:r>
              <a:rPr baseline="30000" i="1" lang="en">
                <a:latin typeface="Lexend Deca"/>
                <a:ea typeface="Lexend Deca"/>
                <a:cs typeface="Lexend Deca"/>
                <a:sym typeface="Lexend Deca"/>
              </a:rPr>
              <a:t>2</a:t>
            </a:r>
            <a:r>
              <a:rPr i="1" lang="en">
                <a:latin typeface="Lexend Deca"/>
                <a:ea typeface="Lexend Deca"/>
                <a:cs typeface="Lexend Deca"/>
                <a:sym typeface="Lexend Deca"/>
              </a:rPr>
              <a:t>) version of all peer-reviewed articles produced as a result of research supported, either in entirety or in part, by the foundation’s funding, be made publicly and freely available (open access</a:t>
            </a:r>
            <a:r>
              <a:rPr baseline="30000" i="1" lang="en">
                <a:latin typeface="Lexend Deca"/>
                <a:ea typeface="Lexend Deca"/>
                <a:cs typeface="Lexend Deca"/>
                <a:sym typeface="Lexend Deca"/>
              </a:rPr>
              <a:t>1</a:t>
            </a:r>
            <a:r>
              <a:rPr i="1" lang="en">
                <a:latin typeface="Lexend Deca"/>
                <a:ea typeface="Lexend Deca"/>
                <a:cs typeface="Lexend Deca"/>
                <a:sym typeface="Lexend Deca"/>
              </a:rPr>
              <a:t>, or OA) within 12 months of publication.</a:t>
            </a:r>
            <a:endParaRPr i="1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100" u="sng">
                <a:solidFill>
                  <a:schemeClr val="hlink"/>
                </a:solidFill>
                <a:latin typeface="Lexend Deca"/>
                <a:ea typeface="Lexend Deca"/>
                <a:cs typeface="Lexend Deca"/>
                <a:sym typeface="Lexend Deca"/>
                <a:hlinkClick r:id="rId3"/>
              </a:rPr>
              <a:t>https://www.moore.org/docs/default-source/Grantee-Resources/open-access-policy-2017.pdf</a:t>
            </a:r>
            <a:r>
              <a:rPr i="1" lang="en" sz="1100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i="1" sz="11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100">
                <a:latin typeface="Lexend Deca"/>
                <a:ea typeface="Lexend Deca"/>
                <a:cs typeface="Lexend Deca"/>
                <a:sym typeface="Lexend Deca"/>
              </a:rPr>
              <a:t>1 and 2 are defined in the PDF (for humans, not machines)</a:t>
            </a:r>
            <a:endParaRPr i="1" sz="1100"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261775" y="585750"/>
            <a:ext cx="3011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Wikidata entry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on the </a:t>
            </a:r>
            <a:r>
              <a:rPr lang="en" sz="2400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funder’s open access </a:t>
            </a:r>
            <a:r>
              <a:rPr lang="en" sz="2400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policy</a:t>
            </a:r>
            <a:endParaRPr sz="2400">
              <a:solidFill>
                <a:srgbClr val="FF99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86" name="Google Shape;186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4875" y="457200"/>
            <a:ext cx="5782924" cy="43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261775" y="585750"/>
            <a:ext cx="827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Is CC BY-NC 4.0 compliant with GBMF’s OA policy?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3" name="Google Shape;193;p26"/>
          <p:cNvSpPr txBox="1"/>
          <p:nvPr>
            <p:ph idx="4294967295" type="body"/>
          </p:nvPr>
        </p:nvSpPr>
        <p:spPr>
          <a:xfrm>
            <a:off x="2193200" y="1306475"/>
            <a:ext cx="6755400" cy="365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Lexend Deca"/>
                <a:ea typeface="Lexend Deca"/>
                <a:cs typeface="Lexend Deca"/>
                <a:sym typeface="Lexend Deca"/>
              </a:rPr>
              <a:t>grantees are expected to provide the </a:t>
            </a:r>
            <a:r>
              <a:rPr i="1" lang="en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widest possible access</a:t>
            </a:r>
            <a:r>
              <a:rPr i="1" lang="en">
                <a:latin typeface="Lexend Deca"/>
                <a:ea typeface="Lexend Deca"/>
                <a:cs typeface="Lexend Deca"/>
                <a:sym typeface="Lexend Deca"/>
              </a:rPr>
              <a:t> to their published research</a:t>
            </a:r>
            <a:endParaRPr i="1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Lexend Deca"/>
                <a:ea typeface="Lexend Deca"/>
                <a:cs typeface="Lexend Deca"/>
                <a:sym typeface="Lexend Deca"/>
              </a:rPr>
              <a:t>Open access (OA) content is digital, online, free of charge, and </a:t>
            </a:r>
            <a:r>
              <a:rPr i="1" lang="en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free of most copyright and licensing restrictions</a:t>
            </a:r>
            <a:r>
              <a:rPr i="1" lang="en"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i="1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Lexend Deca"/>
                <a:ea typeface="Lexend Deca"/>
                <a:cs typeface="Lexend Deca"/>
                <a:sym typeface="Lexend Deca"/>
                <a:hlinkClick r:id="rId3"/>
              </a:rPr>
              <a:t>https://www.moore.org/docs/default-source/Grantee-Resources/open-access-policy-2017.pdf</a:t>
            </a:r>
            <a:r>
              <a:rPr lang="en" sz="1100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4" name="Google Shape;194;p26"/>
          <p:cNvSpPr txBox="1"/>
          <p:nvPr>
            <p:ph idx="4294967295" type="body"/>
          </p:nvPr>
        </p:nvSpPr>
        <p:spPr>
          <a:xfrm>
            <a:off x="261775" y="4430675"/>
            <a:ext cx="7086600" cy="55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How to make </a:t>
            </a:r>
            <a:r>
              <a:rPr lang="en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such</a:t>
            </a: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 criteria machine actionable?</a:t>
            </a:r>
            <a:endParaRPr sz="1100"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675" y="152400"/>
            <a:ext cx="50849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0150" y="846775"/>
            <a:ext cx="1812100" cy="127979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 txBox="1"/>
          <p:nvPr/>
        </p:nvSpPr>
        <p:spPr>
          <a:xfrm>
            <a:off x="261775" y="585750"/>
            <a:ext cx="2794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Wikidata entry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on the 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author</a:t>
            </a:r>
            <a:endParaRPr sz="2400">
              <a:solidFill>
                <a:srgbClr val="FF99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" name="Google Shape;208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700" y="152400"/>
            <a:ext cx="5355811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7875" y="1074174"/>
            <a:ext cx="1759850" cy="17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/>
        </p:nvSpPr>
        <p:spPr>
          <a:xfrm>
            <a:off x="261775" y="585750"/>
            <a:ext cx="2794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Scholia</a:t>
            </a: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profile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for the 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author</a:t>
            </a:r>
            <a:endParaRPr sz="2400">
              <a:solidFill>
                <a:srgbClr val="FF99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5583400" y="3429000"/>
            <a:ext cx="310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uli"/>
                <a:ea typeface="Muli"/>
                <a:cs typeface="Muli"/>
                <a:sym typeface="Muli"/>
              </a:rPr>
              <a:t>Linked Open Data in action!</a:t>
            </a:r>
            <a:endParaRPr b="1" sz="16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3304675" y="2785700"/>
            <a:ext cx="535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latin typeface="Muli"/>
                <a:ea typeface="Muli"/>
                <a:cs typeface="Muli"/>
                <a:sym typeface="Muli"/>
                <a:hlinkClick r:id="rId6"/>
              </a:rPr>
              <a:t>https://scholia.toolforge.org/</a:t>
            </a:r>
            <a:r>
              <a:rPr b="1" lang="en" sz="1200" u="sng">
                <a:solidFill>
                  <a:srgbClr val="FF9900"/>
                </a:solidFill>
                <a:latin typeface="Muli"/>
                <a:ea typeface="Muli"/>
                <a:cs typeface="Muli"/>
                <a:sym typeface="Mul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author</a:t>
            </a:r>
            <a:r>
              <a:rPr b="1" lang="en" sz="1200" u="sng">
                <a:latin typeface="Muli"/>
                <a:ea typeface="Muli"/>
                <a:cs typeface="Muli"/>
                <a:sym typeface="Muli"/>
                <a:hlinkClick r:id="rId8"/>
              </a:rPr>
              <a:t>/</a:t>
            </a:r>
            <a:r>
              <a:rPr b="1" lang="en" sz="1200" u="sng">
                <a:solidFill>
                  <a:srgbClr val="4A86E8"/>
                </a:solidFill>
                <a:latin typeface="Muli"/>
                <a:ea typeface="Muli"/>
                <a:cs typeface="Muli"/>
                <a:sym typeface="Mul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Q56556745</a:t>
            </a:r>
            <a:r>
              <a:rPr b="1" lang="en" sz="1200">
                <a:latin typeface="Muli"/>
                <a:ea typeface="Muli"/>
                <a:cs typeface="Muli"/>
                <a:sym typeface="Muli"/>
              </a:rPr>
              <a:t> </a:t>
            </a:r>
            <a:endParaRPr b="1" sz="12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Scholia?</a:t>
            </a:r>
            <a:endParaRPr sz="4800"/>
          </a:p>
        </p:txBody>
      </p:sp>
      <p:sp>
        <p:nvSpPr>
          <p:cNvPr id="218" name="Google Shape;218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9"/>
          <p:cNvSpPr/>
          <p:nvPr/>
        </p:nvSpPr>
        <p:spPr>
          <a:xfrm>
            <a:off x="422800" y="1915775"/>
            <a:ext cx="1380300" cy="2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49" y="991052"/>
            <a:ext cx="1193200" cy="11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/>
          <p:nvPr/>
        </p:nvSpPr>
        <p:spPr>
          <a:xfrm>
            <a:off x="3185937" y="1953900"/>
            <a:ext cx="1652700" cy="151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6225" y="2073900"/>
            <a:ext cx="1812100" cy="127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550" y="1780124"/>
            <a:ext cx="1759850" cy="17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925" y="2263613"/>
            <a:ext cx="982050" cy="9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 txBox="1"/>
          <p:nvPr/>
        </p:nvSpPr>
        <p:spPr>
          <a:xfrm>
            <a:off x="422800" y="3341750"/>
            <a:ext cx="13803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xend Deca"/>
                <a:ea typeface="Lexend Deca"/>
                <a:cs typeface="Lexend Deca"/>
                <a:sym typeface="Lexend Deca"/>
              </a:rPr>
              <a:t>LOD cloud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26" name="Google Shape;226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3198" y="205975"/>
            <a:ext cx="1461177" cy="3849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29"/>
          <p:cNvCxnSpPr/>
          <p:nvPr/>
        </p:nvCxnSpPr>
        <p:spPr>
          <a:xfrm flipH="1" rot="10800000">
            <a:off x="4749925" y="2560150"/>
            <a:ext cx="1074600" cy="1998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8" name="Google Shape;228;p29"/>
          <p:cNvCxnSpPr/>
          <p:nvPr/>
        </p:nvCxnSpPr>
        <p:spPr>
          <a:xfrm flipH="1" rot="10800000">
            <a:off x="7032525" y="2263625"/>
            <a:ext cx="1074600" cy="1998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9" name="Google Shape;229;p29"/>
          <p:cNvSpPr txBox="1"/>
          <p:nvPr/>
        </p:nvSpPr>
        <p:spPr>
          <a:xfrm>
            <a:off x="7496275" y="4195750"/>
            <a:ext cx="13281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profile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727150" y="3860400"/>
            <a:ext cx="771600" cy="73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7125" y="3843125"/>
            <a:ext cx="771650" cy="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/>
        </p:nvSpPr>
        <p:spPr>
          <a:xfrm>
            <a:off x="382300" y="4654450"/>
            <a:ext cx="14613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xend Deca"/>
                <a:ea typeface="Lexend Deca"/>
                <a:cs typeface="Lexend Deca"/>
                <a:sym typeface="Lexend Deca"/>
              </a:rPr>
              <a:t>other data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233" name="Google Shape;233;p29"/>
          <p:cNvCxnSpPr/>
          <p:nvPr/>
        </p:nvCxnSpPr>
        <p:spPr>
          <a:xfrm>
            <a:off x="2019775" y="2710050"/>
            <a:ext cx="1113300" cy="75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29"/>
          <p:cNvCxnSpPr/>
          <p:nvPr/>
        </p:nvCxnSpPr>
        <p:spPr>
          <a:xfrm flipH="1">
            <a:off x="1689050" y="2710050"/>
            <a:ext cx="1113300" cy="75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29"/>
          <p:cNvCxnSpPr/>
          <p:nvPr/>
        </p:nvCxnSpPr>
        <p:spPr>
          <a:xfrm flipH="1" rot="10800000">
            <a:off x="2149838" y="3207950"/>
            <a:ext cx="652500" cy="7293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29"/>
          <p:cNvCxnSpPr/>
          <p:nvPr/>
        </p:nvCxnSpPr>
        <p:spPr>
          <a:xfrm flipH="1">
            <a:off x="1803088" y="3596175"/>
            <a:ext cx="652500" cy="7293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29"/>
          <p:cNvCxnSpPr/>
          <p:nvPr/>
        </p:nvCxnSpPr>
        <p:spPr>
          <a:xfrm flipH="1" rot="5400000">
            <a:off x="2078488" y="2068800"/>
            <a:ext cx="652500" cy="7293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50" y="1165750"/>
            <a:ext cx="5005752" cy="32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>
            <p:ph idx="4294967295" type="title"/>
          </p:nvPr>
        </p:nvSpPr>
        <p:spPr>
          <a:xfrm>
            <a:off x="580550" y="205975"/>
            <a:ext cx="7028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Author's </a:t>
            </a:r>
            <a:r>
              <a:rPr lang="en"/>
              <a:t>publication history</a:t>
            </a:r>
            <a:endParaRPr/>
          </a:p>
        </p:txBody>
      </p:sp>
      <p:sp>
        <p:nvSpPr>
          <p:cNvPr id="245" name="Google Shape;245;p30"/>
          <p:cNvSpPr txBox="1"/>
          <p:nvPr>
            <p:ph idx="4294967295" type="body"/>
          </p:nvPr>
        </p:nvSpPr>
        <p:spPr>
          <a:xfrm>
            <a:off x="5358925" y="1089550"/>
            <a:ext cx="36705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Based on </a:t>
            </a:r>
            <a:r>
              <a:rPr lang="en">
                <a:solidFill>
                  <a:srgbClr val="FF9900"/>
                </a:solidFill>
              </a:rPr>
              <a:t>FAIR &amp; open</a:t>
            </a:r>
            <a:r>
              <a:rPr lang="en"/>
              <a:t> data about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Author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Papers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Citations</a:t>
            </a:r>
            <a:endParaRPr/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Publication dates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~ complete only for   </a:t>
            </a:r>
            <a:r>
              <a:rPr lang="en">
                <a:solidFill>
                  <a:srgbClr val="FF9900"/>
                </a:solidFill>
              </a:rPr>
              <a:t>pilot use cases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135800" y="4675500"/>
            <a:ext cx="72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https://scholia.toolforge.org/author/Q56556745#topic-scores-header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 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Google Shape;2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75" y="996825"/>
            <a:ext cx="3204451" cy="2484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 txBox="1"/>
          <p:nvPr>
            <p:ph idx="4294967295" type="title"/>
          </p:nvPr>
        </p:nvSpPr>
        <p:spPr>
          <a:xfrm>
            <a:off x="580550" y="205975"/>
            <a:ext cx="7028100" cy="62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Co-author network</a:t>
            </a:r>
            <a:endParaRPr/>
          </a:p>
        </p:txBody>
      </p:sp>
      <p:sp>
        <p:nvSpPr>
          <p:cNvPr id="254" name="Google Shape;254;p31"/>
          <p:cNvSpPr txBox="1"/>
          <p:nvPr>
            <p:ph idx="4294967295" type="body"/>
          </p:nvPr>
        </p:nvSpPr>
        <p:spPr>
          <a:xfrm>
            <a:off x="5358925" y="175150"/>
            <a:ext cx="36705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Based on </a:t>
            </a:r>
            <a:r>
              <a:rPr lang="en">
                <a:solidFill>
                  <a:srgbClr val="FF9900"/>
                </a:solidFill>
              </a:rPr>
              <a:t>FAIR &amp; open</a:t>
            </a:r>
            <a:r>
              <a:rPr lang="en"/>
              <a:t> data about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Author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Papers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Co-authors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Genders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Affiliations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Geolocations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~ complete</a:t>
            </a:r>
            <a:r>
              <a:rPr lang="en"/>
              <a:t> only for   </a:t>
            </a:r>
            <a:r>
              <a:rPr lang="en">
                <a:solidFill>
                  <a:srgbClr val="FF9900"/>
                </a:solidFill>
              </a:rPr>
              <a:t>pilot use cases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135800" y="4523100"/>
            <a:ext cx="7265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https://scholia.toolforge.org/author/Q56556745#coauthors-header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5"/>
              </a:rPr>
              <a:t>https://scholia.toolforge.org/author/Q56556745#coauthor-map-header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  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56" name="Google Shape;25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3176" y="2411300"/>
            <a:ext cx="2893550" cy="21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4294967295" type="subTitle"/>
          </p:nvPr>
        </p:nvSpPr>
        <p:spPr>
          <a:xfrm>
            <a:off x="707225" y="3097374"/>
            <a:ext cx="3617400" cy="95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Lane Rasberry</a:t>
            </a:r>
            <a:endParaRPr b="1"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Wikimedian in Residence</a:t>
            </a:r>
            <a:endParaRPr b="1"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4294967295" type="subTitle"/>
          </p:nvPr>
        </p:nvSpPr>
        <p:spPr>
          <a:xfrm>
            <a:off x="4863175" y="3097374"/>
            <a:ext cx="3617400" cy="95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Daniel Mietchen</a:t>
            </a:r>
            <a:endParaRPr b="1"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Researcher on Open Science</a:t>
            </a:r>
            <a:endParaRPr b="1"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sp>
        <p:nvSpPr>
          <p:cNvPr id="79" name="Google Shape;79;p14"/>
          <p:cNvSpPr txBox="1"/>
          <p:nvPr>
            <p:ph idx="4294967295" type="subTitle"/>
          </p:nvPr>
        </p:nvSpPr>
        <p:spPr>
          <a:xfrm>
            <a:off x="1225800" y="4057075"/>
            <a:ext cx="2730000" cy="95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School of Data Science</a:t>
            </a:r>
            <a:endParaRPr b="1"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University of Virginia</a:t>
            </a:r>
            <a:endParaRPr b="1"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548875"/>
            <a:ext cx="25717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4275" y="497125"/>
            <a:ext cx="2116925" cy="24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5340600" y="4057075"/>
            <a:ext cx="2730000" cy="61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Ronin Institute</a:t>
            </a:r>
            <a:endParaRPr b="1"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600" y="1223525"/>
            <a:ext cx="4258490" cy="35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/>
          <p:nvPr>
            <p:ph idx="4294967295" type="title"/>
          </p:nvPr>
        </p:nvSpPr>
        <p:spPr>
          <a:xfrm>
            <a:off x="580550" y="205975"/>
            <a:ext cx="7028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Author’s thematic focus</a:t>
            </a:r>
            <a:endParaRPr/>
          </a:p>
        </p:txBody>
      </p:sp>
      <p:sp>
        <p:nvSpPr>
          <p:cNvPr id="264" name="Google Shape;264;p32"/>
          <p:cNvSpPr txBox="1"/>
          <p:nvPr>
            <p:ph idx="4294967295" type="body"/>
          </p:nvPr>
        </p:nvSpPr>
        <p:spPr>
          <a:xfrm>
            <a:off x="5358925" y="1089550"/>
            <a:ext cx="36705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Based on </a:t>
            </a:r>
            <a:r>
              <a:rPr lang="en">
                <a:solidFill>
                  <a:srgbClr val="FF9900"/>
                </a:solidFill>
              </a:rPr>
              <a:t>FAIR &amp; open</a:t>
            </a:r>
            <a:r>
              <a:rPr lang="en"/>
              <a:t> data about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Author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Papers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Topics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~ complete</a:t>
            </a:r>
            <a:r>
              <a:rPr lang="en"/>
              <a:t> only for   </a:t>
            </a:r>
            <a:r>
              <a:rPr lang="en">
                <a:solidFill>
                  <a:srgbClr val="FF9900"/>
                </a:solidFill>
              </a:rPr>
              <a:t>pilot use cases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821600" y="4675500"/>
            <a:ext cx="726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4"/>
              </a:rPr>
              <a:t>https://scholia.toolforge.org/author/Q56556745#topic-scores-header</a:t>
            </a:r>
            <a:r>
              <a:rPr lang="en">
                <a:latin typeface="Muli"/>
                <a:ea typeface="Muli"/>
                <a:cs typeface="Muli"/>
                <a:sym typeface="Muli"/>
              </a:rPr>
              <a:t> 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33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pilot use cases</a:t>
            </a:r>
            <a:endParaRPr/>
          </a:p>
        </p:txBody>
      </p:sp>
      <p:sp>
        <p:nvSpPr>
          <p:cNvPr id="272" name="Google Shape;272;p33"/>
          <p:cNvSpPr txBox="1"/>
          <p:nvPr>
            <p:ph idx="1" type="body"/>
          </p:nvPr>
        </p:nvSpPr>
        <p:spPr>
          <a:xfrm>
            <a:off x="580550" y="1123950"/>
            <a:ext cx="60144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Zika virus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COVID-19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Invasion biology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Nobel Prize winners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Vanderbilt University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Scholia example pages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⬡"/>
            </a:pPr>
            <a:r>
              <a:rPr lang="en"/>
              <a:t>WikiProject </a:t>
            </a:r>
            <a:r>
              <a:rPr lang="en"/>
              <a:t>Women in Red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Scholia profiles linked from Wikipedia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400"/>
              <a:buChar char="⬡"/>
            </a:pPr>
            <a:r>
              <a:rPr lang="en">
                <a:solidFill>
                  <a:srgbClr val="FF9900"/>
                </a:solidFill>
              </a:rPr>
              <a:t>ORFG-funded research?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 with Scholia</a:t>
            </a:r>
            <a:endParaRPr/>
          </a:p>
        </p:txBody>
      </p:sp>
      <p:sp>
        <p:nvSpPr>
          <p:cNvPr id="278" name="Google Shape;278;p34"/>
          <p:cNvSpPr txBox="1"/>
          <p:nvPr>
            <p:ph idx="1" type="body"/>
          </p:nvPr>
        </p:nvSpPr>
        <p:spPr>
          <a:xfrm>
            <a:off x="220300" y="1314175"/>
            <a:ext cx="30588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/>
              <a:t>✅</a:t>
            </a:r>
            <a:endParaRPr sz="4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paper available online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paper has DOI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paper indexed in [database]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paper has copyright license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project has website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author has ORCID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author has demographic data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0" name="Google Shape;2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2650" y="1063374"/>
            <a:ext cx="1759850" cy="17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4"/>
          <p:cNvSpPr/>
          <p:nvPr/>
        </p:nvSpPr>
        <p:spPr>
          <a:xfrm>
            <a:off x="7002649" y="2936550"/>
            <a:ext cx="1759800" cy="157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6500" y="3086550"/>
            <a:ext cx="1812100" cy="127979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/>
          <p:nvPr>
            <p:ph idx="1" type="body"/>
          </p:nvPr>
        </p:nvSpPr>
        <p:spPr>
          <a:xfrm>
            <a:off x="3507675" y="1314175"/>
            <a:ext cx="34950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/>
              <a:t>❌</a:t>
            </a:r>
            <a:endParaRPr sz="4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paper metadata not available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copyright license non-standard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paper fails to mention funder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paper / project / PI not associated with grant catalog entry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type="title"/>
          </p:nvPr>
        </p:nvSpPr>
        <p:spPr>
          <a:xfrm>
            <a:off x="376925" y="205975"/>
            <a:ext cx="8337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Possible Scholia Queries</a:t>
            </a:r>
            <a:endParaRPr sz="4800"/>
          </a:p>
        </p:txBody>
      </p:sp>
      <p:sp>
        <p:nvSpPr>
          <p:cNvPr id="289" name="Google Shape;289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35"/>
          <p:cNvSpPr txBox="1"/>
          <p:nvPr>
            <p:ph idx="1" type="body"/>
          </p:nvPr>
        </p:nvSpPr>
        <p:spPr>
          <a:xfrm>
            <a:off x="428450" y="1352550"/>
            <a:ext cx="2626200" cy="320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count of </a:t>
            </a:r>
            <a:r>
              <a:rPr lang="en"/>
              <a:t>research</a:t>
            </a:r>
            <a:r>
              <a:rPr lang="en"/>
              <a:t> projects sponsored by ORFG members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hlinkClick r:id="rId3"/>
              </a:rPr>
              <a:t>https://w.wiki/4GfX</a:t>
            </a:r>
            <a:r>
              <a:rPr lang="en"/>
              <a:t> </a:t>
            </a:r>
            <a:endParaRPr/>
          </a:p>
        </p:txBody>
      </p:sp>
      <p:sp>
        <p:nvSpPr>
          <p:cNvPr id="291" name="Google Shape;291;p35"/>
          <p:cNvSpPr txBox="1"/>
          <p:nvPr>
            <p:ph idx="4294967295" type="body"/>
          </p:nvPr>
        </p:nvSpPr>
        <p:spPr>
          <a:xfrm>
            <a:off x="3255750" y="1360500"/>
            <a:ext cx="2713200" cy="28188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Recent citations to publications funded by ORFG members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u="sng">
                <a:hlinkClick r:id="rId4"/>
              </a:rPr>
              <a:t>https://w.wiki/4GfK</a:t>
            </a:r>
            <a:r>
              <a:rPr lang="en"/>
              <a:t> </a:t>
            </a:r>
            <a:endParaRPr/>
          </a:p>
        </p:txBody>
      </p:sp>
      <p:sp>
        <p:nvSpPr>
          <p:cNvPr id="292" name="Google Shape;292;p35"/>
          <p:cNvSpPr txBox="1"/>
          <p:nvPr>
            <p:ph idx="4294967295" type="body"/>
          </p:nvPr>
        </p:nvSpPr>
        <p:spPr>
          <a:xfrm>
            <a:off x="6256750" y="1360500"/>
            <a:ext cx="2626200" cy="274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Genders of authors of ORFG-funded papers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hlinkClick r:id="rId5"/>
              </a:rPr>
              <a:t>https://w.wiki/4GfP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ctrTitle"/>
          </p:nvPr>
        </p:nvSpPr>
        <p:spPr>
          <a:xfrm>
            <a:off x="1175325" y="884600"/>
            <a:ext cx="4061100" cy="314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Scholia's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unique position</a:t>
            </a:r>
            <a:endParaRPr sz="6000"/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21925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37"/>
          <p:cNvSpPr txBox="1"/>
          <p:nvPr>
            <p:ph idx="4294967295" type="body"/>
          </p:nvPr>
        </p:nvSpPr>
        <p:spPr>
          <a:xfrm>
            <a:off x="584200" y="1380750"/>
            <a:ext cx="7592400" cy="354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latin typeface="Lexend Deca"/>
                <a:ea typeface="Lexend Deca"/>
                <a:cs typeface="Lexend Deca"/>
                <a:sym typeface="Lexend Deca"/>
              </a:rPr>
              <a:t>Scholia is a </a:t>
            </a:r>
            <a:r>
              <a:rPr lang="en" sz="4800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FAIR &amp; open</a:t>
            </a:r>
            <a:r>
              <a:rPr lang="en" sz="4800"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48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latin typeface="Lexend Deca"/>
                <a:ea typeface="Lexend Deca"/>
                <a:cs typeface="Lexend Deca"/>
                <a:sym typeface="Lexend Deca"/>
              </a:rPr>
              <a:t>scholarly profiling service built around the </a:t>
            </a:r>
            <a:r>
              <a:rPr lang="en" sz="4800">
                <a:solidFill>
                  <a:srgbClr val="FF9900"/>
                </a:solidFill>
                <a:latin typeface="Lexend Deca"/>
                <a:ea typeface="Lexend Deca"/>
                <a:cs typeface="Lexend Deca"/>
                <a:sym typeface="Lexend Deca"/>
              </a:rPr>
              <a:t>popular</a:t>
            </a:r>
            <a:r>
              <a:rPr lang="en" sz="4800">
                <a:latin typeface="Lexend Deca"/>
                <a:ea typeface="Lexend Deca"/>
                <a:cs typeface="Lexend Deca"/>
                <a:sym typeface="Lexend Deca"/>
              </a:rPr>
              <a:t> Wikipedia platform</a:t>
            </a:r>
            <a:endParaRPr sz="4800"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10" name="Google Shape;3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1900" y="191350"/>
            <a:ext cx="1235476" cy="123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type="title"/>
          </p:nvPr>
        </p:nvSpPr>
        <p:spPr>
          <a:xfrm>
            <a:off x="580550" y="205975"/>
            <a:ext cx="8018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</a:t>
            </a:r>
            <a:r>
              <a:rPr lang="en"/>
              <a:t> scholarly profile tools</a:t>
            </a:r>
            <a:endParaRPr/>
          </a:p>
        </p:txBody>
      </p:sp>
      <p:sp>
        <p:nvSpPr>
          <p:cNvPr id="316" name="Google Shape;316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38"/>
          <p:cNvSpPr txBox="1"/>
          <p:nvPr>
            <p:ph idx="4294967295" type="body"/>
          </p:nvPr>
        </p:nvSpPr>
        <p:spPr>
          <a:xfrm>
            <a:off x="3793150" y="1137800"/>
            <a:ext cx="5066700" cy="35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Scholia special because...</a:t>
            </a:r>
            <a:endParaRPr sz="24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not a silo; transparent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⬡"/>
            </a:pPr>
            <a:r>
              <a:rPr lang="en"/>
              <a:t>FAIR and open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Wikipedia brand &amp; culture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⬡"/>
            </a:pPr>
            <a:r>
              <a:rPr lang="en"/>
              <a:t>high community engagement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most multidisciplinary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can help address biases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can innovate with ethical issues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en"/>
              <a:t>multilingual</a:t>
            </a:r>
            <a:endParaRPr/>
          </a:p>
        </p:txBody>
      </p:sp>
      <p:sp>
        <p:nvSpPr>
          <p:cNvPr id="318" name="Google Shape;318;p38"/>
          <p:cNvSpPr/>
          <p:nvPr/>
        </p:nvSpPr>
        <p:spPr>
          <a:xfrm>
            <a:off x="169450" y="1228225"/>
            <a:ext cx="31320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863" y="1228225"/>
            <a:ext cx="2238345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8"/>
          <p:cNvSpPr/>
          <p:nvPr/>
        </p:nvSpPr>
        <p:spPr>
          <a:xfrm>
            <a:off x="169450" y="2187938"/>
            <a:ext cx="31320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438" y="2345188"/>
            <a:ext cx="3048000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/>
          <p:nvPr/>
        </p:nvSpPr>
        <p:spPr>
          <a:xfrm>
            <a:off x="169450" y="4107388"/>
            <a:ext cx="31320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8"/>
          <p:cNvSpPr/>
          <p:nvPr/>
        </p:nvSpPr>
        <p:spPr>
          <a:xfrm>
            <a:off x="169450" y="3147663"/>
            <a:ext cx="31320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201" y="3285588"/>
            <a:ext cx="2001125" cy="6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925" y="4327150"/>
            <a:ext cx="2993049" cy="349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/>
          <p:nvPr>
            <p:ph type="title"/>
          </p:nvPr>
        </p:nvSpPr>
        <p:spPr>
          <a:xfrm>
            <a:off x="140150" y="205975"/>
            <a:ext cx="8889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Scholia on policy compliance</a:t>
            </a:r>
            <a:endParaRPr sz="4600"/>
          </a:p>
        </p:txBody>
      </p:sp>
      <p:pic>
        <p:nvPicPr>
          <p:cNvPr id="331" name="Google Shape;331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146" y="992075"/>
            <a:ext cx="553853" cy="408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003598" y="956425"/>
            <a:ext cx="1064188" cy="415142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9"/>
          <p:cNvSpPr txBox="1"/>
          <p:nvPr>
            <p:ph idx="4294967295" type="subTitle"/>
          </p:nvPr>
        </p:nvSpPr>
        <p:spPr>
          <a:xfrm>
            <a:off x="914400" y="1159050"/>
            <a:ext cx="6084900" cy="14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Muli"/>
              <a:buChar char="⬡"/>
            </a:pPr>
            <a:r>
              <a:rPr lang="en" sz="1800"/>
              <a:t>Left: Profile for a </a:t>
            </a:r>
            <a:r>
              <a:rPr lang="en" sz="1800">
                <a:solidFill>
                  <a:srgbClr val="FF9900"/>
                </a:solidFill>
              </a:rPr>
              <a:t>topic</a:t>
            </a:r>
            <a:endParaRPr sz="1800">
              <a:solidFill>
                <a:srgbClr val="FF99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i="1" lang="en" sz="1800"/>
              <a:t>Policy compliance</a:t>
            </a:r>
            <a:endParaRPr i="1" sz="18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∙"/>
            </a:pPr>
            <a:r>
              <a:rPr lang="en" sz="1800" u="sng">
                <a:hlinkClick r:id="rId7"/>
              </a:rPr>
              <a:t>https://scholia.toolforge.org/</a:t>
            </a:r>
            <a:r>
              <a:rPr lang="en" sz="1800" u="sng">
                <a:solidFill>
                  <a:srgbClr val="FF9900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</a:t>
            </a:r>
            <a:r>
              <a:rPr lang="en" sz="1800" u="sng">
                <a:hlinkClick r:id="rId9"/>
              </a:rPr>
              <a:t>/Q58028485</a:t>
            </a:r>
            <a:endParaRPr sz="1800"/>
          </a:p>
        </p:txBody>
      </p:sp>
      <p:sp>
        <p:nvSpPr>
          <p:cNvPr id="334" name="Google Shape;334;p39"/>
          <p:cNvSpPr txBox="1"/>
          <p:nvPr>
            <p:ph idx="4294967295" type="subTitle"/>
          </p:nvPr>
        </p:nvSpPr>
        <p:spPr>
          <a:xfrm>
            <a:off x="2016100" y="2987850"/>
            <a:ext cx="5811000" cy="14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Muli"/>
              <a:buChar char="⬡"/>
            </a:pPr>
            <a:r>
              <a:rPr lang="en" sz="1800"/>
              <a:t>Right: Profile for an individual </a:t>
            </a:r>
            <a:r>
              <a:rPr lang="en" sz="1800">
                <a:solidFill>
                  <a:srgbClr val="FF9900"/>
                </a:solidFill>
              </a:rPr>
              <a:t>work</a:t>
            </a:r>
            <a:endParaRPr sz="1800">
              <a:solidFill>
                <a:srgbClr val="FF99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i="1" lang="en" sz="1800"/>
              <a:t>Breaking the rules: understanding non-compliance with policies and guidelines</a:t>
            </a:r>
            <a:endParaRPr i="1" sz="18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∙"/>
            </a:pPr>
            <a:r>
              <a:rPr lang="en" sz="1800" u="sng">
                <a:hlinkClick r:id="rId10"/>
              </a:rPr>
              <a:t>https://scholia.toolforge.org/</a:t>
            </a:r>
            <a:r>
              <a:rPr lang="en" sz="1800" u="sng">
                <a:solidFill>
                  <a:srgbClr val="FF9900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</a:t>
            </a:r>
            <a:r>
              <a:rPr lang="en" sz="1800" u="sng">
                <a:hlinkClick r:id="rId12"/>
              </a:rPr>
              <a:t>/Q58491683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40"/>
          <p:cNvSpPr txBox="1"/>
          <p:nvPr/>
        </p:nvSpPr>
        <p:spPr>
          <a:xfrm>
            <a:off x="54550" y="1901650"/>
            <a:ext cx="21189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to check compliance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1" name="Google Shape;341;p40"/>
          <p:cNvSpPr txBox="1"/>
          <p:nvPr/>
        </p:nvSpPr>
        <p:spPr>
          <a:xfrm>
            <a:off x="2296775" y="3995350"/>
            <a:ext cx="21189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make data FAIR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4604650" y="2167175"/>
            <a:ext cx="21189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to partner with Wiki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3" name="Google Shape;343;p40"/>
          <p:cNvSpPr txBox="1"/>
          <p:nvPr/>
        </p:nvSpPr>
        <p:spPr>
          <a:xfrm>
            <a:off x="6614825" y="3826450"/>
            <a:ext cx="21189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make it open too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44" name="Google Shape;344;p40"/>
          <p:cNvSpPr/>
          <p:nvPr/>
        </p:nvSpPr>
        <p:spPr>
          <a:xfrm>
            <a:off x="4837750" y="469625"/>
            <a:ext cx="1652700" cy="151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038" y="589625"/>
            <a:ext cx="1812100" cy="127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8200" y="2342650"/>
            <a:ext cx="1652700" cy="16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248" y="469625"/>
            <a:ext cx="1233500" cy="12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9214" y="1901650"/>
            <a:ext cx="1172513" cy="1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40"/>
          <p:cNvCxnSpPr/>
          <p:nvPr/>
        </p:nvCxnSpPr>
        <p:spPr>
          <a:xfrm>
            <a:off x="1666825" y="1703125"/>
            <a:ext cx="1212900" cy="944400"/>
          </a:xfrm>
          <a:prstGeom prst="straightConnector1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0" name="Google Shape;350;p40"/>
          <p:cNvCxnSpPr/>
          <p:nvPr/>
        </p:nvCxnSpPr>
        <p:spPr>
          <a:xfrm flipH="1" rot="10800000">
            <a:off x="3977375" y="1542775"/>
            <a:ext cx="583500" cy="944400"/>
          </a:xfrm>
          <a:prstGeom prst="straightConnector1">
            <a:avLst/>
          </a:prstGeom>
          <a:noFill/>
          <a:ln cap="flat" cmpd="sng" w="762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Google Shape;351;p40"/>
          <p:cNvCxnSpPr/>
          <p:nvPr/>
        </p:nvCxnSpPr>
        <p:spPr>
          <a:xfrm>
            <a:off x="6657525" y="1237025"/>
            <a:ext cx="783000" cy="7524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1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What is Scholia?</a:t>
            </a:r>
            <a:endParaRPr sz="4800"/>
          </a:p>
        </p:txBody>
      </p:sp>
      <p:sp>
        <p:nvSpPr>
          <p:cNvPr id="357" name="Google Shape;357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8" name="Google Shape;358;p41"/>
          <p:cNvSpPr/>
          <p:nvPr/>
        </p:nvSpPr>
        <p:spPr>
          <a:xfrm>
            <a:off x="422800" y="1915775"/>
            <a:ext cx="1380300" cy="268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49" y="991052"/>
            <a:ext cx="1193200" cy="11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1"/>
          <p:cNvSpPr/>
          <p:nvPr/>
        </p:nvSpPr>
        <p:spPr>
          <a:xfrm>
            <a:off x="3185937" y="1953900"/>
            <a:ext cx="1652700" cy="151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6225" y="2073900"/>
            <a:ext cx="1812100" cy="127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07550" y="1780124"/>
            <a:ext cx="1759850" cy="17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925" y="2263613"/>
            <a:ext cx="982050" cy="9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1"/>
          <p:cNvSpPr txBox="1"/>
          <p:nvPr/>
        </p:nvSpPr>
        <p:spPr>
          <a:xfrm>
            <a:off x="422800" y="3341750"/>
            <a:ext cx="13803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xend Deca"/>
                <a:ea typeface="Lexend Deca"/>
                <a:cs typeface="Lexend Deca"/>
                <a:sym typeface="Lexend Deca"/>
              </a:rPr>
              <a:t>LOD cloud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65" name="Google Shape;365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3198" y="205975"/>
            <a:ext cx="1461177" cy="3849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6" name="Google Shape;366;p41"/>
          <p:cNvCxnSpPr/>
          <p:nvPr/>
        </p:nvCxnSpPr>
        <p:spPr>
          <a:xfrm flipH="1" rot="10800000">
            <a:off x="4749925" y="2560150"/>
            <a:ext cx="1074600" cy="1998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7" name="Google Shape;367;p41"/>
          <p:cNvCxnSpPr/>
          <p:nvPr/>
        </p:nvCxnSpPr>
        <p:spPr>
          <a:xfrm flipH="1" rot="10800000">
            <a:off x="7032525" y="2263625"/>
            <a:ext cx="1074600" cy="1998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8" name="Google Shape;368;p41"/>
          <p:cNvSpPr txBox="1"/>
          <p:nvPr/>
        </p:nvSpPr>
        <p:spPr>
          <a:xfrm>
            <a:off x="7496275" y="4195750"/>
            <a:ext cx="13281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exend Deca"/>
                <a:ea typeface="Lexend Deca"/>
                <a:cs typeface="Lexend Deca"/>
                <a:sym typeface="Lexend Deca"/>
              </a:rPr>
              <a:t>profile</a:t>
            </a:r>
            <a:endParaRPr sz="2400"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369" name="Google Shape;369;p41"/>
          <p:cNvSpPr/>
          <p:nvPr/>
        </p:nvSpPr>
        <p:spPr>
          <a:xfrm>
            <a:off x="727150" y="3860400"/>
            <a:ext cx="771600" cy="73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0" name="Google Shape;370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7125" y="3843125"/>
            <a:ext cx="771650" cy="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1"/>
          <p:cNvSpPr txBox="1"/>
          <p:nvPr/>
        </p:nvSpPr>
        <p:spPr>
          <a:xfrm>
            <a:off x="382300" y="4654450"/>
            <a:ext cx="14613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xend Deca"/>
                <a:ea typeface="Lexend Deca"/>
                <a:cs typeface="Lexend Deca"/>
                <a:sym typeface="Lexend Deca"/>
              </a:rPr>
              <a:t>other data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372" name="Google Shape;372;p41"/>
          <p:cNvCxnSpPr/>
          <p:nvPr/>
        </p:nvCxnSpPr>
        <p:spPr>
          <a:xfrm>
            <a:off x="2019775" y="2710050"/>
            <a:ext cx="1113300" cy="75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3" name="Google Shape;373;p41"/>
          <p:cNvCxnSpPr/>
          <p:nvPr/>
        </p:nvCxnSpPr>
        <p:spPr>
          <a:xfrm flipH="1">
            <a:off x="1689050" y="2710050"/>
            <a:ext cx="1113300" cy="75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4" name="Google Shape;374;p41"/>
          <p:cNvCxnSpPr/>
          <p:nvPr/>
        </p:nvCxnSpPr>
        <p:spPr>
          <a:xfrm flipH="1" rot="10800000">
            <a:off x="2149838" y="3207950"/>
            <a:ext cx="652500" cy="7293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5" name="Google Shape;375;p41"/>
          <p:cNvCxnSpPr/>
          <p:nvPr/>
        </p:nvCxnSpPr>
        <p:spPr>
          <a:xfrm flipH="1">
            <a:off x="1803088" y="3596175"/>
            <a:ext cx="652500" cy="7293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6" name="Google Shape;376;p41"/>
          <p:cNvSpPr txBox="1"/>
          <p:nvPr/>
        </p:nvSpPr>
        <p:spPr>
          <a:xfrm>
            <a:off x="2877600" y="4538625"/>
            <a:ext cx="377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9900"/>
                </a:solidFill>
                <a:latin typeface="Muli"/>
                <a:ea typeface="Muli"/>
                <a:cs typeface="Muli"/>
                <a:sym typeface="Muli"/>
              </a:rPr>
              <a:t>FAIR and open ORFG data</a:t>
            </a:r>
            <a:endParaRPr b="1" sz="1800">
              <a:solidFill>
                <a:srgbClr val="FF9900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77" name="Google Shape;377;p41"/>
          <p:cNvCxnSpPr/>
          <p:nvPr/>
        </p:nvCxnSpPr>
        <p:spPr>
          <a:xfrm flipH="1" rot="5400000">
            <a:off x="2078488" y="2068800"/>
            <a:ext cx="652500" cy="7293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8" name="Google Shape;378;p41"/>
          <p:cNvCxnSpPr/>
          <p:nvPr/>
        </p:nvCxnSpPr>
        <p:spPr>
          <a:xfrm>
            <a:off x="2435075" y="3739500"/>
            <a:ext cx="777900" cy="8649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580550" y="205975"/>
            <a:ext cx="8031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Structure of the talk</a:t>
            </a:r>
            <a:endParaRPr sz="4800"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397725" y="1325763"/>
            <a:ext cx="8569500" cy="31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600"/>
              </a:spcBef>
              <a:spcAft>
                <a:spcPts val="0"/>
              </a:spcAft>
              <a:buSzPts val="4400"/>
              <a:buFont typeface="Lexend Deca"/>
              <a:buAutoNum type="arabicPeriod"/>
            </a:pPr>
            <a:r>
              <a:rPr lang="en" sz="4400">
                <a:latin typeface="Lexend Deca"/>
                <a:ea typeface="Lexend Deca"/>
                <a:cs typeface="Lexend Deca"/>
                <a:sym typeface="Lexend Deca"/>
              </a:rPr>
              <a:t>assessing policy compliance</a:t>
            </a:r>
            <a:endParaRPr sz="4400">
              <a:latin typeface="Lexend Deca"/>
              <a:ea typeface="Lexend Deca"/>
              <a:cs typeface="Lexend Deca"/>
              <a:sym typeface="Lexend Deca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Font typeface="Lexend Deca"/>
              <a:buAutoNum type="arabicPeriod"/>
            </a:pPr>
            <a:r>
              <a:rPr lang="en" sz="4400">
                <a:latin typeface="Lexend Deca"/>
                <a:ea typeface="Lexend Deca"/>
                <a:cs typeface="Lexend Deca"/>
                <a:sym typeface="Lexend Deca"/>
              </a:rPr>
              <a:t>Scholia's unique position</a:t>
            </a:r>
            <a:endParaRPr sz="4400">
              <a:latin typeface="Lexend Deca"/>
              <a:ea typeface="Lexend Deca"/>
              <a:cs typeface="Lexend Deca"/>
              <a:sym typeface="Lexend Deca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Font typeface="Lexend Deca"/>
              <a:buAutoNum type="arabicPeriod"/>
            </a:pPr>
            <a:r>
              <a:rPr lang="en" sz="4400">
                <a:latin typeface="Lexend Deca"/>
                <a:ea typeface="Lexend Deca"/>
                <a:cs typeface="Lexend Deca"/>
                <a:sym typeface="Lexend Deca"/>
              </a:rPr>
              <a:t>development directions</a:t>
            </a:r>
            <a:endParaRPr sz="44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2"/>
          <p:cNvSpPr txBox="1"/>
          <p:nvPr>
            <p:ph type="title"/>
          </p:nvPr>
        </p:nvSpPr>
        <p:spPr>
          <a:xfrm>
            <a:off x="580550" y="205975"/>
            <a:ext cx="8325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Content development</a:t>
            </a:r>
            <a:endParaRPr sz="4500"/>
          </a:p>
        </p:txBody>
      </p:sp>
      <p:sp>
        <p:nvSpPr>
          <p:cNvPr id="384" name="Google Shape;384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42"/>
          <p:cNvSpPr txBox="1"/>
          <p:nvPr>
            <p:ph idx="3" type="body"/>
          </p:nvPr>
        </p:nvSpPr>
        <p:spPr>
          <a:xfrm>
            <a:off x="580550" y="1290200"/>
            <a:ext cx="2475600" cy="18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Ready for import</a:t>
            </a:r>
            <a:endParaRPr sz="24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citation metadata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grants metadata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policy metadata</a:t>
            </a:r>
            <a:endParaRPr/>
          </a:p>
        </p:txBody>
      </p:sp>
      <p:sp>
        <p:nvSpPr>
          <p:cNvPr id="386" name="Google Shape;386;p42"/>
          <p:cNvSpPr txBox="1"/>
          <p:nvPr>
            <p:ph idx="3" type="body"/>
          </p:nvPr>
        </p:nvSpPr>
        <p:spPr>
          <a:xfrm>
            <a:off x="3334200" y="1290200"/>
            <a:ext cx="2626200" cy="18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Needs curation</a:t>
            </a:r>
            <a:endParaRPr sz="24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author disambiguation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topic discovery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language translation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2"/>
          <p:cNvSpPr txBox="1"/>
          <p:nvPr>
            <p:ph idx="3" type="body"/>
          </p:nvPr>
        </p:nvSpPr>
        <p:spPr>
          <a:xfrm>
            <a:off x="6087850" y="1290200"/>
            <a:ext cx="2626200" cy="18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Needs discussion</a:t>
            </a:r>
            <a:endParaRPr sz="2400"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demographics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unfavorable findings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ontology refinement</a:t>
            </a:r>
            <a:endParaRPr/>
          </a:p>
        </p:txBody>
      </p:sp>
      <p:pic>
        <p:nvPicPr>
          <p:cNvPr id="388" name="Google Shape;388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3125" y="3022550"/>
            <a:ext cx="1380200" cy="14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9663" y="2911813"/>
            <a:ext cx="1504675" cy="15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9538" y="2861337"/>
            <a:ext cx="1605650" cy="16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3"/>
          <p:cNvSpPr txBox="1"/>
          <p:nvPr>
            <p:ph type="title"/>
          </p:nvPr>
        </p:nvSpPr>
        <p:spPr>
          <a:xfrm>
            <a:off x="580550" y="205975"/>
            <a:ext cx="7112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Ready to import data</a:t>
            </a:r>
            <a:endParaRPr sz="4800"/>
          </a:p>
        </p:txBody>
      </p:sp>
      <p:sp>
        <p:nvSpPr>
          <p:cNvPr id="396" name="Google Shape;396;p43"/>
          <p:cNvSpPr txBox="1"/>
          <p:nvPr>
            <p:ph idx="1" type="body"/>
          </p:nvPr>
        </p:nvSpPr>
        <p:spPr>
          <a:xfrm>
            <a:off x="580550" y="1352550"/>
            <a:ext cx="6014400" cy="360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Char char="⬡"/>
            </a:pPr>
            <a:r>
              <a:rPr lang="en"/>
              <a:t>consistent data model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ideally mapped to external standard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⬡"/>
            </a:pPr>
            <a:r>
              <a:rPr lang="en"/>
              <a:t>scholarly literature citation metadata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∙"/>
            </a:pPr>
            <a:r>
              <a:rPr lang="en"/>
              <a:t>author - title - topic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list of grant funded projects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by funder, by grant recipient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new media data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software, datasets, algorithms</a:t>
            </a:r>
            <a:endParaRPr/>
          </a:p>
        </p:txBody>
      </p:sp>
      <p:sp>
        <p:nvSpPr>
          <p:cNvPr id="397" name="Google Shape;397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8" name="Google Shape;398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0900" y="957475"/>
            <a:ext cx="1380200" cy="14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3"/>
          <p:cNvSpPr/>
          <p:nvPr/>
        </p:nvSpPr>
        <p:spPr>
          <a:xfrm>
            <a:off x="6674650" y="2626825"/>
            <a:ext cx="1652700" cy="151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0" name="Google Shape;40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4938" y="2708450"/>
            <a:ext cx="1812100" cy="1279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4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Needs curation</a:t>
            </a:r>
            <a:endParaRPr sz="4800"/>
          </a:p>
        </p:txBody>
      </p:sp>
      <p:sp>
        <p:nvSpPr>
          <p:cNvPr id="406" name="Google Shape;406;p44"/>
          <p:cNvSpPr txBox="1"/>
          <p:nvPr>
            <p:ph idx="1" type="body"/>
          </p:nvPr>
        </p:nvSpPr>
        <p:spPr>
          <a:xfrm>
            <a:off x="580550" y="1352550"/>
            <a:ext cx="7074000" cy="360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wiki curation workflows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author disambiguation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machine learning for document sorting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topic discovery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language translation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∙"/>
            </a:pPr>
            <a:r>
              <a:rPr lang="en"/>
              <a:t>community partnerships</a:t>
            </a:r>
            <a:endParaRPr/>
          </a:p>
        </p:txBody>
      </p:sp>
      <p:sp>
        <p:nvSpPr>
          <p:cNvPr id="407" name="Google Shape;407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900" y="969224"/>
            <a:ext cx="1380200" cy="13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1098" y="2626825"/>
            <a:ext cx="1519800" cy="1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"/>
          <p:cNvSpPr txBox="1"/>
          <p:nvPr>
            <p:ph type="title"/>
          </p:nvPr>
        </p:nvSpPr>
        <p:spPr>
          <a:xfrm>
            <a:off x="580550" y="205975"/>
            <a:ext cx="79722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More ethical discourse</a:t>
            </a:r>
            <a:endParaRPr sz="4800"/>
          </a:p>
        </p:txBody>
      </p:sp>
      <p:sp>
        <p:nvSpPr>
          <p:cNvPr id="415" name="Google Shape;415;p45"/>
          <p:cNvSpPr txBox="1"/>
          <p:nvPr>
            <p:ph idx="1" type="body"/>
          </p:nvPr>
        </p:nvSpPr>
        <p:spPr>
          <a:xfrm>
            <a:off x="580550" y="1352550"/>
            <a:ext cx="7619100" cy="360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Global issues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Who do we include in discussions?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Who benefits first?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Big but topical issues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reporting demographics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addressing data gaps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reporting problematic observations</a:t>
            </a:r>
            <a:endParaRPr/>
          </a:p>
        </p:txBody>
      </p:sp>
      <p:sp>
        <p:nvSpPr>
          <p:cNvPr id="416" name="Google Shape;416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7" name="Google Shape;41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424" y="957474"/>
            <a:ext cx="1431150" cy="14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5"/>
          <p:cNvSpPr/>
          <p:nvPr/>
        </p:nvSpPr>
        <p:spPr>
          <a:xfrm>
            <a:off x="6714100" y="2535675"/>
            <a:ext cx="1573800" cy="164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6721" y="2587683"/>
            <a:ext cx="1588550" cy="158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6"/>
          <p:cNvSpPr txBox="1"/>
          <p:nvPr>
            <p:ph type="ctrTitle"/>
          </p:nvPr>
        </p:nvSpPr>
        <p:spPr>
          <a:xfrm>
            <a:off x="685800" y="1356675"/>
            <a:ext cx="4776900" cy="23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development directions</a:t>
            </a:r>
            <a:endParaRPr/>
          </a:p>
        </p:txBody>
      </p:sp>
      <p:pic>
        <p:nvPicPr>
          <p:cNvPr id="425" name="Google Shape;42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21925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7"/>
          <p:cNvSpPr txBox="1"/>
          <p:nvPr>
            <p:ph type="title"/>
          </p:nvPr>
        </p:nvSpPr>
        <p:spPr>
          <a:xfrm>
            <a:off x="580550" y="205975"/>
            <a:ext cx="8325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Possible</a:t>
            </a:r>
            <a:r>
              <a:rPr lang="en" sz="4500"/>
              <a:t> developments</a:t>
            </a:r>
            <a:endParaRPr sz="4500"/>
          </a:p>
        </p:txBody>
      </p:sp>
      <p:sp>
        <p:nvSpPr>
          <p:cNvPr id="436" name="Google Shape;436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47"/>
          <p:cNvSpPr txBox="1"/>
          <p:nvPr>
            <p:ph idx="3" type="body"/>
          </p:nvPr>
        </p:nvSpPr>
        <p:spPr>
          <a:xfrm>
            <a:off x="197600" y="1290200"/>
            <a:ext cx="8789100" cy="18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Content development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∙"/>
            </a:pPr>
            <a:r>
              <a:rPr lang="en"/>
              <a:t>Improve content for existing use cases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∙"/>
            </a:pPr>
            <a:r>
              <a:rPr lang="en"/>
              <a:t>“Model, import, curate, discuss” for further use cases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Community development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∙"/>
            </a:pPr>
            <a:r>
              <a:rPr lang="en"/>
              <a:t>S</a:t>
            </a:r>
            <a:r>
              <a:rPr lang="en"/>
              <a:t>upport curators of compliance-related information in curating collaboratively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∙"/>
            </a:pPr>
            <a:r>
              <a:rPr lang="en"/>
              <a:t>Promoting Wikidata/ Scholia as a FAIR &amp; open approach to scientometrics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Policy development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∙"/>
            </a:pPr>
            <a:r>
              <a:rPr lang="en"/>
              <a:t>Make policies more FAIR, e.g. by standardizing key policy elements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∙"/>
            </a:pPr>
            <a:r>
              <a:rPr lang="en"/>
              <a:t>Make policies and infrastructure more aware of each other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</a:pPr>
            <a:r>
              <a:rPr lang="en"/>
              <a:t>Platform development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∙"/>
            </a:pPr>
            <a:r>
              <a:rPr lang="en"/>
              <a:t>Automation and scaling, support for reproducible snapshots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∙"/>
            </a:pPr>
            <a:r>
              <a:rPr lang="en"/>
              <a:t>Dedicated profiles for policies, with compliance stats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8"/>
          <p:cNvSpPr txBox="1"/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  <p:sp>
        <p:nvSpPr>
          <p:cNvPr id="443" name="Google Shape;443;p48"/>
          <p:cNvSpPr txBox="1"/>
          <p:nvPr>
            <p:ph idx="1" type="body"/>
          </p:nvPr>
        </p:nvSpPr>
        <p:spPr>
          <a:xfrm>
            <a:off x="580550" y="1352550"/>
            <a:ext cx="4680300" cy="114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Wikimedia community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 u="sng">
                <a:solidFill>
                  <a:schemeClr val="hlink"/>
                </a:solidFill>
                <a:hlinkClick r:id="rId3"/>
              </a:rPr>
              <a:t>Scholia team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/>
              <a:t>Alfred P. Sloan Foundation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4"/>
              </a:rPr>
              <a:t>G-2019-11458</a:t>
            </a:r>
            <a:r>
              <a:rPr lang="en"/>
              <a:t>)</a:t>
            </a:r>
            <a:endParaRPr/>
          </a:p>
        </p:txBody>
      </p:sp>
      <p:sp>
        <p:nvSpPr>
          <p:cNvPr id="444" name="Google Shape;444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5" name="Google Shape;445;p48"/>
          <p:cNvSpPr txBox="1"/>
          <p:nvPr>
            <p:ph idx="1" type="body"/>
          </p:nvPr>
        </p:nvSpPr>
        <p:spPr>
          <a:xfrm>
            <a:off x="580550" y="2571750"/>
            <a:ext cx="4553100" cy="14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Further reading</a:t>
            </a:r>
            <a:endParaRPr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⬡"/>
            </a:pPr>
            <a:r>
              <a:rPr lang="en" u="sng">
                <a:solidFill>
                  <a:schemeClr val="hlink"/>
                </a:solidFill>
                <a:hlinkClick r:id="rId5"/>
              </a:rPr>
              <a:t>Wikidata:Scholia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 u="sng">
                <a:solidFill>
                  <a:schemeClr val="hlink"/>
                </a:solidFill>
                <a:hlinkClick r:id="rId6"/>
              </a:rPr>
              <a:t>Scholia about Scholia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⬡"/>
            </a:pPr>
            <a:r>
              <a:rPr lang="en" u="sng">
                <a:solidFill>
                  <a:schemeClr val="hlink"/>
                </a:solidFill>
                <a:hlinkClick r:id="rId7"/>
              </a:rPr>
              <a:t>Scholia on GitHub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1" name="Google Shape;451;p49"/>
          <p:cNvSpPr txBox="1"/>
          <p:nvPr>
            <p:ph idx="4294967295" type="ctrTitle"/>
          </p:nvPr>
        </p:nvSpPr>
        <p:spPr>
          <a:xfrm>
            <a:off x="685800" y="1341750"/>
            <a:ext cx="4261200" cy="92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452" name="Google Shape;452;p49"/>
          <p:cNvSpPr txBox="1"/>
          <p:nvPr>
            <p:ph idx="4294967295" type="subTitle"/>
          </p:nvPr>
        </p:nvSpPr>
        <p:spPr>
          <a:xfrm>
            <a:off x="685800" y="2302047"/>
            <a:ext cx="3617400" cy="14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Any questions?</a:t>
            </a:r>
            <a:endParaRPr b="1"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us at:</a:t>
            </a:r>
            <a:endParaRPr sz="1800"/>
          </a:p>
        </p:txBody>
      </p:sp>
      <p:pic>
        <p:nvPicPr>
          <p:cNvPr id="453" name="Google Shape;45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550" y="2995775"/>
            <a:ext cx="3171324" cy="18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6909" y="581600"/>
            <a:ext cx="1279700" cy="149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9"/>
          <p:cNvSpPr txBox="1"/>
          <p:nvPr>
            <p:ph idx="4294967295" type="subTitle"/>
          </p:nvPr>
        </p:nvSpPr>
        <p:spPr>
          <a:xfrm>
            <a:off x="838200" y="3216449"/>
            <a:ext cx="2523900" cy="112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@LaneRasberry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lr2ua@virginia.edu</a:t>
            </a:r>
            <a:endParaRPr sz="1800"/>
          </a:p>
        </p:txBody>
      </p:sp>
      <p:sp>
        <p:nvSpPr>
          <p:cNvPr id="456" name="Google Shape;456;p49"/>
          <p:cNvSpPr txBox="1"/>
          <p:nvPr>
            <p:ph idx="4294967295" type="subTitle"/>
          </p:nvPr>
        </p:nvSpPr>
        <p:spPr>
          <a:xfrm>
            <a:off x="3352800" y="3216449"/>
            <a:ext cx="3723000" cy="112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@EvoMRI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8"/>
              </a:rPr>
              <a:t>daniel.mietchen@ronininstitute.org</a:t>
            </a:r>
            <a:r>
              <a:rPr lang="en" sz="1800"/>
              <a:t> </a:t>
            </a:r>
            <a:endParaRPr sz="1800"/>
          </a:p>
        </p:txBody>
      </p:sp>
      <p:sp>
        <p:nvSpPr>
          <p:cNvPr id="457" name="Google Shape;457;p49"/>
          <p:cNvSpPr txBox="1"/>
          <p:nvPr/>
        </p:nvSpPr>
        <p:spPr>
          <a:xfrm>
            <a:off x="2923800" y="4680075"/>
            <a:ext cx="32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9"/>
              </a:rPr>
              <a:t>DOI: 10.5281/zenodo.5594663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50"/>
          <p:cNvSpPr txBox="1"/>
          <p:nvPr>
            <p:ph idx="4294967295" type="ctrTitle"/>
          </p:nvPr>
        </p:nvSpPr>
        <p:spPr>
          <a:xfrm>
            <a:off x="685800" y="1341750"/>
            <a:ext cx="6946200" cy="928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Bonus slides</a:t>
            </a:r>
            <a:endParaRPr sz="7200"/>
          </a:p>
        </p:txBody>
      </p:sp>
      <p:sp>
        <p:nvSpPr>
          <p:cNvPr id="464" name="Google Shape;464;p50"/>
          <p:cNvSpPr txBox="1"/>
          <p:nvPr>
            <p:ph idx="4294967295" type="subTitle"/>
          </p:nvPr>
        </p:nvSpPr>
        <p:spPr>
          <a:xfrm>
            <a:off x="685800" y="2302050"/>
            <a:ext cx="6803700" cy="149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uli"/>
                <a:ea typeface="Muli"/>
                <a:cs typeface="Muli"/>
                <a:sym typeface="Muli"/>
              </a:rPr>
              <a:t>They follow below to facilitate discussion</a:t>
            </a:r>
            <a:endParaRPr sz="1800"/>
          </a:p>
        </p:txBody>
      </p:sp>
      <p:pic>
        <p:nvPicPr>
          <p:cNvPr id="465" name="Google Shape;46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550" y="2995775"/>
            <a:ext cx="3171324" cy="18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6109" y="2867600"/>
            <a:ext cx="1279700" cy="1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1"/>
          <p:cNvSpPr txBox="1"/>
          <p:nvPr>
            <p:ph type="ctrTitle"/>
          </p:nvPr>
        </p:nvSpPr>
        <p:spPr>
          <a:xfrm>
            <a:off x="685800" y="1356675"/>
            <a:ext cx="4776900" cy="234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development directions</a:t>
            </a:r>
            <a:endParaRPr/>
          </a:p>
        </p:txBody>
      </p:sp>
      <p:pic>
        <p:nvPicPr>
          <p:cNvPr id="472" name="Google Shape;47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21925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1175325" y="884600"/>
            <a:ext cx="4696800" cy="314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Assessing policy compliance</a:t>
            </a:r>
            <a:endParaRPr sz="6000"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/>
          <p:nvPr/>
        </p:nvSpPr>
        <p:spPr>
          <a:xfrm>
            <a:off x="5760463" y="1104875"/>
            <a:ext cx="2381400" cy="2369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upload.wikimedia.org/wikipedia/commons/thumb/d/d5/Noun_Scroll_308110.svg/1024px-Noun_Scroll_308110.svg.png" id="99" name="Google Shape;9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0475" y="1162488"/>
            <a:ext cx="2254474" cy="225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7593775" y="1692500"/>
            <a:ext cx="997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✅</a:t>
            </a:r>
            <a:endParaRPr sz="7000"/>
          </a:p>
        </p:txBody>
      </p:sp>
      <p:sp>
        <p:nvSpPr>
          <p:cNvPr id="101" name="Google Shape;101;p16"/>
          <p:cNvSpPr txBox="1"/>
          <p:nvPr/>
        </p:nvSpPr>
        <p:spPr>
          <a:xfrm>
            <a:off x="3173750" y="4173150"/>
            <a:ext cx="312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THEORY</a:t>
            </a:r>
            <a:endParaRPr b="1"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2"/>
          <p:cNvSpPr txBox="1"/>
          <p:nvPr>
            <p:ph type="title"/>
          </p:nvPr>
        </p:nvSpPr>
        <p:spPr>
          <a:xfrm>
            <a:off x="699375" y="1683525"/>
            <a:ext cx="7461900" cy="2462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Policies that are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>
                <a:solidFill>
                  <a:srgbClr val="FF9900"/>
                </a:solidFill>
              </a:rPr>
              <a:t>F</a:t>
            </a:r>
            <a:r>
              <a:rPr lang="en"/>
              <a:t>indable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>
                <a:solidFill>
                  <a:srgbClr val="FF9900"/>
                </a:solidFill>
              </a:rPr>
              <a:t>A</a:t>
            </a:r>
            <a:r>
              <a:rPr lang="en"/>
              <a:t>ccessible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>
                <a:solidFill>
                  <a:srgbClr val="FF9900"/>
                </a:solidFill>
              </a:rPr>
              <a:t>I</a:t>
            </a:r>
            <a:r>
              <a:rPr lang="en"/>
              <a:t>nteroperable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>
                <a:solidFill>
                  <a:srgbClr val="FF9900"/>
                </a:solidFill>
              </a:rPr>
              <a:t>R</a:t>
            </a:r>
            <a:r>
              <a:rPr lang="en"/>
              <a:t>eusable</a:t>
            </a:r>
            <a:endParaRPr/>
          </a:p>
        </p:txBody>
      </p:sp>
      <p:sp>
        <p:nvSpPr>
          <p:cNvPr id="483" name="Google Shape;483;p5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4" name="Google Shape;484;p52"/>
          <p:cNvSpPr txBox="1"/>
          <p:nvPr>
            <p:ph idx="4294967295" type="ctrTitle"/>
          </p:nvPr>
        </p:nvSpPr>
        <p:spPr>
          <a:xfrm>
            <a:off x="1547325" y="297250"/>
            <a:ext cx="6433200" cy="96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FAIR policies</a:t>
            </a:r>
            <a:endParaRPr sz="4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3"/>
          <p:cNvSpPr txBox="1"/>
          <p:nvPr>
            <p:ph type="title"/>
          </p:nvPr>
        </p:nvSpPr>
        <p:spPr>
          <a:xfrm>
            <a:off x="179775" y="205975"/>
            <a:ext cx="87180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Policy elements of OA policies</a:t>
            </a:r>
            <a:endParaRPr/>
          </a:p>
        </p:txBody>
      </p:sp>
      <p:sp>
        <p:nvSpPr>
          <p:cNvPr id="490" name="Google Shape;490;p53"/>
          <p:cNvSpPr txBox="1"/>
          <p:nvPr>
            <p:ph idx="2" type="body"/>
          </p:nvPr>
        </p:nvSpPr>
        <p:spPr>
          <a:xfrm>
            <a:off x="628200" y="1123950"/>
            <a:ext cx="3777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Who or what is regulated?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What is the policy based on?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Are there stipulations about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/>
              <a:t>Licensing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/>
              <a:t>Embargoes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/>
              <a:t>Data / Software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/>
              <a:t>Versioning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/>
              <a:t>… ?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/>
              <a:t>If so, what is stipulated?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5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2" name="Google Shape;492;p53"/>
          <p:cNvSpPr txBox="1"/>
          <p:nvPr>
            <p:ph idx="2" type="body"/>
          </p:nvPr>
        </p:nvSpPr>
        <p:spPr>
          <a:xfrm>
            <a:off x="4819200" y="1123950"/>
            <a:ext cx="42480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⬡"/>
            </a:pPr>
            <a:r>
              <a:rPr lang="en"/>
              <a:t>Can this be modularized?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Can this be expressed in a standard fashion?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/>
              <a:t>Controlled vocabularies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/>
              <a:t>Ontologies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∙"/>
            </a:pPr>
            <a:r>
              <a:rPr lang="en"/>
              <a:t>Persistent identifiers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Can compliance of a policy with a standard be assessed?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3"/>
          <p:cNvSpPr txBox="1"/>
          <p:nvPr/>
        </p:nvSpPr>
        <p:spPr>
          <a:xfrm>
            <a:off x="634400" y="1252450"/>
            <a:ext cx="332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3"/>
              </a:rPr>
              <a:t>Policy elements</a:t>
            </a:r>
            <a:endParaRPr sz="1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4" name="Google Shape;494;p53"/>
          <p:cNvSpPr txBox="1"/>
          <p:nvPr/>
        </p:nvSpPr>
        <p:spPr>
          <a:xfrm>
            <a:off x="4749200" y="1252450"/>
            <a:ext cx="332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FAIRification</a:t>
            </a:r>
            <a:r>
              <a:rPr lang="en"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issues</a:t>
            </a:r>
            <a:endParaRPr sz="1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4"/>
          <p:cNvSpPr txBox="1"/>
          <p:nvPr>
            <p:ph type="title"/>
          </p:nvPr>
        </p:nvSpPr>
        <p:spPr>
          <a:xfrm>
            <a:off x="699375" y="1683525"/>
            <a:ext cx="7461900" cy="183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Wiki observations 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diversity, equity, and inclusion</a:t>
            </a:r>
            <a:endParaRPr/>
          </a:p>
        </p:txBody>
      </p:sp>
      <p:sp>
        <p:nvSpPr>
          <p:cNvPr id="500" name="Google Shape;500;p5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54"/>
          <p:cNvSpPr txBox="1"/>
          <p:nvPr>
            <p:ph idx="4294967295" type="ctrTitle"/>
          </p:nvPr>
        </p:nvSpPr>
        <p:spPr>
          <a:xfrm>
            <a:off x="1547325" y="297250"/>
            <a:ext cx="6433200" cy="96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Demographic data</a:t>
            </a:r>
            <a:endParaRPr sz="4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5"/>
          <p:cNvSpPr txBox="1"/>
          <p:nvPr>
            <p:ph type="title"/>
          </p:nvPr>
        </p:nvSpPr>
        <p:spPr>
          <a:xfrm>
            <a:off x="580550" y="205975"/>
            <a:ext cx="83331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Wikidata properties for a researcher</a:t>
            </a:r>
            <a:endParaRPr/>
          </a:p>
        </p:txBody>
      </p:sp>
      <p:sp>
        <p:nvSpPr>
          <p:cNvPr id="507" name="Google Shape;507;p5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8" name="Google Shape;508;p55"/>
          <p:cNvSpPr/>
          <p:nvPr/>
        </p:nvSpPr>
        <p:spPr>
          <a:xfrm>
            <a:off x="449650" y="2482700"/>
            <a:ext cx="1588500" cy="39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9" name="Google Shape;50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96" y="1244233"/>
            <a:ext cx="1588550" cy="158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5"/>
          <p:cNvSpPr/>
          <p:nvPr/>
        </p:nvSpPr>
        <p:spPr>
          <a:xfrm>
            <a:off x="385600" y="3101375"/>
            <a:ext cx="1652700" cy="1519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1" name="Google Shape;51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625" y="3265825"/>
            <a:ext cx="1812100" cy="127979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5"/>
          <p:cNvSpPr txBox="1"/>
          <p:nvPr>
            <p:ph idx="4294967295" type="body"/>
          </p:nvPr>
        </p:nvSpPr>
        <p:spPr>
          <a:xfrm>
            <a:off x="2201125" y="1183250"/>
            <a:ext cx="34746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expected</a:t>
            </a:r>
            <a:endParaRPr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ORCID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occupation / field of work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educated at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affiliation / employer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country of citizenship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languages spoken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5"/>
          <p:cNvSpPr txBox="1"/>
          <p:nvPr>
            <p:ph idx="4294967295" type="body"/>
          </p:nvPr>
        </p:nvSpPr>
        <p:spPr>
          <a:xfrm>
            <a:off x="6080993" y="1183250"/>
            <a:ext cx="2841000" cy="315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p</a:t>
            </a:r>
            <a:r>
              <a:rPr lang="en" u="sng"/>
              <a:t>erhaps</a:t>
            </a:r>
            <a:r>
              <a:rPr lang="en" u="sng"/>
              <a:t> surprising</a:t>
            </a:r>
            <a:endParaRPr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personal pronoun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sex or gender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place of birth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ethnic group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religion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5"/>
              </a:rPr>
              <a:t>sexual orientation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6"/>
          <p:cNvSpPr txBox="1"/>
          <p:nvPr>
            <p:ph type="title"/>
          </p:nvPr>
        </p:nvSpPr>
        <p:spPr>
          <a:xfrm>
            <a:off x="580550" y="205975"/>
            <a:ext cx="78999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 data: ethical issues</a:t>
            </a:r>
            <a:endParaRPr/>
          </a:p>
        </p:txBody>
      </p:sp>
      <p:sp>
        <p:nvSpPr>
          <p:cNvPr id="519" name="Google Shape;519;p56"/>
          <p:cNvSpPr txBox="1"/>
          <p:nvPr>
            <p:ph idx="1" type="body"/>
          </p:nvPr>
        </p:nvSpPr>
        <p:spPr>
          <a:xfrm>
            <a:off x="580550" y="1352550"/>
            <a:ext cx="3826800" cy="26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Good things</a:t>
            </a:r>
            <a:endParaRPr u="sng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supports diversity, equity, and inclusion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credits / showcases underserved communities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promotes collaboration, humility, transparency</a:t>
            </a:r>
            <a:endParaRPr/>
          </a:p>
        </p:txBody>
      </p:sp>
      <p:sp>
        <p:nvSpPr>
          <p:cNvPr id="520" name="Google Shape;520;p56"/>
          <p:cNvSpPr txBox="1"/>
          <p:nvPr>
            <p:ph idx="2" type="body"/>
          </p:nvPr>
        </p:nvSpPr>
        <p:spPr>
          <a:xfrm>
            <a:off x="4971600" y="1352550"/>
            <a:ext cx="3542700" cy="269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/>
              <a:t>Bad or odd things</a:t>
            </a:r>
            <a:endParaRPr u="sng"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I</a:t>
            </a:r>
            <a:r>
              <a:rPr lang="en"/>
              <a:t>s gender / ethnicity private?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cannot come from institutions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⬡"/>
            </a:pPr>
            <a:r>
              <a:rPr lang="en"/>
              <a:t>structured data can have weird consequences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5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7"/>
          <p:cNvSpPr txBox="1"/>
          <p:nvPr>
            <p:ph type="title"/>
          </p:nvPr>
        </p:nvSpPr>
        <p:spPr>
          <a:xfrm>
            <a:off x="580550" y="205975"/>
            <a:ext cx="7709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of demographic data</a:t>
            </a:r>
            <a:endParaRPr/>
          </a:p>
        </p:txBody>
      </p:sp>
      <p:sp>
        <p:nvSpPr>
          <p:cNvPr id="527" name="Google Shape;527;p5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8" name="Google Shape;528;p57"/>
          <p:cNvSpPr/>
          <p:nvPr/>
        </p:nvSpPr>
        <p:spPr>
          <a:xfrm>
            <a:off x="449650" y="2482700"/>
            <a:ext cx="1588500" cy="393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9" name="Google Shape;52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96" y="1244233"/>
            <a:ext cx="1588550" cy="158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7"/>
          <p:cNvSpPr/>
          <p:nvPr/>
        </p:nvSpPr>
        <p:spPr>
          <a:xfrm>
            <a:off x="2915875" y="1115550"/>
            <a:ext cx="1951200" cy="189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57"/>
          <p:cNvSpPr txBox="1"/>
          <p:nvPr/>
        </p:nvSpPr>
        <p:spPr>
          <a:xfrm>
            <a:off x="3179675" y="2689900"/>
            <a:ext cx="146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Women in Red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532" name="Google Shape;532;p5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3375" y="1173350"/>
            <a:ext cx="1559925" cy="14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7"/>
          <p:cNvSpPr/>
          <p:nvPr/>
        </p:nvSpPr>
        <p:spPr>
          <a:xfrm>
            <a:off x="5621725" y="1063375"/>
            <a:ext cx="2850900" cy="150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4" name="Google Shape;534;p5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78000" y="1227363"/>
            <a:ext cx="2538525" cy="11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57"/>
          <p:cNvSpPr/>
          <p:nvPr/>
        </p:nvSpPr>
        <p:spPr>
          <a:xfrm>
            <a:off x="2726738" y="3172225"/>
            <a:ext cx="1951200" cy="189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6" name="Google Shape;536;p57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2525" y="3318225"/>
            <a:ext cx="2299625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7"/>
          <p:cNvSpPr/>
          <p:nvPr/>
        </p:nvSpPr>
        <p:spPr>
          <a:xfrm>
            <a:off x="5470550" y="3132650"/>
            <a:ext cx="3175800" cy="189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8" name="Google Shape;538;p57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98475" y="3444325"/>
            <a:ext cx="304800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8"/>
          <p:cNvSpPr txBox="1"/>
          <p:nvPr>
            <p:ph type="title"/>
          </p:nvPr>
        </p:nvSpPr>
        <p:spPr>
          <a:xfrm>
            <a:off x="580550" y="205975"/>
            <a:ext cx="75633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of demographic data</a:t>
            </a:r>
            <a:endParaRPr/>
          </a:p>
        </p:txBody>
      </p:sp>
      <p:sp>
        <p:nvSpPr>
          <p:cNvPr id="544" name="Google Shape;544;p5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5" name="Google Shape;545;p5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3538" y="1160013"/>
            <a:ext cx="1620275" cy="15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8"/>
          <p:cNvSpPr/>
          <p:nvPr/>
        </p:nvSpPr>
        <p:spPr>
          <a:xfrm>
            <a:off x="7309125" y="3248125"/>
            <a:ext cx="1589100" cy="1473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7" name="Google Shape;547;p5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9775" y="3399763"/>
            <a:ext cx="1667800" cy="12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9175" y="1160013"/>
            <a:ext cx="1775250" cy="18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67088" y="1263768"/>
            <a:ext cx="2964200" cy="55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58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03575" y="2218338"/>
            <a:ext cx="4890812" cy="5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46049" y="3172899"/>
            <a:ext cx="3621541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8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5225" y="3248126"/>
            <a:ext cx="2964199" cy="13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9"/>
          <p:cNvSpPr txBox="1"/>
          <p:nvPr>
            <p:ph type="title"/>
          </p:nvPr>
        </p:nvSpPr>
        <p:spPr>
          <a:xfrm>
            <a:off x="699375" y="1683525"/>
            <a:ext cx="7461900" cy="183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Scholia can profile the relationship between projects and outcomes</a:t>
            </a:r>
            <a:endParaRPr/>
          </a:p>
        </p:txBody>
      </p:sp>
      <p:sp>
        <p:nvSpPr>
          <p:cNvPr id="558" name="Google Shape;558;p5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9" name="Google Shape;559;p59"/>
          <p:cNvSpPr txBox="1"/>
          <p:nvPr>
            <p:ph idx="4294967295" type="ctrTitle"/>
          </p:nvPr>
        </p:nvSpPr>
        <p:spPr>
          <a:xfrm>
            <a:off x="1547325" y="297250"/>
            <a:ext cx="6433200" cy="96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Other queries</a:t>
            </a:r>
            <a:endParaRPr sz="4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0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queries (i)</a:t>
            </a:r>
            <a:endParaRPr/>
          </a:p>
        </p:txBody>
      </p:sp>
      <p:sp>
        <p:nvSpPr>
          <p:cNvPr id="565" name="Google Shape;565;p60"/>
          <p:cNvSpPr txBox="1"/>
          <p:nvPr>
            <p:ph idx="1" type="body"/>
          </p:nvPr>
        </p:nvSpPr>
        <p:spPr>
          <a:xfrm>
            <a:off x="580550" y="895350"/>
            <a:ext cx="8346900" cy="424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Recent publications with funding acknowledgment to ORFG members: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https://w.wiki/4GfG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Recent citations to publications funded by ORFG members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https://w.wiki/4GfK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Genders of authors of ORFG-funded papers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https://w.wiki/4GfP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Number of items with sponsors: total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https://w.wiki/4GfZ</a:t>
            </a:r>
            <a:r>
              <a:rPr lang="en"/>
              <a:t> , total ranked list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https://w.wiki/4Gfb</a:t>
            </a:r>
            <a:r>
              <a:rPr lang="en"/>
              <a:t> </a:t>
            </a:r>
            <a:r>
              <a:rPr lang="en"/>
              <a:t>, ORFG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https://w.wiki/4GfY</a:t>
            </a:r>
            <a:r>
              <a:rPr lang="en"/>
              <a:t> </a:t>
            </a:r>
            <a:r>
              <a:rPr lang="en"/>
              <a:t>, ORFG ranked list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https://w.wiki/4GfX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Solely funders: </a:t>
            </a:r>
            <a:r>
              <a:rPr lang="en" u="sng">
                <a:solidFill>
                  <a:schemeClr val="hlink"/>
                </a:solidFill>
                <a:hlinkClick r:id="rId10"/>
              </a:rPr>
              <a:t>https://w.wiki/4Gfy</a:t>
            </a:r>
            <a:r>
              <a:rPr lang="en"/>
              <a:t> </a:t>
            </a:r>
            <a:endParaRPr/>
          </a:p>
        </p:txBody>
      </p:sp>
      <p:sp>
        <p:nvSpPr>
          <p:cNvPr id="566" name="Google Shape;566;p6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1"/>
          <p:cNvSpPr txBox="1"/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queries (ii)</a:t>
            </a:r>
            <a:endParaRPr/>
          </a:p>
        </p:txBody>
      </p:sp>
      <p:sp>
        <p:nvSpPr>
          <p:cNvPr id="572" name="Google Shape;572;p61"/>
          <p:cNvSpPr txBox="1"/>
          <p:nvPr>
            <p:ph idx="1" type="body"/>
          </p:nvPr>
        </p:nvSpPr>
        <p:spPr>
          <a:xfrm>
            <a:off x="580550" y="1352550"/>
            <a:ext cx="8178900" cy="356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“Developing practical solutions for monitoring open access and open data policy compliance and tracking impact.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⬡"/>
            </a:pPr>
            <a:r>
              <a:rPr lang="en"/>
              <a:t>Add queries about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∙"/>
            </a:pPr>
            <a:r>
              <a:rPr lang="en"/>
              <a:t>Licensing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https://w.wiki/4Gxa</a:t>
            </a:r>
            <a:r>
              <a:rPr lang="en"/>
              <a:t>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∙"/>
            </a:pPr>
            <a:r>
              <a:rPr lang="en"/>
              <a:t>Policies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https://w.wiki/4GxX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Topics of </a:t>
            </a:r>
            <a:r>
              <a:rPr lang="en" u="sng">
                <a:solidFill>
                  <a:schemeClr val="hlink"/>
                </a:solidFill>
                <a:hlinkClick r:id="rId5"/>
              </a:rPr>
              <a:t>first</a:t>
            </a:r>
            <a:r>
              <a:rPr lang="en"/>
              <a:t>/ </a:t>
            </a:r>
            <a:r>
              <a:rPr lang="en" u="sng">
                <a:solidFill>
                  <a:schemeClr val="hlink"/>
                </a:solidFill>
                <a:hlinkClick r:id="rId6"/>
              </a:rPr>
              <a:t>latest</a:t>
            </a:r>
            <a:r>
              <a:rPr lang="en"/>
              <a:t> ORFG-funded papers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en"/>
              <a:t>Funders of </a:t>
            </a:r>
            <a:r>
              <a:rPr lang="en" u="sng">
                <a:solidFill>
                  <a:schemeClr val="hlink"/>
                </a:solidFill>
                <a:hlinkClick r:id="rId7"/>
              </a:rPr>
              <a:t>first</a:t>
            </a:r>
            <a:r>
              <a:rPr lang="en"/>
              <a:t>/ </a:t>
            </a:r>
            <a:r>
              <a:rPr lang="en" u="sng">
                <a:solidFill>
                  <a:schemeClr val="hlink"/>
                </a:solidFill>
                <a:hlinkClick r:id="rId8"/>
              </a:rPr>
              <a:t>latest</a:t>
            </a:r>
            <a:r>
              <a:rPr lang="en"/>
              <a:t> papers on topic X</a:t>
            </a:r>
            <a:endParaRPr/>
          </a:p>
        </p:txBody>
      </p:sp>
      <p:sp>
        <p:nvSpPr>
          <p:cNvPr id="573" name="Google Shape;573;p6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7"/>
          <p:cNvSpPr txBox="1"/>
          <p:nvPr>
            <p:ph idx="4294967295" type="ctrTitle"/>
          </p:nvPr>
        </p:nvSpPr>
        <p:spPr>
          <a:xfrm>
            <a:off x="532575" y="1531125"/>
            <a:ext cx="7543200" cy="2955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 of </a:t>
            </a:r>
            <a:r>
              <a:rPr lang="en">
                <a:solidFill>
                  <a:srgbClr val="FF9900"/>
                </a:solidFill>
              </a:rPr>
              <a:t>FAIR &amp; open data</a:t>
            </a:r>
            <a:r>
              <a:rPr lang="en"/>
              <a:t> </a:t>
            </a:r>
            <a:r>
              <a:rPr lang="en"/>
              <a:t>about 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funded projects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project outcomes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applicable policies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components of compliance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hinders compliance assessments.</a:t>
            </a:r>
            <a:endParaRPr/>
          </a:p>
        </p:txBody>
      </p:sp>
      <p:sp>
        <p:nvSpPr>
          <p:cNvPr id="108" name="Google Shape;108;p17"/>
          <p:cNvSpPr txBox="1"/>
          <p:nvPr>
            <p:ph idx="4294967295" type="title"/>
          </p:nvPr>
        </p:nvSpPr>
        <p:spPr>
          <a:xfrm>
            <a:off x="580550" y="205975"/>
            <a:ext cx="8031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Problem:</a:t>
            </a:r>
            <a:endParaRPr sz="4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2"/>
          <p:cNvSpPr txBox="1"/>
          <p:nvPr>
            <p:ph type="ctrTitle"/>
          </p:nvPr>
        </p:nvSpPr>
        <p:spPr>
          <a:xfrm>
            <a:off x="232950" y="732025"/>
            <a:ext cx="5444700" cy="363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 data about</a:t>
            </a:r>
            <a:r>
              <a:rPr lang="en"/>
              <a:t> ORFG-funded research?</a:t>
            </a:r>
            <a:endParaRPr/>
          </a:p>
        </p:txBody>
      </p:sp>
      <p:pic>
        <p:nvPicPr>
          <p:cNvPr id="579" name="Google Shape;57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7250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3"/>
          <p:cNvSpPr txBox="1"/>
          <p:nvPr>
            <p:ph type="ctrTitle"/>
          </p:nvPr>
        </p:nvSpPr>
        <p:spPr>
          <a:xfrm>
            <a:off x="232950" y="732025"/>
            <a:ext cx="5444700" cy="363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Demographics of ORFG-funded research?</a:t>
            </a:r>
            <a:endParaRPr/>
          </a:p>
        </p:txBody>
      </p:sp>
      <p:pic>
        <p:nvPicPr>
          <p:cNvPr id="590" name="Google Shape;59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7250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4"/>
          <p:cNvSpPr txBox="1"/>
          <p:nvPr>
            <p:ph type="ctrTitle"/>
          </p:nvPr>
        </p:nvSpPr>
        <p:spPr>
          <a:xfrm>
            <a:off x="232950" y="732025"/>
            <a:ext cx="5444700" cy="363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</a:t>
            </a:r>
            <a:r>
              <a:rPr lang="en"/>
              <a:t> of ORFG-funded research?</a:t>
            </a:r>
            <a:endParaRPr/>
          </a:p>
        </p:txBody>
      </p:sp>
      <p:pic>
        <p:nvPicPr>
          <p:cNvPr id="601" name="Google Shape;60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7250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5"/>
          <p:cNvSpPr txBox="1"/>
          <p:nvPr>
            <p:ph type="ctrTitle"/>
          </p:nvPr>
        </p:nvSpPr>
        <p:spPr>
          <a:xfrm>
            <a:off x="232950" y="732025"/>
            <a:ext cx="5444700" cy="363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Licensing of</a:t>
            </a:r>
            <a:r>
              <a:rPr lang="en"/>
              <a:t> ORFG-funded research?</a:t>
            </a:r>
            <a:endParaRPr/>
          </a:p>
        </p:txBody>
      </p:sp>
      <p:pic>
        <p:nvPicPr>
          <p:cNvPr id="612" name="Google Shape;61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7250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6"/>
          <p:cNvSpPr txBox="1"/>
          <p:nvPr>
            <p:ph type="ctrTitle"/>
          </p:nvPr>
        </p:nvSpPr>
        <p:spPr>
          <a:xfrm>
            <a:off x="232950" y="732025"/>
            <a:ext cx="5444700" cy="363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cites ORFG-funded research?</a:t>
            </a:r>
            <a:endParaRPr/>
          </a:p>
        </p:txBody>
      </p:sp>
      <p:pic>
        <p:nvPicPr>
          <p:cNvPr id="623" name="Google Shape;6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7250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7"/>
          <p:cNvSpPr txBox="1"/>
          <p:nvPr>
            <p:ph type="ctrTitle"/>
          </p:nvPr>
        </p:nvSpPr>
        <p:spPr>
          <a:xfrm>
            <a:off x="232950" y="732025"/>
            <a:ext cx="5444700" cy="363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Awards that correlate with</a:t>
            </a:r>
            <a:r>
              <a:rPr lang="en"/>
              <a:t> ORFG-funded research?</a:t>
            </a:r>
            <a:endParaRPr/>
          </a:p>
        </p:txBody>
      </p:sp>
      <p:pic>
        <p:nvPicPr>
          <p:cNvPr id="634" name="Google Shape;63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7250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8"/>
          <p:cNvSpPr txBox="1"/>
          <p:nvPr>
            <p:ph type="ctrTitle"/>
          </p:nvPr>
        </p:nvSpPr>
        <p:spPr>
          <a:xfrm>
            <a:off x="232950" y="732025"/>
            <a:ext cx="5444700" cy="363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Reuse of </a:t>
            </a:r>
            <a:r>
              <a:rPr lang="en"/>
              <a:t>ORFG-funded research?</a:t>
            </a:r>
            <a:endParaRPr/>
          </a:p>
        </p:txBody>
      </p:sp>
      <p:pic>
        <p:nvPicPr>
          <p:cNvPr id="645" name="Google Shape;64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7250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9"/>
          <p:cNvSpPr txBox="1"/>
          <p:nvPr>
            <p:ph type="ctrTitle"/>
          </p:nvPr>
        </p:nvSpPr>
        <p:spPr>
          <a:xfrm>
            <a:off x="232950" y="732025"/>
            <a:ext cx="5444700" cy="363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Entities that might be good fits for </a:t>
            </a:r>
            <a:r>
              <a:rPr lang="en"/>
              <a:t>ORFG funding?</a:t>
            </a:r>
            <a:endParaRPr/>
          </a:p>
        </p:txBody>
      </p:sp>
      <p:pic>
        <p:nvPicPr>
          <p:cNvPr id="656" name="Google Shape;65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7250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0"/>
          <p:cNvSpPr txBox="1"/>
          <p:nvPr>
            <p:ph type="ctrTitle"/>
          </p:nvPr>
        </p:nvSpPr>
        <p:spPr>
          <a:xfrm>
            <a:off x="232950" y="732025"/>
            <a:ext cx="8250900" cy="4183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profiles: </a:t>
            </a:r>
            <a:endParaRPr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/>
              <a:t>NIOSH</a:t>
            </a:r>
            <a:endParaRPr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/>
              <a:t>PCORI </a:t>
            </a:r>
            <a:endParaRPr/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"/>
              <a:t>ERC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u="sng">
                <a:hlinkClick r:id="rId3"/>
              </a:rPr>
              <a:t>https://w.wiki/4GiB</a:t>
            </a:r>
            <a:endParaRPr/>
          </a:p>
        </p:txBody>
      </p:sp>
      <p:pic>
        <p:nvPicPr>
          <p:cNvPr id="667" name="Google Shape;667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7250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1"/>
          <p:cNvSpPr txBox="1"/>
          <p:nvPr>
            <p:ph type="ctrTitle"/>
          </p:nvPr>
        </p:nvSpPr>
        <p:spPr>
          <a:xfrm>
            <a:off x="232950" y="732025"/>
            <a:ext cx="5444700" cy="363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 curating into silos</a:t>
            </a:r>
            <a:endParaRPr/>
          </a:p>
        </p:txBody>
      </p:sp>
      <p:pic>
        <p:nvPicPr>
          <p:cNvPr id="677" name="Google Shape;67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7250" y="1104874"/>
            <a:ext cx="1759850" cy="17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8"/>
          <p:cNvSpPr txBox="1"/>
          <p:nvPr>
            <p:ph idx="4294967295" type="ctrTitle"/>
          </p:nvPr>
        </p:nvSpPr>
        <p:spPr>
          <a:xfrm>
            <a:off x="532575" y="1150125"/>
            <a:ext cx="6849900" cy="39405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Use a </a:t>
            </a:r>
            <a:r>
              <a:rPr lang="en">
                <a:solidFill>
                  <a:srgbClr val="FF9900"/>
                </a:solidFill>
              </a:rPr>
              <a:t>FAIR &amp; open data</a:t>
            </a:r>
            <a:r>
              <a:rPr lang="en"/>
              <a:t> platform that can handle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funded projects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project outcomes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applicable policies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components of compliance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Aggregate and visualize relevant data</a:t>
            </a:r>
            <a:endParaRPr/>
          </a:p>
        </p:txBody>
      </p:sp>
      <p:sp>
        <p:nvSpPr>
          <p:cNvPr id="115" name="Google Shape;115;p18"/>
          <p:cNvSpPr txBox="1"/>
          <p:nvPr>
            <p:ph idx="4294967295" type="title"/>
          </p:nvPr>
        </p:nvSpPr>
        <p:spPr>
          <a:xfrm>
            <a:off x="580550" y="205975"/>
            <a:ext cx="8031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Solution</a:t>
            </a:r>
            <a:r>
              <a:rPr lang="en" sz="4800"/>
              <a:t>:</a:t>
            </a:r>
            <a:endParaRPr sz="4800"/>
          </a:p>
        </p:txBody>
      </p:sp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9"/>
          <p:cNvSpPr txBox="1"/>
          <p:nvPr>
            <p:ph idx="4294967295" type="ctrTitle"/>
          </p:nvPr>
        </p:nvSpPr>
        <p:spPr>
          <a:xfrm>
            <a:off x="532575" y="1150125"/>
            <a:ext cx="6849900" cy="39405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Use a </a:t>
            </a:r>
            <a:r>
              <a:rPr lang="en">
                <a:solidFill>
                  <a:srgbClr val="FF9900"/>
                </a:solidFill>
              </a:rPr>
              <a:t>FAIR &amp; open data</a:t>
            </a:r>
            <a:r>
              <a:rPr lang="en"/>
              <a:t> platform that can handle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funded projects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project outcomes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applicable policies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components of compliance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/>
              <a:t>Aggregate and visualize relevant</a:t>
            </a:r>
            <a:r>
              <a:rPr lang="en"/>
              <a:t> data</a:t>
            </a:r>
            <a:endParaRPr/>
          </a:p>
        </p:txBody>
      </p:sp>
      <p:sp>
        <p:nvSpPr>
          <p:cNvPr id="125" name="Google Shape;125;p19"/>
          <p:cNvSpPr txBox="1"/>
          <p:nvPr>
            <p:ph idx="4294967295" type="title"/>
          </p:nvPr>
        </p:nvSpPr>
        <p:spPr>
          <a:xfrm>
            <a:off x="580550" y="205975"/>
            <a:ext cx="8031600" cy="85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Solution:</a:t>
            </a:r>
            <a:endParaRPr sz="480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7226600" y="645900"/>
            <a:ext cx="1851300" cy="1612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6600" y="798313"/>
            <a:ext cx="1851290" cy="130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6600" y="2919825"/>
            <a:ext cx="1851300" cy="18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780FF"/>
            </a:gs>
            <a:gs pos="100000">
              <a:srgbClr val="0918E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ctrTitle"/>
          </p:nvPr>
        </p:nvSpPr>
        <p:spPr>
          <a:xfrm>
            <a:off x="1175325" y="884600"/>
            <a:ext cx="4696800" cy="314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Assessing policy compliance</a:t>
            </a:r>
            <a:endParaRPr sz="6000"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5760463" y="1104875"/>
            <a:ext cx="2381400" cy="2369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upload.wikimedia.org/wikipedia/commons/thumb/d/d5/Noun_Scroll_308110.svg/1024px-Noun_Scroll_308110.svg.png" id="141" name="Google Shape;14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0475" y="1162488"/>
            <a:ext cx="2254474" cy="225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7593775" y="1082900"/>
            <a:ext cx="997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✅</a:t>
            </a:r>
            <a:r>
              <a:rPr lang="en" sz="7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❌</a:t>
            </a:r>
            <a:endParaRPr sz="7000"/>
          </a:p>
        </p:txBody>
      </p:sp>
      <p:sp>
        <p:nvSpPr>
          <p:cNvPr id="143" name="Google Shape;143;p20"/>
          <p:cNvSpPr txBox="1"/>
          <p:nvPr/>
        </p:nvSpPr>
        <p:spPr>
          <a:xfrm>
            <a:off x="3173750" y="4173150"/>
            <a:ext cx="312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PRACTICE</a:t>
            </a:r>
            <a:endParaRPr b="1" sz="24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1"/>
          <p:cNvSpPr txBox="1"/>
          <p:nvPr>
            <p:ph idx="4294967295" type="body"/>
          </p:nvPr>
        </p:nvSpPr>
        <p:spPr>
          <a:xfrm>
            <a:off x="3693775" y="1133275"/>
            <a:ext cx="5335500" cy="25911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 u="sng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Date Awarded</a:t>
            </a:r>
            <a:r>
              <a:rPr lang="en" sz="21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: Nov 2007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5"/>
              </a:rPr>
              <a:t>Amount</a:t>
            </a:r>
            <a:r>
              <a:rPr lang="en" sz="21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: $3,893,432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7"/>
              </a:rPr>
              <a:t>Term</a:t>
            </a:r>
            <a:r>
              <a:rPr lang="en" sz="2100">
                <a:solidFill>
                  <a:schemeClr val="hlink"/>
                </a:solidFill>
                <a:uFill>
                  <a:noFill/>
                </a:uFill>
                <a:hlinkClick r:id="rId8"/>
              </a:rPr>
              <a:t>: 48 months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9"/>
              </a:rPr>
              <a:t>Grant ID</a:t>
            </a:r>
            <a:r>
              <a:rPr lang="en" sz="2100">
                <a:solidFill>
                  <a:schemeClr val="hlink"/>
                </a:solidFill>
                <a:uFill>
                  <a:noFill/>
                </a:uFill>
                <a:hlinkClick r:id="rId10"/>
              </a:rPr>
              <a:t>: GBMF1656 </a:t>
            </a:r>
            <a:endParaRPr sz="2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11"/>
              </a:rPr>
              <a:t>Funding Area</a:t>
            </a:r>
            <a:r>
              <a:rPr lang="en" sz="2100">
                <a:solidFill>
                  <a:schemeClr val="hlink"/>
                </a:solidFill>
                <a:uFill>
                  <a:noFill/>
                </a:uFill>
                <a:hlinkClick r:id="rId12"/>
              </a:rPr>
              <a:t>: Environmental Conservation</a:t>
            </a:r>
            <a:endParaRPr sz="2100"/>
          </a:p>
        </p:txBody>
      </p:sp>
      <p:sp>
        <p:nvSpPr>
          <p:cNvPr id="150" name="Google Shape;150;p21"/>
          <p:cNvSpPr txBox="1"/>
          <p:nvPr/>
        </p:nvSpPr>
        <p:spPr>
          <a:xfrm>
            <a:off x="6357650" y="3917450"/>
            <a:ext cx="2026800" cy="4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700">
                <a:latin typeface="Lexend Deca"/>
                <a:ea typeface="Lexend Deca"/>
                <a:cs typeface="Lexend Deca"/>
                <a:sym typeface="Lexend Deca"/>
              </a:rPr>
              <a:t>CC BY-NC-ND 4.0 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2549500" y="3940550"/>
            <a:ext cx="3592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 Deca"/>
                <a:ea typeface="Lexend Deca"/>
                <a:cs typeface="Lexend Deca"/>
                <a:sym typeface="Lexend Deca"/>
              </a:rPr>
              <a:t>(paragraph description of the project)</a:t>
            </a:r>
            <a:endParaRPr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52" name="Google Shape;152;p21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9025" y="1133275"/>
            <a:ext cx="2412450" cy="9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>
            <p:ph idx="4294967295" type="body"/>
          </p:nvPr>
        </p:nvSpPr>
        <p:spPr>
          <a:xfrm>
            <a:off x="299025" y="2221075"/>
            <a:ext cx="3217800" cy="150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hlink"/>
                </a:solidFill>
                <a:uFill>
                  <a:noFill/>
                </a:uFill>
                <a:latin typeface="Lexend Deca"/>
                <a:ea typeface="Lexend Deca"/>
                <a:cs typeface="Lexend Deca"/>
                <a:sym typeface="Lexend Deca"/>
                <a:hlinkClick r:id="rId15"/>
              </a:rPr>
              <a:t>Quantifying the Role of Tropical Forests in the Global Carbon Balance and Future Climate Change</a:t>
            </a:r>
            <a:endParaRPr sz="1800"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54" name="Google Shape;154;p21"/>
          <p:cNvSpPr txBox="1"/>
          <p:nvPr/>
        </p:nvSpPr>
        <p:spPr>
          <a:xfrm>
            <a:off x="299025" y="424525"/>
            <a:ext cx="8273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Example funding record for a project</a:t>
            </a:r>
            <a:r>
              <a:rPr lang="en" sz="24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24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3753850" y="4484275"/>
            <a:ext cx="51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Muli"/>
                <a:ea typeface="Muli"/>
                <a:cs typeface="Muli"/>
                <a:sym typeface="Muli"/>
                <a:hlinkClick r:id="rId16"/>
              </a:rPr>
              <a:t>https://www.moore.org/grant-detail?grantId=GBMF1656</a:t>
            </a:r>
            <a:r>
              <a:rPr lang="en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66BADB"/>
      </a:accent5>
      <a:accent6>
        <a:srgbClr val="24DFF5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