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1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  <p:sldMasterId id="2147484008" r:id="rId2"/>
    <p:sldMasterId id="2147484020" r:id="rId3"/>
    <p:sldMasterId id="2147484032" r:id="rId4"/>
    <p:sldMasterId id="2147484236" r:id="rId5"/>
    <p:sldMasterId id="2147484296" r:id="rId6"/>
    <p:sldMasterId id="2147484333" r:id="rId7"/>
    <p:sldMasterId id="2147484357" r:id="rId8"/>
    <p:sldMasterId id="2147484369" r:id="rId9"/>
    <p:sldMasterId id="2147484381" r:id="rId10"/>
    <p:sldMasterId id="2147484393" r:id="rId11"/>
    <p:sldMasterId id="2147484399" r:id="rId12"/>
  </p:sldMasterIdLst>
  <p:notesMasterIdLst>
    <p:notesMasterId r:id="rId34"/>
  </p:notesMasterIdLst>
  <p:sldIdLst>
    <p:sldId id="1212" r:id="rId13"/>
    <p:sldId id="544" r:id="rId14"/>
    <p:sldId id="1211" r:id="rId15"/>
    <p:sldId id="1198" r:id="rId16"/>
    <p:sldId id="1200" r:id="rId17"/>
    <p:sldId id="1268" r:id="rId18"/>
    <p:sldId id="1330" r:id="rId19"/>
    <p:sldId id="1225" r:id="rId20"/>
    <p:sldId id="1185" r:id="rId21"/>
    <p:sldId id="1257" r:id="rId22"/>
    <p:sldId id="1221" r:id="rId23"/>
    <p:sldId id="1239" r:id="rId24"/>
    <p:sldId id="778" r:id="rId25"/>
    <p:sldId id="1243" r:id="rId26"/>
    <p:sldId id="1335" r:id="rId27"/>
    <p:sldId id="1099" r:id="rId28"/>
    <p:sldId id="1280" r:id="rId29"/>
    <p:sldId id="722" r:id="rId30"/>
    <p:sldId id="1341" r:id="rId31"/>
    <p:sldId id="721" r:id="rId32"/>
    <p:sldId id="442" r:id="rId3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2727"/>
    <a:srgbClr val="BE263A"/>
    <a:srgbClr val="0FA5C1"/>
    <a:srgbClr val="2DA7AA"/>
    <a:srgbClr val="FFE49D"/>
    <a:srgbClr val="F2D052"/>
    <a:srgbClr val="ED732A"/>
    <a:srgbClr val="E84D15"/>
    <a:srgbClr val="663300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 snapToGrid="0">
      <p:cViewPr varScale="1">
        <p:scale>
          <a:sx n="68" d="100"/>
          <a:sy n="68" d="100"/>
        </p:scale>
        <p:origin x="1148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6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9A187E-0E36-48EE-BD6A-5F7684EC84DB}" type="datetimeFigureOut">
              <a:rPr lang="it-IT" smtClean="0"/>
              <a:t>22/05/2021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91DFDC-CAB2-4D64-97DB-C84C98C1A0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9561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685800" y="1122361"/>
            <a:ext cx="77724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1143000" y="3602041"/>
            <a:ext cx="6858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r>
              <a:t>23/09/2015</a:t>
            </a: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t>E.Giglia, Open Access, ovvero...                                                   Aviano 23 settembre 2015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2B40EC1F-FCA7-49BE-9759-2047EF4FA4EF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6327993"/>
      </p:ext>
    </p:extLst>
  </p:cSld>
  <p:clrMapOvr>
    <a:masterClrMapping/>
  </p:clrMapOvr>
  <p:transition/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r>
              <a:t>23/09/2015</a:t>
            </a: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t>E.Giglia, Open Access, ovvero...                                                   Aviano 23 settembre 2015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72EA5BAA-635A-4267-AB22-185F86320E4B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9162341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95A8D-4F2A-4944-9BD0-C9B0A3B5604E}" type="datetimeFigureOut">
              <a:rPr lang="it-IT"/>
              <a:pPr>
                <a:defRPr/>
              </a:pPr>
              <a:t>22/05/2021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8E0F7A-5C64-431B-8397-57F94042EAD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360717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685800" y="1122361"/>
            <a:ext cx="77724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1143000" y="3602041"/>
            <a:ext cx="6858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F9851BAC-C1C2-4349-AC5E-5A78A6EDF4E9}" type="datetime1">
              <a:rPr lang="it-IT"/>
              <a:pPr/>
              <a:t>22/05/2021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B9190B55-E669-43D9-9DA0-2D935306A55A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654780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898B5CDC-8CD4-4BE8-BF03-3681E00264E6}" type="datetime1">
              <a:rPr lang="it-IT"/>
              <a:pPr/>
              <a:t>22/05/2021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BF67821E-819E-40D6-B7A8-741559CB7230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801181"/>
      </p:ext>
    </p:extLst>
  </p:cSld>
  <p:clrMapOvr>
    <a:masterClrMapping/>
  </p:clrMapOvr>
  <p:hf sldNum="0" hdr="0" ftr="0" dt="0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3885" y="1709735"/>
            <a:ext cx="78867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23885" y="4589465"/>
            <a:ext cx="7886700" cy="1500182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C854A129-2796-4048-9271-024EC1253151}" type="datetime1">
              <a:rPr lang="it-IT"/>
              <a:pPr/>
              <a:t>22/05/2021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DDFC10FE-5ECA-4CD6-848A-F29F9C6550AC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564420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628650" y="1825627"/>
            <a:ext cx="3886200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4629149" y="1825627"/>
            <a:ext cx="3886200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F2210C08-08D7-4AD5-AF72-882CA98AC420}" type="datetime1">
              <a:rPr lang="it-IT"/>
              <a:pPr/>
              <a:t>22/05/2021</a:t>
            </a:fld>
            <a:endParaRPr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9DC37031-DED2-464B-945A-C53E5806452E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954639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365129"/>
            <a:ext cx="78867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29838" y="1681160"/>
            <a:ext cx="3868341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629838" y="2505071"/>
            <a:ext cx="3868341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4629149" y="1681160"/>
            <a:ext cx="3887388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4629149" y="2505071"/>
            <a:ext cx="3887388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564E457D-4569-456B-8BF5-2241C0427129}" type="datetime1">
              <a:rPr lang="it-IT"/>
              <a:pPr/>
              <a:t>22/05/2021</a:t>
            </a:fld>
            <a:endParaRPr/>
          </a:p>
        </p:txBody>
      </p:sp>
      <p:sp>
        <p:nvSpPr>
          <p:cNvPr id="8" name="Footer Placeholder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Slide Number Placehold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63532333-08BD-46E7-AD14-9D911E15A1F9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110236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4041AF70-C230-4CCD-B690-BA2D2753D5FC}" type="datetime1">
              <a:rPr lang="it-IT"/>
              <a:pPr/>
              <a:t>22/05/2021</a:t>
            </a:fld>
            <a:endParaRPr/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7E5F3E88-6760-498A-BB08-D65BDBE51595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44652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7DEC27AC-D1DF-4B0F-A46A-4DB364C3F4FD}" type="datetime1">
              <a:rPr lang="it-IT"/>
              <a:pPr/>
              <a:t>22/05/2021</a:t>
            </a:fld>
            <a:endParaRPr/>
          </a:p>
        </p:txBody>
      </p:sp>
      <p:sp>
        <p:nvSpPr>
          <p:cNvPr id="3" name="Footer Placeholder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01C94580-FFCA-4620-A653-6CE02B0D53AC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293580"/>
      </p:ext>
    </p:extLst>
  </p:cSld>
  <p:clrMapOvr>
    <a:masterClrMapping/>
  </p:clrMapOvr>
  <p:hf sldNum="0" hdr="0" ftr="0" dt="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457200"/>
            <a:ext cx="2949177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3887388" y="987423"/>
            <a:ext cx="4629149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629838" y="2057400"/>
            <a:ext cx="2949177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5AB81721-0787-4ACD-8DEE-0CA99518E6C9}" type="datetime1">
              <a:rPr lang="it-IT"/>
              <a:pPr/>
              <a:t>22/05/2021</a:t>
            </a:fld>
            <a:endParaRPr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B54ABB31-E6AC-4473-A8A0-09199309F9ED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023224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457200"/>
            <a:ext cx="2949177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Picture Placeholder 2"/>
          <p:cNvSpPr txBox="1">
            <a:spLocks noGrp="1"/>
          </p:cNvSpPr>
          <p:nvPr>
            <p:ph type="pic" idx="1"/>
          </p:nvPr>
        </p:nvSpPr>
        <p:spPr>
          <a:xfrm>
            <a:off x="3887388" y="987423"/>
            <a:ext cx="4629149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629838" y="2057400"/>
            <a:ext cx="2949177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F5378B03-A239-4D61-8FFC-255FA996E9D5}" type="datetime1">
              <a:rPr lang="it-IT"/>
              <a:pPr/>
              <a:t>22/05/2021</a:t>
            </a:fld>
            <a:endParaRPr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3F56F163-3E89-4CC5-9258-0304F051EB2A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1866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6543675" y="365129"/>
            <a:ext cx="1971674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628650" y="365129"/>
            <a:ext cx="5800725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r>
              <a:t>23/09/2015</a:t>
            </a: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t>E.Giglia, Open Access, ovvero...                                                   Aviano 23 settembre 2015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25649934-ACAA-42E4-BDC0-F522383B693B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8928776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29C98275-510F-4066-8083-59A2F42EE43D}" type="datetime1">
              <a:rPr lang="it-IT"/>
              <a:pPr/>
              <a:t>22/05/2021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7E0B05C2-3D0B-452D-AAEA-AFE12F403A2C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982753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6543675" y="365129"/>
            <a:ext cx="1971674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628650" y="365129"/>
            <a:ext cx="5800725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D30312B5-D470-4878-AED8-723FD96C5500}" type="datetime1">
              <a:rPr lang="it-IT"/>
              <a:pPr/>
              <a:t>22/05/2021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CECBA1A3-5517-4BDE-8B8C-E2DEA2EE77A7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463763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685800" y="1122361"/>
            <a:ext cx="77724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1143000" y="3602041"/>
            <a:ext cx="6858000" cy="1655758"/>
          </a:xfrm>
          <a:prstGeom prst="rect">
            <a:avLst/>
          </a:prstGeo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it-IT"/>
              <a:t>Fare clic per modificare lo stile del sottotitolo dello schema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60447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628650" y="1825627"/>
            <a:ext cx="7886700" cy="4351336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754922"/>
      </p:ext>
    </p:extLst>
  </p:cSld>
  <p:clrMapOvr>
    <a:masterClrMapping/>
  </p:clrMapOvr>
  <p:hf sldNum="0" hdr="0" ftr="0" dt="0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52761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ibri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80037643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9926619"/>
      </p:ext>
    </p:extLst>
  </p:cSld>
  <p:clrMapOvr>
    <a:masterClrMapping/>
  </p:clrMapOvr>
  <p:hf sldNum="0" hdr="0" ftr="0" dt="0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685800" y="1122361"/>
            <a:ext cx="77724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1143000" y="3602041"/>
            <a:ext cx="6858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F9851BAC-C1C2-4349-AC5E-5A78A6EDF4E9}" type="datetime1">
              <a:rPr lang="it-IT"/>
              <a:pPr/>
              <a:t>22/05/2021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B9190B55-E669-43D9-9DA0-2D935306A55A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753939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898B5CDC-8CD4-4BE8-BF03-3681E00264E6}" type="datetime1">
              <a:rPr lang="it-IT"/>
              <a:pPr/>
              <a:t>22/05/2021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BF67821E-819E-40D6-B7A8-741559CB7230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950809"/>
      </p:ext>
    </p:extLst>
  </p:cSld>
  <p:clrMapOvr>
    <a:masterClrMapping/>
  </p:clrMapOvr>
  <p:hf sldNum="0" hdr="0" ftr="0" dt="0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3885" y="1709735"/>
            <a:ext cx="78867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23885" y="4589465"/>
            <a:ext cx="7886700" cy="1500182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C854A129-2796-4048-9271-024EC1253151}" type="datetime1">
              <a:rPr lang="it-IT"/>
              <a:pPr/>
              <a:t>22/05/2021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DDFC10FE-5ECA-4CD6-848A-F29F9C6550AC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05974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/>
              <a:t>22/05/2021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100088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628650" y="1825627"/>
            <a:ext cx="3886200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4629149" y="1825627"/>
            <a:ext cx="3886200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F2210C08-08D7-4AD5-AF72-882CA98AC420}" type="datetime1">
              <a:rPr lang="it-IT"/>
              <a:pPr/>
              <a:t>22/05/2021</a:t>
            </a:fld>
            <a:endParaRPr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9DC37031-DED2-464B-945A-C53E5806452E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772443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365129"/>
            <a:ext cx="78867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29838" y="1681160"/>
            <a:ext cx="3868341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629838" y="2505071"/>
            <a:ext cx="3868341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4629149" y="1681160"/>
            <a:ext cx="3887388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4629149" y="2505071"/>
            <a:ext cx="3887388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564E457D-4569-456B-8BF5-2241C0427129}" type="datetime1">
              <a:rPr lang="it-IT"/>
              <a:pPr/>
              <a:t>22/05/2021</a:t>
            </a:fld>
            <a:endParaRPr/>
          </a:p>
        </p:txBody>
      </p:sp>
      <p:sp>
        <p:nvSpPr>
          <p:cNvPr id="8" name="Footer Placeholder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Slide Number Placehold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63532333-08BD-46E7-AD14-9D911E15A1F9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269120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4041AF70-C230-4CCD-B690-BA2D2753D5FC}" type="datetime1">
              <a:rPr lang="it-IT"/>
              <a:pPr/>
              <a:t>22/05/2021</a:t>
            </a:fld>
            <a:endParaRPr/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7E5F3E88-6760-498A-BB08-D65BDBE51595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51392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7DEC27AC-D1DF-4B0F-A46A-4DB364C3F4FD}" type="datetime1">
              <a:rPr lang="it-IT"/>
              <a:pPr/>
              <a:t>22/05/2021</a:t>
            </a:fld>
            <a:endParaRPr/>
          </a:p>
        </p:txBody>
      </p:sp>
      <p:sp>
        <p:nvSpPr>
          <p:cNvPr id="3" name="Footer Placeholder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01C94580-FFCA-4620-A653-6CE02B0D53AC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010683"/>
      </p:ext>
    </p:extLst>
  </p:cSld>
  <p:clrMapOvr>
    <a:masterClrMapping/>
  </p:clrMapOvr>
  <p:hf sldNum="0" hdr="0" ftr="0" dt="0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457200"/>
            <a:ext cx="2949177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3887388" y="987423"/>
            <a:ext cx="4629149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629838" y="2057400"/>
            <a:ext cx="2949177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5AB81721-0787-4ACD-8DEE-0CA99518E6C9}" type="datetime1">
              <a:rPr lang="it-IT"/>
              <a:pPr/>
              <a:t>22/05/2021</a:t>
            </a:fld>
            <a:endParaRPr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B54ABB31-E6AC-4473-A8A0-09199309F9ED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511041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457200"/>
            <a:ext cx="2949177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Picture Placeholder 2"/>
          <p:cNvSpPr txBox="1">
            <a:spLocks noGrp="1"/>
          </p:cNvSpPr>
          <p:nvPr>
            <p:ph type="pic" idx="1"/>
          </p:nvPr>
        </p:nvSpPr>
        <p:spPr>
          <a:xfrm>
            <a:off x="3887388" y="987423"/>
            <a:ext cx="4629149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629838" y="2057400"/>
            <a:ext cx="2949177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F5378B03-A239-4D61-8FFC-255FA996E9D5}" type="datetime1">
              <a:rPr lang="it-IT"/>
              <a:pPr/>
              <a:t>22/05/2021</a:t>
            </a:fld>
            <a:endParaRPr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3F56F163-3E89-4CC5-9258-0304F051EB2A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856625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29C98275-510F-4066-8083-59A2F42EE43D}" type="datetime1">
              <a:rPr lang="it-IT"/>
              <a:pPr/>
              <a:t>22/05/2021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7E0B05C2-3D0B-452D-AAEA-AFE12F403A2C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256953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6543675" y="365129"/>
            <a:ext cx="1971674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628650" y="365129"/>
            <a:ext cx="5800725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D30312B5-D470-4878-AED8-723FD96C5500}" type="datetime1">
              <a:rPr lang="it-IT"/>
              <a:pPr/>
              <a:t>22/05/2021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CECBA1A3-5517-4BDE-8B8C-E2DEA2EE77A7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47179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/>
              <a:t>22/05/2021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96236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/>
              <a:t>22/05/2021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32201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/>
              <a:t>22/05/2021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12858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/>
              <a:t>22/05/2021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643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/>
              <a:t>22/05/2021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69522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/>
              <a:t>22/05/2021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09452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/>
              <a:t>22/05/2021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0727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r>
              <a:t>23/09/2015</a:t>
            </a: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lang="en-US"/>
            </a:lvl1pPr>
          </a:lstStyle>
          <a:p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74C82CB3-9303-4E23-B679-0AF90F9BCEEB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862248"/>
      </p:ext>
    </p:extLst>
  </p:cSld>
  <p:clrMapOvr>
    <a:masterClrMapping/>
  </p:clrMapOvr>
  <p:transition/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/>
              <a:t>22/05/2021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80784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/>
              <a:t>22/05/2021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69935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/>
              <a:t>22/05/2021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96226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685800" y="1122361"/>
            <a:ext cx="77724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1143000" y="3602041"/>
            <a:ext cx="6858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23/09/2015</a:t>
            </a: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E.Giglia, Open Access, ovvero...                                                   Aviano 23 settembre 2015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E08A330-3D36-4C64-BDF2-2D8EA2147DF8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23796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23/09/2015</a:t>
            </a: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D6EC384-CBCD-46E3-BE5B-52F157BD147B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165217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3885" y="1709735"/>
            <a:ext cx="78867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23885" y="4589465"/>
            <a:ext cx="7886700" cy="1500182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23/09/2015</a:t>
            </a: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E.Giglia, Open Access, ovvero...                                                   Aviano 23 settembre 2015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0D7C7E3-8E4E-480E-8383-0CC68CB0DD88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83036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628650" y="1825627"/>
            <a:ext cx="3886200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4629149" y="1825627"/>
            <a:ext cx="3886200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23/09/2015</a:t>
            </a:r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E.Giglia, Open Access, ovvero...                                                   Aviano 23 settembre 2015</a:t>
            </a:r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D29E651-261B-4B2D-A0C4-6605BA0E90E6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62448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365129"/>
            <a:ext cx="78867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29838" y="1681160"/>
            <a:ext cx="3868341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629838" y="2505071"/>
            <a:ext cx="3868341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4629149" y="1681160"/>
            <a:ext cx="3887388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4629149" y="2505071"/>
            <a:ext cx="3887388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23/09/2015</a:t>
            </a:r>
          </a:p>
        </p:txBody>
      </p:sp>
      <p:sp>
        <p:nvSpPr>
          <p:cNvPr id="8" name="Footer Placeholder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E.Giglia, Open Access, ovvero...                                                   Aviano 23 settembre 2015</a:t>
            </a:r>
          </a:p>
        </p:txBody>
      </p:sp>
      <p:sp>
        <p:nvSpPr>
          <p:cNvPr id="9" name="Slide Number Placehold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B24CA1A-F4C4-41A6-86AE-15F1FEC6098A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23748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23/09/2015</a:t>
            </a:r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E.Giglia, Open Access, ovvero...                                                   Aviano 23 settembre 2015</a:t>
            </a:r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C78ED26-7C86-4E33-9C14-C64E947DAE03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12899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23/09/2015</a:t>
            </a:r>
          </a:p>
        </p:txBody>
      </p:sp>
      <p:sp>
        <p:nvSpPr>
          <p:cNvPr id="3" name="Footer Placeholder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E.Giglia, Open Access, ovvero...                                                   Aviano 23 settembre 2015</a:t>
            </a:r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1ED4D80-6347-4771-A2BD-5748EBADB035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9739964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3885" y="1709735"/>
            <a:ext cx="78867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23885" y="4589465"/>
            <a:ext cx="7886700" cy="1500182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r>
              <a:t>23/09/2015</a:t>
            </a: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t>E.Giglia, Open Access, ovvero...                                                   Aviano 23 settembre 2015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AEABB8F6-F077-4686-AC24-B271112FAFC8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5980190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457200"/>
            <a:ext cx="2949177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3887388" y="987423"/>
            <a:ext cx="4629149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629838" y="2057400"/>
            <a:ext cx="2949177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23/09/2015</a:t>
            </a:r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E.Giglia, Open Access, ovvero...                                                   Aviano 23 settembre 2015</a:t>
            </a:r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DB35F67-1347-460A-ACC5-AF9FB66B5B41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49264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457200"/>
            <a:ext cx="2949177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Picture Placeholder 2"/>
          <p:cNvSpPr txBox="1">
            <a:spLocks noGrp="1"/>
          </p:cNvSpPr>
          <p:nvPr>
            <p:ph type="pic" idx="1"/>
          </p:nvPr>
        </p:nvSpPr>
        <p:spPr>
          <a:xfrm>
            <a:off x="3887388" y="987423"/>
            <a:ext cx="4629149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629838" y="2057400"/>
            <a:ext cx="2949177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23/09/2015</a:t>
            </a:r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E.Giglia, Open Access, ovvero...                                                   Aviano 23 settembre 2015</a:t>
            </a:r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F39C2C6-DCA4-4995-9CF0-7775A48FB1C3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73586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23/09/2015</a:t>
            </a: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E.Giglia, Open Access, ovvero...                                                   Aviano 23 settembre 2015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604CB9D-3A65-4CB7-B526-E66188783421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50564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6543675" y="365129"/>
            <a:ext cx="1971674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628650" y="365129"/>
            <a:ext cx="5800725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23/09/2015</a:t>
            </a: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E.Giglia, Open Access, ovvero...                                                   Aviano 23 settembre 2015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83238E1-FC1E-461D-ABE2-62CD8906F76B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96143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22/05/2021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5094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22/05/2021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310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22/05/2021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0623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22/05/2021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7457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22/05/2021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6662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22/05/2021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171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628650" y="1825627"/>
            <a:ext cx="3886200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4629149" y="1825627"/>
            <a:ext cx="3886200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r>
              <a:t>23/09/2015</a:t>
            </a:r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t>E.Giglia, Open Access, ovvero...                                                   Aviano 23 settembre 2015</a:t>
            </a:r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111D67A0-BCD5-45A3-9CA4-C9B9A78846D0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3661236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22/05/2021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5509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22/05/2021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44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22/05/2021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936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22/05/2021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0485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22/05/2021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8184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22/05/2021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007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22/05/2021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2680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22/05/2021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8726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22/05/2021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2584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22/05/2021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800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365129"/>
            <a:ext cx="78867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29838" y="1681160"/>
            <a:ext cx="3868341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629838" y="2505071"/>
            <a:ext cx="3868341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4629149" y="1681160"/>
            <a:ext cx="3887388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4629149" y="2505071"/>
            <a:ext cx="3887388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r>
              <a:t>23/09/2015</a:t>
            </a:r>
          </a:p>
        </p:txBody>
      </p:sp>
      <p:sp>
        <p:nvSpPr>
          <p:cNvPr id="8" name="Footer Placeholder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t>E.Giglia, Open Access, ovvero...                                                   Aviano 23 settembre 2015</a:t>
            </a:r>
          </a:p>
        </p:txBody>
      </p:sp>
      <p:sp>
        <p:nvSpPr>
          <p:cNvPr id="9" name="Slide Number Placehold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F0A91FAC-307B-4AA4-A2AD-4DBB95B016EC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1665919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22/05/2021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5026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22/05/2021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326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22/05/2021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9337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22/05/2021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2357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22/05/2021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9733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22/05/2021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6309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6"/>
          <p:cNvSpPr>
            <a:spLocks noChangeArrowheads="1"/>
          </p:cNvSpPr>
          <p:nvPr/>
        </p:nvSpPr>
        <p:spPr bwMode="auto">
          <a:xfrm>
            <a:off x="250825" y="188913"/>
            <a:ext cx="936625" cy="6119812"/>
          </a:xfrm>
          <a:prstGeom prst="rect">
            <a:avLst/>
          </a:prstGeom>
          <a:solidFill>
            <a:srgbClr val="FF7619"/>
          </a:solidFill>
          <a:ln w="25402">
            <a:solidFill>
              <a:srgbClr val="FF7619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Rettangolo 10"/>
          <p:cNvSpPr>
            <a:spLocks noChangeArrowheads="1"/>
          </p:cNvSpPr>
          <p:nvPr/>
        </p:nvSpPr>
        <p:spPr bwMode="auto">
          <a:xfrm>
            <a:off x="5867400" y="188913"/>
            <a:ext cx="3097213" cy="215900"/>
          </a:xfrm>
          <a:prstGeom prst="rect">
            <a:avLst/>
          </a:prstGeom>
          <a:solidFill>
            <a:srgbClr val="FF7619"/>
          </a:solidFill>
          <a:ln w="25402">
            <a:solidFill>
              <a:srgbClr val="FF7619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Rettangolo 11"/>
          <p:cNvSpPr>
            <a:spLocks noChangeArrowheads="1"/>
          </p:cNvSpPr>
          <p:nvPr/>
        </p:nvSpPr>
        <p:spPr bwMode="auto">
          <a:xfrm>
            <a:off x="971550" y="1412875"/>
            <a:ext cx="7993063" cy="215900"/>
          </a:xfrm>
          <a:prstGeom prst="rect">
            <a:avLst/>
          </a:prstGeom>
          <a:solidFill>
            <a:srgbClr val="663300"/>
          </a:solidFill>
          <a:ln w="25402">
            <a:solidFill>
              <a:srgbClr val="663300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Rettangolo 12"/>
          <p:cNvSpPr>
            <a:spLocks noChangeArrowheads="1"/>
          </p:cNvSpPr>
          <p:nvPr/>
        </p:nvSpPr>
        <p:spPr bwMode="auto">
          <a:xfrm>
            <a:off x="971550" y="1628775"/>
            <a:ext cx="7993063" cy="2087563"/>
          </a:xfrm>
          <a:prstGeom prst="rect">
            <a:avLst/>
          </a:prstGeom>
          <a:solidFill>
            <a:srgbClr val="FFFFFF"/>
          </a:solidFill>
          <a:ln w="25402">
            <a:solidFill>
              <a:srgbClr val="663300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" name="Rettangolo 14"/>
          <p:cNvSpPr>
            <a:spLocks noChangeArrowheads="1"/>
          </p:cNvSpPr>
          <p:nvPr/>
        </p:nvSpPr>
        <p:spPr bwMode="auto">
          <a:xfrm>
            <a:off x="468313" y="6237288"/>
            <a:ext cx="7991475" cy="215900"/>
          </a:xfrm>
          <a:prstGeom prst="rect">
            <a:avLst/>
          </a:prstGeom>
          <a:solidFill>
            <a:srgbClr val="542A00"/>
          </a:solidFill>
          <a:ln w="25402">
            <a:solidFill>
              <a:srgbClr val="663300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0" name="Rettangolo 15"/>
          <p:cNvSpPr>
            <a:spLocks noChangeArrowheads="1"/>
          </p:cNvSpPr>
          <p:nvPr/>
        </p:nvSpPr>
        <p:spPr bwMode="auto">
          <a:xfrm>
            <a:off x="468313" y="4581525"/>
            <a:ext cx="7991475" cy="1655763"/>
          </a:xfrm>
          <a:prstGeom prst="rect">
            <a:avLst/>
          </a:prstGeom>
          <a:solidFill>
            <a:srgbClr val="FFFFFF"/>
          </a:solidFill>
          <a:ln w="25402">
            <a:solidFill>
              <a:srgbClr val="542A00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" name="Titolo 1"/>
          <p:cNvSpPr txBox="1">
            <a:spLocks noGrp="1"/>
          </p:cNvSpPr>
          <p:nvPr>
            <p:ph type="title"/>
          </p:nvPr>
        </p:nvSpPr>
        <p:spPr>
          <a:xfrm>
            <a:off x="1120075" y="2204865"/>
            <a:ext cx="7772400" cy="1470026"/>
          </a:xfrm>
        </p:spPr>
        <p:txBody>
          <a:bodyPr/>
          <a:lstStyle>
            <a:lvl1pPr>
              <a:defRPr>
                <a:solidFill>
                  <a:srgbClr val="462300"/>
                </a:solidFill>
              </a:defRPr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2" name="Sottotitolo 2"/>
          <p:cNvSpPr txBox="1">
            <a:spLocks noGrp="1"/>
          </p:cNvSpPr>
          <p:nvPr>
            <p:ph type="subTitle" idx="4294967295"/>
          </p:nvPr>
        </p:nvSpPr>
        <p:spPr>
          <a:xfrm>
            <a:off x="1043604" y="4725143"/>
            <a:ext cx="6400800" cy="1464567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3E1F00"/>
                </a:solidFill>
              </a:defRPr>
            </a:lvl1pPr>
          </a:lstStyle>
          <a:p>
            <a:pPr lvl="0"/>
            <a:r>
              <a:rPr lang="it-IT"/>
              <a:t>Fare clic per modificare lo stile del sottotitolo dello schema</a:t>
            </a:r>
          </a:p>
        </p:txBody>
      </p:sp>
      <p:sp>
        <p:nvSpPr>
          <p:cNvPr id="11" name="Segnaposto data 3"/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D54938-0CD3-42D6-B263-0E545A438576}" type="datetime1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22/05/2021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Segnaposto piè di pagina 4"/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Segnaposto numero diapositiva 5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0B6093-2B7B-4B9F-9273-D622FD7C1A1C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406907"/>
      </p:ext>
    </p:extLst>
  </p:cSld>
  <p:clrMapOvr>
    <a:masterClrMapping/>
  </p:clrMapOvr>
  <p:transition spd="slow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7"/>
          <p:cNvSpPr>
            <a:spLocks noChangeArrowheads="1"/>
          </p:cNvSpPr>
          <p:nvPr/>
        </p:nvSpPr>
        <p:spPr bwMode="auto">
          <a:xfrm>
            <a:off x="250825" y="188913"/>
            <a:ext cx="936625" cy="6119812"/>
          </a:xfrm>
          <a:prstGeom prst="rect">
            <a:avLst/>
          </a:prstGeom>
          <a:solidFill>
            <a:srgbClr val="FF7619"/>
          </a:solidFill>
          <a:ln w="25402">
            <a:solidFill>
              <a:srgbClr val="FF7619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06860975" y="105289350"/>
            <a:ext cx="1343025" cy="7524750"/>
          </a:xfrm>
          <a:prstGeom prst="rect">
            <a:avLst/>
          </a:prstGeom>
          <a:solidFill>
            <a:srgbClr val="9900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 tIns="36576" rIns="36576" bIns="36576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Rettangolo 8"/>
          <p:cNvSpPr>
            <a:spLocks noChangeArrowheads="1"/>
          </p:cNvSpPr>
          <p:nvPr/>
        </p:nvSpPr>
        <p:spPr bwMode="auto">
          <a:xfrm>
            <a:off x="5867400" y="188913"/>
            <a:ext cx="3097213" cy="215900"/>
          </a:xfrm>
          <a:prstGeom prst="rect">
            <a:avLst/>
          </a:prstGeom>
          <a:solidFill>
            <a:srgbClr val="FF7619"/>
          </a:solidFill>
          <a:ln w="25402">
            <a:solidFill>
              <a:srgbClr val="FF7619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7" name="Gruppo 12"/>
          <p:cNvGrpSpPr>
            <a:grpSpLocks/>
          </p:cNvGrpSpPr>
          <p:nvPr/>
        </p:nvGrpSpPr>
        <p:grpSpPr bwMode="auto">
          <a:xfrm>
            <a:off x="971550" y="1412875"/>
            <a:ext cx="7704138" cy="5256213"/>
            <a:chOff x="971595" y="1412775"/>
            <a:chExt cx="7704853" cy="5256583"/>
          </a:xfrm>
        </p:grpSpPr>
        <p:sp>
          <p:nvSpPr>
            <p:cNvPr id="8" name="Rettangolo 11"/>
            <p:cNvSpPr>
              <a:spLocks noChangeArrowheads="1"/>
            </p:cNvSpPr>
            <p:nvPr/>
          </p:nvSpPr>
          <p:spPr bwMode="auto">
            <a:xfrm>
              <a:off x="971595" y="1412775"/>
              <a:ext cx="7704853" cy="216027"/>
            </a:xfrm>
            <a:prstGeom prst="rect">
              <a:avLst/>
            </a:prstGeom>
            <a:solidFill>
              <a:srgbClr val="663300"/>
            </a:solidFill>
            <a:ln w="25402">
              <a:solidFill>
                <a:srgbClr val="663300"/>
              </a:solidFill>
              <a:miter lim="800000"/>
              <a:headEnd/>
              <a:tailEnd/>
            </a:ln>
          </p:spPr>
          <p:txBody>
            <a:bodyPr anchor="ctr" anchorCtr="1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9" name="Rettangolo 12"/>
            <p:cNvSpPr>
              <a:spLocks noChangeArrowheads="1"/>
            </p:cNvSpPr>
            <p:nvPr/>
          </p:nvSpPr>
          <p:spPr bwMode="auto">
            <a:xfrm>
              <a:off x="971595" y="1628802"/>
              <a:ext cx="7704853" cy="5040556"/>
            </a:xfrm>
            <a:prstGeom prst="rect">
              <a:avLst/>
            </a:prstGeom>
            <a:solidFill>
              <a:srgbClr val="FFFFFF"/>
            </a:solidFill>
            <a:ln w="25402">
              <a:solidFill>
                <a:srgbClr val="663300"/>
              </a:solidFill>
              <a:miter lim="800000"/>
              <a:headEnd/>
              <a:tailEnd/>
            </a:ln>
          </p:spPr>
          <p:txBody>
            <a:bodyPr anchor="ctr" anchorCtr="1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0" name="Picture 2" descr="http://api.ning.com/files/fht*aVUt2w9ZADUxfD6X37mI0rE1Lu2rR-FaKsvjzrF7CIhmmQMIe*p-aHGN3lRQ00vDFuZWG6g2qDKSAJpbkx65uO1Vlwxb/60x6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052513"/>
            <a:ext cx="9366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olo 1"/>
          <p:cNvSpPr txBox="1">
            <a:spLocks noGrp="1"/>
          </p:cNvSpPr>
          <p:nvPr>
            <p:ph type="title"/>
          </p:nvPr>
        </p:nvSpPr>
        <p:spPr>
          <a:xfrm>
            <a:off x="1187622" y="548676"/>
            <a:ext cx="7499177" cy="868954"/>
          </a:xfrm>
        </p:spPr>
        <p:txBody>
          <a:bodyPr/>
          <a:lstStyle>
            <a:lvl1pPr>
              <a:defRPr sz="4000" b="1">
                <a:solidFill>
                  <a:srgbClr val="7A2900"/>
                </a:solidFill>
              </a:defRPr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2" name="Segnaposto contenuto 2"/>
          <p:cNvSpPr txBox="1">
            <a:spLocks noGrp="1"/>
          </p:cNvSpPr>
          <p:nvPr>
            <p:ph idx="4294967295"/>
          </p:nvPr>
        </p:nvSpPr>
        <p:spPr>
          <a:xfrm>
            <a:off x="1115613" y="1772820"/>
            <a:ext cx="7427168" cy="4824538"/>
          </a:xfrm>
        </p:spPr>
        <p:txBody>
          <a:bodyPr/>
          <a:lstStyle>
            <a:lvl1pPr>
              <a:defRPr>
                <a:solidFill>
                  <a:srgbClr val="462300"/>
                </a:solidFill>
              </a:defRPr>
            </a:lvl1pPr>
            <a:lvl2pPr>
              <a:buFont typeface="Wingdings 2" pitchFamily="18"/>
              <a:buChar char="P"/>
              <a:defRPr>
                <a:solidFill>
                  <a:srgbClr val="462300"/>
                </a:solidFill>
              </a:defRPr>
            </a:lvl2pPr>
            <a:lvl3pPr>
              <a:defRPr>
                <a:solidFill>
                  <a:srgbClr val="462300"/>
                </a:solidFill>
              </a:defRPr>
            </a:lvl3pPr>
            <a:lvl4pPr>
              <a:defRPr>
                <a:solidFill>
                  <a:srgbClr val="462300"/>
                </a:solidFill>
              </a:defRPr>
            </a:lvl4pPr>
            <a:lvl5pPr>
              <a:defRPr>
                <a:solidFill>
                  <a:srgbClr val="462300"/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1" name="Segnaposto data 3"/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3D1268-F528-4045-83E5-5CF45B508789}" type="datetime1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22/05/2021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Segnaposto piè di pagina 4"/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Segnaposto numero diapositiva 5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D5484-50FA-483B-8F7B-88816790BCE6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935830"/>
      </p:ext>
    </p:extLst>
  </p:cSld>
  <p:clrMapOvr>
    <a:masterClrMapping/>
  </p:clrMapOvr>
  <p:transition spd="slow"/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722311" y="4406895"/>
            <a:ext cx="7772400" cy="1362071"/>
          </a:xfrm>
        </p:spPr>
        <p:txBody>
          <a:bodyPr anchor="t" anchorCtr="0"/>
          <a:lstStyle>
            <a:lvl1pPr algn="l">
              <a:defRPr sz="4000" b="1" cap="all"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1"/>
          </p:nvPr>
        </p:nvSpPr>
        <p:spPr>
          <a:xfrm>
            <a:off x="722311" y="2906713"/>
            <a:ext cx="7772400" cy="150018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DA5ADC-A6F4-4498-8BF7-3C2C9A20BC9A}" type="datetime1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22/05/2021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31A5FD-765F-46F4-B198-86DEF8007CF5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2037486"/>
      </p:ext>
    </p:extLst>
  </p:cSld>
  <p:clrMapOvr>
    <a:masterClrMapping/>
  </p:clrMapOvr>
  <p:transition spd="slow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 txBox="1">
            <a:spLocks noGrp="1"/>
          </p:cNvSpPr>
          <p:nvPr>
            <p:ph idx="2"/>
          </p:nvPr>
        </p:nvSpPr>
        <p:spPr>
          <a:xfrm>
            <a:off x="4648196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DA5ADC-A6F4-4498-8BF7-3C2C9A20BC9A}" type="datetime1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22/05/2021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piè di pagina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egnaposto numero diapositiva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7E0D0A-5DBF-4F8F-8167-20DF0B354C23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141010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r>
              <a:t>23/09/2015</a:t>
            </a:r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t>E.Giglia, Open Access, ovvero...                                                   Aviano 23 settembre 2015</a:t>
            </a:r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25562687-55DF-4422-BA03-950CBE4AA853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7096619"/>
      </p:ext>
    </p:extLst>
  </p:cSld>
  <p:clrMapOvr>
    <a:masterClrMapping/>
  </p:clrMapOvr>
  <p:transition/>
  <p:hf sldNum="0"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4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 txBox="1">
            <a:spLocks noGrp="1"/>
          </p:cNvSpPr>
          <p:nvPr>
            <p:ph idx="2"/>
          </p:nvPr>
        </p:nvSpPr>
        <p:spPr>
          <a:xfrm>
            <a:off x="457200" y="2174872"/>
            <a:ext cx="4040184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 txBox="1">
            <a:spLocks noGrp="1"/>
          </p:cNvSpPr>
          <p:nvPr>
            <p:ph type="body" idx="3"/>
          </p:nvPr>
        </p:nvSpPr>
        <p:spPr>
          <a:xfrm>
            <a:off x="4645023" y="1535113"/>
            <a:ext cx="4041776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 txBox="1">
            <a:spLocks noGrp="1"/>
          </p:cNvSpPr>
          <p:nvPr>
            <p:ph idx="4"/>
          </p:nvPr>
        </p:nvSpPr>
        <p:spPr>
          <a:xfrm>
            <a:off x="4645023" y="2174872"/>
            <a:ext cx="4041776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DA5ADC-A6F4-4498-8BF7-3C2C9A20BC9A}" type="datetime1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22/05/2021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Segnaposto piè di pagina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egnaposto numero diapositiva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E24F73-8C7A-42D3-A69A-CACBF56193A5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0106821"/>
      </p:ext>
    </p:extLst>
  </p:cSld>
  <p:clrMapOvr>
    <a:masterClrMapping/>
  </p:clrMapOvr>
  <p:transition spd="slow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data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DA5ADC-A6F4-4498-8BF7-3C2C9A20BC9A}" type="datetime1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22/05/2021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egnaposto piè di pagina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numero diapositiva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CD2C8E-8A92-4565-9221-71D517B7E9D0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6176149"/>
      </p:ext>
    </p:extLst>
  </p:cSld>
  <p:clrMapOvr>
    <a:masterClrMapping/>
  </p:clrMapOvr>
  <p:transition spd="slow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7"/>
          <p:cNvSpPr>
            <a:spLocks noChangeArrowheads="1"/>
          </p:cNvSpPr>
          <p:nvPr/>
        </p:nvSpPr>
        <p:spPr bwMode="auto">
          <a:xfrm>
            <a:off x="250825" y="188913"/>
            <a:ext cx="936625" cy="6119812"/>
          </a:xfrm>
          <a:prstGeom prst="rect">
            <a:avLst/>
          </a:prstGeom>
          <a:solidFill>
            <a:srgbClr val="990033"/>
          </a:solidFill>
          <a:ln w="25402">
            <a:solidFill>
              <a:srgbClr val="990033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" name="Rettangolo 8"/>
          <p:cNvSpPr>
            <a:spLocks noChangeArrowheads="1"/>
          </p:cNvSpPr>
          <p:nvPr/>
        </p:nvSpPr>
        <p:spPr bwMode="auto">
          <a:xfrm>
            <a:off x="5867400" y="188913"/>
            <a:ext cx="3097213" cy="215900"/>
          </a:xfrm>
          <a:prstGeom prst="rect">
            <a:avLst/>
          </a:prstGeom>
          <a:solidFill>
            <a:srgbClr val="990033"/>
          </a:solidFill>
          <a:ln w="25402">
            <a:solidFill>
              <a:srgbClr val="990033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Segnaposto data 1"/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4112AB-D690-43E5-9C9B-600BC30DCC1A}" type="datetime1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22/05/2021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2"/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3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A3A908-6463-467B-90F8-2BECAD0D9783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7561401"/>
      </p:ext>
    </p:extLst>
  </p:cSld>
  <p:clrMapOvr>
    <a:masterClrMapping/>
  </p:clrMapOvr>
  <p:transition spd="slow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457200" y="273048"/>
            <a:ext cx="3008311" cy="1162046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 txBox="1">
            <a:spLocks noGrp="1"/>
          </p:cNvSpPr>
          <p:nvPr>
            <p:ph idx="1"/>
          </p:nvPr>
        </p:nvSpPr>
        <p:spPr>
          <a:xfrm>
            <a:off x="3575047" y="273048"/>
            <a:ext cx="5111752" cy="58531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 txBox="1">
            <a:spLocks noGrp="1"/>
          </p:cNvSpPr>
          <p:nvPr>
            <p:ph type="body" idx="2"/>
          </p:nvPr>
        </p:nvSpPr>
        <p:spPr>
          <a:xfrm>
            <a:off x="457200" y="1435095"/>
            <a:ext cx="3008311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DA5ADC-A6F4-4498-8BF7-3C2C9A20BC9A}" type="datetime1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22/05/2021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piè di pagina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egnaposto numero diapositiva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5DC551-F9E1-4AC7-9932-709FD2BF2760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0769601"/>
      </p:ext>
    </p:extLst>
  </p:cSld>
  <p:clrMapOvr>
    <a:masterClrMapping/>
  </p:clrMapOvr>
  <p:transition spd="slow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5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 txBox="1"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 txBox="1">
            <a:spLocks noGrp="1"/>
          </p:cNvSpPr>
          <p:nvPr>
            <p:ph type="body" idx="2"/>
          </p:nvPr>
        </p:nvSpPr>
        <p:spPr>
          <a:xfrm>
            <a:off x="1792288" y="5367335"/>
            <a:ext cx="54864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DA5ADC-A6F4-4498-8BF7-3C2C9A20BC9A}" type="datetime1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22/05/2021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piè di pagina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egnaposto numero diapositiva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77F212-53CA-40E8-AB40-87497E28D271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7361996"/>
      </p:ext>
    </p:extLst>
  </p:cSld>
  <p:clrMapOvr>
    <a:masterClrMapping/>
  </p:clrMapOvr>
  <p:transition spd="slow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DA5ADC-A6F4-4498-8BF7-3C2C9A20BC9A}" type="datetime1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22/05/2021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2C3B89-26E8-42D6-9869-38317C7DC1BA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598704"/>
      </p:ext>
    </p:extLst>
  </p:cSld>
  <p:clrMapOvr>
    <a:masterClrMapping/>
  </p:clrMapOvr>
  <p:transition spd="slow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 txBox="1"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 txBox="1">
            <a:spLocks noGrp="1"/>
          </p:cNvSpPr>
          <p:nvPr>
            <p:ph type="body" orient="vert" idx="1"/>
          </p:nvPr>
        </p:nvSpPr>
        <p:spPr>
          <a:xfrm>
            <a:off x="457200" y="274640"/>
            <a:ext cx="6019796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DA5ADC-A6F4-4498-8BF7-3C2C9A20BC9A}" type="datetime1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22/05/2021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BE809A-7E83-4330-8958-9D20613396E2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5526878"/>
      </p:ext>
    </p:extLst>
  </p:cSld>
  <p:clrMapOvr>
    <a:masterClrMapping/>
  </p:clrMapOvr>
  <p:transition spd="slow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7"/>
          <p:cNvSpPr>
            <a:spLocks noChangeArrowheads="1"/>
          </p:cNvSpPr>
          <p:nvPr/>
        </p:nvSpPr>
        <p:spPr bwMode="auto">
          <a:xfrm>
            <a:off x="250825" y="188913"/>
            <a:ext cx="936625" cy="6119812"/>
          </a:xfrm>
          <a:prstGeom prst="rect">
            <a:avLst/>
          </a:prstGeom>
          <a:solidFill>
            <a:srgbClr val="FF7619"/>
          </a:solidFill>
          <a:ln w="25402">
            <a:solidFill>
              <a:srgbClr val="FF7619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06860975" y="105289350"/>
            <a:ext cx="1343025" cy="7524750"/>
          </a:xfrm>
          <a:prstGeom prst="rect">
            <a:avLst/>
          </a:prstGeom>
          <a:solidFill>
            <a:srgbClr val="9900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 tIns="36576" rIns="36576" bIns="36576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Rettangolo 8"/>
          <p:cNvSpPr>
            <a:spLocks noChangeArrowheads="1"/>
          </p:cNvSpPr>
          <p:nvPr/>
        </p:nvSpPr>
        <p:spPr bwMode="auto">
          <a:xfrm>
            <a:off x="5867400" y="188913"/>
            <a:ext cx="3097213" cy="215900"/>
          </a:xfrm>
          <a:prstGeom prst="rect">
            <a:avLst/>
          </a:prstGeom>
          <a:solidFill>
            <a:srgbClr val="FF7619"/>
          </a:solidFill>
          <a:ln w="25402">
            <a:solidFill>
              <a:srgbClr val="FF7619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7" name="Gruppo 12"/>
          <p:cNvGrpSpPr>
            <a:grpSpLocks/>
          </p:cNvGrpSpPr>
          <p:nvPr/>
        </p:nvGrpSpPr>
        <p:grpSpPr bwMode="auto">
          <a:xfrm>
            <a:off x="971550" y="1412875"/>
            <a:ext cx="7704138" cy="5256213"/>
            <a:chOff x="971595" y="1412775"/>
            <a:chExt cx="7704853" cy="5256583"/>
          </a:xfrm>
        </p:grpSpPr>
        <p:sp>
          <p:nvSpPr>
            <p:cNvPr id="8" name="Rettangolo 11"/>
            <p:cNvSpPr>
              <a:spLocks noChangeArrowheads="1"/>
            </p:cNvSpPr>
            <p:nvPr/>
          </p:nvSpPr>
          <p:spPr bwMode="auto">
            <a:xfrm>
              <a:off x="971595" y="1412775"/>
              <a:ext cx="7704853" cy="216027"/>
            </a:xfrm>
            <a:prstGeom prst="rect">
              <a:avLst/>
            </a:prstGeom>
            <a:solidFill>
              <a:srgbClr val="663300"/>
            </a:solidFill>
            <a:ln w="25402">
              <a:solidFill>
                <a:srgbClr val="663300"/>
              </a:solidFill>
              <a:miter lim="800000"/>
              <a:headEnd/>
              <a:tailEnd/>
            </a:ln>
          </p:spPr>
          <p:txBody>
            <a:bodyPr anchor="ctr" anchorCtr="1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9" name="Rettangolo 12"/>
            <p:cNvSpPr>
              <a:spLocks noChangeArrowheads="1"/>
            </p:cNvSpPr>
            <p:nvPr/>
          </p:nvSpPr>
          <p:spPr bwMode="auto">
            <a:xfrm>
              <a:off x="971595" y="1628802"/>
              <a:ext cx="7704853" cy="5040556"/>
            </a:xfrm>
            <a:prstGeom prst="rect">
              <a:avLst/>
            </a:prstGeom>
            <a:solidFill>
              <a:srgbClr val="FFFFFF"/>
            </a:solidFill>
            <a:ln w="25402">
              <a:solidFill>
                <a:srgbClr val="663300"/>
              </a:solidFill>
              <a:miter lim="800000"/>
              <a:headEnd/>
              <a:tailEnd/>
            </a:ln>
          </p:spPr>
          <p:txBody>
            <a:bodyPr anchor="ctr" anchorCtr="1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0" name="Picture 2" descr="http://api.ning.com/files/fht*aVUt2w9ZADUxfD6X37mI0rE1Lu2rR-FaKsvjzrF7CIhmmQMIe*p-aHGN3lRQ00vDFuZWG6g2qDKSAJpbkx65uO1Vlwxb/60x6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052513"/>
            <a:ext cx="9366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olo 1"/>
          <p:cNvSpPr txBox="1">
            <a:spLocks noGrp="1"/>
          </p:cNvSpPr>
          <p:nvPr>
            <p:ph type="title"/>
          </p:nvPr>
        </p:nvSpPr>
        <p:spPr>
          <a:xfrm>
            <a:off x="1187622" y="548676"/>
            <a:ext cx="7499177" cy="868954"/>
          </a:xfrm>
        </p:spPr>
        <p:txBody>
          <a:bodyPr/>
          <a:lstStyle>
            <a:lvl1pPr>
              <a:defRPr sz="4000" b="1">
                <a:solidFill>
                  <a:srgbClr val="7A2900"/>
                </a:solidFill>
              </a:defRPr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2" name="Segnaposto contenuto 2"/>
          <p:cNvSpPr txBox="1">
            <a:spLocks noGrp="1"/>
          </p:cNvSpPr>
          <p:nvPr>
            <p:ph idx="4294967295"/>
          </p:nvPr>
        </p:nvSpPr>
        <p:spPr>
          <a:xfrm>
            <a:off x="1115613" y="1772820"/>
            <a:ext cx="7427168" cy="4824538"/>
          </a:xfrm>
        </p:spPr>
        <p:txBody>
          <a:bodyPr/>
          <a:lstStyle>
            <a:lvl1pPr>
              <a:defRPr>
                <a:solidFill>
                  <a:srgbClr val="462300"/>
                </a:solidFill>
              </a:defRPr>
            </a:lvl1pPr>
            <a:lvl2pPr>
              <a:buFont typeface="Wingdings 2" pitchFamily="18"/>
              <a:buChar char="P"/>
              <a:defRPr>
                <a:solidFill>
                  <a:srgbClr val="462300"/>
                </a:solidFill>
              </a:defRPr>
            </a:lvl2pPr>
            <a:lvl3pPr>
              <a:defRPr>
                <a:solidFill>
                  <a:srgbClr val="462300"/>
                </a:solidFill>
              </a:defRPr>
            </a:lvl3pPr>
            <a:lvl4pPr>
              <a:defRPr>
                <a:solidFill>
                  <a:srgbClr val="462300"/>
                </a:solidFill>
              </a:defRPr>
            </a:lvl4pPr>
            <a:lvl5pPr>
              <a:defRPr>
                <a:solidFill>
                  <a:srgbClr val="462300"/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1" name="Segnaposto data 3"/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99862C-992D-4493-9FC8-BEF6FF6A0EF1}" type="datetime1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22/05/2021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Segnaposto piè di pagina 4"/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Segnaposto numero diapositiva 5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D40535-9216-40CE-BA12-4AF8A5BAE00A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7773824"/>
      </p:ext>
    </p:extLst>
  </p:cSld>
  <p:clrMapOvr>
    <a:masterClrMapping/>
  </p:clrMapOvr>
  <p:transition spd="slow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DC8E9-5214-445A-B78E-49944BD84F41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22/05/2021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A0BC9-E706-472A-879B-52EF9B2DE18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969862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DC8E9-5214-445A-B78E-49944BD84F41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22/05/2021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A0BC9-E706-472A-879B-52EF9B2DE18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9408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r>
              <a:t>23/09/2015</a:t>
            </a:r>
          </a:p>
        </p:txBody>
      </p:sp>
      <p:sp>
        <p:nvSpPr>
          <p:cNvPr id="3" name="Footer Placeholder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t>E.Giglia, Open Access, ovvero...                                                   Aviano 23 settembre 2015</a:t>
            </a:r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A16CE5E3-C2C7-44DE-8F67-25BEDF2215F4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1327756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DC8E9-5214-445A-B78E-49944BD84F41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22/05/2021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A0BC9-E706-472A-879B-52EF9B2DE18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65138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DC8E9-5214-445A-B78E-49944BD84F41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22/05/2021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A0BC9-E706-472A-879B-52EF9B2DE18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909675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DC8E9-5214-445A-B78E-49944BD84F41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22/05/2021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A0BC9-E706-472A-879B-52EF9B2DE18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204012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DC8E9-5214-445A-B78E-49944BD84F41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22/05/2021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A0BC9-E706-472A-879B-52EF9B2DE18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015192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DC8E9-5214-445A-B78E-49944BD84F41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22/05/2021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A0BC9-E706-472A-879B-52EF9B2DE18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043710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DC8E9-5214-445A-B78E-49944BD84F41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22/05/2021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A0BC9-E706-472A-879B-52EF9B2DE18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96861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DC8E9-5214-445A-B78E-49944BD84F41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22/05/2021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A0BC9-E706-472A-879B-52EF9B2DE18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358245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DC8E9-5214-445A-B78E-49944BD84F41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22/05/2021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A0BC9-E706-472A-879B-52EF9B2DE18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108341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DC8E9-5214-445A-B78E-49944BD84F41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22/05/2021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A0BC9-E706-472A-879B-52EF9B2DE18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32603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685800" y="1122361"/>
            <a:ext cx="77724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1143000" y="3602041"/>
            <a:ext cx="6858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F6E4B1-CDA3-4E81-81E5-7E39CF0FD25D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23/09/2015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486750-A114-4D45-B964-11A7B6CD322F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E.Giglia, Open Access, ovvero...                                                   Aviano 23 settembre 2015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5FEE64-39BA-427E-8F1E-2A49328F4DB0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810D61-9150-4378-BA24-5428862D0F33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2766022"/>
      </p:ext>
    </p:extLst>
  </p:cSld>
  <p:clrMapOvr>
    <a:masterClrMapping/>
  </p:clrMapOvr>
  <p:transition spd="slow"/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457200"/>
            <a:ext cx="2949177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3887388" y="987423"/>
            <a:ext cx="4629149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629838" y="2057400"/>
            <a:ext cx="2949177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r>
              <a:t>23/09/2015</a:t>
            </a:r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t>E.Giglia, Open Access, ovvero...                                                   Aviano 23 settembre 2015</a:t>
            </a:r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AA461C34-A52B-4C7C-B2C6-053F4467162A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9118604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632647-2BF7-410D-B3DD-31FF7059C2B2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23/09/2015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7DFB57-3C0F-46EA-9600-844FDB8F56A5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lang="en-US"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78C68-8A63-4CA2-89A4-0607E8118F3D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9E934-EACD-4083-A559-F9341046F82A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1143252"/>
      </p:ext>
    </p:extLst>
  </p:cSld>
  <p:clrMapOvr>
    <a:masterClrMapping/>
  </p:clrMapOvr>
  <p:transition spd="slow"/>
  <p:hf sldNum="0" hdr="0" ft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3885" y="1709735"/>
            <a:ext cx="78867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23885" y="4589465"/>
            <a:ext cx="7886700" cy="1500182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960B86-6FAA-4C73-A31E-FBA8C58464FC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23/09/2015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9BB706-E2EC-4AE4-BF45-74B0A1052301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E.Giglia, Open Access, ovvero...                                                   Aviano 23 settembre 2015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66FE38-ADEB-49B1-BBD5-8BC402C29CF8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7B2B7D-4FCD-4462-9BD9-9D15A812532E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441148"/>
      </p:ext>
    </p:extLst>
  </p:cSld>
  <p:clrMapOvr>
    <a:masterClrMapping/>
  </p:clrMapOvr>
  <p:transition spd="slow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628650" y="1825627"/>
            <a:ext cx="3886200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4629149" y="1825627"/>
            <a:ext cx="3886200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678926-2026-4D7F-89A6-25EF8EC10EC2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23/09/2015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EABF53-70C8-4412-95F8-FFFAF9CADDCB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E.Giglia, Open Access, ovvero...                                                   Aviano 23 settembre 2015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6C559-5605-49E8-B69E-54888417542D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E3B457-439B-4AFB-B181-DBA15C9CD40D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902331"/>
      </p:ext>
    </p:extLst>
  </p:cSld>
  <p:clrMapOvr>
    <a:masterClrMapping/>
  </p:clrMapOvr>
  <p:transition spd="slow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365129"/>
            <a:ext cx="78867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29838" y="1681160"/>
            <a:ext cx="3868341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629838" y="2505071"/>
            <a:ext cx="3868341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4629149" y="1681160"/>
            <a:ext cx="3887388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4629149" y="2505071"/>
            <a:ext cx="3887388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C2C69C-B38F-4EE2-889A-3334C84136E2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23/09/2015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A29445-B155-4465-91F9-883D3567BE65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E.Giglia, Open Access, ovvero...                                                   Aviano 23 settembre 2015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DA4F04-E4D5-4149-9628-9AEF0FB379EA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36FC24-1404-49A3-B33E-76AA22576587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8798467"/>
      </p:ext>
    </p:extLst>
  </p:cSld>
  <p:clrMapOvr>
    <a:masterClrMapping/>
  </p:clrMapOvr>
  <p:transition spd="slow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467626-560A-4C46-9E55-A1C9FB5C2D80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23/09/2015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7F78C8-16EE-4C86-8B0B-9BA22728AFBB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E.Giglia, Open Access, ovvero...                                                   Aviano 23 settembre 2015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E6CA4A-7925-41AF-B0C4-54B02D8EDC62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90619A-5B9B-40E7-8CBA-BCBE7D77EFAB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2317663"/>
      </p:ext>
    </p:extLst>
  </p:cSld>
  <p:clrMapOvr>
    <a:masterClrMapping/>
  </p:clrMapOvr>
  <p:transition spd="slow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A5763F-DBCE-4678-83DB-0C5DD5B7E695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23/09/2015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F886EA-895E-426B-8BBE-96489EBE90E4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E.Giglia, Open Access, ovvero...                                                   Aviano 23 settembre 2015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54DA94-A1E9-4346-B27B-779BD31D3929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B115F0-10ED-45EC-9CE3-D1337A34F8F7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1442481"/>
      </p:ext>
    </p:extLst>
  </p:cSld>
  <p:clrMapOvr>
    <a:masterClrMapping/>
  </p:clrMapOvr>
  <p:transition spd="slow"/>
  <p:hf sldNum="0" hdr="0" ftr="0" dt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457200"/>
            <a:ext cx="2949177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3887388" y="987423"/>
            <a:ext cx="4629149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629838" y="2057400"/>
            <a:ext cx="2949177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696FA6-8949-48BF-815B-EE507499B403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23/09/2015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B378E5-B743-4F4D-8839-79932C6F3470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E.Giglia, Open Access, ovvero...                                                   Aviano 23 settembre 2015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0AA70F-38E7-446C-B032-94E3B28947EF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3A4265-8542-4965-BD2B-0125C5C36BA9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7319126"/>
      </p:ext>
    </p:extLst>
  </p:cSld>
  <p:clrMapOvr>
    <a:masterClrMapping/>
  </p:clrMapOvr>
  <p:transition spd="slow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457200"/>
            <a:ext cx="2949177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Picture Placeholder 2"/>
          <p:cNvSpPr txBox="1">
            <a:spLocks noGrp="1"/>
          </p:cNvSpPr>
          <p:nvPr>
            <p:ph type="pic" idx="1"/>
          </p:nvPr>
        </p:nvSpPr>
        <p:spPr>
          <a:xfrm>
            <a:off x="3887388" y="987423"/>
            <a:ext cx="4629149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it-IT" noProof="0"/>
              <a:t>Fare clic sull'icona per inserire un'immagine</a:t>
            </a:r>
            <a:endParaRPr lang="en-US" noProof="0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629838" y="2057400"/>
            <a:ext cx="2949177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82AAC7-B586-44D1-BF25-2B6C4E5300D7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23/09/2015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1E608E-9921-4332-9D68-D4427D13740F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E.Giglia, Open Access, ovvero...                                                   Aviano 23 settembre 2015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D75650-F1C9-4563-9DB4-D8A71E26C0AF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7AF7B8-5462-45DF-82FD-C8D6421E1502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304381"/>
      </p:ext>
    </p:extLst>
  </p:cSld>
  <p:clrMapOvr>
    <a:masterClrMapping/>
  </p:clrMapOvr>
  <p:transition spd="slow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09ACFD-F6C1-47B1-8DDA-C66E145C8DFA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23/09/2015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ACE29E-1358-4516-A380-812AD10292DD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E.Giglia, Open Access, ovvero...                                                   Aviano 23 settembre 2015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944DDD-3FCB-41D0-8284-19B401E39E7D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5104DE-625E-4EAD-BA4F-BFFED7E23AC3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3599017"/>
      </p:ext>
    </p:extLst>
  </p:cSld>
  <p:clrMapOvr>
    <a:masterClrMapping/>
  </p:clrMapOvr>
  <p:transition spd="slow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6543675" y="365129"/>
            <a:ext cx="1971674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628650" y="365129"/>
            <a:ext cx="5800725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C41695-FEC8-40A3-9D83-D6F3FFE88059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23/09/2015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1DFA4F-A2BE-41EE-97CA-EDDE34840D7C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E.Giglia, Open Access, ovvero...                                                   Aviano 23 settembre 2015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785FA5-45FE-4323-ABD5-A4982EC2C8D0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C0FFFA-BB3E-456B-9772-A272A83E07C2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5038914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457200"/>
            <a:ext cx="2949177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Picture Placeholder 2"/>
          <p:cNvSpPr txBox="1">
            <a:spLocks noGrp="1"/>
          </p:cNvSpPr>
          <p:nvPr>
            <p:ph type="pic" idx="1"/>
          </p:nvPr>
        </p:nvSpPr>
        <p:spPr>
          <a:xfrm>
            <a:off x="3887388" y="987423"/>
            <a:ext cx="4629149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629838" y="2057400"/>
            <a:ext cx="2949177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r>
              <a:t>23/09/2015</a:t>
            </a:r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t>E.Giglia, Open Access, ovvero...                                                   Aviano 23 settembre 2015</a:t>
            </a:r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F03C3D65-1046-493D-93A8-15452D2BB8C6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0571959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D51CB-31CA-41AC-B669-AA80B2976CB7}" type="datetimeFigureOut">
              <a:rPr lang="it-IT"/>
              <a:pPr>
                <a:defRPr/>
              </a:pPr>
              <a:t>22/05/2021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5D125-1DB1-4B5C-8910-2AA236251C9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310323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3F7E7-7440-4138-BF92-F0AF3B0EA1C7}" type="datetimeFigureOut">
              <a:rPr lang="it-IT"/>
              <a:pPr>
                <a:defRPr/>
              </a:pPr>
              <a:t>22/05/2021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C50A13-A7CF-43DF-B79C-0C32A1EE215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564745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C697C-260F-4B44-A4D3-ECE246BDE034}" type="datetimeFigureOut">
              <a:rPr lang="it-IT"/>
              <a:pPr>
                <a:defRPr/>
              </a:pPr>
              <a:t>22/05/2021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6B3B1F-E238-487F-9317-9A6AE21A53B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997912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C96592-59AC-4A64-AA25-0FEE31D45099}" type="datetimeFigureOut">
              <a:rPr lang="it-IT"/>
              <a:pPr>
                <a:defRPr/>
              </a:pPr>
              <a:t>22/05/2021</a:t>
            </a:fld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6AF62-6919-40FF-B754-48EE3B32D7F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079811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3A0D8E-5422-4CB0-ACB7-20F74FE6E930}" type="datetimeFigureOut">
              <a:rPr lang="it-IT"/>
              <a:pPr>
                <a:defRPr/>
              </a:pPr>
              <a:t>22/05/2021</a:t>
            </a:fld>
            <a:endParaRPr lang="it-IT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37A4CB-A1D8-4BB0-989C-55DC7EEE613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443650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0F7B3-39E6-4466-9F86-67C8FB7377EC}" type="datetimeFigureOut">
              <a:rPr lang="it-IT"/>
              <a:pPr>
                <a:defRPr/>
              </a:pPr>
              <a:t>22/05/2021</a:t>
            </a:fld>
            <a:endParaRPr lang="it-I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BCCE18-6A0B-4270-B7BA-F50233E4BF8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979352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6CC1A0-CF6D-46C6-959E-3C9CADDBD6BE}" type="datetimeFigureOut">
              <a:rPr lang="it-IT"/>
              <a:pPr>
                <a:defRPr/>
              </a:pPr>
              <a:t>22/05/2021</a:t>
            </a:fld>
            <a:endParaRPr lang="it-IT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9DF0D1-BD99-4DA8-B78A-779AB81937D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047370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E89DD5-E1B4-4F30-A0EF-0CBB79396A58}" type="datetimeFigureOut">
              <a:rPr lang="it-IT"/>
              <a:pPr>
                <a:defRPr/>
              </a:pPr>
              <a:t>22/05/2021</a:t>
            </a:fld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B9AE4F-2FC9-46A3-9308-50085721147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306254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/>
              <a:t>Fare clic sull'icona per inserire un'immagine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A716C2-8F71-4A58-A848-7936F7C76BDE}" type="datetimeFigureOut">
              <a:rPr lang="it-IT"/>
              <a:pPr>
                <a:defRPr/>
              </a:pPr>
              <a:t>22/05/2021</a:t>
            </a:fld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1BFEDC-3CF2-4ECA-A91A-C0639FA0FBE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563206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6EE5FB-2717-43DD-A2F4-89A3C9AA4661}" type="datetimeFigureOut">
              <a:rPr lang="it-IT"/>
              <a:pPr>
                <a:defRPr/>
              </a:pPr>
              <a:t>22/05/2021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4C4D7E-A130-4BB0-A6A3-1871EE78F80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432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theme" Target="../theme/theme11.xml"/><Relationship Id="rId5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628650" y="365129"/>
            <a:ext cx="78867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/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28650" y="1825627"/>
            <a:ext cx="78867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fld id="{A3A6CF72-A5F3-4AC9-82F9-B983A518F1AC}" type="datetime1">
              <a:rPr lang="it-IT"/>
              <a:pPr/>
              <a:t>22/05/2021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3028949" y="6356351"/>
            <a:ext cx="3086099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6457949" y="6356351"/>
            <a:ext cx="20574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fld id="{F00C15F5-E6E2-428C-BC8F-A0CAC2BDBFC0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5700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ransition/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it-IT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it-IT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</p:bodyStyle>
    <p:otherStyle/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628650" y="365129"/>
            <a:ext cx="78867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/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28650" y="1825627"/>
            <a:ext cx="78867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fld id="{51B538A0-29DF-4A8C-A4AD-6B52E21AB146}" type="datetime1">
              <a:rPr lang="it-IT"/>
              <a:pPr/>
              <a:t>22/05/2021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3028949" y="6356351"/>
            <a:ext cx="3086099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6457949" y="6356351"/>
            <a:ext cx="20574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fld id="{2B6C3332-89B3-40CE-AA32-D22B3666B536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5756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2" r:id="rId1"/>
    <p:sldLayoutId id="2147484383" r:id="rId2"/>
    <p:sldLayoutId id="2147484384" r:id="rId3"/>
    <p:sldLayoutId id="2147484385" r:id="rId4"/>
    <p:sldLayoutId id="2147484386" r:id="rId5"/>
    <p:sldLayoutId id="2147484387" r:id="rId6"/>
    <p:sldLayoutId id="2147484388" r:id="rId7"/>
    <p:sldLayoutId id="2147484389" r:id="rId8"/>
    <p:sldLayoutId id="2147484390" r:id="rId9"/>
    <p:sldLayoutId id="2147484391" r:id="rId10"/>
    <p:sldLayoutId id="2147484392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it-IT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it-IT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</p:bodyStyle>
    <p:otherStyle/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628650" y="365129"/>
            <a:ext cx="78867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/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468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4" r:id="rId1"/>
    <p:sldLayoutId id="2147484395" r:id="rId2"/>
    <p:sldLayoutId id="2147484396" r:id="rId3"/>
    <p:sldLayoutId id="2147484397" r:id="rId4"/>
    <p:sldLayoutId id="2147484398" r:id="rId5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it-IT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it-IT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</p:bodyStyle>
    <p:otherStyle/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628650" y="365129"/>
            <a:ext cx="78867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/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28650" y="1825627"/>
            <a:ext cx="78867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fld id="{51B538A0-29DF-4A8C-A4AD-6B52E21AB146}" type="datetime1">
              <a:rPr lang="it-IT"/>
              <a:pPr/>
              <a:t>22/05/2021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3028949" y="6356351"/>
            <a:ext cx="3086099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6457949" y="6356351"/>
            <a:ext cx="20574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fld id="{2B6C3332-89B3-40CE-AA32-D22B3666B536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2691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0" r:id="rId1"/>
    <p:sldLayoutId id="2147484401" r:id="rId2"/>
    <p:sldLayoutId id="2147484402" r:id="rId3"/>
    <p:sldLayoutId id="2147484403" r:id="rId4"/>
    <p:sldLayoutId id="2147484404" r:id="rId5"/>
    <p:sldLayoutId id="2147484405" r:id="rId6"/>
    <p:sldLayoutId id="2147484406" r:id="rId7"/>
    <p:sldLayoutId id="2147484407" r:id="rId8"/>
    <p:sldLayoutId id="2147484408" r:id="rId9"/>
    <p:sldLayoutId id="2147484409" r:id="rId10"/>
    <p:sldLayoutId id="2147484410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it-IT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it-IT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DC8E9-5214-445A-B78E-49944BD84F41}" type="datetimeFigureOut">
              <a:rPr lang="it-IT" smtClean="0"/>
              <a:t>22/05/2021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1A0BC9-E706-472A-879B-52EF9B2DE1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719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628650" y="365129"/>
            <a:ext cx="78867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/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28650" y="1825627"/>
            <a:ext cx="78867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645D538A-35A3-4829-AFD5-B6065290E0D5}" type="datetime1">
              <a:rPr lang="it-IT"/>
              <a:pPr lvl="0"/>
              <a:t>22/05/2021</a:t>
            </a:fld>
            <a:endParaRPr lang="it-IT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3028949" y="6356351"/>
            <a:ext cx="3086099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it-IT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6457949" y="6356351"/>
            <a:ext cx="20574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CE92C753-84AF-456E-9526-DCAB0D0D851E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141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it-IT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it-IT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</p:bodyStyle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22/05/2021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014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22/05/2021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102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7" r:id="rId1"/>
    <p:sldLayoutId id="2147484238" r:id="rId2"/>
    <p:sldLayoutId id="2147484239" r:id="rId3"/>
    <p:sldLayoutId id="2147484240" r:id="rId4"/>
    <p:sldLayoutId id="2147484241" r:id="rId5"/>
    <p:sldLayoutId id="2147484242" r:id="rId6"/>
    <p:sldLayoutId id="2147484243" r:id="rId7"/>
    <p:sldLayoutId id="2147484244" r:id="rId8"/>
    <p:sldLayoutId id="2147484245" r:id="rId9"/>
    <p:sldLayoutId id="2147484246" r:id="rId10"/>
    <p:sldLayoutId id="214748424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titolo 1"/>
          <p:cNvSpPr txBox="1"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7171" name="Segnaposto testo 2"/>
          <p:cNvSpPr txBox="1"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DA5ADC-A6F4-4498-8BF7-3C2C9A20BC9A}" type="datetime1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22/05/2021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>
            <a:lvl1pPr marL="0" marR="0" lvl="0" indent="0" algn="ctr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r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CA683E-2434-44B2-BAA2-5A1300B1FC04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75" name="Rectangle 2"/>
          <p:cNvSpPr>
            <a:spLocks noChangeArrowheads="1"/>
          </p:cNvSpPr>
          <p:nvPr/>
        </p:nvSpPr>
        <p:spPr bwMode="auto">
          <a:xfrm>
            <a:off x="106860975" y="105289350"/>
            <a:ext cx="1343025" cy="7524750"/>
          </a:xfrm>
          <a:prstGeom prst="rect">
            <a:avLst/>
          </a:prstGeom>
          <a:solidFill>
            <a:srgbClr val="9900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 tIns="36576" rIns="36576" bIns="36576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2948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7" r:id="rId1"/>
    <p:sldLayoutId id="2147484298" r:id="rId2"/>
    <p:sldLayoutId id="2147484299" r:id="rId3"/>
    <p:sldLayoutId id="2147484300" r:id="rId4"/>
    <p:sldLayoutId id="2147484301" r:id="rId5"/>
    <p:sldLayoutId id="2147484302" r:id="rId6"/>
    <p:sldLayoutId id="2147484303" r:id="rId7"/>
    <p:sldLayoutId id="2147484304" r:id="rId8"/>
    <p:sldLayoutId id="2147484305" r:id="rId9"/>
    <p:sldLayoutId id="2147484306" r:id="rId10"/>
    <p:sldLayoutId id="2147484307" r:id="rId11"/>
    <p:sldLayoutId id="2147484308" r:id="rId12"/>
  </p:sldLayoutIdLst>
  <p:transition spd="slow"/>
  <p:txStyles>
    <p:titleStyle>
      <a:lvl1pPr algn="ctr" rtl="0" eaLnBrk="0" fontAlgn="base">
        <a:spcBef>
          <a:spcPct val="0"/>
        </a:spcBef>
        <a:spcAft>
          <a:spcPct val="0"/>
        </a:spcAft>
        <a:defRPr lang="it-IT" sz="4400" kern="1200">
          <a:solidFill>
            <a:srgbClr val="000000"/>
          </a:solidFill>
          <a:latin typeface="Calibri"/>
        </a:defRPr>
      </a:lvl1pPr>
      <a:lvl2pPr algn="ctr" rtl="0" eaLnBrk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</a:defRPr>
      </a:lvl2pPr>
      <a:lvl3pPr algn="ctr" rtl="0" eaLnBrk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</a:defRPr>
      </a:lvl3pPr>
      <a:lvl4pPr algn="ctr" rtl="0" eaLnBrk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</a:defRPr>
      </a:lvl4pPr>
      <a:lvl5pPr algn="ctr" rtl="0" eaLnBrk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</a:defRPr>
      </a:lvl5pPr>
      <a:lvl6pPr marL="457200" algn="ctr" rtl="0" eaLnBrk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</a:defRPr>
      </a:lvl6pPr>
      <a:lvl7pPr marL="914400" algn="ctr" rtl="0" eaLnBrk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</a:defRPr>
      </a:lvl7pPr>
      <a:lvl8pPr marL="1371600" algn="ctr" rtl="0" eaLnBrk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</a:defRPr>
      </a:lvl8pPr>
      <a:lvl9pPr marL="1828800" algn="ctr" rtl="0" eaLnBrk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>
        <a:spcBef>
          <a:spcPts val="8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it-IT" sz="3200" kern="1200">
          <a:solidFill>
            <a:srgbClr val="000000"/>
          </a:solidFill>
          <a:latin typeface="Calibri"/>
        </a:defRPr>
      </a:lvl1pPr>
      <a:lvl2pPr marL="742950" lvl="1" indent="-285750" algn="l" rtl="0" eaLnBrk="0" fontAlgn="base">
        <a:spcBef>
          <a:spcPts val="700"/>
        </a:spcBef>
        <a:spcAft>
          <a:spcPct val="0"/>
        </a:spcAft>
        <a:buSzPct val="100000"/>
        <a:buFont typeface="Arial" panose="020B0604020202020204" pitchFamily="34" charset="0"/>
        <a:buChar char="–"/>
        <a:defRPr lang="it-IT" sz="2800" kern="1200">
          <a:solidFill>
            <a:srgbClr val="000000"/>
          </a:solidFill>
          <a:latin typeface="Calibri"/>
        </a:defRPr>
      </a:lvl2pPr>
      <a:lvl3pPr marL="1143000" lvl="2" indent="-228600" algn="l" rtl="0" eaLnBrk="0" fontAlgn="base">
        <a:spcBef>
          <a:spcPts val="6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it-IT" sz="2400" kern="1200">
          <a:solidFill>
            <a:srgbClr val="000000"/>
          </a:solidFill>
          <a:latin typeface="Calibri"/>
        </a:defRPr>
      </a:lvl3pPr>
      <a:lvl4pPr marL="1600200" lvl="3" indent="-228600" algn="l" rtl="0" eaLnBrk="0" fontAlgn="base"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–"/>
        <a:defRPr lang="it-IT" sz="2000" kern="1200">
          <a:solidFill>
            <a:srgbClr val="000000"/>
          </a:solidFill>
          <a:latin typeface="Calibri"/>
        </a:defRPr>
      </a:lvl4pPr>
      <a:lvl5pPr marL="2057400" lvl="4" indent="-228600" algn="l" rtl="0" eaLnBrk="0" fontAlgn="base"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»"/>
        <a:defRPr lang="it-IT" sz="2000" kern="1200">
          <a:solidFill>
            <a:srgbClr val="000000"/>
          </a:solidFill>
          <a:latin typeface="Calibri"/>
        </a:defRPr>
      </a:lvl5pPr>
      <a:lvl6pPr marL="2514600" indent="-228600" algn="l" rtl="0" eaLnBrk="0" fontAlgn="base"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»"/>
        <a:defRPr lang="it-IT" sz="2000" kern="1200">
          <a:solidFill>
            <a:srgbClr val="000000"/>
          </a:solidFill>
          <a:latin typeface="Calibri"/>
        </a:defRPr>
      </a:lvl6pPr>
      <a:lvl7pPr marL="2971800" indent="-228600" algn="l" rtl="0" eaLnBrk="0" fontAlgn="base"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»"/>
        <a:defRPr lang="it-IT" sz="2000" kern="1200">
          <a:solidFill>
            <a:srgbClr val="000000"/>
          </a:solidFill>
          <a:latin typeface="Calibri"/>
        </a:defRPr>
      </a:lvl7pPr>
      <a:lvl8pPr marL="3429000" indent="-228600" algn="l" rtl="0" eaLnBrk="0" fontAlgn="base"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»"/>
        <a:defRPr lang="it-IT" sz="2000" kern="1200">
          <a:solidFill>
            <a:srgbClr val="000000"/>
          </a:solidFill>
          <a:latin typeface="Calibri"/>
        </a:defRPr>
      </a:lvl8pPr>
      <a:lvl9pPr marL="3886200" indent="-228600" algn="l" rtl="0" eaLnBrk="0" fontAlgn="base"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»"/>
        <a:defRPr lang="it-IT" sz="2000" kern="1200">
          <a:solidFill>
            <a:srgbClr val="000000"/>
          </a:solidFill>
          <a:latin typeface="Calibri"/>
        </a:defRPr>
      </a:lvl9pPr>
    </p:bodyStyle>
    <p:otherStyle/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DC8E9-5214-445A-B78E-49944BD84F41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22/05/2021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A0BC9-E706-472A-879B-52EF9B2DE18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929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4" r:id="rId1"/>
    <p:sldLayoutId id="2147484335" r:id="rId2"/>
    <p:sldLayoutId id="2147484336" r:id="rId3"/>
    <p:sldLayoutId id="2147484337" r:id="rId4"/>
    <p:sldLayoutId id="2147484338" r:id="rId5"/>
    <p:sldLayoutId id="2147484339" r:id="rId6"/>
    <p:sldLayoutId id="2147484340" r:id="rId7"/>
    <p:sldLayoutId id="2147484341" r:id="rId8"/>
    <p:sldLayoutId id="2147484342" r:id="rId9"/>
    <p:sldLayoutId id="2147484343" r:id="rId10"/>
    <p:sldLayoutId id="21474843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>
            <a:extLst>
              <a:ext uri="{FF2B5EF4-FFF2-40B4-BE49-F238E27FC236}">
                <a16:creationId xmlns:a16="http://schemas.microsoft.com/office/drawing/2014/main" id="{BED7D850-946A-47F8-A122-0162AAE660D1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  <a:endParaRPr lang="en-US" altLang="it-IT"/>
          </a:p>
        </p:txBody>
      </p:sp>
      <p:sp>
        <p:nvSpPr>
          <p:cNvPr id="4099" name="Text Placeholder 2">
            <a:extLst>
              <a:ext uri="{FF2B5EF4-FFF2-40B4-BE49-F238E27FC236}">
                <a16:creationId xmlns:a16="http://schemas.microsoft.com/office/drawing/2014/main" id="{C2D15C30-B68C-401C-832E-C7E47CC23774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  <a:endParaRPr lang="en-US" alt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57A07F-7671-4041-A3FF-D721A1214018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>
              <a:defRPr/>
            </a:pPr>
            <a:fld id="{645D538A-35A3-4829-AFD5-B6065290E0D5}" type="datetime1">
              <a:rPr lang="it-IT"/>
              <a:pPr>
                <a:defRPr/>
              </a:pPr>
              <a:t>22/05/2021</a:t>
            </a:fld>
            <a:endParaRPr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6A93A8-01BE-49B1-9AFF-081DB64F16B3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>
            <a:lvl1pPr marL="0" marR="0" lvl="0" indent="0" algn="ctr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BE0C6F-D879-4132-B5C6-385270CAAAE2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r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>
              <a:defRPr/>
            </a:pPr>
            <a:fld id="{3D8EF7D9-E10A-4104-B8F8-55B8E67FC876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3806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8" r:id="rId1"/>
    <p:sldLayoutId id="2147484359" r:id="rId2"/>
    <p:sldLayoutId id="2147484360" r:id="rId3"/>
    <p:sldLayoutId id="2147484361" r:id="rId4"/>
    <p:sldLayoutId id="2147484362" r:id="rId5"/>
    <p:sldLayoutId id="2147484363" r:id="rId6"/>
    <p:sldLayoutId id="2147484364" r:id="rId7"/>
    <p:sldLayoutId id="2147484365" r:id="rId8"/>
    <p:sldLayoutId id="2147484366" r:id="rId9"/>
    <p:sldLayoutId id="2147484367" r:id="rId10"/>
    <p:sldLayoutId id="2147484368" r:id="rId11"/>
  </p:sldLayoutIdLst>
  <p:transition spd="slow"/>
  <p:txStyles>
    <p:titleStyle>
      <a:lvl1pPr algn="l" rtl="0" eaLnBrk="0" fontAlgn="base">
        <a:lnSpc>
          <a:spcPct val="90000"/>
        </a:lnSpc>
        <a:spcBef>
          <a:spcPct val="0"/>
        </a:spcBef>
        <a:spcAft>
          <a:spcPct val="0"/>
        </a:spcAft>
        <a:defRPr lang="it-IT" sz="4400" kern="1200">
          <a:solidFill>
            <a:srgbClr val="000000"/>
          </a:solidFill>
          <a:latin typeface="Calibri Light"/>
        </a:defRPr>
      </a:lvl1pPr>
      <a:lvl2pPr algn="l" rtl="0" eaLnBrk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</a:defRPr>
      </a:lvl2pPr>
      <a:lvl3pPr algn="l" rtl="0" eaLnBrk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</a:defRPr>
      </a:lvl3pPr>
      <a:lvl4pPr algn="l" rtl="0" eaLnBrk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</a:defRPr>
      </a:lvl4pPr>
      <a:lvl5pPr algn="l" rtl="0" eaLnBrk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</a:defRPr>
      </a:lvl5pPr>
      <a:lvl6pPr marL="457200" algn="l" rtl="0" eaLnBrk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</a:defRPr>
      </a:lvl6pPr>
      <a:lvl7pPr marL="914400" algn="l" rtl="0" eaLnBrk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</a:defRPr>
      </a:lvl7pPr>
      <a:lvl8pPr marL="1371600" algn="l" rtl="0" eaLnBrk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</a:defRPr>
      </a:lvl8pPr>
      <a:lvl9pPr marL="1828800" algn="l" rtl="0" eaLnBrk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>
        <a:lnSpc>
          <a:spcPct val="90000"/>
        </a:lnSpc>
        <a:spcBef>
          <a:spcPts val="10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it-IT" sz="2800" kern="1200">
          <a:solidFill>
            <a:srgbClr val="000000"/>
          </a:solidFill>
          <a:latin typeface="Calibri"/>
        </a:defRPr>
      </a:lvl1pPr>
      <a:lvl2pPr marL="685800" lvl="1" indent="-228600" algn="l" rtl="0" eaLnBrk="0" fontAlgn="base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it-IT" sz="2400" kern="1200">
          <a:solidFill>
            <a:srgbClr val="000000"/>
          </a:solidFill>
          <a:latin typeface="Calibri"/>
        </a:defRPr>
      </a:lvl2pPr>
      <a:lvl3pPr marL="1143000" lvl="2" indent="-228600" algn="l" rtl="0" eaLnBrk="0" fontAlgn="base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it-IT" sz="2000" kern="1200">
          <a:solidFill>
            <a:srgbClr val="000000"/>
          </a:solidFill>
          <a:latin typeface="Calibri"/>
        </a:defRPr>
      </a:lvl3pPr>
      <a:lvl4pPr marL="1600200" lvl="3" indent="-228600" algn="l" rtl="0" eaLnBrk="0" fontAlgn="base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it-IT" kern="1200">
          <a:solidFill>
            <a:srgbClr val="000000"/>
          </a:solidFill>
          <a:latin typeface="Calibri"/>
        </a:defRPr>
      </a:lvl4pPr>
      <a:lvl5pPr marL="2057400" lvl="4" indent="-228600" algn="l" rtl="0" eaLnBrk="0" fontAlgn="base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it-IT" kern="1200">
          <a:solidFill>
            <a:srgbClr val="000000"/>
          </a:solidFill>
          <a:latin typeface="Calibri"/>
        </a:defRPr>
      </a:lvl5pPr>
      <a:lvl6pPr marL="2514600" indent="-228600" algn="l" rtl="0" eaLnBrk="0" fontAlgn="base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it-IT" kern="1200">
          <a:solidFill>
            <a:srgbClr val="000000"/>
          </a:solidFill>
          <a:latin typeface="Calibri"/>
        </a:defRPr>
      </a:lvl6pPr>
      <a:lvl7pPr marL="2971800" indent="-228600" algn="l" rtl="0" eaLnBrk="0" fontAlgn="base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it-IT" kern="1200">
          <a:solidFill>
            <a:srgbClr val="000000"/>
          </a:solidFill>
          <a:latin typeface="Calibri"/>
        </a:defRPr>
      </a:lvl7pPr>
      <a:lvl8pPr marL="3429000" indent="-228600" algn="l" rtl="0" eaLnBrk="0" fontAlgn="base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it-IT" kern="1200">
          <a:solidFill>
            <a:srgbClr val="000000"/>
          </a:solidFill>
          <a:latin typeface="Calibri"/>
        </a:defRPr>
      </a:lvl8pPr>
      <a:lvl9pPr marL="3886200" indent="-228600" algn="l" rtl="0" eaLnBrk="0" fontAlgn="base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it-IT" kern="1200">
          <a:solidFill>
            <a:srgbClr val="000000"/>
          </a:solidFill>
          <a:latin typeface="Calibri"/>
        </a:defRPr>
      </a:lvl9pPr>
    </p:bodyStyle>
    <p:otherStyle/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  <a:endParaRPr lang="en-US" altLang="it-IT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  <a:endParaRPr lang="en-US" alt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9877649-EF4B-489A-BDBF-C2750217D19D}" type="datetimeFigureOut">
              <a:rPr lang="it-IT"/>
              <a:pPr>
                <a:defRPr/>
              </a:pPr>
              <a:t>22/05/2021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464C655-14E8-4F78-A864-117164805C3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4749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0" r:id="rId1"/>
    <p:sldLayoutId id="2147484371" r:id="rId2"/>
    <p:sldLayoutId id="2147484372" r:id="rId3"/>
    <p:sldLayoutId id="2147484373" r:id="rId4"/>
    <p:sldLayoutId id="2147484374" r:id="rId5"/>
    <p:sldLayoutId id="2147484375" r:id="rId6"/>
    <p:sldLayoutId id="2147484376" r:id="rId7"/>
    <p:sldLayoutId id="2147484377" r:id="rId8"/>
    <p:sldLayoutId id="2147484378" r:id="rId9"/>
    <p:sldLayoutId id="2147484379" r:id="rId10"/>
    <p:sldLayoutId id="2147484380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hyperlink" Target="http://creativecommons.org/licenses/by-sa/4.0/" TargetMode="Externa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hyperlink" Target="https://www.accelerateopenscience.nl/what-is-open-science/" TargetMode="External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8.xml"/><Relationship Id="rId6" Type="http://schemas.openxmlformats.org/officeDocument/2006/relationships/hyperlink" Target="https://doi.org/10.32388/838962" TargetMode="Externa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9.xml"/><Relationship Id="rId4" Type="http://schemas.openxmlformats.org/officeDocument/2006/relationships/hyperlink" Target="https://twitter.com/Protohedgehog/status/1175431754250932224?s=20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52.png"/><Relationship Id="rId5" Type="http://schemas.openxmlformats.org/officeDocument/2006/relationships/hyperlink" Target="https://www.frontiersin.org/articles/10.3389/fdata.2019.00043/abstract" TargetMode="External"/><Relationship Id="rId4" Type="http://schemas.openxmlformats.org/officeDocument/2006/relationships/image" Target="../media/image51.png"/><Relationship Id="rId9" Type="http://schemas.openxmlformats.org/officeDocument/2006/relationships/hyperlink" Target="https://www.eosc.eu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9.xml"/><Relationship Id="rId4" Type="http://schemas.openxmlformats.org/officeDocument/2006/relationships/hyperlink" Target="https://en.unesco.org/sites/default/files/open_science_brochure_en.pdf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hyperlink" Target="https://twitter.com/Protohedgehog/status/1043070665073586177" TargetMode="External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7.png"/><Relationship Id="rId5" Type="http://schemas.openxmlformats.org/officeDocument/2006/relationships/image" Target="../media/image7.png"/><Relationship Id="rId4" Type="http://schemas.openxmlformats.org/officeDocument/2006/relationships/hyperlink" Target="https://www.slideshare.net/OpenAIRE_eu/peer-review-in-the-age-of-open-science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ho.int/publications/m/item/joint-appeal-for-open-science" TargetMode="External"/><Relationship Id="rId13" Type="http://schemas.openxmlformats.org/officeDocument/2006/relationships/hyperlink" Target="https://beopen-project.eu/news/era-group-adopts-opinion-on-open-science-and-open-innovation-in-times-of-pandemic" TargetMode="External"/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12" Type="http://schemas.openxmlformats.org/officeDocument/2006/relationships/image" Target="../media/image64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39.xml"/><Relationship Id="rId6" Type="http://schemas.openxmlformats.org/officeDocument/2006/relationships/hyperlink" Target="https://www.oecd-ilibrary.org/docserver/947717bc-en.pdf" TargetMode="External"/><Relationship Id="rId11" Type="http://schemas.openxmlformats.org/officeDocument/2006/relationships/hyperlink" Target="https://unesdoc.unesco.org/ark:/48223/pf0000376893?posInSet=7&amp;queryId=64f6c09b-9508-4258-82a1-e195d9d38368" TargetMode="External"/><Relationship Id="rId5" Type="http://schemas.openxmlformats.org/officeDocument/2006/relationships/image" Target="../media/image60.png"/><Relationship Id="rId15" Type="http://schemas.openxmlformats.org/officeDocument/2006/relationships/hyperlink" Target="https://eua.eu/resources/publications/957" TargetMode="External"/><Relationship Id="rId10" Type="http://schemas.openxmlformats.org/officeDocument/2006/relationships/image" Target="../media/image63.png"/><Relationship Id="rId4" Type="http://schemas.openxmlformats.org/officeDocument/2006/relationships/hyperlink" Target="https://research.un.org/ld.php?content_id=51390330" TargetMode="External"/><Relationship Id="rId9" Type="http://schemas.openxmlformats.org/officeDocument/2006/relationships/image" Target="../media/image62.png"/><Relationship Id="rId1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95.xml"/><Relationship Id="rId4" Type="http://schemas.openxmlformats.org/officeDocument/2006/relationships/hyperlink" Target="https://doi.org/10.5281/zenodo.1195647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3.xml"/><Relationship Id="rId4" Type="http://schemas.openxmlformats.org/officeDocument/2006/relationships/hyperlink" Target="https://twitter.com/CaAl/status/966279936028958720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.png"/><Relationship Id="rId5" Type="http://schemas.openxmlformats.org/officeDocument/2006/relationships/hyperlink" Target="https://creativecommons.org/2020/03/19/now-is-the-time-for-open-access-policies-heres-why/" TargetMode="External"/><Relationship Id="rId4" Type="http://schemas.openxmlformats.org/officeDocument/2006/relationships/image" Target="../media/image12.png"/><Relationship Id="rId9" Type="http://schemas.openxmlformats.org/officeDocument/2006/relationships/hyperlink" Target="https://www.rd-alliance.org/value-rda-covid-19-0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hyperlink" Target="https://www.nature.com/articles/d41586-020-00307-x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8.png"/><Relationship Id="rId5" Type="http://schemas.openxmlformats.org/officeDocument/2006/relationships/hyperlink" Target="https://www.cbc.ca/news/health/coronavirus-2019-ncov-science-virus-genome-who-research-collaboration-1.5446948?fbclid=IwAR1ZjdoZoR6Mvup5CCgItyjWX4LfiMu-WsQdTGrWDjyHMFBVWm_sbkhx0po" TargetMode="Externa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hyperlink" Target="https://www.coalition-s.org/open-access-lessons-during-covid-19-no-lockdown-for-research-results/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22.png"/><Relationship Id="rId5" Type="http://schemas.openxmlformats.org/officeDocument/2006/relationships/hyperlink" Target="https://www.stm-assoc.org/2020_03_13_News_Release_Publishers_commit_to_working_together_to_combat_COVID19_.pdf" TargetMode="Externa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27.png"/><Relationship Id="rId5" Type="http://schemas.openxmlformats.org/officeDocument/2006/relationships/hyperlink" Target="https://wonkhe.com/blogs/the-purpose-of-publications-in-a-pandemic-and-beyond/" TargetMode="Externa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hdl.handle.net/11858/00-001M-0000-0026-C274-7" TargetMode="External"/><Relationship Id="rId7" Type="http://schemas.openxmlformats.org/officeDocument/2006/relationships/hyperlink" Target="https://www.sciencemag.org/news/2021/01/new-mandate-highlights-costs-benefits-making-all-scientific-articles-free-read" TargetMode="Externa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MCPievatolo/status/977928844580655104" TargetMode="External"/><Relationship Id="rId13" Type="http://schemas.openxmlformats.org/officeDocument/2006/relationships/hyperlink" Target="http://iai.asm.org/content/79/10/3855.full" TargetMode="External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1.xml"/><Relationship Id="rId6" Type="http://schemas.openxmlformats.org/officeDocument/2006/relationships/hyperlink" Target="https://doi.org/10.5281/zenodo.3435018" TargetMode="External"/><Relationship Id="rId11" Type="http://schemas.openxmlformats.org/officeDocument/2006/relationships/image" Target="../media/image39.png"/><Relationship Id="rId5" Type="http://schemas.openxmlformats.org/officeDocument/2006/relationships/image" Target="../media/image36.png"/><Relationship Id="rId10" Type="http://schemas.openxmlformats.org/officeDocument/2006/relationships/hyperlink" Target="https://www.nature.com/news/1-500-scientists-lift-the-lid-on-reproducibility-1.19970" TargetMode="External"/><Relationship Id="rId4" Type="http://schemas.openxmlformats.org/officeDocument/2006/relationships/hyperlink" Target="doi:10.1016/j.joi.2013.09.001" TargetMode="External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Immagine 3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589" y="6581240"/>
            <a:ext cx="804863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3" name="CasellaDiTesto 4"/>
          <p:cNvSpPr txBox="1">
            <a:spLocks noChangeArrowheads="1"/>
          </p:cNvSpPr>
          <p:nvPr/>
        </p:nvSpPr>
        <p:spPr bwMode="auto">
          <a:xfrm>
            <a:off x="2298700" y="6688138"/>
            <a:ext cx="9144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This work is licensed under a </a:t>
            </a:r>
            <a:r>
              <a:rPr kumimoji="0" lang="en-US" altLang="it-IT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hlinkClick r:id="rId4"/>
              </a:rPr>
              <a:t>Creative Commons Attribution-ShareAlike 4.0 International License</a:t>
            </a:r>
            <a:r>
              <a:rPr kumimoji="0" lang="en-US" altLang="it-IT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.</a:t>
            </a:r>
            <a:endParaRPr kumimoji="0" lang="it-IT" altLang="it-IT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35724AD0-7593-4643-8D61-CBF4D9414749}"/>
              </a:ext>
            </a:extLst>
          </p:cNvPr>
          <p:cNvGrpSpPr/>
          <p:nvPr/>
        </p:nvGrpSpPr>
        <p:grpSpPr>
          <a:xfrm>
            <a:off x="7615446" y="6334154"/>
            <a:ext cx="1500325" cy="439959"/>
            <a:chOff x="6918902" y="6022647"/>
            <a:chExt cx="2064761" cy="640052"/>
          </a:xfrm>
        </p:grpSpPr>
        <p:grpSp>
          <p:nvGrpSpPr>
            <p:cNvPr id="12" name="Gruppo 11">
              <a:extLst>
                <a:ext uri="{FF2B5EF4-FFF2-40B4-BE49-F238E27FC236}">
                  <a16:creationId xmlns:a16="http://schemas.microsoft.com/office/drawing/2014/main" id="{BFB19710-0750-4BA8-8D01-DACC29AD74E6}"/>
                </a:ext>
              </a:extLst>
            </p:cNvPr>
            <p:cNvGrpSpPr/>
            <p:nvPr/>
          </p:nvGrpSpPr>
          <p:grpSpPr>
            <a:xfrm>
              <a:off x="6918902" y="6022647"/>
              <a:ext cx="2064761" cy="605310"/>
              <a:chOff x="6918902" y="6022647"/>
              <a:chExt cx="2064761" cy="605310"/>
            </a:xfrm>
          </p:grpSpPr>
          <p:sp>
            <p:nvSpPr>
              <p:cNvPr id="14" name="Rettangolo 13">
                <a:extLst>
                  <a:ext uri="{FF2B5EF4-FFF2-40B4-BE49-F238E27FC236}">
                    <a16:creationId xmlns:a16="http://schemas.microsoft.com/office/drawing/2014/main" id="{FAE9807F-A1F4-4112-903D-F5CE3E736EA9}"/>
                  </a:ext>
                </a:extLst>
              </p:cNvPr>
              <p:cNvSpPr/>
              <p:nvPr/>
            </p:nvSpPr>
            <p:spPr>
              <a:xfrm>
                <a:off x="6918902" y="6022647"/>
                <a:ext cx="2064761" cy="59881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 Light" panose="020F0302020204030204" pitchFamily="34" charset="0"/>
                    <a:ea typeface="+mn-ea"/>
                    <a:cs typeface="Calibri Light" panose="020F0302020204030204" pitchFamily="34" charset="0"/>
                  </a:rPr>
                  <a:t>elena.giglia@unito.it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endParaRPr>
              </a:p>
            </p:txBody>
          </p:sp>
          <p:pic>
            <p:nvPicPr>
              <p:cNvPr id="15" name="Immagine 14">
                <a:extLst>
                  <a:ext uri="{FF2B5EF4-FFF2-40B4-BE49-F238E27FC236}">
                    <a16:creationId xmlns:a16="http://schemas.microsoft.com/office/drawing/2014/main" id="{7369228C-4A45-4C9A-AA99-E388CA86DE8B}"/>
                  </a:ext>
                </a:extLst>
              </p:cNvPr>
              <p:cNvPicPr/>
              <p:nvPr/>
            </p:nvPicPr>
            <p:blipFill rotWithShape="1">
              <a:blip r:embed="rId5"/>
              <a:srcRect l="5603" t="9131" r="88016" b="81461"/>
              <a:stretch/>
            </p:blipFill>
            <p:spPr bwMode="auto">
              <a:xfrm>
                <a:off x="7222363" y="6366348"/>
                <a:ext cx="390525" cy="261609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5C34C34D-8C09-4E23-B442-D3A0DB264950}"/>
                </a:ext>
              </a:extLst>
            </p:cNvPr>
            <p:cNvSpPr txBox="1"/>
            <p:nvPr/>
          </p:nvSpPr>
          <p:spPr>
            <a:xfrm>
              <a:off x="7550297" y="6282109"/>
              <a:ext cx="931402" cy="3805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@</a:t>
              </a:r>
              <a:r>
                <a:rPr kumimoji="0" lang="it-IT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egiglia</a:t>
              </a:r>
              <a:endPara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8539" y="5363534"/>
            <a:ext cx="951058" cy="10486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22080CCA-A2DB-47CE-98F2-DF79823652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1668" y="-1028128"/>
            <a:ext cx="7772400" cy="2387600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Open Science, il futuro</a:t>
            </a:r>
          </a:p>
        </p:txBody>
      </p:sp>
      <p:pic>
        <p:nvPicPr>
          <p:cNvPr id="16" name="Immagine 15" descr="Immagine che contiene testo, screenshot, computer, schermo&#10;&#10;Descrizione generata automaticamente">
            <a:extLst>
              <a:ext uri="{FF2B5EF4-FFF2-40B4-BE49-F238E27FC236}">
                <a16:creationId xmlns:a16="http://schemas.microsoft.com/office/drawing/2014/main" id="{43980065-AFDE-4B6C-929E-83C54651E736}"/>
              </a:ext>
            </a:extLst>
          </p:cNvPr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6473"/>
                    </a14:imgEffect>
                    <a14:imgEffect>
                      <a14:saturation sat="95000"/>
                    </a14:imgEffect>
                  </a14:imgLayer>
                </a14:imgProps>
              </a:ext>
            </a:extLst>
          </a:blip>
          <a:srcRect l="28792" t="78785" r="52065" b="14941"/>
          <a:stretch/>
        </p:blipFill>
        <p:spPr bwMode="auto">
          <a:xfrm>
            <a:off x="102550" y="6246975"/>
            <a:ext cx="3140261" cy="4865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495001E4-B097-4554-A5EF-8AAD7CB8EA2D}"/>
              </a:ext>
            </a:extLst>
          </p:cNvPr>
          <p:cNvSpPr/>
          <p:nvPr/>
        </p:nvSpPr>
        <p:spPr>
          <a:xfrm>
            <a:off x="61036" y="6041191"/>
            <a:ext cx="3018408" cy="585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Elena Giglia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Università di Torino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ETICOSCIENZA, 22 m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aggio 2021</a:t>
            </a: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DBD8DE38-26DF-4656-9FC5-E4F638895E23}"/>
              </a:ext>
            </a:extLst>
          </p:cNvPr>
          <p:cNvPicPr/>
          <p:nvPr/>
        </p:nvPicPr>
        <p:blipFill rotWithShape="1">
          <a:blip r:embed="rId9"/>
          <a:srcRect l="25151" t="21480" r="5001" b="15186"/>
          <a:stretch/>
        </p:blipFill>
        <p:spPr bwMode="auto">
          <a:xfrm>
            <a:off x="3432537" y="4273874"/>
            <a:ext cx="4274820" cy="2179320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3423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487111" y="485075"/>
            <a:ext cx="83499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… per questo serve la Open Science</a:t>
            </a:r>
          </a:p>
        </p:txBody>
      </p:sp>
    </p:spTree>
    <p:extLst>
      <p:ext uri="{BB962C8B-B14F-4D97-AF65-F5344CB8AC3E}">
        <p14:creationId xmlns:p14="http://schemas.microsoft.com/office/powerpoint/2010/main" val="22370898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5726909" y="-149336"/>
            <a:ext cx="3321297" cy="1325559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Open Science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502" y="90063"/>
            <a:ext cx="4621169" cy="1524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6" name="Gruppo 45">
            <a:extLst>
              <a:ext uri="{FF2B5EF4-FFF2-40B4-BE49-F238E27FC236}">
                <a16:creationId xmlns:a16="http://schemas.microsoft.com/office/drawing/2014/main" id="{B6FBB4EB-F474-493A-AF1F-DF33BA2F5B1B}"/>
              </a:ext>
            </a:extLst>
          </p:cNvPr>
          <p:cNvGrpSpPr/>
          <p:nvPr/>
        </p:nvGrpSpPr>
        <p:grpSpPr>
          <a:xfrm>
            <a:off x="2050991" y="917113"/>
            <a:ext cx="6333362" cy="3193751"/>
            <a:chOff x="3472580" y="-500336"/>
            <a:chExt cx="6333362" cy="3193751"/>
          </a:xfrm>
        </p:grpSpPr>
        <p:grpSp>
          <p:nvGrpSpPr>
            <p:cNvPr id="44" name="Gruppo 43">
              <a:extLst>
                <a:ext uri="{FF2B5EF4-FFF2-40B4-BE49-F238E27FC236}">
                  <a16:creationId xmlns:a16="http://schemas.microsoft.com/office/drawing/2014/main" id="{4C8C4DAA-730E-4918-AD35-755F8FE63384}"/>
                </a:ext>
              </a:extLst>
            </p:cNvPr>
            <p:cNvGrpSpPr/>
            <p:nvPr/>
          </p:nvGrpSpPr>
          <p:grpSpPr>
            <a:xfrm>
              <a:off x="3472580" y="-500336"/>
              <a:ext cx="6333362" cy="3176697"/>
              <a:chOff x="3472580" y="-500336"/>
              <a:chExt cx="6333362" cy="3176697"/>
            </a:xfrm>
          </p:grpSpPr>
          <p:grpSp>
            <p:nvGrpSpPr>
              <p:cNvPr id="23" name="Gruppo 22">
                <a:extLst>
                  <a:ext uri="{FF2B5EF4-FFF2-40B4-BE49-F238E27FC236}">
                    <a16:creationId xmlns:a16="http://schemas.microsoft.com/office/drawing/2014/main" id="{483A3F5E-F3B8-4C6C-AE23-17C5B9944A62}"/>
                  </a:ext>
                </a:extLst>
              </p:cNvPr>
              <p:cNvGrpSpPr/>
              <p:nvPr/>
            </p:nvGrpSpPr>
            <p:grpSpPr>
              <a:xfrm>
                <a:off x="3472580" y="-500336"/>
                <a:ext cx="6333362" cy="3176697"/>
                <a:chOff x="3535680" y="-520583"/>
                <a:chExt cx="6333362" cy="3176697"/>
              </a:xfrm>
            </p:grpSpPr>
            <p:grpSp>
              <p:nvGrpSpPr>
                <p:cNvPr id="19" name="Gruppo 18">
                  <a:extLst>
                    <a:ext uri="{FF2B5EF4-FFF2-40B4-BE49-F238E27FC236}">
                      <a16:creationId xmlns:a16="http://schemas.microsoft.com/office/drawing/2014/main" id="{90377523-2A91-467B-9067-4551E4EE6869}"/>
                    </a:ext>
                  </a:extLst>
                </p:cNvPr>
                <p:cNvGrpSpPr/>
                <p:nvPr/>
              </p:nvGrpSpPr>
              <p:grpSpPr>
                <a:xfrm>
                  <a:off x="3535680" y="-520583"/>
                  <a:ext cx="6167610" cy="3176697"/>
                  <a:chOff x="3535680" y="-520583"/>
                  <a:chExt cx="6167610" cy="3176697"/>
                </a:xfrm>
              </p:grpSpPr>
              <p:pic>
                <p:nvPicPr>
                  <p:cNvPr id="13" name="Immagine 12">
                    <a:extLst>
                      <a:ext uri="{FF2B5EF4-FFF2-40B4-BE49-F238E27FC236}">
                        <a16:creationId xmlns:a16="http://schemas.microsoft.com/office/drawing/2014/main" id="{A32358AF-FEA2-465E-ADEA-24F01F4AE51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l="1373" r="1073"/>
                  <a:stretch/>
                </p:blipFill>
                <p:spPr>
                  <a:xfrm>
                    <a:off x="3535680" y="107025"/>
                    <a:ext cx="5547360" cy="2549089"/>
                  </a:xfrm>
                  <a:prstGeom prst="rect">
                    <a:avLst/>
                  </a:prstGeom>
                  <a:ln>
                    <a:noFill/>
                  </a:ln>
                  <a:effectLst>
                    <a:outerShdw blurRad="292100" dist="139700" dir="2700000" algn="tl" rotWithShape="0">
                      <a:srgbClr val="333333">
                        <a:alpha val="65000"/>
                      </a:srgbClr>
                    </a:outerShdw>
                  </a:effectLst>
                </p:spPr>
              </p:pic>
              <p:pic>
                <p:nvPicPr>
                  <p:cNvPr id="24" name="Immagine 23">
                    <a:extLst>
                      <a:ext uri="{FF2B5EF4-FFF2-40B4-BE49-F238E27FC236}">
                        <a16:creationId xmlns:a16="http://schemas.microsoft.com/office/drawing/2014/main" id="{F2402978-A651-4403-94F8-D66ECD4FB379}"/>
                      </a:ext>
                    </a:extLst>
                  </p:cNvPr>
                  <p:cNvPicPr/>
                  <p:nvPr/>
                </p:nvPicPr>
                <p:blipFill rotWithShape="1">
                  <a:blip r:embed="rId5"/>
                  <a:srcRect l="23500" t="54233" r="15958" b="29718"/>
                  <a:stretch/>
                </p:blipFill>
                <p:spPr bwMode="auto">
                  <a:xfrm>
                    <a:off x="5998065" y="-388528"/>
                    <a:ext cx="3705225" cy="552450"/>
                  </a:xfrm>
                  <a:prstGeom prst="rect">
                    <a:avLst/>
                  </a:prstGeom>
                  <a:ln>
                    <a:noFill/>
                  </a:ln>
                  <a:effectLst>
                    <a:outerShdw blurRad="292100" dist="139700" dir="2700000" algn="tl" rotWithShape="0">
                      <a:srgbClr val="333333">
                        <a:alpha val="65000"/>
                      </a:srgbClr>
                    </a:outerShdw>
                  </a:effectLst>
                  <a:extLst>
                    <a:ext uri="{53640926-AAD7-44D8-BBD7-CCE9431645EC}">
                      <a14:shadowObscured xmlns:a14="http://schemas.microsoft.com/office/drawing/2010/main"/>
                    </a:ext>
                  </a:extLst>
                </p:spPr>
              </p:pic>
              <p:pic>
                <p:nvPicPr>
                  <p:cNvPr id="25" name="Immagine 24">
                    <a:extLst>
                      <a:ext uri="{FF2B5EF4-FFF2-40B4-BE49-F238E27FC236}">
                        <a16:creationId xmlns:a16="http://schemas.microsoft.com/office/drawing/2014/main" id="{FD5A1D91-BF17-49B7-8F47-1C3B1B953C64}"/>
                      </a:ext>
                    </a:extLst>
                  </p:cNvPr>
                  <p:cNvPicPr/>
                  <p:nvPr/>
                </p:nvPicPr>
                <p:blipFill rotWithShape="1">
                  <a:blip r:embed="rId5"/>
                  <a:srcRect l="1868" t="8300" r="88794" b="83123"/>
                  <a:stretch/>
                </p:blipFill>
                <p:spPr bwMode="auto">
                  <a:xfrm>
                    <a:off x="7134801" y="-520583"/>
                    <a:ext cx="571500" cy="295275"/>
                  </a:xfrm>
                  <a:prstGeom prst="rect">
                    <a:avLst/>
                  </a:prstGeom>
                  <a:ln>
                    <a:noFill/>
                  </a:ln>
                  <a:effectLst>
                    <a:outerShdw blurRad="292100" dist="139700" dir="2700000" algn="tl" rotWithShape="0">
                      <a:srgbClr val="333333">
                        <a:alpha val="65000"/>
                      </a:srgbClr>
                    </a:outerShdw>
                  </a:effectLst>
                  <a:extLst>
                    <a:ext uri="{53640926-AAD7-44D8-BBD7-CCE9431645EC}">
                      <a14:shadowObscured xmlns:a14="http://schemas.microsoft.com/office/drawing/2010/main"/>
                    </a:ext>
                  </a:extLst>
                </p:spPr>
              </p:pic>
            </p:grpSp>
            <p:sp>
              <p:nvSpPr>
                <p:cNvPr id="21" name="Rettangolo 20">
                  <a:extLst>
                    <a:ext uri="{FF2B5EF4-FFF2-40B4-BE49-F238E27FC236}">
                      <a16:creationId xmlns:a16="http://schemas.microsoft.com/office/drawing/2014/main" id="{CD1E43FE-138D-4223-B092-1B9DEC9DDB8E}"/>
                    </a:ext>
                  </a:extLst>
                </p:cNvPr>
                <p:cNvSpPr/>
                <p:nvPr/>
              </p:nvSpPr>
              <p:spPr>
                <a:xfrm>
                  <a:off x="8268924" y="-423608"/>
                  <a:ext cx="1600118" cy="21544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  <a:hlinkClick r:id="rId6"/>
                    </a:rPr>
                    <a:t>https://doi.org/10.32388/838962</a:t>
                  </a:r>
                  <a:r>
                    <a:rPr kumimoji="0" lang="it-IT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 </a:t>
                  </a:r>
                </a:p>
              </p:txBody>
            </p:sp>
          </p:grpSp>
          <p:cxnSp>
            <p:nvCxnSpPr>
              <p:cNvPr id="31" name="Connettore diritto 30">
                <a:extLst>
                  <a:ext uri="{FF2B5EF4-FFF2-40B4-BE49-F238E27FC236}">
                    <a16:creationId xmlns:a16="http://schemas.microsoft.com/office/drawing/2014/main" id="{8572FD33-B596-4A39-9AE6-D5E662F601A5}"/>
                  </a:ext>
                </a:extLst>
              </p:cNvPr>
              <p:cNvCxnSpPr/>
              <p:nvPr/>
            </p:nvCxnSpPr>
            <p:spPr>
              <a:xfrm>
                <a:off x="5214489" y="487682"/>
                <a:ext cx="3372162" cy="0"/>
              </a:xfrm>
              <a:prstGeom prst="line">
                <a:avLst/>
              </a:prstGeom>
              <a:ln>
                <a:solidFill>
                  <a:srgbClr val="33CC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nettore diritto 31">
                <a:extLst>
                  <a:ext uri="{FF2B5EF4-FFF2-40B4-BE49-F238E27FC236}">
                    <a16:creationId xmlns:a16="http://schemas.microsoft.com/office/drawing/2014/main" id="{B9C5E936-187D-4CF8-BDFE-AB8E0DC6EB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76059" y="778613"/>
                <a:ext cx="5473618" cy="0"/>
              </a:xfrm>
              <a:prstGeom prst="line">
                <a:avLst/>
              </a:prstGeom>
              <a:ln>
                <a:solidFill>
                  <a:srgbClr val="33CC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nettore diritto 32">
                <a:extLst>
                  <a:ext uri="{FF2B5EF4-FFF2-40B4-BE49-F238E27FC236}">
                    <a16:creationId xmlns:a16="http://schemas.microsoft.com/office/drawing/2014/main" id="{E3BC6FA4-131B-4CCA-8D1F-2AF813050E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72580" y="1018903"/>
                <a:ext cx="3973249" cy="0"/>
              </a:xfrm>
              <a:prstGeom prst="line">
                <a:avLst/>
              </a:prstGeom>
              <a:ln>
                <a:solidFill>
                  <a:srgbClr val="33CC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nettore diritto 33">
                <a:extLst>
                  <a:ext uri="{FF2B5EF4-FFF2-40B4-BE49-F238E27FC236}">
                    <a16:creationId xmlns:a16="http://schemas.microsoft.com/office/drawing/2014/main" id="{FDB0FC44-BE45-4B3E-9872-52D7F54FC4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70646" y="1271232"/>
                <a:ext cx="4685968" cy="0"/>
              </a:xfrm>
              <a:prstGeom prst="line">
                <a:avLst/>
              </a:prstGeom>
              <a:ln>
                <a:solidFill>
                  <a:srgbClr val="33CC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nettore diritto 37">
                <a:extLst>
                  <a:ext uri="{FF2B5EF4-FFF2-40B4-BE49-F238E27FC236}">
                    <a16:creationId xmlns:a16="http://schemas.microsoft.com/office/drawing/2014/main" id="{535AD1C7-3DC4-4471-8381-D2852C2EC3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72580" y="2390505"/>
                <a:ext cx="5009605" cy="0"/>
              </a:xfrm>
              <a:prstGeom prst="line">
                <a:avLst/>
              </a:prstGeom>
              <a:ln>
                <a:solidFill>
                  <a:srgbClr val="33CC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onnettore diritto 38">
                <a:extLst>
                  <a:ext uri="{FF2B5EF4-FFF2-40B4-BE49-F238E27FC236}">
                    <a16:creationId xmlns:a16="http://schemas.microsoft.com/office/drawing/2014/main" id="{94031F6A-B1F4-4D3D-A96A-BE4527629A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6266" y="2105713"/>
                <a:ext cx="4603411" cy="0"/>
              </a:xfrm>
              <a:prstGeom prst="line">
                <a:avLst/>
              </a:prstGeom>
              <a:ln>
                <a:solidFill>
                  <a:srgbClr val="33CC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nettore diritto 41">
                <a:extLst>
                  <a:ext uri="{FF2B5EF4-FFF2-40B4-BE49-F238E27FC236}">
                    <a16:creationId xmlns:a16="http://schemas.microsoft.com/office/drawing/2014/main" id="{31C3FCCA-60D1-420F-9D46-478E22458F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76154" y="2658943"/>
                <a:ext cx="1103735" cy="0"/>
              </a:xfrm>
              <a:prstGeom prst="line">
                <a:avLst/>
              </a:prstGeom>
              <a:ln>
                <a:solidFill>
                  <a:srgbClr val="33CC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Rettangolo 44">
              <a:extLst>
                <a:ext uri="{FF2B5EF4-FFF2-40B4-BE49-F238E27FC236}">
                  <a16:creationId xmlns:a16="http://schemas.microsoft.com/office/drawing/2014/main" id="{4054EE03-9834-493B-B954-2663BBDCD1D1}"/>
                </a:ext>
              </a:extLst>
            </p:cNvPr>
            <p:cNvSpPr/>
            <p:nvPr/>
          </p:nvSpPr>
          <p:spPr>
            <a:xfrm>
              <a:off x="6246260" y="2477971"/>
              <a:ext cx="2793883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hlinkClick r:id="rId7"/>
                </a:rPr>
                <a:t>https://www.accelerateopenscience.nl/what-is-open-science/</a:t>
              </a:r>
              <a:endParaRPr kumimoji="0" lang="it-IT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Rettangolo 4">
            <a:extLst>
              <a:ext uri="{FF2B5EF4-FFF2-40B4-BE49-F238E27FC236}">
                <a16:creationId xmlns:a16="http://schemas.microsoft.com/office/drawing/2014/main" id="{874D0344-7FAB-4C32-B778-A7BAB3C37484}"/>
              </a:ext>
            </a:extLst>
          </p:cNvPr>
          <p:cNvSpPr/>
          <p:nvPr/>
        </p:nvSpPr>
        <p:spPr>
          <a:xfrm>
            <a:off x="2050992" y="4192784"/>
            <a:ext cx="2687960" cy="149871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NUOVO MODO DI</a:t>
            </a:r>
          </a:p>
          <a:p>
            <a:pPr marL="285750" marR="0" lvl="0" indent="-28575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CONDURRE</a:t>
            </a:r>
          </a:p>
          <a:p>
            <a:pPr marL="285750" marR="0" lvl="0" indent="-28575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PUBBLICARE</a:t>
            </a:r>
          </a:p>
          <a:p>
            <a:pPr marL="285750" marR="0" lvl="0" indent="-28575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VALUTARE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LA RICERCA</a:t>
            </a:r>
          </a:p>
        </p:txBody>
      </p:sp>
      <p:sp>
        <p:nvSpPr>
          <p:cNvPr id="35" name="Rettangolo 34">
            <a:extLst>
              <a:ext uri="{FF2B5EF4-FFF2-40B4-BE49-F238E27FC236}">
                <a16:creationId xmlns:a16="http://schemas.microsoft.com/office/drawing/2014/main" id="{A9B96593-5DD3-437D-B573-936FC88C24A9}"/>
              </a:ext>
            </a:extLst>
          </p:cNvPr>
          <p:cNvSpPr/>
          <p:nvPr/>
        </p:nvSpPr>
        <p:spPr>
          <a:xfrm>
            <a:off x="4824671" y="4207128"/>
            <a:ext cx="2793883" cy="148437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CONDIVIDENDO</a:t>
            </a:r>
          </a:p>
          <a:p>
            <a:pPr marL="285750" marR="0" lvl="0" indent="-28575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DATI/TESTI</a:t>
            </a:r>
          </a:p>
          <a:p>
            <a:pPr marL="285750" marR="0" lvl="0" indent="-28575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STRUMENTI</a:t>
            </a:r>
          </a:p>
          <a:p>
            <a:pPr marL="285750" marR="0" lvl="0" indent="-28575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RISULTATI…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PRIMA E PIÙ APERTO POSSIBILE 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6878E7D0-EA61-4727-985A-89A5AC278C23}"/>
              </a:ext>
            </a:extLst>
          </p:cNvPr>
          <p:cNvSpPr/>
          <p:nvPr/>
        </p:nvSpPr>
        <p:spPr>
          <a:xfrm>
            <a:off x="2050991" y="5816965"/>
            <a:ext cx="5567563" cy="86584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QUESTO PORTA 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SCIENZA PIÙ SOLIDA, ACCESSO PIÙ RAPIDO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CHE SI TRADUCE IN IMPATTO SOCIALE/ECONOMICO</a:t>
            </a:r>
          </a:p>
        </p:txBody>
      </p:sp>
    </p:spTree>
    <p:extLst>
      <p:ext uri="{BB962C8B-B14F-4D97-AF65-F5344CB8AC3E}">
        <p14:creationId xmlns:p14="http://schemas.microsoft.com/office/powerpoint/2010/main" val="1621216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5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36974" y="4908097"/>
            <a:ext cx="8625385" cy="1584774"/>
          </a:xfrm>
          <a:prstGeom prst="rect">
            <a:avLst/>
          </a:prstGeom>
          <a:solidFill>
            <a:schemeClr val="bg1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548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It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3548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548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was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3548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548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really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3548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548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helpful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3548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 to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548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have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3548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 in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548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mind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3548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548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there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3548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548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is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3548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 an alternative way [Open Science]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548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that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3548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548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gives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3548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548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us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3548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 the chance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3548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of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3548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being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3548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3548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treated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3548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 with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3548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dignity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3548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 and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3548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truly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3548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 focus on the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3548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essence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3548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 of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3548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our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3548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 work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63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[Petra,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63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PhD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63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63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May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63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2020]</a:t>
            </a:r>
          </a:p>
        </p:txBody>
      </p:sp>
      <p:sp>
        <p:nvSpPr>
          <p:cNvPr id="10" name="Titolo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…in altre parole…</a:t>
            </a:r>
          </a:p>
        </p:txBody>
      </p:sp>
    </p:spTree>
    <p:extLst>
      <p:ext uri="{BB962C8B-B14F-4D97-AF65-F5344CB8AC3E}">
        <p14:creationId xmlns:p14="http://schemas.microsoft.com/office/powerpoint/2010/main" val="11937669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10">
            <a:extLst>
              <a:ext uri="{FF2B5EF4-FFF2-40B4-BE49-F238E27FC236}">
                <a16:creationId xmlns:a16="http://schemas.microsoft.com/office/drawing/2014/main" id="{EE331F85-ED59-4B65-B5B6-76E3FB1BC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273" y="77744"/>
            <a:ext cx="7886700" cy="1325563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Open Science è un diritto umano</a:t>
            </a: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F0761F7B-BF61-4165-A8A0-62CADCD7C7A4}"/>
              </a:ext>
            </a:extLst>
          </p:cNvPr>
          <p:cNvGrpSpPr/>
          <p:nvPr/>
        </p:nvGrpSpPr>
        <p:grpSpPr>
          <a:xfrm>
            <a:off x="1468179" y="2362811"/>
            <a:ext cx="6371416" cy="4057876"/>
            <a:chOff x="1463727" y="1698490"/>
            <a:chExt cx="6371416" cy="4057876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11862E57-A237-46F2-A62B-7950C548C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63727" y="1698490"/>
              <a:ext cx="6371416" cy="4057876"/>
            </a:xfrm>
            <a:prstGeom prst="rect">
              <a:avLst/>
            </a:prstGeom>
          </p:spPr>
        </p:pic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0405AE94-C402-489F-B8AA-74F0D9957F37}"/>
                </a:ext>
              </a:extLst>
            </p:cNvPr>
            <p:cNvSpPr/>
            <p:nvPr/>
          </p:nvSpPr>
          <p:spPr>
            <a:xfrm>
              <a:off x="4820194" y="5413607"/>
              <a:ext cx="111905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hlinkClick r:id="rId4"/>
                </a:rPr>
                <a:t>Sept</a:t>
              </a: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hlinkClick r:id="rId4"/>
                </a:rPr>
                <a:t>. 21, 2019</a:t>
              </a: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2266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AutoShape 2" descr="Risultati immagini per moedas ue">
            <a:extLst>
              <a:ext uri="{FF2B5EF4-FFF2-40B4-BE49-F238E27FC236}">
                <a16:creationId xmlns:a16="http://schemas.microsoft.com/office/drawing/2014/main" id="{10E9A73F-47F7-4668-B5D3-621DF22959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1684" name="AutoShape 4" descr="Risultati immagini per moedas ue">
            <a:extLst>
              <a:ext uri="{FF2B5EF4-FFF2-40B4-BE49-F238E27FC236}">
                <a16:creationId xmlns:a16="http://schemas.microsoft.com/office/drawing/2014/main" id="{CECDF3C6-8CD7-4F21-A577-C49BB5FB6A6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174422" y="161782"/>
            <a:ext cx="8988425" cy="1325559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Open Science</a:t>
            </a: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12DCF5F6-55F8-4327-9CD3-C14255FBA55A}"/>
              </a:ext>
            </a:extLst>
          </p:cNvPr>
          <p:cNvGrpSpPr/>
          <p:nvPr/>
        </p:nvGrpSpPr>
        <p:grpSpPr>
          <a:xfrm>
            <a:off x="1591830" y="112541"/>
            <a:ext cx="7377748" cy="5164684"/>
            <a:chOff x="1650220" y="79151"/>
            <a:chExt cx="7377748" cy="5164684"/>
          </a:xfrm>
        </p:grpSpPr>
        <p:grpSp>
          <p:nvGrpSpPr>
            <p:cNvPr id="29" name="Gruppo 28">
              <a:extLst>
                <a:ext uri="{FF2B5EF4-FFF2-40B4-BE49-F238E27FC236}">
                  <a16:creationId xmlns:a16="http://schemas.microsoft.com/office/drawing/2014/main" id="{5F58F8AA-629B-4A29-BC17-40AEF2DEFD21}"/>
                </a:ext>
              </a:extLst>
            </p:cNvPr>
            <p:cNvGrpSpPr/>
            <p:nvPr/>
          </p:nvGrpSpPr>
          <p:grpSpPr>
            <a:xfrm>
              <a:off x="1650220" y="4655914"/>
              <a:ext cx="5574744" cy="587921"/>
              <a:chOff x="1521193" y="2863042"/>
              <a:chExt cx="5574744" cy="587921"/>
            </a:xfrm>
          </p:grpSpPr>
          <p:pic>
            <p:nvPicPr>
              <p:cNvPr id="2" name="Immagine 1">
                <a:extLst>
                  <a:ext uri="{FF2B5EF4-FFF2-40B4-BE49-F238E27FC236}">
                    <a16:creationId xmlns:a16="http://schemas.microsoft.com/office/drawing/2014/main" id="{5318E4F0-FD50-40B3-8538-84B712762D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21193" y="2863042"/>
                <a:ext cx="5574744" cy="58792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cxnSp>
            <p:nvCxnSpPr>
              <p:cNvPr id="27" name="Connettore diritto 26">
                <a:extLst>
                  <a:ext uri="{FF2B5EF4-FFF2-40B4-BE49-F238E27FC236}">
                    <a16:creationId xmlns:a16="http://schemas.microsoft.com/office/drawing/2014/main" id="{57175BE6-991D-485F-B201-4D7CD502FC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41565" y="3406172"/>
                <a:ext cx="4872446" cy="0"/>
              </a:xfrm>
              <a:prstGeom prst="line">
                <a:avLst/>
              </a:prstGeom>
              <a:ln w="19050">
                <a:solidFill>
                  <a:srgbClr val="06138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ttore diritto 27">
                <a:extLst>
                  <a:ext uri="{FF2B5EF4-FFF2-40B4-BE49-F238E27FC236}">
                    <a16:creationId xmlns:a16="http://schemas.microsoft.com/office/drawing/2014/main" id="{061D8E7B-47C6-45C3-A91C-22B63284FB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41564" y="3157035"/>
                <a:ext cx="5334001" cy="0"/>
              </a:xfrm>
              <a:prstGeom prst="line">
                <a:avLst/>
              </a:prstGeom>
              <a:ln w="19050">
                <a:solidFill>
                  <a:srgbClr val="06138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uppo 11"/>
            <p:cNvGrpSpPr/>
            <p:nvPr/>
          </p:nvGrpSpPr>
          <p:grpSpPr>
            <a:xfrm>
              <a:off x="4860306" y="79151"/>
              <a:ext cx="4167662" cy="1750518"/>
              <a:chOff x="1716636" y="1224007"/>
              <a:chExt cx="5701774" cy="2394882"/>
            </a:xfrm>
          </p:grpSpPr>
          <p:pic>
            <p:nvPicPr>
              <p:cNvPr id="19" name="Immagine 18"/>
              <p:cNvPicPr/>
              <p:nvPr/>
            </p:nvPicPr>
            <p:blipFill rotWithShape="1">
              <a:blip r:embed="rId4"/>
              <a:srcRect l="19669" t="24095" r="24381" b="41370"/>
              <a:stretch/>
            </p:blipFill>
            <p:spPr bwMode="auto">
              <a:xfrm>
                <a:off x="1716636" y="1639533"/>
                <a:ext cx="5701774" cy="197935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11" name="Rettangolo 10"/>
              <p:cNvSpPr/>
              <p:nvPr/>
            </p:nvSpPr>
            <p:spPr>
              <a:xfrm>
                <a:off x="5713055" y="1224007"/>
                <a:ext cx="1207008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hlinkClick r:id="rId5"/>
                  </a:rPr>
                  <a:t>[Nov.2019]</a:t>
                </a:r>
                <a:r>
                  <a:rPr kumimoji="0" lang="it-IT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</a:p>
            </p:txBody>
          </p:sp>
        </p:grpSp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FF871DFA-EE4E-47F9-AE4A-1A040947E33C}"/>
                </a:ext>
              </a:extLst>
            </p:cNvPr>
            <p:cNvSpPr/>
            <p:nvPr/>
          </p:nvSpPr>
          <p:spPr>
            <a:xfrm>
              <a:off x="2645375" y="3952402"/>
              <a:ext cx="3486684" cy="527678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DA «PUBBLICARE» A «CONDIVIDERE LA CONOSCENZA»</a:t>
              </a:r>
            </a:p>
          </p:txBody>
        </p:sp>
      </p:grp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D4124990-730E-422B-A035-AA855FE9BAC6}"/>
              </a:ext>
            </a:extLst>
          </p:cNvPr>
          <p:cNvGrpSpPr/>
          <p:nvPr/>
        </p:nvGrpSpPr>
        <p:grpSpPr>
          <a:xfrm>
            <a:off x="2154873" y="5425375"/>
            <a:ext cx="4603528" cy="1177974"/>
            <a:chOff x="2154873" y="5425375"/>
            <a:chExt cx="4603528" cy="1177974"/>
          </a:xfrm>
        </p:grpSpPr>
        <p:grpSp>
          <p:nvGrpSpPr>
            <p:cNvPr id="23" name="Gruppo 22">
              <a:extLst>
                <a:ext uri="{FF2B5EF4-FFF2-40B4-BE49-F238E27FC236}">
                  <a16:creationId xmlns:a16="http://schemas.microsoft.com/office/drawing/2014/main" id="{456B418F-72BF-460E-89BB-D0EE6EF4B4E7}"/>
                </a:ext>
              </a:extLst>
            </p:cNvPr>
            <p:cNvGrpSpPr/>
            <p:nvPr/>
          </p:nvGrpSpPr>
          <p:grpSpPr>
            <a:xfrm>
              <a:off x="2154873" y="6075671"/>
              <a:ext cx="4603528" cy="527678"/>
              <a:chOff x="40691" y="1974862"/>
              <a:chExt cx="4603528" cy="527678"/>
            </a:xfrm>
          </p:grpSpPr>
          <p:pic>
            <p:nvPicPr>
              <p:cNvPr id="9" name="Immagine 8">
                <a:extLst>
                  <a:ext uri="{FF2B5EF4-FFF2-40B4-BE49-F238E27FC236}">
                    <a16:creationId xmlns:a16="http://schemas.microsoft.com/office/drawing/2014/main" id="{299D5E1E-690B-4EA7-95C2-945CA38074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691" y="1974862"/>
                <a:ext cx="4603528" cy="52767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cxnSp>
            <p:nvCxnSpPr>
              <p:cNvPr id="21" name="Connettore diritto 20">
                <a:extLst>
                  <a:ext uri="{FF2B5EF4-FFF2-40B4-BE49-F238E27FC236}">
                    <a16:creationId xmlns:a16="http://schemas.microsoft.com/office/drawing/2014/main" id="{F3345C40-98FB-442A-BC26-256CBB0F33FB}"/>
                  </a:ext>
                </a:extLst>
              </p:cNvPr>
              <p:cNvCxnSpPr/>
              <p:nvPr/>
            </p:nvCxnSpPr>
            <p:spPr>
              <a:xfrm>
                <a:off x="1140823" y="2238701"/>
                <a:ext cx="3248297" cy="0"/>
              </a:xfrm>
              <a:prstGeom prst="line">
                <a:avLst/>
              </a:prstGeom>
              <a:ln w="19050">
                <a:solidFill>
                  <a:srgbClr val="06138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ttore diritto 23">
                <a:extLst>
                  <a:ext uri="{FF2B5EF4-FFF2-40B4-BE49-F238E27FC236}">
                    <a16:creationId xmlns:a16="http://schemas.microsoft.com/office/drawing/2014/main" id="{1CF66765-429B-4518-8CFE-51A132B1CE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496" y="2443353"/>
                <a:ext cx="2475698" cy="0"/>
              </a:xfrm>
              <a:prstGeom prst="line">
                <a:avLst/>
              </a:prstGeom>
              <a:ln w="19050">
                <a:solidFill>
                  <a:srgbClr val="06138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Rettangolo 25">
              <a:extLst>
                <a:ext uri="{FF2B5EF4-FFF2-40B4-BE49-F238E27FC236}">
                  <a16:creationId xmlns:a16="http://schemas.microsoft.com/office/drawing/2014/main" id="{3324DE4D-F61F-49B6-8203-C615D786AEE6}"/>
                </a:ext>
              </a:extLst>
            </p:cNvPr>
            <p:cNvSpPr/>
            <p:nvPr/>
          </p:nvSpPr>
          <p:spPr>
            <a:xfrm>
              <a:off x="2586985" y="5425375"/>
              <a:ext cx="3739303" cy="527678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dirty="0">
                  <a:solidFill>
                    <a:prstClr val="white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OPEN SCIENCE=SCIENZA PIÙ EFFICIENTE, CREDIBILE, RISPONDENTE</a:t>
              </a: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endParaRPr>
            </a:p>
          </p:txBody>
        </p:sp>
      </p:grp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0634AAFC-37EE-4910-B3CC-52ECC01C90DC}"/>
              </a:ext>
            </a:extLst>
          </p:cNvPr>
          <p:cNvGrpSpPr/>
          <p:nvPr/>
        </p:nvGrpSpPr>
        <p:grpSpPr>
          <a:xfrm>
            <a:off x="2154872" y="2283619"/>
            <a:ext cx="4603528" cy="1497522"/>
            <a:chOff x="2154872" y="2283619"/>
            <a:chExt cx="4603528" cy="1497522"/>
          </a:xfrm>
        </p:grpSpPr>
        <p:grpSp>
          <p:nvGrpSpPr>
            <p:cNvPr id="6" name="Gruppo 5">
              <a:extLst>
                <a:ext uri="{FF2B5EF4-FFF2-40B4-BE49-F238E27FC236}">
                  <a16:creationId xmlns:a16="http://schemas.microsoft.com/office/drawing/2014/main" id="{27AA110D-5F4E-4DAD-8ED8-71679766E9CC}"/>
                </a:ext>
              </a:extLst>
            </p:cNvPr>
            <p:cNvGrpSpPr/>
            <p:nvPr/>
          </p:nvGrpSpPr>
          <p:grpSpPr>
            <a:xfrm>
              <a:off x="2154872" y="3060433"/>
              <a:ext cx="4603528" cy="720708"/>
              <a:chOff x="2073683" y="3215936"/>
              <a:chExt cx="4603528" cy="720708"/>
            </a:xfrm>
          </p:grpSpPr>
          <p:pic>
            <p:nvPicPr>
              <p:cNvPr id="20" name="Immagine 19">
                <a:extLst>
                  <a:ext uri="{FF2B5EF4-FFF2-40B4-BE49-F238E27FC236}">
                    <a16:creationId xmlns:a16="http://schemas.microsoft.com/office/drawing/2014/main" id="{58CD84BB-A24E-4DCF-B981-3B79785FB7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073683" y="3215936"/>
                <a:ext cx="4603528" cy="72070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cxnSp>
            <p:nvCxnSpPr>
              <p:cNvPr id="22" name="Connettore diritto 21">
                <a:extLst>
                  <a:ext uri="{FF2B5EF4-FFF2-40B4-BE49-F238E27FC236}">
                    <a16:creationId xmlns:a16="http://schemas.microsoft.com/office/drawing/2014/main" id="{326EE330-9F12-49EB-A00D-36AC1E3FBB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33042" y="3695612"/>
                <a:ext cx="3770260" cy="0"/>
              </a:xfrm>
              <a:prstGeom prst="line">
                <a:avLst/>
              </a:prstGeom>
              <a:ln w="19050">
                <a:solidFill>
                  <a:srgbClr val="06138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ttore diritto 24">
                <a:extLst>
                  <a:ext uri="{FF2B5EF4-FFF2-40B4-BE49-F238E27FC236}">
                    <a16:creationId xmlns:a16="http://schemas.microsoft.com/office/drawing/2014/main" id="{6E18E0CB-6369-459D-A4F7-9E9C1CD1AF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92106" y="3902460"/>
                <a:ext cx="2052604" cy="0"/>
              </a:xfrm>
              <a:prstGeom prst="line">
                <a:avLst/>
              </a:prstGeom>
              <a:ln w="19050">
                <a:solidFill>
                  <a:srgbClr val="06138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Rettangolo 29">
              <a:extLst>
                <a:ext uri="{FF2B5EF4-FFF2-40B4-BE49-F238E27FC236}">
                  <a16:creationId xmlns:a16="http://schemas.microsoft.com/office/drawing/2014/main" id="{FEE9BE50-9779-4590-9174-84EEFD949B59}"/>
                </a:ext>
              </a:extLst>
            </p:cNvPr>
            <p:cNvSpPr/>
            <p:nvPr/>
          </p:nvSpPr>
          <p:spPr>
            <a:xfrm>
              <a:off x="2635859" y="2283619"/>
              <a:ext cx="3486684" cy="527678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RISCHI A ESSERE I PRIMI MA RISCHI MAGGIORI A ESSERE ULTIMI</a:t>
              </a:r>
            </a:p>
          </p:txBody>
        </p:sp>
      </p:grp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180C8AC2-1A5A-43B2-BD47-31838821631C}"/>
              </a:ext>
            </a:extLst>
          </p:cNvPr>
          <p:cNvGrpSpPr/>
          <p:nvPr/>
        </p:nvGrpSpPr>
        <p:grpSpPr>
          <a:xfrm>
            <a:off x="183013" y="322132"/>
            <a:ext cx="3918968" cy="1961487"/>
            <a:chOff x="183013" y="468486"/>
            <a:chExt cx="4042886" cy="2086707"/>
          </a:xfrm>
        </p:grpSpPr>
        <p:grpSp>
          <p:nvGrpSpPr>
            <p:cNvPr id="31" name="Gruppo 30">
              <a:extLst>
                <a:ext uri="{FF2B5EF4-FFF2-40B4-BE49-F238E27FC236}">
                  <a16:creationId xmlns:a16="http://schemas.microsoft.com/office/drawing/2014/main" id="{E321C361-07AA-4194-823B-E4BEC9FBB021}"/>
                </a:ext>
              </a:extLst>
            </p:cNvPr>
            <p:cNvGrpSpPr/>
            <p:nvPr/>
          </p:nvGrpSpPr>
          <p:grpSpPr>
            <a:xfrm>
              <a:off x="183013" y="468486"/>
              <a:ext cx="4042886" cy="1639299"/>
              <a:chOff x="139472" y="1465749"/>
              <a:chExt cx="8647341" cy="3506301"/>
            </a:xfrm>
          </p:grpSpPr>
          <p:pic>
            <p:nvPicPr>
              <p:cNvPr id="32" name="Immagine 31">
                <a:extLst>
                  <a:ext uri="{FF2B5EF4-FFF2-40B4-BE49-F238E27FC236}">
                    <a16:creationId xmlns:a16="http://schemas.microsoft.com/office/drawing/2014/main" id="{CC4152CA-990D-4E49-ABCE-6124510A9D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39472" y="1623080"/>
                <a:ext cx="8647341" cy="334897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33" name="Rettangolo 32">
                <a:extLst>
                  <a:ext uri="{FF2B5EF4-FFF2-40B4-BE49-F238E27FC236}">
                    <a16:creationId xmlns:a16="http://schemas.microsoft.com/office/drawing/2014/main" id="{AB997A88-7427-4457-AE33-6545CEC612FE}"/>
                  </a:ext>
                </a:extLst>
              </p:cNvPr>
              <p:cNvSpPr/>
              <p:nvPr/>
            </p:nvSpPr>
            <p:spPr>
              <a:xfrm>
                <a:off x="5010122" y="1465749"/>
                <a:ext cx="1564158" cy="7899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hlinkClick r:id="rId9"/>
                  </a:rPr>
                  <a:t>EOSC</a:t>
                </a:r>
                <a:r>
                  <a:rPr kumimoji="0" lang="it-IT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</a:p>
            </p:txBody>
          </p:sp>
        </p:grpSp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51D629E5-7D87-4B35-9AE6-E835651A4868}"/>
                </a:ext>
              </a:extLst>
            </p:cNvPr>
            <p:cNvSpPr/>
            <p:nvPr/>
          </p:nvSpPr>
          <p:spPr>
            <a:xfrm>
              <a:off x="307975" y="1512248"/>
              <a:ext cx="1999389" cy="104294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prstClr val="white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EOSC, PER CHI PRODUCE DATI, SERVIZI E INNOVAZIONE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785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10">
            <a:extLst>
              <a:ext uri="{FF2B5EF4-FFF2-40B4-BE49-F238E27FC236}">
                <a16:creationId xmlns:a16="http://schemas.microsoft.com/office/drawing/2014/main" id="{EE331F85-ED59-4B65-B5B6-76E3FB1BC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453" y="-93172"/>
            <a:ext cx="7886700" cy="1325563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…Open Science è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72F11A3B-8327-4712-B80E-53654DE26A7D}"/>
              </a:ext>
            </a:extLst>
          </p:cNvPr>
          <p:cNvGrpSpPr/>
          <p:nvPr/>
        </p:nvGrpSpPr>
        <p:grpSpPr>
          <a:xfrm>
            <a:off x="1715504" y="924640"/>
            <a:ext cx="7296521" cy="5839355"/>
            <a:chOff x="1715504" y="924640"/>
            <a:chExt cx="7296521" cy="5839355"/>
          </a:xfrm>
        </p:grpSpPr>
        <p:grpSp>
          <p:nvGrpSpPr>
            <p:cNvPr id="5" name="Gruppo 4"/>
            <p:cNvGrpSpPr/>
            <p:nvPr/>
          </p:nvGrpSpPr>
          <p:grpSpPr>
            <a:xfrm>
              <a:off x="1715504" y="924640"/>
              <a:ext cx="5712991" cy="5839355"/>
              <a:chOff x="1888811" y="1018645"/>
              <a:chExt cx="5712991" cy="5839355"/>
            </a:xfrm>
          </p:grpSpPr>
          <p:pic>
            <p:nvPicPr>
              <p:cNvPr id="3" name="Immagine 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88811" y="1018645"/>
                <a:ext cx="5712991" cy="5839355"/>
              </a:xfrm>
              <a:prstGeom prst="rect">
                <a:avLst/>
              </a:prstGeom>
            </p:spPr>
          </p:pic>
          <p:sp>
            <p:nvSpPr>
              <p:cNvPr id="4" name="Rettangolo 3"/>
              <p:cNvSpPr/>
              <p:nvPr/>
            </p:nvSpPr>
            <p:spPr>
              <a:xfrm>
                <a:off x="6298441" y="6488668"/>
                <a:ext cx="100802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hlinkClick r:id="rId4"/>
                  </a:rPr>
                  <a:t>UNESCO</a:t>
                </a:r>
                <a:r>
                  <a:rPr kumimoji="0" 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p:grpSp>
        <p:sp>
          <p:nvSpPr>
            <p:cNvPr id="2" name="Rettangolo 1">
              <a:extLst>
                <a:ext uri="{FF2B5EF4-FFF2-40B4-BE49-F238E27FC236}">
                  <a16:creationId xmlns:a16="http://schemas.microsoft.com/office/drawing/2014/main" id="{AE590F3E-6B7D-47B3-A664-04F42290DBDF}"/>
                </a:ext>
              </a:extLst>
            </p:cNvPr>
            <p:cNvSpPr/>
            <p:nvPr/>
          </p:nvSpPr>
          <p:spPr>
            <a:xfrm>
              <a:off x="6485641" y="3325305"/>
              <a:ext cx="2526384" cy="784781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4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FAIR DATA </a:t>
              </a:r>
              <a:br>
                <a:rPr lang="it-IT" sz="2400" dirty="0">
                  <a:latin typeface="Calibri Light" panose="020F0302020204030204" pitchFamily="34" charset="0"/>
                  <a:cs typeface="Calibri Light" panose="020F0302020204030204" pitchFamily="34" charset="0"/>
                </a:rPr>
              </a:br>
              <a:r>
                <a:rPr lang="it-IT" sz="24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[DATA STEWARDS]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248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10">
            <a:extLst>
              <a:ext uri="{FF2B5EF4-FFF2-40B4-BE49-F238E27FC236}">
                <a16:creationId xmlns:a16="http://schemas.microsoft.com/office/drawing/2014/main" id="{EE331F85-ED59-4B65-B5B6-76E3FB1BC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273" y="77744"/>
            <a:ext cx="7886700" cy="1325563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Open Science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E9AD9C4D-026F-4351-B896-A83F2D0A2E20}"/>
              </a:ext>
            </a:extLst>
          </p:cNvPr>
          <p:cNvGrpSpPr/>
          <p:nvPr/>
        </p:nvGrpSpPr>
        <p:grpSpPr>
          <a:xfrm>
            <a:off x="545911" y="1433015"/>
            <a:ext cx="7915702" cy="4849284"/>
            <a:chOff x="545911" y="1433015"/>
            <a:chExt cx="7915702" cy="4849284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 rotWithShape="1">
            <a:blip r:embed="rId3"/>
            <a:srcRect l="5303" t="612" r="7191"/>
            <a:stretch/>
          </p:blipFill>
          <p:spPr>
            <a:xfrm>
              <a:off x="545911" y="1433015"/>
              <a:ext cx="7915702" cy="4819576"/>
            </a:xfrm>
            <a:prstGeom prst="rect">
              <a:avLst/>
            </a:prstGeom>
          </p:spPr>
        </p:pic>
        <p:sp>
          <p:nvSpPr>
            <p:cNvPr id="3" name="Rettangolo 2"/>
            <p:cNvSpPr/>
            <p:nvPr/>
          </p:nvSpPr>
          <p:spPr>
            <a:xfrm>
              <a:off x="6669133" y="6005300"/>
              <a:ext cx="176784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hlinkClick r:id="rId4"/>
                </a:rPr>
                <a:t>Tony </a:t>
              </a:r>
              <a:r>
                <a:rPr kumimoji="0" lang="it-IT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hlinkClick r:id="rId4"/>
                </a:rPr>
                <a:t>Ross-Hellauer</a:t>
              </a: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hlinkClick r:id="rId4"/>
                </a:rPr>
                <a:t>, 2017</a:t>
              </a: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  <p:pic>
        <p:nvPicPr>
          <p:cNvPr id="5" name="Immagine 4"/>
          <p:cNvPicPr/>
          <p:nvPr/>
        </p:nvPicPr>
        <p:blipFill rotWithShape="1">
          <a:blip r:embed="rId5"/>
          <a:srcRect l="25151" t="21480" r="5001" b="15186"/>
          <a:stretch/>
        </p:blipFill>
        <p:spPr bwMode="auto">
          <a:xfrm>
            <a:off x="2434590" y="-111035"/>
            <a:ext cx="4274820" cy="2179320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0" name="Gruppo 9">
            <a:extLst>
              <a:ext uri="{FF2B5EF4-FFF2-40B4-BE49-F238E27FC236}">
                <a16:creationId xmlns:a16="http://schemas.microsoft.com/office/drawing/2014/main" id="{4F2446BC-17C1-429B-A216-1551D0BB2D9A}"/>
              </a:ext>
            </a:extLst>
          </p:cNvPr>
          <p:cNvGrpSpPr/>
          <p:nvPr/>
        </p:nvGrpSpPr>
        <p:grpSpPr>
          <a:xfrm>
            <a:off x="430601" y="4873209"/>
            <a:ext cx="8286366" cy="1984791"/>
            <a:chOff x="430601" y="4873209"/>
            <a:chExt cx="8286366" cy="1984791"/>
          </a:xfrm>
        </p:grpSpPr>
        <p:grpSp>
          <p:nvGrpSpPr>
            <p:cNvPr id="6" name="Gruppo 5">
              <a:extLst>
                <a:ext uri="{FF2B5EF4-FFF2-40B4-BE49-F238E27FC236}">
                  <a16:creationId xmlns:a16="http://schemas.microsoft.com/office/drawing/2014/main" id="{7291F27E-D1FC-463F-9EBD-19D269ACEF0E}"/>
                </a:ext>
              </a:extLst>
            </p:cNvPr>
            <p:cNvGrpSpPr/>
            <p:nvPr/>
          </p:nvGrpSpPr>
          <p:grpSpPr>
            <a:xfrm>
              <a:off x="4844556" y="4873209"/>
              <a:ext cx="3872411" cy="1984791"/>
              <a:chOff x="2488079" y="4753464"/>
              <a:chExt cx="4429760" cy="2270458"/>
            </a:xfrm>
          </p:grpSpPr>
          <p:pic>
            <p:nvPicPr>
              <p:cNvPr id="7" name="Immagine 6">
                <a:extLst>
                  <a:ext uri="{FF2B5EF4-FFF2-40B4-BE49-F238E27FC236}">
                    <a16:creationId xmlns:a16="http://schemas.microsoft.com/office/drawing/2014/main" id="{1B61AB9D-F045-4E1F-A9F6-255D643D48A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20171" t="25347" r="20405" b="21319"/>
              <a:stretch/>
            </p:blipFill>
            <p:spPr>
              <a:xfrm>
                <a:off x="2488079" y="4753464"/>
                <a:ext cx="4429760" cy="2235253"/>
              </a:xfrm>
              <a:prstGeom prst="rect">
                <a:avLst/>
              </a:prstGeom>
            </p:spPr>
          </p:pic>
          <p:sp>
            <p:nvSpPr>
              <p:cNvPr id="8" name="Rettangolo 7">
                <a:extLst>
                  <a:ext uri="{FF2B5EF4-FFF2-40B4-BE49-F238E27FC236}">
                    <a16:creationId xmlns:a16="http://schemas.microsoft.com/office/drawing/2014/main" id="{272F4734-4836-42EA-89AA-6BED0986C768}"/>
                  </a:ext>
                </a:extLst>
              </p:cNvPr>
              <p:cNvSpPr/>
              <p:nvPr/>
            </p:nvSpPr>
            <p:spPr>
              <a:xfrm>
                <a:off x="5011781" y="6742263"/>
                <a:ext cx="1617933" cy="2816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hlinkClick r:id="rId7"/>
                  </a:rPr>
                  <a:t>Tennant</a:t>
                </a:r>
                <a:r>
                  <a:rPr kumimoji="0" lang="it-IT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hlinkClick r:id="rId7"/>
                  </a:rPr>
                  <a:t> Sept.2018</a:t>
                </a:r>
                <a:r>
                  <a:rPr kumimoji="0" lang="it-IT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</a:p>
            </p:txBody>
          </p:sp>
        </p:grp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C04F10B8-5090-4F3F-BE96-5D13CE5FC49B}"/>
                </a:ext>
              </a:extLst>
            </p:cNvPr>
            <p:cNvSpPr/>
            <p:nvPr/>
          </p:nvSpPr>
          <p:spPr>
            <a:xfrm>
              <a:off x="430601" y="4973652"/>
              <a:ext cx="4007978" cy="1806604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latin typeface="+mj-lt"/>
                </a:rPr>
                <a:t>…SE GLI ARTICOLI NON SONO ACCESSIBILI, NIENTE DATI O CODICE,RISULTATI SCELTI A CASO, IMPOSSBILE PERSINO TENTARE DI RIPRODURRE, È SCIENZA? LA SCIENZA SENZA APERTURA È UN ANEDDOTO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0531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Open Science: chi la sostiene</a:t>
            </a:r>
          </a:p>
        </p:txBody>
      </p: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DE4FE752-DDD4-4AF0-AD46-40D1E6519EB5}"/>
              </a:ext>
            </a:extLst>
          </p:cNvPr>
          <p:cNvGrpSpPr/>
          <p:nvPr/>
        </p:nvGrpSpPr>
        <p:grpSpPr>
          <a:xfrm>
            <a:off x="136733" y="145279"/>
            <a:ext cx="3973794" cy="2529555"/>
            <a:chOff x="136733" y="145279"/>
            <a:chExt cx="5076202" cy="3183308"/>
          </a:xfrm>
        </p:grpSpPr>
        <p:grpSp>
          <p:nvGrpSpPr>
            <p:cNvPr id="3" name="Gruppo 2"/>
            <p:cNvGrpSpPr/>
            <p:nvPr/>
          </p:nvGrpSpPr>
          <p:grpSpPr>
            <a:xfrm>
              <a:off x="231502" y="242562"/>
              <a:ext cx="4981433" cy="3086025"/>
              <a:chOff x="4162567" y="3771975"/>
              <a:chExt cx="4981433" cy="3086025"/>
            </a:xfrm>
          </p:grpSpPr>
          <p:pic>
            <p:nvPicPr>
              <p:cNvPr id="5" name="Picture 2" descr="Photo: The Sustainable Development Goals: 17 Goals to Transform Our World">
                <a:extLst>
                  <a:ext uri="{FF2B5EF4-FFF2-40B4-BE49-F238E27FC236}">
                    <a16:creationId xmlns:a16="http://schemas.microsoft.com/office/drawing/2014/main" id="{EA70D237-CCD2-4913-A8B1-545DDD780BA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62567" y="3771975"/>
                <a:ext cx="4981433" cy="30860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Rettangolo 8">
                <a:extLst>
                  <a:ext uri="{FF2B5EF4-FFF2-40B4-BE49-F238E27FC236}">
                    <a16:creationId xmlns:a16="http://schemas.microsoft.com/office/drawing/2014/main" id="{0F0B8A11-0440-4F78-8EDD-7EDBA7FC701E}"/>
                  </a:ext>
                </a:extLst>
              </p:cNvPr>
              <p:cNvSpPr/>
              <p:nvPr/>
            </p:nvSpPr>
            <p:spPr>
              <a:xfrm>
                <a:off x="8301287" y="6052388"/>
                <a:ext cx="842713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hlinkClick r:id="rId4"/>
                  </a:rPr>
                  <a:t>2019</a:t>
                </a:r>
                <a:endParaRPr kumimoji="0" lang="it-IT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9" name="Rettangolo 18">
              <a:extLst>
                <a:ext uri="{FF2B5EF4-FFF2-40B4-BE49-F238E27FC236}">
                  <a16:creationId xmlns:a16="http://schemas.microsoft.com/office/drawing/2014/main" id="{7CD6F7D0-CA34-4400-AB40-C6ED114A2BA2}"/>
                </a:ext>
              </a:extLst>
            </p:cNvPr>
            <p:cNvSpPr/>
            <p:nvPr/>
          </p:nvSpPr>
          <p:spPr>
            <a:xfrm>
              <a:off x="136733" y="145279"/>
              <a:ext cx="1674975" cy="72639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OPEN SCIENCE= ACCELERATORE</a:t>
              </a:r>
            </a:p>
          </p:txBody>
        </p:sp>
      </p:grp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304E6A3E-0349-455D-9C5D-E45B98C74F34}"/>
              </a:ext>
            </a:extLst>
          </p:cNvPr>
          <p:cNvGrpSpPr/>
          <p:nvPr/>
        </p:nvGrpSpPr>
        <p:grpSpPr>
          <a:xfrm>
            <a:off x="4375447" y="222583"/>
            <a:ext cx="2793327" cy="2955924"/>
            <a:chOff x="4375447" y="222583"/>
            <a:chExt cx="2793327" cy="2955924"/>
          </a:xfrm>
        </p:grpSpPr>
        <p:pic>
          <p:nvPicPr>
            <p:cNvPr id="21" name="Immagine 20">
              <a:extLst>
                <a:ext uri="{FF2B5EF4-FFF2-40B4-BE49-F238E27FC236}">
                  <a16:creationId xmlns:a16="http://schemas.microsoft.com/office/drawing/2014/main" id="{7B52BA2F-84D5-4A83-A163-1456CF5199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36922" y="485861"/>
              <a:ext cx="2126754" cy="26926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B12AB209-5779-4824-BC54-DF667F4FA557}"/>
                </a:ext>
              </a:extLst>
            </p:cNvPr>
            <p:cNvSpPr/>
            <p:nvPr/>
          </p:nvSpPr>
          <p:spPr>
            <a:xfrm>
              <a:off x="6284001" y="2928823"/>
              <a:ext cx="884773" cy="2496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00" b="0" i="0" u="sng" strike="noStrike" kern="120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  <a:hlinkClick r:id="rId6"/>
                </a:rPr>
                <a:t>OECD data</a:t>
              </a:r>
              <a:endPara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Rettangolo 22">
              <a:extLst>
                <a:ext uri="{FF2B5EF4-FFF2-40B4-BE49-F238E27FC236}">
                  <a16:creationId xmlns:a16="http://schemas.microsoft.com/office/drawing/2014/main" id="{E7B0D3CF-1775-4218-9A19-2C7CF5E58F70}"/>
                </a:ext>
              </a:extLst>
            </p:cNvPr>
            <p:cNvSpPr/>
            <p:nvPr/>
          </p:nvSpPr>
          <p:spPr>
            <a:xfrm>
              <a:off x="4375447" y="222583"/>
              <a:ext cx="1580972" cy="49991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INNOVAZIONE</a:t>
              </a:r>
            </a:p>
          </p:txBody>
        </p:sp>
      </p:grpSp>
      <p:pic>
        <p:nvPicPr>
          <p:cNvPr id="26" name="Immagine 25">
            <a:extLst>
              <a:ext uri="{FF2B5EF4-FFF2-40B4-BE49-F238E27FC236}">
                <a16:creationId xmlns:a16="http://schemas.microsoft.com/office/drawing/2014/main" id="{EA66D64C-9B75-40F4-B994-C105F0D583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5447" y="3318303"/>
            <a:ext cx="4246899" cy="1364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Rettangolo 26">
            <a:extLst>
              <a:ext uri="{FF2B5EF4-FFF2-40B4-BE49-F238E27FC236}">
                <a16:creationId xmlns:a16="http://schemas.microsoft.com/office/drawing/2014/main" id="{9167E982-1FB3-4F35-8AB1-3D2AED85692F}"/>
              </a:ext>
            </a:extLst>
          </p:cNvPr>
          <p:cNvSpPr/>
          <p:nvPr/>
        </p:nvSpPr>
        <p:spPr>
          <a:xfrm>
            <a:off x="7595028" y="3372895"/>
            <a:ext cx="81403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8"/>
              </a:rPr>
              <a:t>Oct</a:t>
            </a:r>
            <a:r>
              <a:rPr kumimoji="0" lang="it-IT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8"/>
              </a:rPr>
              <a:t>. 27, 2020</a:t>
            </a:r>
            <a:r>
              <a:rPr kumimoji="0" lang="it-IT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grpSp>
        <p:nvGrpSpPr>
          <p:cNvPr id="37" name="Gruppo 36">
            <a:extLst>
              <a:ext uri="{FF2B5EF4-FFF2-40B4-BE49-F238E27FC236}">
                <a16:creationId xmlns:a16="http://schemas.microsoft.com/office/drawing/2014/main" id="{E23247CD-664E-41E3-AE2B-0B7E855CB995}"/>
              </a:ext>
            </a:extLst>
          </p:cNvPr>
          <p:cNvGrpSpPr/>
          <p:nvPr/>
        </p:nvGrpSpPr>
        <p:grpSpPr>
          <a:xfrm>
            <a:off x="-42726" y="3049411"/>
            <a:ext cx="4688230" cy="3724304"/>
            <a:chOff x="-42726" y="3049411"/>
            <a:chExt cx="4688230" cy="3724304"/>
          </a:xfrm>
        </p:grpSpPr>
        <p:grpSp>
          <p:nvGrpSpPr>
            <p:cNvPr id="34" name="Gruppo 33">
              <a:extLst>
                <a:ext uri="{FF2B5EF4-FFF2-40B4-BE49-F238E27FC236}">
                  <a16:creationId xmlns:a16="http://schemas.microsoft.com/office/drawing/2014/main" id="{B8E09B5E-07B1-4B6A-AF40-209DF1E47DB4}"/>
                </a:ext>
              </a:extLst>
            </p:cNvPr>
            <p:cNvGrpSpPr/>
            <p:nvPr/>
          </p:nvGrpSpPr>
          <p:grpSpPr>
            <a:xfrm>
              <a:off x="-42726" y="3070178"/>
              <a:ext cx="4688230" cy="3703537"/>
              <a:chOff x="-42726" y="3070178"/>
              <a:chExt cx="4688230" cy="3703537"/>
            </a:xfrm>
          </p:grpSpPr>
          <p:pic>
            <p:nvPicPr>
              <p:cNvPr id="29" name="Immagine 28">
                <a:extLst>
                  <a:ext uri="{FF2B5EF4-FFF2-40B4-BE49-F238E27FC236}">
                    <a16:creationId xmlns:a16="http://schemas.microsoft.com/office/drawing/2014/main" id="{17834364-4203-4256-9B25-B96C4AC334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92342" y="3070178"/>
                <a:ext cx="2288555" cy="2878388"/>
              </a:xfrm>
              <a:prstGeom prst="rect">
                <a:avLst/>
              </a:prstGeom>
            </p:spPr>
          </p:pic>
          <p:pic>
            <p:nvPicPr>
              <p:cNvPr id="33" name="Immagine 32">
                <a:extLst>
                  <a:ext uri="{FF2B5EF4-FFF2-40B4-BE49-F238E27FC236}">
                    <a16:creationId xmlns:a16="http://schemas.microsoft.com/office/drawing/2014/main" id="{819521FE-637B-43AF-9010-E2E5B6663D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42726" y="5914104"/>
                <a:ext cx="4688230" cy="859611"/>
              </a:xfrm>
              <a:prstGeom prst="rect">
                <a:avLst/>
              </a:prstGeom>
            </p:spPr>
          </p:pic>
        </p:grpSp>
        <p:sp>
          <p:nvSpPr>
            <p:cNvPr id="36" name="CasellaDiTesto 35">
              <a:extLst>
                <a:ext uri="{FF2B5EF4-FFF2-40B4-BE49-F238E27FC236}">
                  <a16:creationId xmlns:a16="http://schemas.microsoft.com/office/drawing/2014/main" id="{16E587E3-3E50-40D9-808C-7E68AA55EB44}"/>
                </a:ext>
              </a:extLst>
            </p:cNvPr>
            <p:cNvSpPr txBox="1"/>
            <p:nvPr/>
          </p:nvSpPr>
          <p:spPr>
            <a:xfrm>
              <a:off x="2038172" y="3049411"/>
              <a:ext cx="665960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hlinkClick r:id="rId11"/>
                </a:rPr>
                <a:t>2021</a:t>
              </a:r>
              <a:r>
                <a:rPr kumimoji="0" lang="it-IT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  <p:grpSp>
        <p:nvGrpSpPr>
          <p:cNvPr id="42" name="Gruppo 41">
            <a:extLst>
              <a:ext uri="{FF2B5EF4-FFF2-40B4-BE49-F238E27FC236}">
                <a16:creationId xmlns:a16="http://schemas.microsoft.com/office/drawing/2014/main" id="{EA77D634-BC65-4337-9AC4-D9F857646950}"/>
              </a:ext>
            </a:extLst>
          </p:cNvPr>
          <p:cNvGrpSpPr/>
          <p:nvPr/>
        </p:nvGrpSpPr>
        <p:grpSpPr>
          <a:xfrm>
            <a:off x="4796836" y="5017525"/>
            <a:ext cx="3859102" cy="1475349"/>
            <a:chOff x="4796836" y="5017525"/>
            <a:chExt cx="3859102" cy="1475349"/>
          </a:xfrm>
        </p:grpSpPr>
        <p:pic>
          <p:nvPicPr>
            <p:cNvPr id="39" name="Immagine 38">
              <a:extLst>
                <a:ext uri="{FF2B5EF4-FFF2-40B4-BE49-F238E27FC236}">
                  <a16:creationId xmlns:a16="http://schemas.microsoft.com/office/drawing/2014/main" id="{97ADCCB7-A2EC-4B17-A594-3472FE1C32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796836" y="5054093"/>
              <a:ext cx="3859102" cy="143878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1" name="CasellaDiTesto 40">
              <a:extLst>
                <a:ext uri="{FF2B5EF4-FFF2-40B4-BE49-F238E27FC236}">
                  <a16:creationId xmlns:a16="http://schemas.microsoft.com/office/drawing/2014/main" id="{FE5823A9-D512-4E53-B704-13863FEA549B}"/>
                </a:ext>
              </a:extLst>
            </p:cNvPr>
            <p:cNvSpPr txBox="1"/>
            <p:nvPr/>
          </p:nvSpPr>
          <p:spPr>
            <a:xfrm>
              <a:off x="5515491" y="5017525"/>
              <a:ext cx="768510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hlinkClick r:id="rId13"/>
                </a:rPr>
                <a:t>2020</a:t>
              </a:r>
              <a:r>
                <a:rPr kumimoji="0" lang="it-IT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  <p:grpSp>
        <p:nvGrpSpPr>
          <p:cNvPr id="45" name="Gruppo 44">
            <a:extLst>
              <a:ext uri="{FF2B5EF4-FFF2-40B4-BE49-F238E27FC236}">
                <a16:creationId xmlns:a16="http://schemas.microsoft.com/office/drawing/2014/main" id="{616478F0-766C-44AC-A1D2-DD4BCC098321}"/>
              </a:ext>
            </a:extLst>
          </p:cNvPr>
          <p:cNvGrpSpPr/>
          <p:nvPr/>
        </p:nvGrpSpPr>
        <p:grpSpPr>
          <a:xfrm>
            <a:off x="5987501" y="1273827"/>
            <a:ext cx="2989324" cy="1521686"/>
            <a:chOff x="5987501" y="1273827"/>
            <a:chExt cx="2989324" cy="1521686"/>
          </a:xfrm>
        </p:grpSpPr>
        <p:pic>
          <p:nvPicPr>
            <p:cNvPr id="43" name="Immagine 42">
              <a:extLst>
                <a:ext uri="{FF2B5EF4-FFF2-40B4-BE49-F238E27FC236}">
                  <a16:creationId xmlns:a16="http://schemas.microsoft.com/office/drawing/2014/main" id="{58D91917-4BDC-40D7-A60B-361559A40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987501" y="1273827"/>
              <a:ext cx="2989324" cy="1521686"/>
            </a:xfrm>
            <a:prstGeom prst="rect">
              <a:avLst/>
            </a:prstGeom>
          </p:spPr>
        </p:pic>
        <p:sp>
          <p:nvSpPr>
            <p:cNvPr id="44" name="Rettangolo 43">
              <a:extLst>
                <a:ext uri="{FF2B5EF4-FFF2-40B4-BE49-F238E27FC236}">
                  <a16:creationId xmlns:a16="http://schemas.microsoft.com/office/drawing/2014/main" id="{7663FB14-320F-4ECA-96D9-B8AB3A6857C3}"/>
                </a:ext>
              </a:extLst>
            </p:cNvPr>
            <p:cNvSpPr/>
            <p:nvPr/>
          </p:nvSpPr>
          <p:spPr>
            <a:xfrm>
              <a:off x="6440140" y="1314300"/>
              <a:ext cx="95026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hlinkClick r:id="rId15"/>
                </a:rPr>
                <a:t>Feb.4, 2021</a:t>
              </a: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9703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4F869C-4248-4BE6-BC4B-4E6205729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136" y="295458"/>
            <a:ext cx="7886700" cy="1325563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[una chiamata]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7B402C6F-2CB1-45F1-A0DC-0F3E69FAC286}"/>
              </a:ext>
            </a:extLst>
          </p:cNvPr>
          <p:cNvGrpSpPr/>
          <p:nvPr/>
        </p:nvGrpSpPr>
        <p:grpSpPr>
          <a:xfrm>
            <a:off x="1647097" y="0"/>
            <a:ext cx="7496903" cy="6858000"/>
            <a:chOff x="1647097" y="0"/>
            <a:chExt cx="7496903" cy="6858000"/>
          </a:xfrm>
        </p:grpSpPr>
        <p:grpSp>
          <p:nvGrpSpPr>
            <p:cNvPr id="9" name="Gruppo 8">
              <a:extLst>
                <a:ext uri="{FF2B5EF4-FFF2-40B4-BE49-F238E27FC236}">
                  <a16:creationId xmlns:a16="http://schemas.microsoft.com/office/drawing/2014/main" id="{744B03AE-A2FF-4342-A717-254A4010AC70}"/>
                </a:ext>
              </a:extLst>
            </p:cNvPr>
            <p:cNvGrpSpPr/>
            <p:nvPr/>
          </p:nvGrpSpPr>
          <p:grpSpPr>
            <a:xfrm>
              <a:off x="1647097" y="0"/>
              <a:ext cx="7496903" cy="6858000"/>
              <a:chOff x="1647097" y="0"/>
              <a:chExt cx="7496903" cy="6858000"/>
            </a:xfrm>
          </p:grpSpPr>
          <p:pic>
            <p:nvPicPr>
              <p:cNvPr id="10" name="Immagine 9">
                <a:extLst>
                  <a:ext uri="{FF2B5EF4-FFF2-40B4-BE49-F238E27FC236}">
                    <a16:creationId xmlns:a16="http://schemas.microsoft.com/office/drawing/2014/main" id="{AF6D307F-E9BF-4898-9AD7-5C87BFC32D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94016" y="0"/>
                <a:ext cx="5849984" cy="6858000"/>
              </a:xfrm>
              <a:prstGeom prst="rect">
                <a:avLst/>
              </a:prstGeom>
            </p:spPr>
          </p:pic>
          <p:pic>
            <p:nvPicPr>
              <p:cNvPr id="11" name="Immagine 10">
                <a:extLst>
                  <a:ext uri="{FF2B5EF4-FFF2-40B4-BE49-F238E27FC236}">
                    <a16:creationId xmlns:a16="http://schemas.microsoft.com/office/drawing/2014/main" id="{26148542-6551-44A5-8C17-34BA40289D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47097" y="5400943"/>
                <a:ext cx="1872858" cy="1249683"/>
              </a:xfrm>
              <a:prstGeom prst="rect">
                <a:avLst/>
              </a:prstGeom>
            </p:spPr>
          </p:pic>
        </p:grpSp>
        <p:sp>
          <p:nvSpPr>
            <p:cNvPr id="3" name="Rettangolo 2">
              <a:extLst>
                <a:ext uri="{FF2B5EF4-FFF2-40B4-BE49-F238E27FC236}">
                  <a16:creationId xmlns:a16="http://schemas.microsoft.com/office/drawing/2014/main" id="{7D736989-9AC2-4FFF-A185-DAD4F1776576}"/>
                </a:ext>
              </a:extLst>
            </p:cNvPr>
            <p:cNvSpPr/>
            <p:nvPr/>
          </p:nvSpPr>
          <p:spPr>
            <a:xfrm>
              <a:off x="3572142" y="1495514"/>
              <a:ext cx="1461331" cy="384561"/>
            </a:xfrm>
            <a:prstGeom prst="rect">
              <a:avLst/>
            </a:prstGeom>
            <a:solidFill>
              <a:srgbClr val="2727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dirty="0">
                  <a:latin typeface="+mj-lt"/>
                </a:rPr>
                <a:t>ACCESSO ALL’ISTRUZIONE</a:t>
              </a:r>
            </a:p>
          </p:txBody>
        </p:sp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E6517A65-68C7-4FB9-B2D2-23FD609F8F87}"/>
                </a:ext>
              </a:extLst>
            </p:cNvPr>
            <p:cNvSpPr/>
            <p:nvPr/>
          </p:nvSpPr>
          <p:spPr>
            <a:xfrm>
              <a:off x="5524857" y="1110953"/>
              <a:ext cx="1461331" cy="384561"/>
            </a:xfrm>
            <a:prstGeom prst="rect">
              <a:avLst/>
            </a:prstGeom>
            <a:solidFill>
              <a:srgbClr val="2727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dirty="0">
                  <a:latin typeface="+mj-lt"/>
                </a:rPr>
                <a:t>STIMOLA INNOVAZIONE</a:t>
              </a:r>
            </a:p>
          </p:txBody>
        </p:sp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700EAEE3-F3AE-494F-8A01-D8AE34305E6B}"/>
                </a:ext>
              </a:extLst>
            </p:cNvPr>
            <p:cNvSpPr/>
            <p:nvPr/>
          </p:nvSpPr>
          <p:spPr>
            <a:xfrm>
              <a:off x="7496903" y="1495514"/>
              <a:ext cx="1461331" cy="384561"/>
            </a:xfrm>
            <a:prstGeom prst="rect">
              <a:avLst/>
            </a:prstGeom>
            <a:solidFill>
              <a:srgbClr val="2727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dirty="0">
                  <a:latin typeface="+mj-lt"/>
                </a:rPr>
                <a:t>ACCELERA LE SCOPERTE</a:t>
              </a:r>
            </a:p>
          </p:txBody>
        </p:sp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BFF9A2F9-D255-4AA1-A9E9-1F2BBC4BDA22}"/>
                </a:ext>
              </a:extLst>
            </p:cNvPr>
            <p:cNvSpPr/>
            <p:nvPr/>
          </p:nvSpPr>
          <p:spPr>
            <a:xfrm>
              <a:off x="7426295" y="3429000"/>
              <a:ext cx="1549743" cy="384561"/>
            </a:xfrm>
            <a:prstGeom prst="rect">
              <a:avLst/>
            </a:prstGeom>
            <a:solidFill>
              <a:srgbClr val="2727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dirty="0">
                  <a:latin typeface="+mj-lt"/>
                </a:rPr>
                <a:t>FACILITA COLLABORAZIONE</a:t>
              </a:r>
            </a:p>
          </p:txBody>
        </p:sp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F9F9DE2E-1CDA-486B-9F83-3F3F6BF54FD7}"/>
                </a:ext>
              </a:extLst>
            </p:cNvPr>
            <p:cNvSpPr/>
            <p:nvPr/>
          </p:nvSpPr>
          <p:spPr>
            <a:xfrm>
              <a:off x="7496903" y="5178752"/>
              <a:ext cx="1461331" cy="739209"/>
            </a:xfrm>
            <a:prstGeom prst="rect">
              <a:avLst/>
            </a:prstGeom>
            <a:solidFill>
              <a:srgbClr val="2727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dirty="0">
                  <a:latin typeface="+mj-lt"/>
                </a:rPr>
                <a:t>FAVORISCE LO SCAMBIO DI CONOSCENZA</a:t>
              </a:r>
            </a:p>
          </p:txBody>
        </p:sp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21A3B91E-A602-4B80-BC54-7517D32BB9E9}"/>
                </a:ext>
              </a:extLst>
            </p:cNvPr>
            <p:cNvSpPr/>
            <p:nvPr/>
          </p:nvSpPr>
          <p:spPr>
            <a:xfrm>
              <a:off x="3572142" y="5208662"/>
              <a:ext cx="1613731" cy="384561"/>
            </a:xfrm>
            <a:prstGeom prst="rect">
              <a:avLst/>
            </a:prstGeom>
            <a:solidFill>
              <a:srgbClr val="2727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dirty="0">
                  <a:latin typeface="+mj-lt"/>
                </a:rPr>
                <a:t>MIGLIORA RIPRODUCIBILITÀ</a:t>
              </a:r>
            </a:p>
          </p:txBody>
        </p:sp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2C724432-C100-489D-8451-513D1D20F961}"/>
                </a:ext>
              </a:extLst>
            </p:cNvPr>
            <p:cNvSpPr/>
            <p:nvPr/>
          </p:nvSpPr>
          <p:spPr>
            <a:xfrm>
              <a:off x="5524857" y="5408066"/>
              <a:ext cx="1461332" cy="384561"/>
            </a:xfrm>
            <a:prstGeom prst="rect">
              <a:avLst/>
            </a:prstGeom>
            <a:solidFill>
              <a:srgbClr val="2727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dirty="0">
                  <a:latin typeface="+mj-lt"/>
                </a:rPr>
                <a:t>INCORAGGIA LA CITIZEN SCIENCE</a:t>
              </a:r>
            </a:p>
          </p:txBody>
        </p:sp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515399C2-49BD-446A-BFBD-4152CA420BE8}"/>
                </a:ext>
              </a:extLst>
            </p:cNvPr>
            <p:cNvSpPr/>
            <p:nvPr/>
          </p:nvSpPr>
          <p:spPr>
            <a:xfrm>
              <a:off x="3498590" y="3352088"/>
              <a:ext cx="1461331" cy="664435"/>
            </a:xfrm>
            <a:prstGeom prst="rect">
              <a:avLst/>
            </a:prstGeom>
            <a:solidFill>
              <a:srgbClr val="2727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dirty="0">
                  <a:latin typeface="+mj-lt"/>
                </a:rPr>
                <a:t>DÀ SPAZIO A PROSPETTIVE DIVERSE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42907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…verso l’Open Science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DE050CC7-7032-472B-819D-1C24602EC450}"/>
              </a:ext>
            </a:extLst>
          </p:cNvPr>
          <p:cNvGrpSpPr/>
          <p:nvPr/>
        </p:nvGrpSpPr>
        <p:grpSpPr>
          <a:xfrm>
            <a:off x="273875" y="1862167"/>
            <a:ext cx="8732983" cy="4907382"/>
            <a:chOff x="290966" y="631573"/>
            <a:chExt cx="8732983" cy="4907382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0966" y="631573"/>
              <a:ext cx="8732983" cy="487319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13C79EF8-8CB7-4316-83EC-2E92E2B20A59}"/>
                </a:ext>
              </a:extLst>
            </p:cNvPr>
            <p:cNvSpPr txBox="1"/>
            <p:nvPr/>
          </p:nvSpPr>
          <p:spPr>
            <a:xfrm>
              <a:off x="7511219" y="5261956"/>
              <a:ext cx="1004131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hlinkClick r:id="rId4"/>
                </a:rPr>
                <a:t>OS </a:t>
              </a:r>
              <a:r>
                <a:rPr kumimoji="0" lang="it-IT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hlinkClick r:id="rId4"/>
                </a:rPr>
                <a:t>rainbow</a:t>
              </a: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98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8">
            <a:extLst>
              <a:ext uri="{FF2B5EF4-FFF2-40B4-BE49-F238E27FC236}">
                <a16:creationId xmlns:a16="http://schemas.microsoft.com/office/drawing/2014/main" id="{3231B6A7-00B4-479B-B997-A02FA3CFAD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9781" y="6144425"/>
            <a:ext cx="7032720" cy="508769"/>
          </a:xfrm>
          <a:prstGeom prst="rect">
            <a:avLst/>
          </a:prstGeom>
          <a:solidFill>
            <a:schemeClr val="tx1">
              <a:alpha val="58823"/>
            </a:schemeClr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</a:rPr>
              <a:t>…il migliore esempio di Open Science? </a:t>
            </a:r>
            <a:r>
              <a:rPr kumimoji="0" lang="it-IT" altLang="it-IT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</a:rPr>
              <a:t>L’http</a:t>
            </a:r>
            <a:endParaRPr kumimoji="0" lang="it-IT" altLang="it-IT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 panose="020F030202020403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517D366-6340-4A92-896B-A4E32FD1F4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733" y="279709"/>
            <a:ext cx="9144000" cy="362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78904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ACEADE-60DF-461D-8566-BC2E7A543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288" y="0"/>
            <a:ext cx="8669424" cy="1325563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Ragioni per NON fare Open Science?</a:t>
            </a:r>
          </a:p>
        </p:txBody>
      </p: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879B7A0E-417D-4465-8713-D0EAAEED8B6A}"/>
              </a:ext>
            </a:extLst>
          </p:cNvPr>
          <p:cNvGrpSpPr/>
          <p:nvPr/>
        </p:nvGrpSpPr>
        <p:grpSpPr>
          <a:xfrm>
            <a:off x="2076629" y="907413"/>
            <a:ext cx="8041132" cy="7172494"/>
            <a:chOff x="2367187" y="967233"/>
            <a:chExt cx="8041132" cy="7172494"/>
          </a:xfrm>
        </p:grpSpPr>
        <p:grpSp>
          <p:nvGrpSpPr>
            <p:cNvPr id="4" name="Gruppo 3">
              <a:extLst>
                <a:ext uri="{FF2B5EF4-FFF2-40B4-BE49-F238E27FC236}">
                  <a16:creationId xmlns:a16="http://schemas.microsoft.com/office/drawing/2014/main" id="{9FF58A80-C68A-4DA7-8735-CFB7894A589A}"/>
                </a:ext>
              </a:extLst>
            </p:cNvPr>
            <p:cNvGrpSpPr/>
            <p:nvPr/>
          </p:nvGrpSpPr>
          <p:grpSpPr>
            <a:xfrm>
              <a:off x="2367187" y="967233"/>
              <a:ext cx="8041132" cy="7172494"/>
              <a:chOff x="4507619" y="1388739"/>
              <a:chExt cx="6447630" cy="5751129"/>
            </a:xfrm>
          </p:grpSpPr>
          <p:pic>
            <p:nvPicPr>
              <p:cNvPr id="3" name="Immagine 2">
                <a:extLst>
                  <a:ext uri="{FF2B5EF4-FFF2-40B4-BE49-F238E27FC236}">
                    <a16:creationId xmlns:a16="http://schemas.microsoft.com/office/drawing/2014/main" id="{A70CA414-3516-4C2D-8ADB-DD10EA6F8E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4227" t="21561" r="15007" b="8914"/>
              <a:stretch/>
            </p:blipFill>
            <p:spPr>
              <a:xfrm>
                <a:off x="4507619" y="1388739"/>
                <a:ext cx="3912653" cy="4767941"/>
              </a:xfrm>
              <a:prstGeom prst="rect">
                <a:avLst/>
              </a:prstGeom>
            </p:spPr>
          </p:pic>
          <p:grpSp>
            <p:nvGrpSpPr>
              <p:cNvPr id="18" name="Gruppo 17"/>
              <p:cNvGrpSpPr/>
              <p:nvPr/>
            </p:nvGrpSpPr>
            <p:grpSpPr>
              <a:xfrm>
                <a:off x="4567028" y="4176240"/>
                <a:ext cx="6388221" cy="2963628"/>
                <a:chOff x="3413775" y="3860045"/>
                <a:chExt cx="6388221" cy="2963628"/>
              </a:xfrm>
            </p:grpSpPr>
            <p:sp>
              <p:nvSpPr>
                <p:cNvPr id="8" name="Rettangolo 7"/>
                <p:cNvSpPr/>
                <p:nvPr/>
              </p:nvSpPr>
              <p:spPr>
                <a:xfrm>
                  <a:off x="3413775" y="3860045"/>
                  <a:ext cx="2224799" cy="84448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Rettangolo 16"/>
                <p:cNvSpPr/>
                <p:nvPr/>
              </p:nvSpPr>
              <p:spPr>
                <a:xfrm>
                  <a:off x="5229996" y="6577452"/>
                  <a:ext cx="4572000" cy="246221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  <a:hlinkClick r:id="rId4"/>
                    </a:rPr>
                    <a:t>https://twitter.com/CaAl/status/966279936028958720</a:t>
                  </a:r>
                  <a:r>
                    <a:rPr kumimoji="0" lang="it-IT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</a:p>
              </p:txBody>
            </p:sp>
          </p:grpSp>
        </p:grpSp>
        <p:cxnSp>
          <p:nvCxnSpPr>
            <p:cNvPr id="19" name="Connettore diritto 18">
              <a:extLst>
                <a:ext uri="{FF2B5EF4-FFF2-40B4-BE49-F238E27FC236}">
                  <a16:creationId xmlns:a16="http://schemas.microsoft.com/office/drawing/2014/main" id="{9D022B90-01AC-4DA5-AB86-EBE153C3B8FC}"/>
                </a:ext>
              </a:extLst>
            </p:cNvPr>
            <p:cNvCxnSpPr/>
            <p:nvPr/>
          </p:nvCxnSpPr>
          <p:spPr>
            <a:xfrm>
              <a:off x="4807010" y="3102123"/>
              <a:ext cx="196125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diritto 21">
              <a:extLst>
                <a:ext uri="{FF2B5EF4-FFF2-40B4-BE49-F238E27FC236}">
                  <a16:creationId xmlns:a16="http://schemas.microsoft.com/office/drawing/2014/main" id="{58EEA8DB-CA37-4CBA-ACB3-51A0D155C72A}"/>
                </a:ext>
              </a:extLst>
            </p:cNvPr>
            <p:cNvCxnSpPr>
              <a:cxnSpLocks/>
            </p:cNvCxnSpPr>
            <p:nvPr/>
          </p:nvCxnSpPr>
          <p:spPr>
            <a:xfrm>
              <a:off x="3051908" y="3271614"/>
              <a:ext cx="145172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diritto 23">
              <a:extLst>
                <a:ext uri="{FF2B5EF4-FFF2-40B4-BE49-F238E27FC236}">
                  <a16:creationId xmlns:a16="http://schemas.microsoft.com/office/drawing/2014/main" id="{ED0B505D-631D-4619-808F-DACECBCC73BF}"/>
                </a:ext>
              </a:extLst>
            </p:cNvPr>
            <p:cNvCxnSpPr/>
            <p:nvPr/>
          </p:nvCxnSpPr>
          <p:spPr>
            <a:xfrm>
              <a:off x="3523004" y="3931845"/>
              <a:ext cx="196125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diritto 24">
              <a:extLst>
                <a:ext uri="{FF2B5EF4-FFF2-40B4-BE49-F238E27FC236}">
                  <a16:creationId xmlns:a16="http://schemas.microsoft.com/office/drawing/2014/main" id="{07DCB4FA-539E-40A5-B291-25B02B852EB4}"/>
                </a:ext>
              </a:extLst>
            </p:cNvPr>
            <p:cNvCxnSpPr>
              <a:cxnSpLocks/>
            </p:cNvCxnSpPr>
            <p:nvPr/>
          </p:nvCxnSpPr>
          <p:spPr>
            <a:xfrm>
              <a:off x="3051908" y="4100557"/>
              <a:ext cx="371636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Immagine 26">
            <a:extLst>
              <a:ext uri="{FF2B5EF4-FFF2-40B4-BE49-F238E27FC236}">
                <a16:creationId xmlns:a16="http://schemas.microsoft.com/office/drawing/2014/main" id="{8250829E-38CE-487F-B34A-B12670F486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82" t="61380" r="52825" b="27849"/>
          <a:stretch/>
        </p:blipFill>
        <p:spPr>
          <a:xfrm>
            <a:off x="2474186" y="4426733"/>
            <a:ext cx="2311091" cy="956163"/>
          </a:xfrm>
          <a:prstGeom prst="rect">
            <a:avLst/>
          </a:prstGeom>
          <a:ln w="57150">
            <a:solidFill>
              <a:srgbClr val="BE263A"/>
            </a:solidFill>
          </a:ln>
        </p:spPr>
      </p:pic>
    </p:spTree>
    <p:extLst>
      <p:ext uri="{BB962C8B-B14F-4D97-AF65-F5344CB8AC3E}">
        <p14:creationId xmlns:p14="http://schemas.microsoft.com/office/powerpoint/2010/main" val="3578832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po 19"/>
          <p:cNvGrpSpPr/>
          <p:nvPr/>
        </p:nvGrpSpPr>
        <p:grpSpPr>
          <a:xfrm>
            <a:off x="1767824" y="1614064"/>
            <a:ext cx="5399345" cy="4736279"/>
            <a:chOff x="1767824" y="1614064"/>
            <a:chExt cx="5399345" cy="4736279"/>
          </a:xfrm>
        </p:grpSpPr>
        <p:pic>
          <p:nvPicPr>
            <p:cNvPr id="21" name="Immagine 20">
              <a:extLst>
                <a:ext uri="{FF2B5EF4-FFF2-40B4-BE49-F238E27FC236}">
                  <a16:creationId xmlns:a16="http://schemas.microsoft.com/office/drawing/2014/main" id="{A49094F1-E4E6-4726-A799-1E0FD6D1E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67824" y="1614064"/>
              <a:ext cx="5399345" cy="4461959"/>
            </a:xfrm>
            <a:prstGeom prst="rect">
              <a:avLst/>
            </a:prstGeom>
            <a:solidFill>
              <a:srgbClr val="BE263A"/>
            </a:solidFill>
            <a:ln>
              <a:noFill/>
            </a:ln>
          </p:spPr>
        </p:pic>
        <p:sp>
          <p:nvSpPr>
            <p:cNvPr id="22" name="Rettangolo 21"/>
            <p:cNvSpPr/>
            <p:nvPr/>
          </p:nvSpPr>
          <p:spPr>
            <a:xfrm>
              <a:off x="1959429" y="5801703"/>
              <a:ext cx="1802674" cy="548640"/>
            </a:xfrm>
            <a:prstGeom prst="rect">
              <a:avLst/>
            </a:prstGeom>
            <a:solidFill>
              <a:srgbClr val="BE263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…E VOI? </a:t>
              </a:r>
            </a:p>
          </p:txBody>
        </p:sp>
      </p:grpSp>
      <p:sp>
        <p:nvSpPr>
          <p:cNvPr id="23" name="Rettangolo 22"/>
          <p:cNvSpPr/>
          <p:nvPr/>
        </p:nvSpPr>
        <p:spPr>
          <a:xfrm>
            <a:off x="6914605" y="6278880"/>
            <a:ext cx="1828800" cy="4702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…GRAZIE!</a:t>
            </a:r>
          </a:p>
        </p:txBody>
      </p:sp>
      <p:sp>
        <p:nvSpPr>
          <p:cNvPr id="24" name="Titolo 1">
            <a:extLst>
              <a:ext uri="{FF2B5EF4-FFF2-40B4-BE49-F238E27FC236}">
                <a16:creationId xmlns:a16="http://schemas.microsoft.com/office/drawing/2014/main" id="{6013AD22-6218-4C0F-BE0C-03C0011C9659}"/>
              </a:ext>
            </a:extLst>
          </p:cNvPr>
          <p:cNvSpPr txBox="1">
            <a:spLocks/>
          </p:cNvSpPr>
          <p:nvPr/>
        </p:nvSpPr>
        <p:spPr>
          <a:xfrm>
            <a:off x="454478" y="47912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440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Da </a:t>
            </a:r>
            <a:r>
              <a:rPr lang="en-US" dirty="0" err="1">
                <a:solidFill>
                  <a:schemeClr val="bg1"/>
                </a:solidFill>
              </a:rPr>
              <a:t>che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parte</a:t>
            </a:r>
            <a:r>
              <a:rPr lang="en-US" dirty="0">
                <a:solidFill>
                  <a:schemeClr val="bg1"/>
                </a:solidFill>
              </a:rPr>
              <a:t> state?</a:t>
            </a:r>
          </a:p>
        </p:txBody>
      </p:sp>
    </p:spTree>
    <p:extLst>
      <p:ext uri="{BB962C8B-B14F-4D97-AF65-F5344CB8AC3E}">
        <p14:creationId xmlns:p14="http://schemas.microsoft.com/office/powerpoint/2010/main" val="36289862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olo 3">
            <a:extLst>
              <a:ext uri="{FF2B5EF4-FFF2-40B4-BE49-F238E27FC236}">
                <a16:creationId xmlns:a16="http://schemas.microsoft.com/office/drawing/2014/main" id="{D417FE25-E152-4772-B334-A255A2786CFF}"/>
              </a:ext>
            </a:extLst>
          </p:cNvPr>
          <p:cNvSpPr txBox="1">
            <a:spLocks/>
          </p:cNvSpPr>
          <p:nvPr/>
        </p:nvSpPr>
        <p:spPr>
          <a:xfrm>
            <a:off x="362507" y="132115"/>
            <a:ext cx="7886700" cy="13255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…cosa ci ha insegnato il COVID?</a:t>
            </a:r>
          </a:p>
        </p:txBody>
      </p:sp>
      <p:grpSp>
        <p:nvGrpSpPr>
          <p:cNvPr id="4" name="Gruppo 3"/>
          <p:cNvGrpSpPr/>
          <p:nvPr/>
        </p:nvGrpSpPr>
        <p:grpSpPr>
          <a:xfrm>
            <a:off x="255912" y="1013639"/>
            <a:ext cx="8632176" cy="2373897"/>
            <a:chOff x="511824" y="4435522"/>
            <a:chExt cx="8632176" cy="2373897"/>
          </a:xfrm>
        </p:grpSpPr>
        <p:grpSp>
          <p:nvGrpSpPr>
            <p:cNvPr id="9" name="Gruppo 8"/>
            <p:cNvGrpSpPr/>
            <p:nvPr/>
          </p:nvGrpSpPr>
          <p:grpSpPr>
            <a:xfrm>
              <a:off x="511824" y="4435522"/>
              <a:ext cx="8632176" cy="2373897"/>
              <a:chOff x="443585" y="1027907"/>
              <a:chExt cx="8632176" cy="2373897"/>
            </a:xfrm>
          </p:grpSpPr>
          <p:grpSp>
            <p:nvGrpSpPr>
              <p:cNvPr id="10" name="Gruppo 9"/>
              <p:cNvGrpSpPr/>
              <p:nvPr/>
            </p:nvGrpSpPr>
            <p:grpSpPr>
              <a:xfrm>
                <a:off x="443585" y="1027907"/>
                <a:ext cx="8632176" cy="2373897"/>
                <a:chOff x="511824" y="2007034"/>
                <a:chExt cx="8632176" cy="2373897"/>
              </a:xfrm>
            </p:grpSpPr>
            <p:grpSp>
              <p:nvGrpSpPr>
                <p:cNvPr id="12" name="Gruppo 11"/>
                <p:cNvGrpSpPr/>
                <p:nvPr/>
              </p:nvGrpSpPr>
              <p:grpSpPr>
                <a:xfrm>
                  <a:off x="511824" y="2405966"/>
                  <a:ext cx="8632176" cy="1974965"/>
                  <a:chOff x="511824" y="2405966"/>
                  <a:chExt cx="8632176" cy="1974965"/>
                </a:xfrm>
              </p:grpSpPr>
              <p:grpSp>
                <p:nvGrpSpPr>
                  <p:cNvPr id="14" name="Gruppo 13"/>
                  <p:cNvGrpSpPr/>
                  <p:nvPr/>
                </p:nvGrpSpPr>
                <p:grpSpPr>
                  <a:xfrm>
                    <a:off x="511824" y="2405966"/>
                    <a:ext cx="8212784" cy="1974965"/>
                    <a:chOff x="511824" y="2405966"/>
                    <a:chExt cx="8212784" cy="1974965"/>
                  </a:xfrm>
                </p:grpSpPr>
                <p:pic>
                  <p:nvPicPr>
                    <p:cNvPr id="16" name="Immagine 15"/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511824" y="3237859"/>
                      <a:ext cx="6425623" cy="1143072"/>
                    </a:xfrm>
                    <a:prstGeom prst="rect">
                      <a:avLst/>
                    </a:prstGeom>
                    <a:ln>
                      <a:noFill/>
                    </a:ln>
                    <a:effectLst>
                      <a:outerShdw blurRad="292100" dist="139700" dir="2700000" algn="tl" rotWithShape="0">
                        <a:srgbClr val="333333">
                          <a:alpha val="65000"/>
                        </a:srgbClr>
                      </a:outerShdw>
                    </a:effectLst>
                  </p:spPr>
                </p:pic>
                <p:pic>
                  <p:nvPicPr>
                    <p:cNvPr id="17" name="Immagine 16"/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5469062" y="2405966"/>
                      <a:ext cx="3255546" cy="981541"/>
                    </a:xfrm>
                    <a:prstGeom prst="rect">
                      <a:avLst/>
                    </a:prstGeom>
                    <a:ln>
                      <a:noFill/>
                    </a:ln>
                    <a:effectLst>
                      <a:outerShdw blurRad="292100" dist="139700" dir="2700000" algn="tl" rotWithShape="0">
                        <a:srgbClr val="333333">
                          <a:alpha val="65000"/>
                        </a:srgbClr>
                      </a:outerShdw>
                    </a:effectLst>
                  </p:spPr>
                </p:pic>
              </p:grpSp>
              <p:sp>
                <p:nvSpPr>
                  <p:cNvPr id="15" name="Rettangolo 14"/>
                  <p:cNvSpPr/>
                  <p:nvPr/>
                </p:nvSpPr>
                <p:spPr>
                  <a:xfrm>
                    <a:off x="7322024" y="3110508"/>
                    <a:ext cx="1821976" cy="276999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it-IT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  <a:hlinkClick r:id="rId5"/>
                      </a:rPr>
                      <a:t>March 19, 2020</a:t>
                    </a:r>
                    <a:r>
                      <a:rPr kumimoji="0" lang="it-IT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 </a:t>
                    </a:r>
                  </a:p>
                </p:txBody>
              </p:sp>
            </p:grpSp>
            <p:pic>
              <p:nvPicPr>
                <p:cNvPr id="13" name="Immagine 12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531911" y="2007034"/>
                  <a:ext cx="1402202" cy="457240"/>
                </a:xfrm>
                <a:prstGeom prst="rect">
                  <a:avLst/>
                </a:prstGeom>
              </p:spPr>
            </p:pic>
          </p:grpSp>
          <p:cxnSp>
            <p:nvCxnSpPr>
              <p:cNvPr id="11" name="Connettore diritto 10"/>
              <p:cNvCxnSpPr/>
              <p:nvPr/>
            </p:nvCxnSpPr>
            <p:spPr>
              <a:xfrm>
                <a:off x="1596788" y="3261815"/>
                <a:ext cx="2483893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" name="Rettangolo 2"/>
            <p:cNvSpPr/>
            <p:nvPr/>
          </p:nvSpPr>
          <p:spPr>
            <a:xfrm>
              <a:off x="916514" y="4778765"/>
              <a:ext cx="3521123" cy="102358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SOLO COLLABORANDO SI TROVA UNA SOLUZIONE ALL’EMERGENZA</a:t>
              </a:r>
            </a:p>
          </p:txBody>
        </p:sp>
      </p:grp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24AADE3B-634D-41C0-A722-190E63F4D097}"/>
              </a:ext>
            </a:extLst>
          </p:cNvPr>
          <p:cNvGrpSpPr/>
          <p:nvPr/>
        </p:nvGrpSpPr>
        <p:grpSpPr>
          <a:xfrm>
            <a:off x="353459" y="3614858"/>
            <a:ext cx="8431624" cy="3192618"/>
            <a:chOff x="-115034" y="1034165"/>
            <a:chExt cx="8431624" cy="3192618"/>
          </a:xfrm>
        </p:grpSpPr>
        <p:grpSp>
          <p:nvGrpSpPr>
            <p:cNvPr id="19" name="Gruppo 18">
              <a:extLst>
                <a:ext uri="{FF2B5EF4-FFF2-40B4-BE49-F238E27FC236}">
                  <a16:creationId xmlns:a16="http://schemas.microsoft.com/office/drawing/2014/main" id="{DCDEC81F-E439-4723-8A4C-9904EF1962BF}"/>
                </a:ext>
              </a:extLst>
            </p:cNvPr>
            <p:cNvGrpSpPr/>
            <p:nvPr/>
          </p:nvGrpSpPr>
          <p:grpSpPr>
            <a:xfrm>
              <a:off x="1707629" y="1034165"/>
              <a:ext cx="6608961" cy="3192618"/>
              <a:chOff x="1707629" y="1034165"/>
              <a:chExt cx="6608961" cy="3192618"/>
            </a:xfrm>
          </p:grpSpPr>
          <p:grpSp>
            <p:nvGrpSpPr>
              <p:cNvPr id="21" name="Gruppo 20">
                <a:extLst>
                  <a:ext uri="{FF2B5EF4-FFF2-40B4-BE49-F238E27FC236}">
                    <a16:creationId xmlns:a16="http://schemas.microsoft.com/office/drawing/2014/main" id="{D1B312BB-D019-426C-BABB-8003543F0BFB}"/>
                  </a:ext>
                </a:extLst>
              </p:cNvPr>
              <p:cNvGrpSpPr/>
              <p:nvPr/>
            </p:nvGrpSpPr>
            <p:grpSpPr>
              <a:xfrm>
                <a:off x="1707629" y="1034165"/>
                <a:ext cx="6608961" cy="3192618"/>
                <a:chOff x="955298" y="1293157"/>
                <a:chExt cx="6608961" cy="3192618"/>
              </a:xfrm>
            </p:grpSpPr>
            <p:grpSp>
              <p:nvGrpSpPr>
                <p:cNvPr id="27" name="Gruppo 26">
                  <a:extLst>
                    <a:ext uri="{FF2B5EF4-FFF2-40B4-BE49-F238E27FC236}">
                      <a16:creationId xmlns:a16="http://schemas.microsoft.com/office/drawing/2014/main" id="{3023B8C3-6565-4824-ABE9-2CFE2FCC3AB9}"/>
                    </a:ext>
                  </a:extLst>
                </p:cNvPr>
                <p:cNvGrpSpPr/>
                <p:nvPr/>
              </p:nvGrpSpPr>
              <p:grpSpPr>
                <a:xfrm>
                  <a:off x="955298" y="1293157"/>
                  <a:ext cx="6608961" cy="3192618"/>
                  <a:chOff x="955298" y="1293157"/>
                  <a:chExt cx="6608961" cy="3192618"/>
                </a:xfrm>
              </p:grpSpPr>
              <p:pic>
                <p:nvPicPr>
                  <p:cNvPr id="29" name="Immagine 28">
                    <a:extLst>
                      <a:ext uri="{FF2B5EF4-FFF2-40B4-BE49-F238E27FC236}">
                        <a16:creationId xmlns:a16="http://schemas.microsoft.com/office/drawing/2014/main" id="{6220EB4E-B7FC-4B1B-B9D7-56F1A7F4534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955298" y="1293157"/>
                    <a:ext cx="5878965" cy="3192618"/>
                  </a:xfrm>
                  <a:prstGeom prst="rect">
                    <a:avLst/>
                  </a:prstGeom>
                  <a:ln>
                    <a:noFill/>
                  </a:ln>
                  <a:effectLst>
                    <a:outerShdw blurRad="292100" dist="139700" dir="2700000" algn="tl" rotWithShape="0">
                      <a:srgbClr val="333333">
                        <a:alpha val="65000"/>
                      </a:srgbClr>
                    </a:outerShdw>
                  </a:effectLst>
                </p:spPr>
              </p:pic>
              <p:pic>
                <p:nvPicPr>
                  <p:cNvPr id="30" name="Immagine 29">
                    <a:extLst>
                      <a:ext uri="{FF2B5EF4-FFF2-40B4-BE49-F238E27FC236}">
                        <a16:creationId xmlns:a16="http://schemas.microsoft.com/office/drawing/2014/main" id="{E2B931B0-2E33-4ACC-92DB-5E1BAF6C980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6086763" y="2227498"/>
                    <a:ext cx="1477496" cy="969959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28" name="Rettangolo 27">
                  <a:extLst>
                    <a:ext uri="{FF2B5EF4-FFF2-40B4-BE49-F238E27FC236}">
                      <a16:creationId xmlns:a16="http://schemas.microsoft.com/office/drawing/2014/main" id="{5C8D9830-0C7A-4A49-A9A4-6C8C7F3D112A}"/>
                    </a:ext>
                  </a:extLst>
                </p:cNvPr>
                <p:cNvSpPr/>
                <p:nvPr/>
              </p:nvSpPr>
              <p:spPr>
                <a:xfrm>
                  <a:off x="6086763" y="1293157"/>
                  <a:ext cx="692163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  <a:hlinkClick r:id="rId9"/>
                    </a:rPr>
                    <a:t>RDA</a:t>
                  </a:r>
                  <a:r>
                    <a:rPr kumimoji="0" lang="it-IT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</a:p>
              </p:txBody>
            </p:sp>
          </p:grpSp>
          <p:cxnSp>
            <p:nvCxnSpPr>
              <p:cNvPr id="22" name="Connettore diritto 21">
                <a:extLst>
                  <a:ext uri="{FF2B5EF4-FFF2-40B4-BE49-F238E27FC236}">
                    <a16:creationId xmlns:a16="http://schemas.microsoft.com/office/drawing/2014/main" id="{5AAF94A9-657C-4DF3-B433-DBE68CBD2D7D}"/>
                  </a:ext>
                </a:extLst>
              </p:cNvPr>
              <p:cNvCxnSpPr/>
              <p:nvPr/>
            </p:nvCxnSpPr>
            <p:spPr>
              <a:xfrm>
                <a:off x="2119141" y="2922543"/>
                <a:ext cx="2446035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ttore diritto 22">
                <a:extLst>
                  <a:ext uri="{FF2B5EF4-FFF2-40B4-BE49-F238E27FC236}">
                    <a16:creationId xmlns:a16="http://schemas.microsoft.com/office/drawing/2014/main" id="{5F57113F-9A99-4BFF-B21B-4ABB5BD76599}"/>
                  </a:ext>
                </a:extLst>
              </p:cNvPr>
              <p:cNvCxnSpPr/>
              <p:nvPr/>
            </p:nvCxnSpPr>
            <p:spPr>
              <a:xfrm>
                <a:off x="2882209" y="3143181"/>
                <a:ext cx="4302967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ttore diritto 23">
                <a:extLst>
                  <a:ext uri="{FF2B5EF4-FFF2-40B4-BE49-F238E27FC236}">
                    <a16:creationId xmlns:a16="http://schemas.microsoft.com/office/drawing/2014/main" id="{EACCF211-BF52-4FFD-B169-CCA7E2F14808}"/>
                  </a:ext>
                </a:extLst>
              </p:cNvPr>
              <p:cNvCxnSpPr/>
              <p:nvPr/>
            </p:nvCxnSpPr>
            <p:spPr>
              <a:xfrm>
                <a:off x="2119140" y="3347898"/>
                <a:ext cx="1552108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ttore diritto 24">
                <a:extLst>
                  <a:ext uri="{FF2B5EF4-FFF2-40B4-BE49-F238E27FC236}">
                    <a16:creationId xmlns:a16="http://schemas.microsoft.com/office/drawing/2014/main" id="{2CC6CC3E-E848-48E6-8B18-B7819420D14B}"/>
                  </a:ext>
                </a:extLst>
              </p:cNvPr>
              <p:cNvCxnSpPr/>
              <p:nvPr/>
            </p:nvCxnSpPr>
            <p:spPr>
              <a:xfrm>
                <a:off x="2413692" y="3964322"/>
                <a:ext cx="4302967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nettore diritto 25">
                <a:extLst>
                  <a:ext uri="{FF2B5EF4-FFF2-40B4-BE49-F238E27FC236}">
                    <a16:creationId xmlns:a16="http://schemas.microsoft.com/office/drawing/2014/main" id="{B33CD398-D07E-4B1F-A32E-3ABFF88D8B20}"/>
                  </a:ext>
                </a:extLst>
              </p:cNvPr>
              <p:cNvCxnSpPr/>
              <p:nvPr/>
            </p:nvCxnSpPr>
            <p:spPr>
              <a:xfrm>
                <a:off x="2119140" y="4147087"/>
                <a:ext cx="2086832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Rettangolo 19">
              <a:extLst>
                <a:ext uri="{FF2B5EF4-FFF2-40B4-BE49-F238E27FC236}">
                  <a16:creationId xmlns:a16="http://schemas.microsoft.com/office/drawing/2014/main" id="{65B6A993-3104-4833-AD48-8C12FD196AF6}"/>
                </a:ext>
              </a:extLst>
            </p:cNvPr>
            <p:cNvSpPr/>
            <p:nvPr/>
          </p:nvSpPr>
          <p:spPr>
            <a:xfrm>
              <a:off x="-115034" y="1557592"/>
              <a:ext cx="2028418" cy="233934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SERVONO I DATI</a:t>
              </a:r>
              <a:br>
                <a:rPr kumimoji="0" lang="it-IT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</a:br>
              <a:r>
                <a:rPr kumimoji="0" lang="it-IT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[FAIR BY DESIGN]</a:t>
              </a:r>
              <a:br>
                <a:rPr kumimoji="0" lang="it-IT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</a:br>
              <a:r>
                <a:rPr kumimoji="0" lang="it-IT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(E NON SOLO LA SINTESI FINALE SOTTO FORMA DI ARTICOLO)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922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olo 3">
            <a:extLst>
              <a:ext uri="{FF2B5EF4-FFF2-40B4-BE49-F238E27FC236}">
                <a16:creationId xmlns:a16="http://schemas.microsoft.com/office/drawing/2014/main" id="{D417FE25-E152-4772-B334-A255A2786CFF}"/>
              </a:ext>
            </a:extLst>
          </p:cNvPr>
          <p:cNvSpPr txBox="1">
            <a:spLocks/>
          </p:cNvSpPr>
          <p:nvPr/>
        </p:nvSpPr>
        <p:spPr>
          <a:xfrm>
            <a:off x="362507" y="132115"/>
            <a:ext cx="7886700" cy="13255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«COMUNICAZIONE»?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AB30518F-AB1D-465C-AE77-159F6219AC3E}"/>
              </a:ext>
            </a:extLst>
          </p:cNvPr>
          <p:cNvGrpSpPr/>
          <p:nvPr/>
        </p:nvGrpSpPr>
        <p:grpSpPr>
          <a:xfrm>
            <a:off x="219356" y="975399"/>
            <a:ext cx="8458168" cy="5388652"/>
            <a:chOff x="338958" y="1193763"/>
            <a:chExt cx="8458168" cy="5388652"/>
          </a:xfrm>
        </p:grpSpPr>
        <p:grpSp>
          <p:nvGrpSpPr>
            <p:cNvPr id="20" name="Gruppo 19"/>
            <p:cNvGrpSpPr/>
            <p:nvPr/>
          </p:nvGrpSpPr>
          <p:grpSpPr>
            <a:xfrm>
              <a:off x="338958" y="1193763"/>
              <a:ext cx="8458168" cy="5388652"/>
              <a:chOff x="457232" y="596598"/>
              <a:chExt cx="8458168" cy="5388652"/>
            </a:xfrm>
          </p:grpSpPr>
          <p:grpSp>
            <p:nvGrpSpPr>
              <p:cNvPr id="22" name="Gruppo 21"/>
              <p:cNvGrpSpPr/>
              <p:nvPr/>
            </p:nvGrpSpPr>
            <p:grpSpPr>
              <a:xfrm>
                <a:off x="457232" y="596598"/>
                <a:ext cx="8458168" cy="5388652"/>
                <a:chOff x="457232" y="596598"/>
                <a:chExt cx="8458168" cy="5388652"/>
              </a:xfrm>
            </p:grpSpPr>
            <p:pic>
              <p:nvPicPr>
                <p:cNvPr id="24" name="Immagine 23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57232" y="1268881"/>
                  <a:ext cx="4837303" cy="4716369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grpSp>
              <p:nvGrpSpPr>
                <p:cNvPr id="25" name="Gruppo 24"/>
                <p:cNvGrpSpPr/>
                <p:nvPr/>
              </p:nvGrpSpPr>
              <p:grpSpPr>
                <a:xfrm>
                  <a:off x="5331206" y="596598"/>
                  <a:ext cx="3584194" cy="862615"/>
                  <a:chOff x="5331206" y="596598"/>
                  <a:chExt cx="3584194" cy="862615"/>
                </a:xfrm>
              </p:grpSpPr>
              <p:pic>
                <p:nvPicPr>
                  <p:cNvPr id="26" name="Immagine 25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5331206" y="596598"/>
                    <a:ext cx="3391979" cy="862615"/>
                  </a:xfrm>
                  <a:prstGeom prst="rect">
                    <a:avLst/>
                  </a:prstGeom>
                  <a:ln>
                    <a:noFill/>
                  </a:ln>
                  <a:effectLst>
                    <a:outerShdw blurRad="292100" dist="139700" dir="2700000" algn="tl" rotWithShape="0">
                      <a:srgbClr val="333333">
                        <a:alpha val="65000"/>
                      </a:srgbClr>
                    </a:outerShdw>
                  </a:effectLst>
                </p:spPr>
              </p:pic>
              <p:sp>
                <p:nvSpPr>
                  <p:cNvPr id="27" name="Rettangolo 26"/>
                  <p:cNvSpPr/>
                  <p:nvPr/>
                </p:nvSpPr>
                <p:spPr>
                  <a:xfrm>
                    <a:off x="7598664" y="1159452"/>
                    <a:ext cx="1316736" cy="276999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it-IT" sz="1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  <a:hlinkClick r:id="rId5"/>
                      </a:rPr>
                      <a:t>Feb.1, 2020</a:t>
                    </a:r>
                    <a:r>
                      <a:rPr kumimoji="0" lang="it-IT" sz="1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 </a:t>
                    </a:r>
                  </a:p>
                </p:txBody>
              </p:sp>
            </p:grpSp>
          </p:grpSp>
          <p:sp>
            <p:nvSpPr>
              <p:cNvPr id="23" name="Rettangolo 22"/>
              <p:cNvSpPr/>
              <p:nvPr/>
            </p:nvSpPr>
            <p:spPr>
              <a:xfrm>
                <a:off x="479395" y="3511907"/>
                <a:ext cx="1673352" cy="1271016"/>
              </a:xfrm>
              <a:prstGeom prst="rect">
                <a:avLst/>
              </a:prstGeom>
              <a:noFill/>
              <a:ln w="254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1" name="Rettangolo 30">
              <a:extLst>
                <a:ext uri="{FF2B5EF4-FFF2-40B4-BE49-F238E27FC236}">
                  <a16:creationId xmlns:a16="http://schemas.microsoft.com/office/drawing/2014/main" id="{F34BFA4A-4FB7-46E7-A4FE-3A3B6D121C2C}"/>
                </a:ext>
              </a:extLst>
            </p:cNvPr>
            <p:cNvSpPr/>
            <p:nvPr/>
          </p:nvSpPr>
          <p:spPr>
            <a:xfrm>
              <a:off x="5804561" y="2149734"/>
              <a:ext cx="2800350" cy="2586683"/>
            </a:xfrm>
            <a:prstGeom prst="rect">
              <a:avLst/>
            </a:prstGeom>
            <a:solidFill>
              <a:sysClr val="windowText" lastClr="00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…GLI SCIENZIATI  </a:t>
              </a:r>
              <a:r>
                <a:rPr kumimoji="0" lang="it-IT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ADESSO</a:t>
              </a:r>
              <a:r>
                <a:rPr kumimoji="0" lang="it-IT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STANNO APRENDO DATI E ARTICOLI SU COVID-19…</a:t>
              </a:r>
              <a:br>
                <a:rPr kumimoji="0" lang="it-IT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</a:br>
              <a:r>
                <a:rPr kumimoji="0" lang="it-IT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SIGNIFICA CHE IL COMPORTAMENTO «NORMALE» INVECE È QUELLO DI METTERE BARRIERE ALLA CONOSCENZA</a:t>
              </a:r>
            </a:p>
          </p:txBody>
        </p:sp>
      </p:grpSp>
      <p:grpSp>
        <p:nvGrpSpPr>
          <p:cNvPr id="6" name="Gruppo 5"/>
          <p:cNvGrpSpPr/>
          <p:nvPr/>
        </p:nvGrpSpPr>
        <p:grpSpPr>
          <a:xfrm>
            <a:off x="4932783" y="4867410"/>
            <a:ext cx="3959878" cy="1788263"/>
            <a:chOff x="2055216" y="3314031"/>
            <a:chExt cx="3280205" cy="1481326"/>
          </a:xfrm>
        </p:grpSpPr>
        <p:grpSp>
          <p:nvGrpSpPr>
            <p:cNvPr id="4" name="Gruppo 3"/>
            <p:cNvGrpSpPr/>
            <p:nvPr/>
          </p:nvGrpSpPr>
          <p:grpSpPr>
            <a:xfrm>
              <a:off x="2055216" y="3348450"/>
              <a:ext cx="3280205" cy="1446907"/>
              <a:chOff x="2055216" y="3348450"/>
              <a:chExt cx="3280205" cy="1446907"/>
            </a:xfrm>
          </p:grpSpPr>
          <p:pic>
            <p:nvPicPr>
              <p:cNvPr id="18" name="Immagine 17"/>
              <p:cNvPicPr/>
              <p:nvPr/>
            </p:nvPicPr>
            <p:blipFill rotWithShape="1">
              <a:blip r:embed="rId6"/>
              <a:srcRect l="20668" t="25678" r="29654" b="35362"/>
              <a:stretch/>
            </p:blipFill>
            <p:spPr bwMode="auto">
              <a:xfrm>
                <a:off x="2055216" y="3348450"/>
                <a:ext cx="3280205" cy="144690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3" name="Rettangolo 2"/>
              <p:cNvSpPr/>
              <p:nvPr/>
            </p:nvSpPr>
            <p:spPr>
              <a:xfrm>
                <a:off x="2724534" y="4176625"/>
                <a:ext cx="861147" cy="223567"/>
              </a:xfrm>
              <a:prstGeom prst="rect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ttangolo 27"/>
              <p:cNvSpPr/>
              <p:nvPr/>
            </p:nvSpPr>
            <p:spPr>
              <a:xfrm>
                <a:off x="4474274" y="3351906"/>
                <a:ext cx="861147" cy="223567"/>
              </a:xfrm>
              <a:prstGeom prst="rect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" name="Rettangolo 4"/>
            <p:cNvSpPr/>
            <p:nvPr/>
          </p:nvSpPr>
          <p:spPr>
            <a:xfrm>
              <a:off x="2917928" y="3314031"/>
              <a:ext cx="912200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hlinkClick r:id="rId7"/>
                </a:rPr>
                <a:t>Feb</a:t>
              </a:r>
              <a:r>
                <a:rPr kumimoji="0" lang="it-IT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hlinkClick r:id="rId7"/>
                </a:rPr>
                <a:t> 4, 2020</a:t>
              </a:r>
              <a:r>
                <a:rPr kumimoji="0" lang="it-IT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0236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2172" y="0"/>
            <a:ext cx="7886700" cy="1325563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…editori e COVID 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7993D2F1-52D4-4EDF-AE2E-1D34E6ACF0DC}"/>
              </a:ext>
            </a:extLst>
          </p:cNvPr>
          <p:cNvGrpSpPr/>
          <p:nvPr/>
        </p:nvGrpSpPr>
        <p:grpSpPr>
          <a:xfrm>
            <a:off x="253552" y="4966095"/>
            <a:ext cx="8518575" cy="1722455"/>
            <a:chOff x="253552" y="4966095"/>
            <a:chExt cx="8518575" cy="1722455"/>
          </a:xfrm>
        </p:grpSpPr>
        <p:sp>
          <p:nvSpPr>
            <p:cNvPr id="8" name="Rettangolo 7"/>
            <p:cNvSpPr/>
            <p:nvPr/>
          </p:nvSpPr>
          <p:spPr>
            <a:xfrm>
              <a:off x="253552" y="4966095"/>
              <a:ext cx="3998794" cy="88710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SI RENDONO CONTO CHE L’ACCESSO IMMEDIATO SALVA VITE…</a:t>
              </a:r>
            </a:p>
          </p:txBody>
        </p:sp>
        <p:grpSp>
          <p:nvGrpSpPr>
            <p:cNvPr id="36" name="Gruppo 35">
              <a:extLst>
                <a:ext uri="{FF2B5EF4-FFF2-40B4-BE49-F238E27FC236}">
                  <a16:creationId xmlns:a16="http://schemas.microsoft.com/office/drawing/2014/main" id="{F46F4F92-DAC2-4C9A-AA1C-30D1BD9ADCFE}"/>
                </a:ext>
              </a:extLst>
            </p:cNvPr>
            <p:cNvGrpSpPr/>
            <p:nvPr/>
          </p:nvGrpSpPr>
          <p:grpSpPr>
            <a:xfrm>
              <a:off x="564022" y="5409648"/>
              <a:ext cx="8208105" cy="1278902"/>
              <a:chOff x="1382317" y="5101033"/>
              <a:chExt cx="8208105" cy="1278902"/>
            </a:xfrm>
          </p:grpSpPr>
          <p:grpSp>
            <p:nvGrpSpPr>
              <p:cNvPr id="37" name="Gruppo 36">
                <a:extLst>
                  <a:ext uri="{FF2B5EF4-FFF2-40B4-BE49-F238E27FC236}">
                    <a16:creationId xmlns:a16="http://schemas.microsoft.com/office/drawing/2014/main" id="{0C980CA6-48C1-4BF8-B53E-4CB51A9A87A8}"/>
                  </a:ext>
                </a:extLst>
              </p:cNvPr>
              <p:cNvGrpSpPr/>
              <p:nvPr/>
            </p:nvGrpSpPr>
            <p:grpSpPr>
              <a:xfrm>
                <a:off x="1382317" y="5101033"/>
                <a:ext cx="8208105" cy="1278902"/>
                <a:chOff x="1382317" y="5101033"/>
                <a:chExt cx="8208105" cy="1278902"/>
              </a:xfrm>
            </p:grpSpPr>
            <p:pic>
              <p:nvPicPr>
                <p:cNvPr id="40" name="Immagine 39">
                  <a:extLst>
                    <a:ext uri="{FF2B5EF4-FFF2-40B4-BE49-F238E27FC236}">
                      <a16:creationId xmlns:a16="http://schemas.microsoft.com/office/drawing/2014/main" id="{FA0B9D08-44EB-4B12-944E-0B7ED271F214}"/>
                    </a:ext>
                  </a:extLst>
                </p:cNvPr>
                <p:cNvPicPr/>
                <p:nvPr/>
              </p:nvPicPr>
              <p:blipFill rotWithShape="1">
                <a:blip r:embed="rId3"/>
                <a:srcRect l="21878" t="26231" r="12893" b="54669"/>
                <a:stretch/>
              </p:blipFill>
              <p:spPr bwMode="auto">
                <a:xfrm>
                  <a:off x="5599447" y="5101033"/>
                  <a:ext cx="3990975" cy="656590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39" name="Immagine 38">
                  <a:extLst>
                    <a:ext uri="{FF2B5EF4-FFF2-40B4-BE49-F238E27FC236}">
                      <a16:creationId xmlns:a16="http://schemas.microsoft.com/office/drawing/2014/main" id="{AB4E4BA2-C29C-4622-AC24-F0961909FD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6244" t="75009" r="2716" b="5427"/>
                <a:stretch/>
              </p:blipFill>
              <p:spPr>
                <a:xfrm>
                  <a:off x="1382317" y="5470469"/>
                  <a:ext cx="6409346" cy="909466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</p:grpSp>
          <p:sp>
            <p:nvSpPr>
              <p:cNvPr id="38" name="Rettangolo 37">
                <a:extLst>
                  <a:ext uri="{FF2B5EF4-FFF2-40B4-BE49-F238E27FC236}">
                    <a16:creationId xmlns:a16="http://schemas.microsoft.com/office/drawing/2014/main" id="{364626F6-A4CB-4974-8C82-EDD574DA32FF}"/>
                  </a:ext>
                </a:extLst>
              </p:cNvPr>
              <p:cNvSpPr/>
              <p:nvPr/>
            </p:nvSpPr>
            <p:spPr>
              <a:xfrm>
                <a:off x="5663760" y="5162641"/>
                <a:ext cx="1781033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hlinkClick r:id="rId5"/>
                  </a:rPr>
                  <a:t>March 13, 2020</a:t>
                </a:r>
                <a:r>
                  <a:rPr kumimoji="0" lang="it-IT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p:grpSp>
      </p:grpSp>
      <p:grpSp>
        <p:nvGrpSpPr>
          <p:cNvPr id="6" name="Gruppo 5">
            <a:extLst>
              <a:ext uri="{FF2B5EF4-FFF2-40B4-BE49-F238E27FC236}">
                <a16:creationId xmlns:a16="http://schemas.microsoft.com/office/drawing/2014/main" id="{1A0E0C58-F0D4-42DF-A0A1-ED0F923CB806}"/>
              </a:ext>
            </a:extLst>
          </p:cNvPr>
          <p:cNvGrpSpPr/>
          <p:nvPr/>
        </p:nvGrpSpPr>
        <p:grpSpPr>
          <a:xfrm>
            <a:off x="120281" y="2209280"/>
            <a:ext cx="6215979" cy="2551336"/>
            <a:chOff x="120281" y="2209280"/>
            <a:chExt cx="6215979" cy="2551336"/>
          </a:xfrm>
        </p:grpSpPr>
        <p:grpSp>
          <p:nvGrpSpPr>
            <p:cNvPr id="5" name="Gruppo 4">
              <a:extLst>
                <a:ext uri="{FF2B5EF4-FFF2-40B4-BE49-F238E27FC236}">
                  <a16:creationId xmlns:a16="http://schemas.microsoft.com/office/drawing/2014/main" id="{60995DE1-29B0-4C0D-AB31-9E5D526D7573}"/>
                </a:ext>
              </a:extLst>
            </p:cNvPr>
            <p:cNvGrpSpPr/>
            <p:nvPr/>
          </p:nvGrpSpPr>
          <p:grpSpPr>
            <a:xfrm>
              <a:off x="120281" y="2209280"/>
              <a:ext cx="6215979" cy="2551336"/>
              <a:chOff x="120281" y="2209280"/>
              <a:chExt cx="6215979" cy="2551336"/>
            </a:xfrm>
          </p:grpSpPr>
          <p:sp>
            <p:nvSpPr>
              <p:cNvPr id="42" name="Rettangolo 41">
                <a:extLst>
                  <a:ext uri="{FF2B5EF4-FFF2-40B4-BE49-F238E27FC236}">
                    <a16:creationId xmlns:a16="http://schemas.microsoft.com/office/drawing/2014/main" id="{F5E4F456-0E8C-45AC-AB3E-AB1A6D489A88}"/>
                  </a:ext>
                </a:extLst>
              </p:cNvPr>
              <p:cNvSpPr/>
              <p:nvPr/>
            </p:nvSpPr>
            <p:spPr>
              <a:xfrm>
                <a:off x="253552" y="3398551"/>
                <a:ext cx="6082708" cy="1362065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NON SAPPIAMO QUALE RICERCA CHE RESTA CHIUSA OGGI</a:t>
                </a:r>
                <a:br>
                  <a:rPr kumimoji="0" lang="it-IT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</a:br>
                <a:r>
                  <a:rPr kumimoji="0" lang="it-IT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POTREBBE ISPIRARE SOLUZIONI E IDEE DOMANI…NESSUN LOCKDOWN PER LA RICERCA</a:t>
                </a:r>
              </a:p>
            </p:txBody>
          </p:sp>
          <p:pic>
            <p:nvPicPr>
              <p:cNvPr id="44" name="Immagine 43">
                <a:extLst>
                  <a:ext uri="{FF2B5EF4-FFF2-40B4-BE49-F238E27FC236}">
                    <a16:creationId xmlns:a16="http://schemas.microsoft.com/office/drawing/2014/main" id="{9E3AECD5-2180-4496-8837-B4F60BAF29BD}"/>
                  </a:ext>
                </a:extLst>
              </p:cNvPr>
              <p:cNvPicPr/>
              <p:nvPr/>
            </p:nvPicPr>
            <p:blipFill rotWithShape="1">
              <a:blip r:embed="rId6"/>
              <a:srcRect l="10376" t="7379" r="11323" b="39495"/>
              <a:stretch/>
            </p:blipFill>
            <p:spPr bwMode="auto">
              <a:xfrm>
                <a:off x="120281" y="2209280"/>
                <a:ext cx="3035345" cy="115846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sp>
          <p:nvSpPr>
            <p:cNvPr id="45" name="Rettangolo 44">
              <a:extLst>
                <a:ext uri="{FF2B5EF4-FFF2-40B4-BE49-F238E27FC236}">
                  <a16:creationId xmlns:a16="http://schemas.microsoft.com/office/drawing/2014/main" id="{71D48A08-125B-4FBC-948A-65BC858B6CE7}"/>
                </a:ext>
              </a:extLst>
            </p:cNvPr>
            <p:cNvSpPr/>
            <p:nvPr/>
          </p:nvSpPr>
          <p:spPr>
            <a:xfrm>
              <a:off x="1275669" y="3168020"/>
              <a:ext cx="154960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hlinkClick r:id="rId7"/>
                </a:rPr>
                <a:t>Roorick</a:t>
              </a:r>
              <a:r>
                <a:rPr kumimoji="0" lang="it-IT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hlinkClick r:id="rId7"/>
                </a:rPr>
                <a:t>, </a:t>
              </a:r>
              <a:r>
                <a:rPr kumimoji="0" lang="it-IT" sz="1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hlinkClick r:id="rId7"/>
                </a:rPr>
                <a:t>June</a:t>
              </a:r>
              <a:r>
                <a:rPr kumimoji="0" lang="it-IT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hlinkClick r:id="rId7"/>
                </a:rPr>
                <a:t> 2020</a:t>
              </a:r>
              <a:endPara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F0804AFD-A5F6-4CFA-B3D1-4AE1300D6C74}"/>
              </a:ext>
            </a:extLst>
          </p:cNvPr>
          <p:cNvGrpSpPr/>
          <p:nvPr/>
        </p:nvGrpSpPr>
        <p:grpSpPr>
          <a:xfrm>
            <a:off x="1637954" y="217380"/>
            <a:ext cx="7134172" cy="2412681"/>
            <a:chOff x="4359033" y="3159834"/>
            <a:chExt cx="5267441" cy="1781377"/>
          </a:xfrm>
        </p:grpSpPr>
        <p:grpSp>
          <p:nvGrpSpPr>
            <p:cNvPr id="29" name="Gruppo 28">
              <a:extLst>
                <a:ext uri="{FF2B5EF4-FFF2-40B4-BE49-F238E27FC236}">
                  <a16:creationId xmlns:a16="http://schemas.microsoft.com/office/drawing/2014/main" id="{1FFFCF8C-C8BC-48FF-B886-3AD859D60231}"/>
                </a:ext>
              </a:extLst>
            </p:cNvPr>
            <p:cNvGrpSpPr/>
            <p:nvPr/>
          </p:nvGrpSpPr>
          <p:grpSpPr>
            <a:xfrm>
              <a:off x="4359033" y="3615648"/>
              <a:ext cx="4081764" cy="1325563"/>
              <a:chOff x="4359033" y="3615648"/>
              <a:chExt cx="4081764" cy="1325563"/>
            </a:xfrm>
          </p:grpSpPr>
          <p:pic>
            <p:nvPicPr>
              <p:cNvPr id="31" name="Immagine 30">
                <a:extLst>
                  <a:ext uri="{FF2B5EF4-FFF2-40B4-BE49-F238E27FC236}">
                    <a16:creationId xmlns:a16="http://schemas.microsoft.com/office/drawing/2014/main" id="{2321D0A5-4B4B-4A59-A4C7-6A0B6E82AA1A}"/>
                  </a:ext>
                </a:extLst>
              </p:cNvPr>
              <p:cNvPicPr/>
              <p:nvPr/>
            </p:nvPicPr>
            <p:blipFill rotWithShape="1">
              <a:blip r:embed="rId8"/>
              <a:srcRect l="16809" t="29054" r="4597" b="25566"/>
              <a:stretch/>
            </p:blipFill>
            <p:spPr bwMode="auto">
              <a:xfrm>
                <a:off x="4359033" y="3615648"/>
                <a:ext cx="4081764" cy="132556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cxnSp>
            <p:nvCxnSpPr>
              <p:cNvPr id="32" name="Connettore diritto 31">
                <a:extLst>
                  <a:ext uri="{FF2B5EF4-FFF2-40B4-BE49-F238E27FC236}">
                    <a16:creationId xmlns:a16="http://schemas.microsoft.com/office/drawing/2014/main" id="{2E80FB7D-C505-4220-A83D-4ECE2D0F02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62235" y="4145976"/>
                <a:ext cx="2975776" cy="1825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nettore diritto 32">
                <a:extLst>
                  <a:ext uri="{FF2B5EF4-FFF2-40B4-BE49-F238E27FC236}">
                    <a16:creationId xmlns:a16="http://schemas.microsoft.com/office/drawing/2014/main" id="{AA725639-61D4-46E2-BA98-4CF7587B94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62235" y="4368341"/>
                <a:ext cx="2975776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nettore diritto 33">
                <a:extLst>
                  <a:ext uri="{FF2B5EF4-FFF2-40B4-BE49-F238E27FC236}">
                    <a16:creationId xmlns:a16="http://schemas.microsoft.com/office/drawing/2014/main" id="{B38E4261-41CA-4724-8F9D-AFD22405C9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62235" y="4555429"/>
                <a:ext cx="3299816" cy="1763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ttore diritto 34">
                <a:extLst>
                  <a:ext uri="{FF2B5EF4-FFF2-40B4-BE49-F238E27FC236}">
                    <a16:creationId xmlns:a16="http://schemas.microsoft.com/office/drawing/2014/main" id="{39C7346A-EB94-49A1-9293-29308F28AE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62235" y="4777178"/>
                <a:ext cx="3378562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Rettangolo 29">
              <a:extLst>
                <a:ext uri="{FF2B5EF4-FFF2-40B4-BE49-F238E27FC236}">
                  <a16:creationId xmlns:a16="http://schemas.microsoft.com/office/drawing/2014/main" id="{E5377AF4-6832-4913-B2A6-E2A6D8723C55}"/>
                </a:ext>
              </a:extLst>
            </p:cNvPr>
            <p:cNvSpPr/>
            <p:nvPr/>
          </p:nvSpPr>
          <p:spPr>
            <a:xfrm>
              <a:off x="6998583" y="3159834"/>
              <a:ext cx="2627891" cy="760639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IRREALE. SANNO CHE SALVANO VITE MA APRONO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- SOLO PER UNA MALATTIA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- E PER UN TEMPO LIMITATO </a:t>
              </a:r>
            </a:p>
          </p:txBody>
        </p:sp>
      </p:grpSp>
      <p:sp>
        <p:nvSpPr>
          <p:cNvPr id="41" name="Rettangolo 40">
            <a:extLst>
              <a:ext uri="{FF2B5EF4-FFF2-40B4-BE49-F238E27FC236}">
                <a16:creationId xmlns:a16="http://schemas.microsoft.com/office/drawing/2014/main" id="{A42724EF-7712-4D85-A3D3-39FD908B822E}"/>
              </a:ext>
            </a:extLst>
          </p:cNvPr>
          <p:cNvSpPr/>
          <p:nvPr/>
        </p:nvSpPr>
        <p:spPr>
          <a:xfrm>
            <a:off x="6374443" y="2381427"/>
            <a:ext cx="2796243" cy="179533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SOLO CORONAVIRUS?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ALZHEIMER, CANCRO, CAMBIAMENTO CLIMATICO, VIOLENZA SULLE DONNE SONO MENO IMPORTANTI?…</a:t>
            </a:r>
          </a:p>
        </p:txBody>
      </p:sp>
    </p:spTree>
    <p:extLst>
      <p:ext uri="{BB962C8B-B14F-4D97-AF65-F5344CB8AC3E}">
        <p14:creationId xmlns:p14="http://schemas.microsoft.com/office/powerpoint/2010/main" val="302831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olo 2">
            <a:extLst>
              <a:ext uri="{FF2B5EF4-FFF2-40B4-BE49-F238E27FC236}">
                <a16:creationId xmlns:a16="http://schemas.microsoft.com/office/drawing/2014/main" id="{618F6736-8D86-4E83-8FAF-BE68AE367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717" y="-22933"/>
            <a:ext cx="7886700" cy="1325563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Comunicazione scientifica oggi…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C4887BBF-C65A-45BC-A5EB-29F2BBBB2A96}"/>
              </a:ext>
            </a:extLst>
          </p:cNvPr>
          <p:cNvSpPr/>
          <p:nvPr/>
        </p:nvSpPr>
        <p:spPr>
          <a:xfrm>
            <a:off x="109183" y="995652"/>
            <a:ext cx="9034817" cy="21569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… PAGHIAMO GLI EDITORI COMMERCIALI PERCHÉ METTANO SOTTO CHIAVE IL CONTENUTO CREATO CON </a:t>
            </a: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FONDI PUBBLICI </a:t>
            </a: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DA </a:t>
            </a: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AUTORI NON PAGATI </a:t>
            </a: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E CERTIFICATO DA </a:t>
            </a: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REVISORI NON PAGATI</a:t>
            </a: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…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FEC96D31-1D4B-4B22-B1D8-CB79AB032B2F}"/>
              </a:ext>
            </a:extLst>
          </p:cNvPr>
          <p:cNvGrpSpPr/>
          <p:nvPr/>
        </p:nvGrpSpPr>
        <p:grpSpPr>
          <a:xfrm>
            <a:off x="700754" y="5324525"/>
            <a:ext cx="6480315" cy="1533475"/>
            <a:chOff x="1271614" y="3739885"/>
            <a:chExt cx="6480315" cy="1533475"/>
          </a:xfrm>
        </p:grpSpPr>
        <p:grpSp>
          <p:nvGrpSpPr>
            <p:cNvPr id="10" name="Gruppo 9">
              <a:extLst>
                <a:ext uri="{FF2B5EF4-FFF2-40B4-BE49-F238E27FC236}">
                  <a16:creationId xmlns:a16="http://schemas.microsoft.com/office/drawing/2014/main" id="{C879C997-9B1C-418F-A35D-F4116FBE05B8}"/>
                </a:ext>
              </a:extLst>
            </p:cNvPr>
            <p:cNvGrpSpPr/>
            <p:nvPr/>
          </p:nvGrpSpPr>
          <p:grpSpPr>
            <a:xfrm>
              <a:off x="1271614" y="3739885"/>
              <a:ext cx="5791039" cy="746983"/>
              <a:chOff x="975522" y="3870514"/>
              <a:chExt cx="5791039" cy="746983"/>
            </a:xfrm>
          </p:grpSpPr>
          <p:grpSp>
            <p:nvGrpSpPr>
              <p:cNvPr id="3" name="Gruppo 2">
                <a:extLst>
                  <a:ext uri="{FF2B5EF4-FFF2-40B4-BE49-F238E27FC236}">
                    <a16:creationId xmlns:a16="http://schemas.microsoft.com/office/drawing/2014/main" id="{7C64BFCD-F178-402E-8D22-8A40C74632FC}"/>
                  </a:ext>
                </a:extLst>
              </p:cNvPr>
              <p:cNvGrpSpPr/>
              <p:nvPr/>
            </p:nvGrpSpPr>
            <p:grpSpPr>
              <a:xfrm>
                <a:off x="975522" y="3870514"/>
                <a:ext cx="5791039" cy="746983"/>
                <a:chOff x="975522" y="3870514"/>
                <a:chExt cx="5791039" cy="746983"/>
              </a:xfrm>
            </p:grpSpPr>
            <p:pic>
              <p:nvPicPr>
                <p:cNvPr id="2" name="Immagine 1">
                  <a:extLst>
                    <a:ext uri="{FF2B5EF4-FFF2-40B4-BE49-F238E27FC236}">
                      <a16:creationId xmlns:a16="http://schemas.microsoft.com/office/drawing/2014/main" id="{3457334C-D747-4A6F-9AB5-A3DA1A9CE32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22448" r="1002" b="18618"/>
                <a:stretch/>
              </p:blipFill>
              <p:spPr>
                <a:xfrm>
                  <a:off x="2797591" y="3870514"/>
                  <a:ext cx="3968969" cy="682780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grpSp>
              <p:nvGrpSpPr>
                <p:cNvPr id="18" name="Gruppo 17">
                  <a:extLst>
                    <a:ext uri="{FF2B5EF4-FFF2-40B4-BE49-F238E27FC236}">
                      <a16:creationId xmlns:a16="http://schemas.microsoft.com/office/drawing/2014/main" id="{79FE6C0C-8394-436A-A57E-BA5B5CA33DC9}"/>
                    </a:ext>
                  </a:extLst>
                </p:cNvPr>
                <p:cNvGrpSpPr/>
                <p:nvPr/>
              </p:nvGrpSpPr>
              <p:grpSpPr>
                <a:xfrm>
                  <a:off x="975522" y="4032067"/>
                  <a:ext cx="5791039" cy="585430"/>
                  <a:chOff x="3822727" y="4757883"/>
                  <a:chExt cx="10228424" cy="1034016"/>
                </a:xfrm>
              </p:grpSpPr>
              <p:pic>
                <p:nvPicPr>
                  <p:cNvPr id="19" name="Immagine 18">
                    <a:extLst>
                      <a:ext uri="{FF2B5EF4-FFF2-40B4-BE49-F238E27FC236}">
                        <a16:creationId xmlns:a16="http://schemas.microsoft.com/office/drawing/2014/main" id="{C7166EC7-3F95-488F-AA0E-3659B912DD28}"/>
                      </a:ext>
                    </a:extLst>
                  </p:cNvPr>
                  <p:cNvPicPr/>
                  <p:nvPr/>
                </p:nvPicPr>
                <p:blipFill rotWithShape="1">
                  <a:blip r:embed="rId4"/>
                  <a:srcRect l="20991" t="19983" r="4284" b="51955"/>
                  <a:stretch/>
                </p:blipFill>
                <p:spPr bwMode="auto">
                  <a:xfrm>
                    <a:off x="3822727" y="4757883"/>
                    <a:ext cx="3218227" cy="679790"/>
                  </a:xfrm>
                  <a:prstGeom prst="rect">
                    <a:avLst/>
                  </a:prstGeom>
                  <a:ln>
                    <a:noFill/>
                  </a:ln>
                  <a:effectLst>
                    <a:outerShdw blurRad="292100" dist="139700" dir="2700000" algn="tl" rotWithShape="0">
                      <a:srgbClr val="333333">
                        <a:alpha val="65000"/>
                      </a:srgbClr>
                    </a:outerShdw>
                  </a:effectLst>
                  <a:extLst>
                    <a:ext uri="{53640926-AAD7-44D8-BBD7-CCE9431645EC}">
                      <a14:shadowObscured xmlns:a14="http://schemas.microsoft.com/office/drawing/2010/main"/>
                    </a:ext>
                  </a:extLst>
                </p:spPr>
              </p:pic>
              <p:sp>
                <p:nvSpPr>
                  <p:cNvPr id="20" name="Rettangolo 19">
                    <a:extLst>
                      <a:ext uri="{FF2B5EF4-FFF2-40B4-BE49-F238E27FC236}">
                        <a16:creationId xmlns:a16="http://schemas.microsoft.com/office/drawing/2014/main" id="{C88AD059-64DA-4412-A5A1-E7DEA9D16D7E}"/>
                      </a:ext>
                    </a:extLst>
                  </p:cNvPr>
                  <p:cNvSpPr/>
                  <p:nvPr/>
                </p:nvSpPr>
                <p:spPr>
                  <a:xfrm>
                    <a:off x="12613971" y="5411371"/>
                    <a:ext cx="1437180" cy="380528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it-IT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  <a:hlinkClick r:id="rId5"/>
                      </a:rPr>
                      <a:t>Apr. 22, 2020</a:t>
                    </a:r>
                    <a:endParaRPr kumimoji="0" lang="it-IT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cxnSp>
            <p:nvCxnSpPr>
              <p:cNvPr id="8" name="Connettore diritto 7">
                <a:extLst>
                  <a:ext uri="{FF2B5EF4-FFF2-40B4-BE49-F238E27FC236}">
                    <a16:creationId xmlns:a16="http://schemas.microsoft.com/office/drawing/2014/main" id="{DBA14123-8986-40FA-B6C1-CC5E4C4CBBA2}"/>
                  </a:ext>
                </a:extLst>
              </p:cNvPr>
              <p:cNvCxnSpPr/>
              <p:nvPr/>
            </p:nvCxnSpPr>
            <p:spPr>
              <a:xfrm>
                <a:off x="3514010" y="4266872"/>
                <a:ext cx="3196046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" name="Connettore diritto 35">
                <a:extLst>
                  <a:ext uri="{FF2B5EF4-FFF2-40B4-BE49-F238E27FC236}">
                    <a16:creationId xmlns:a16="http://schemas.microsoft.com/office/drawing/2014/main" id="{72084A83-8C4E-4B51-ABD7-357F620B54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97738" y="4493257"/>
                <a:ext cx="2270799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" name="Rettangolo 3"/>
            <p:cNvSpPr/>
            <p:nvPr/>
          </p:nvSpPr>
          <p:spPr>
            <a:xfrm>
              <a:off x="1910687" y="4422666"/>
              <a:ext cx="5841242" cy="85069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E DURANTE LA PANDEMIA DOBBIAMO PREGARLI PER AVER ACCESSO ALLE NOSTRE RICERCHE…</a:t>
              </a:r>
            </a:p>
          </p:txBody>
        </p:sp>
      </p:grpSp>
      <p:pic>
        <p:nvPicPr>
          <p:cNvPr id="6" name="Immagine 5">
            <a:extLst>
              <a:ext uri="{FF2B5EF4-FFF2-40B4-BE49-F238E27FC236}">
                <a16:creationId xmlns:a16="http://schemas.microsoft.com/office/drawing/2014/main" id="{B5E29057-C8B5-46BF-8054-F0B84A80FE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6468" y="3087417"/>
            <a:ext cx="2270754" cy="2139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5572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837393" y="434424"/>
            <a:ext cx="8229600" cy="1143000"/>
          </a:xfrm>
        </p:spPr>
        <p:txBody>
          <a:bodyPr/>
          <a:lstStyle/>
          <a:p>
            <a:pPr algn="l"/>
            <a:r>
              <a:rPr lang="it-IT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Ovvero…</a:t>
            </a: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3230" y="292336"/>
            <a:ext cx="4865030" cy="6273328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417F41E2-F5EC-4869-891B-343CA57EEEC6}"/>
              </a:ext>
            </a:extLst>
          </p:cNvPr>
          <p:cNvSpPr/>
          <p:nvPr/>
        </p:nvSpPr>
        <p:spPr>
          <a:xfrm>
            <a:off x="6257251" y="5899092"/>
            <a:ext cx="2521009" cy="66657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…E SONO FONDI PUBBLICI…</a:t>
            </a:r>
          </a:p>
        </p:txBody>
      </p:sp>
    </p:spTree>
    <p:extLst>
      <p:ext uri="{BB962C8B-B14F-4D97-AF65-F5344CB8AC3E}">
        <p14:creationId xmlns:p14="http://schemas.microsoft.com/office/powerpoint/2010/main" val="2632210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olo 1">
            <a:extLst>
              <a:ext uri="{FF2B5EF4-FFF2-40B4-BE49-F238E27FC236}">
                <a16:creationId xmlns:a16="http://schemas.microsoft.com/office/drawing/2014/main" id="{F040BD2A-266E-4E79-8C8F-7AD593143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878" y="131788"/>
            <a:ext cx="8464883" cy="1280890"/>
          </a:xfrm>
        </p:spPr>
        <p:txBody>
          <a:bodyPr>
            <a:normAutofit fontScale="90000"/>
          </a:bodyPr>
          <a:lstStyle/>
          <a:p>
            <a:r>
              <a:rPr lang="it-IT" dirty="0">
                <a:solidFill>
                  <a:schemeClr val="bg1"/>
                </a:solidFill>
                <a:latin typeface="Calibri Light" panose="020F0302020204030204" pitchFamily="34" charset="0"/>
              </a:rPr>
              <a:t>Comunicazione scientifica. Qualche cifra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539123B7-BA42-46E7-AE17-3067C4B56F3C}"/>
              </a:ext>
            </a:extLst>
          </p:cNvPr>
          <p:cNvSpPr txBox="1"/>
          <p:nvPr/>
        </p:nvSpPr>
        <p:spPr>
          <a:xfrm>
            <a:off x="5343983" y="1398760"/>
            <a:ext cx="67486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2016</a:t>
            </a:r>
            <a:r>
              <a:rPr kumimoji="0" lang="it-IT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B7C0DAF2-DFB5-4C22-85AA-98B090F3108F}"/>
              </a:ext>
            </a:extLst>
          </p:cNvPr>
          <p:cNvGrpSpPr/>
          <p:nvPr/>
        </p:nvGrpSpPr>
        <p:grpSpPr>
          <a:xfrm>
            <a:off x="110286" y="4166606"/>
            <a:ext cx="9157587" cy="2659341"/>
            <a:chOff x="110286" y="4166606"/>
            <a:chExt cx="9157587" cy="2659341"/>
          </a:xfrm>
        </p:grpSpPr>
        <p:grpSp>
          <p:nvGrpSpPr>
            <p:cNvPr id="25" name="Gruppo 24">
              <a:extLst>
                <a:ext uri="{FF2B5EF4-FFF2-40B4-BE49-F238E27FC236}">
                  <a16:creationId xmlns:a16="http://schemas.microsoft.com/office/drawing/2014/main" id="{9E70E707-25F4-4E13-8AB0-AD98B60F926B}"/>
                </a:ext>
              </a:extLst>
            </p:cNvPr>
            <p:cNvGrpSpPr/>
            <p:nvPr/>
          </p:nvGrpSpPr>
          <p:grpSpPr>
            <a:xfrm>
              <a:off x="2355061" y="4166606"/>
              <a:ext cx="6912812" cy="2659341"/>
              <a:chOff x="2355061" y="4166606"/>
              <a:chExt cx="6912812" cy="2659341"/>
            </a:xfrm>
          </p:grpSpPr>
          <p:grpSp>
            <p:nvGrpSpPr>
              <p:cNvPr id="32" name="Gruppo 31">
                <a:extLst>
                  <a:ext uri="{FF2B5EF4-FFF2-40B4-BE49-F238E27FC236}">
                    <a16:creationId xmlns:a16="http://schemas.microsoft.com/office/drawing/2014/main" id="{62468099-DB12-4F47-B561-AD572D267959}"/>
                  </a:ext>
                </a:extLst>
              </p:cNvPr>
              <p:cNvGrpSpPr/>
              <p:nvPr/>
            </p:nvGrpSpPr>
            <p:grpSpPr>
              <a:xfrm>
                <a:off x="2355061" y="4964605"/>
                <a:ext cx="6652706" cy="1861342"/>
                <a:chOff x="2355061" y="4964605"/>
                <a:chExt cx="6652706" cy="1861342"/>
              </a:xfrm>
            </p:grpSpPr>
            <p:grpSp>
              <p:nvGrpSpPr>
                <p:cNvPr id="43" name="Gruppo 42">
                  <a:extLst>
                    <a:ext uri="{FF2B5EF4-FFF2-40B4-BE49-F238E27FC236}">
                      <a16:creationId xmlns:a16="http://schemas.microsoft.com/office/drawing/2014/main" id="{E117008B-B85C-428B-B33A-FE900A2470BD}"/>
                    </a:ext>
                  </a:extLst>
                </p:cNvPr>
                <p:cNvGrpSpPr/>
                <p:nvPr/>
              </p:nvGrpSpPr>
              <p:grpSpPr>
                <a:xfrm>
                  <a:off x="2355061" y="4964605"/>
                  <a:ext cx="6652706" cy="1861342"/>
                  <a:chOff x="133103" y="4162567"/>
                  <a:chExt cx="8877793" cy="2483893"/>
                </a:xfrm>
              </p:grpSpPr>
              <p:pic>
                <p:nvPicPr>
                  <p:cNvPr id="47" name="Immagine 46">
                    <a:extLst>
                      <a:ext uri="{FF2B5EF4-FFF2-40B4-BE49-F238E27FC236}">
                        <a16:creationId xmlns:a16="http://schemas.microsoft.com/office/drawing/2014/main" id="{6298D57A-1484-4E6F-9D0F-2322D1961EC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133103" y="4162567"/>
                    <a:ext cx="8877793" cy="2483893"/>
                  </a:xfrm>
                  <a:prstGeom prst="rect">
                    <a:avLst/>
                  </a:prstGeom>
                  <a:ln>
                    <a:noFill/>
                  </a:ln>
                  <a:effectLst>
                    <a:outerShdw blurRad="292100" dist="139700" dir="2700000" algn="tl" rotWithShape="0">
                      <a:srgbClr val="333333">
                        <a:alpha val="65000"/>
                      </a:srgbClr>
                    </a:outerShdw>
                  </a:effectLst>
                </p:spPr>
              </p:pic>
              <p:cxnSp>
                <p:nvCxnSpPr>
                  <p:cNvPr id="48" name="Connettore diritto 47">
                    <a:extLst>
                      <a:ext uri="{FF2B5EF4-FFF2-40B4-BE49-F238E27FC236}">
                        <a16:creationId xmlns:a16="http://schemas.microsoft.com/office/drawing/2014/main" id="{333EC426-95F9-4DB0-A4CE-025B94CEB9B6}"/>
                      </a:ext>
                    </a:extLst>
                  </p:cNvPr>
                  <p:cNvCxnSpPr/>
                  <p:nvPr/>
                </p:nvCxnSpPr>
                <p:spPr>
                  <a:xfrm>
                    <a:off x="259307" y="5841242"/>
                    <a:ext cx="8352429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Connettore diritto 48">
                    <a:extLst>
                      <a:ext uri="{FF2B5EF4-FFF2-40B4-BE49-F238E27FC236}">
                        <a16:creationId xmlns:a16="http://schemas.microsoft.com/office/drawing/2014/main" id="{21CDBBF1-C99A-4D45-BCEA-EE92C053254B}"/>
                      </a:ext>
                    </a:extLst>
                  </p:cNvPr>
                  <p:cNvCxnSpPr/>
                  <p:nvPr/>
                </p:nvCxnSpPr>
                <p:spPr>
                  <a:xfrm>
                    <a:off x="261580" y="6020938"/>
                    <a:ext cx="8352429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Connettore diritto 49">
                    <a:extLst>
                      <a:ext uri="{FF2B5EF4-FFF2-40B4-BE49-F238E27FC236}">
                        <a16:creationId xmlns:a16="http://schemas.microsoft.com/office/drawing/2014/main" id="{817C3853-BC1B-43C3-B5AC-D1DD02F6FFB4}"/>
                      </a:ext>
                    </a:extLst>
                  </p:cNvPr>
                  <p:cNvCxnSpPr/>
                  <p:nvPr/>
                </p:nvCxnSpPr>
                <p:spPr>
                  <a:xfrm>
                    <a:off x="241656" y="6241577"/>
                    <a:ext cx="8530396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Connettore diritto 50">
                    <a:extLst>
                      <a:ext uri="{FF2B5EF4-FFF2-40B4-BE49-F238E27FC236}">
                        <a16:creationId xmlns:a16="http://schemas.microsoft.com/office/drawing/2014/main" id="{63AF671F-CD03-4850-A44C-3A9E17A92472}"/>
                      </a:ext>
                    </a:extLst>
                  </p:cNvPr>
                  <p:cNvCxnSpPr/>
                  <p:nvPr/>
                </p:nvCxnSpPr>
                <p:spPr>
                  <a:xfrm>
                    <a:off x="230289" y="6434920"/>
                    <a:ext cx="6309392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4" name="Gruppo 43">
                  <a:extLst>
                    <a:ext uri="{FF2B5EF4-FFF2-40B4-BE49-F238E27FC236}">
                      <a16:creationId xmlns:a16="http://schemas.microsoft.com/office/drawing/2014/main" id="{9723DA10-1DA4-4ACD-B3F6-76D82114C898}"/>
                    </a:ext>
                  </a:extLst>
                </p:cNvPr>
                <p:cNvGrpSpPr/>
                <p:nvPr/>
              </p:nvGrpSpPr>
              <p:grpSpPr>
                <a:xfrm>
                  <a:off x="2445973" y="5705011"/>
                  <a:ext cx="6215078" cy="192841"/>
                  <a:chOff x="313898" y="5154877"/>
                  <a:chExt cx="6215078" cy="192841"/>
                </a:xfrm>
              </p:grpSpPr>
              <p:cxnSp>
                <p:nvCxnSpPr>
                  <p:cNvPr id="45" name="Connettore diritto 44">
                    <a:extLst>
                      <a:ext uri="{FF2B5EF4-FFF2-40B4-BE49-F238E27FC236}">
                        <a16:creationId xmlns:a16="http://schemas.microsoft.com/office/drawing/2014/main" id="{C90C7954-021F-4E22-982A-6B0933A0F9F8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313898" y="5154877"/>
                    <a:ext cx="6215078" cy="17624"/>
                  </a:xfrm>
                  <a:prstGeom prst="line">
                    <a:avLst/>
                  </a:prstGeom>
                  <a:ln>
                    <a:solidFill>
                      <a:srgbClr val="FF33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Connettore diritto 45">
                    <a:extLst>
                      <a:ext uri="{FF2B5EF4-FFF2-40B4-BE49-F238E27FC236}">
                        <a16:creationId xmlns:a16="http://schemas.microsoft.com/office/drawing/2014/main" id="{F77D4999-7B7B-4E97-AF85-7D3D8065F130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486436" y="5337839"/>
                    <a:ext cx="4645585" cy="9879"/>
                  </a:xfrm>
                  <a:prstGeom prst="line">
                    <a:avLst/>
                  </a:prstGeom>
                  <a:ln>
                    <a:solidFill>
                      <a:srgbClr val="FF33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33" name="Gruppo 32">
                <a:extLst>
                  <a:ext uri="{FF2B5EF4-FFF2-40B4-BE49-F238E27FC236}">
                    <a16:creationId xmlns:a16="http://schemas.microsoft.com/office/drawing/2014/main" id="{CAC535F4-2F50-40FC-82E2-DCF8AC8C82B4}"/>
                  </a:ext>
                </a:extLst>
              </p:cNvPr>
              <p:cNvGrpSpPr/>
              <p:nvPr/>
            </p:nvGrpSpPr>
            <p:grpSpPr>
              <a:xfrm>
                <a:off x="4981339" y="4166606"/>
                <a:ext cx="4286534" cy="1088987"/>
                <a:chOff x="3904691" y="683558"/>
                <a:chExt cx="5329707" cy="1354004"/>
              </a:xfrm>
            </p:grpSpPr>
            <p:grpSp>
              <p:nvGrpSpPr>
                <p:cNvPr id="39" name="Gruppo 38">
                  <a:extLst>
                    <a:ext uri="{FF2B5EF4-FFF2-40B4-BE49-F238E27FC236}">
                      <a16:creationId xmlns:a16="http://schemas.microsoft.com/office/drawing/2014/main" id="{0CE6B2C9-7C38-4C7D-A67F-DE2A8007E4F6}"/>
                    </a:ext>
                  </a:extLst>
                </p:cNvPr>
                <p:cNvGrpSpPr/>
                <p:nvPr/>
              </p:nvGrpSpPr>
              <p:grpSpPr>
                <a:xfrm>
                  <a:off x="3904691" y="683558"/>
                  <a:ext cx="5106205" cy="1354004"/>
                  <a:chOff x="3655708" y="1376222"/>
                  <a:chExt cx="5106205" cy="1354004"/>
                </a:xfrm>
              </p:grpSpPr>
              <p:pic>
                <p:nvPicPr>
                  <p:cNvPr id="41" name="Immagine 40">
                    <a:extLst>
                      <a:ext uri="{FF2B5EF4-FFF2-40B4-BE49-F238E27FC236}">
                        <a16:creationId xmlns:a16="http://schemas.microsoft.com/office/drawing/2014/main" id="{94A47618-7371-4928-9F74-9AA20286B60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3655708" y="1690689"/>
                    <a:ext cx="5106205" cy="1039537"/>
                  </a:xfrm>
                  <a:prstGeom prst="rect">
                    <a:avLst/>
                  </a:prstGeom>
                  <a:ln>
                    <a:noFill/>
                  </a:ln>
                  <a:effectLst>
                    <a:outerShdw blurRad="292100" dist="139700" dir="2700000" algn="tl" rotWithShape="0">
                      <a:srgbClr val="333333">
                        <a:alpha val="65000"/>
                      </a:srgbClr>
                    </a:outerShdw>
                  </a:effectLst>
                </p:spPr>
              </p:pic>
              <p:pic>
                <p:nvPicPr>
                  <p:cNvPr id="42" name="Immagine 41">
                    <a:extLst>
                      <a:ext uri="{FF2B5EF4-FFF2-40B4-BE49-F238E27FC236}">
                        <a16:creationId xmlns:a16="http://schemas.microsoft.com/office/drawing/2014/main" id="{0E591942-7BA4-49FE-8A39-1C64AAAF649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7195828" y="1376222"/>
                    <a:ext cx="1030313" cy="420660"/>
                  </a:xfrm>
                  <a:prstGeom prst="rect">
                    <a:avLst/>
                  </a:prstGeom>
                  <a:ln>
                    <a:noFill/>
                  </a:ln>
                  <a:effectLst>
                    <a:outerShdw blurRad="292100" dist="139700" dir="2700000" algn="tl" rotWithShape="0">
                      <a:srgbClr val="333333">
                        <a:alpha val="65000"/>
                      </a:srgbClr>
                    </a:outerShdw>
                  </a:effectLst>
                </p:spPr>
              </p:pic>
            </p:grpSp>
            <p:sp>
              <p:nvSpPr>
                <p:cNvPr id="40" name="Rettangolo 39">
                  <a:extLst>
                    <a:ext uri="{FF2B5EF4-FFF2-40B4-BE49-F238E27FC236}">
                      <a16:creationId xmlns:a16="http://schemas.microsoft.com/office/drawing/2014/main" id="{1D8BB506-012D-4706-B8B8-2BAD71594E02}"/>
                    </a:ext>
                  </a:extLst>
                </p:cNvPr>
                <p:cNvSpPr/>
                <p:nvPr/>
              </p:nvSpPr>
              <p:spPr>
                <a:xfrm>
                  <a:off x="7166667" y="1612722"/>
                  <a:ext cx="2067731" cy="3444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sz="1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  <a:hlinkClick r:id="rId7"/>
                    </a:rPr>
                    <a:t>Jan</a:t>
                  </a:r>
                  <a:r>
                    <a:rPr kumimoji="0" lang="it-IT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  <a:hlinkClick r:id="rId7"/>
                    </a:rPr>
                    <a:t> 1, 2021</a:t>
                  </a:r>
                  <a:r>
                    <a:rPr kumimoji="0" lang="it-IT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</a:p>
              </p:txBody>
            </p:sp>
          </p:grpSp>
        </p:grpSp>
        <p:sp>
          <p:nvSpPr>
            <p:cNvPr id="31" name="Rettangolo 30">
              <a:extLst>
                <a:ext uri="{FF2B5EF4-FFF2-40B4-BE49-F238E27FC236}">
                  <a16:creationId xmlns:a16="http://schemas.microsoft.com/office/drawing/2014/main" id="{20AB3672-55AA-4A90-8D4C-BE6D6BE86B2E}"/>
                </a:ext>
              </a:extLst>
            </p:cNvPr>
            <p:cNvSpPr/>
            <p:nvPr/>
          </p:nvSpPr>
          <p:spPr>
            <a:xfrm>
              <a:off x="110286" y="5355627"/>
              <a:ext cx="2287549" cy="107929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… PAGHIAMO NON POCO…</a:t>
              </a:r>
              <a:br>
                <a: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</a:br>
              <a:r>
                <a: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10 MILIARDI $ (2020)…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0036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olo 1"/>
          <p:cNvSpPr txBox="1">
            <a:spLocks noGrp="1"/>
          </p:cNvSpPr>
          <p:nvPr>
            <p:ph type="title"/>
          </p:nvPr>
        </p:nvSpPr>
        <p:spPr>
          <a:xfrm>
            <a:off x="-408163" y="-172819"/>
            <a:ext cx="8229601" cy="1143001"/>
          </a:xfrm>
        </p:spPr>
        <p:txBody>
          <a:bodyPr/>
          <a:lstStyle/>
          <a:p>
            <a:pPr algn="l" eaLnBrk="1"/>
            <a:r>
              <a:rPr lang="it-IT" altLang="it-IT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Cosa otteniamo in cambio?</a:t>
            </a:r>
            <a:endParaRPr altLang="it-IT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7BE5022A-BFCE-408A-9F16-3438CB675B03}"/>
              </a:ext>
            </a:extLst>
          </p:cNvPr>
          <p:cNvSpPr/>
          <p:nvPr/>
        </p:nvSpPr>
        <p:spPr>
          <a:xfrm>
            <a:off x="3101388" y="2191905"/>
            <a:ext cx="2179863" cy="6966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179%</a:t>
            </a: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979A9412-3334-409C-9A83-06FBEC4CB34E}"/>
              </a:ext>
            </a:extLst>
          </p:cNvPr>
          <p:cNvSpPr/>
          <p:nvPr/>
        </p:nvSpPr>
        <p:spPr>
          <a:xfrm>
            <a:off x="3101389" y="1216546"/>
            <a:ext cx="2179862" cy="6966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9-18 MESI</a:t>
            </a: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5999B39D-4320-4C86-86A5-E409FCD99AEF}"/>
              </a:ext>
            </a:extLst>
          </p:cNvPr>
          <p:cNvSpPr/>
          <p:nvPr/>
        </p:nvSpPr>
        <p:spPr>
          <a:xfrm>
            <a:off x="3111604" y="3272726"/>
            <a:ext cx="2179862" cy="6966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70%</a:t>
            </a: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28CE4504-EA0F-4DD4-BE76-13FC79CC557A}"/>
              </a:ext>
            </a:extLst>
          </p:cNvPr>
          <p:cNvSpPr/>
          <p:nvPr/>
        </p:nvSpPr>
        <p:spPr>
          <a:xfrm>
            <a:off x="3125251" y="4494449"/>
            <a:ext cx="2166215" cy="6966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43%</a:t>
            </a:r>
          </a:p>
        </p:txBody>
      </p: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D6729675-BF10-4D82-A655-5E2627CDD7B9}"/>
              </a:ext>
            </a:extLst>
          </p:cNvPr>
          <p:cNvGrpSpPr/>
          <p:nvPr/>
        </p:nvGrpSpPr>
        <p:grpSpPr>
          <a:xfrm>
            <a:off x="163619" y="579682"/>
            <a:ext cx="2773197" cy="1730243"/>
            <a:chOff x="113522" y="1807684"/>
            <a:chExt cx="2773197" cy="1730243"/>
          </a:xfrm>
        </p:grpSpPr>
        <p:grpSp>
          <p:nvGrpSpPr>
            <p:cNvPr id="24" name="Gruppo 23">
              <a:extLst>
                <a:ext uri="{FF2B5EF4-FFF2-40B4-BE49-F238E27FC236}">
                  <a16:creationId xmlns:a16="http://schemas.microsoft.com/office/drawing/2014/main" id="{08D5F30A-14F6-4732-A9FB-D84A3C874B14}"/>
                </a:ext>
              </a:extLst>
            </p:cNvPr>
            <p:cNvGrpSpPr/>
            <p:nvPr/>
          </p:nvGrpSpPr>
          <p:grpSpPr>
            <a:xfrm>
              <a:off x="113522" y="1807684"/>
              <a:ext cx="2773197" cy="1730243"/>
              <a:chOff x="113522" y="1807684"/>
              <a:chExt cx="2773197" cy="1730243"/>
            </a:xfrm>
          </p:grpSpPr>
          <p:pic>
            <p:nvPicPr>
              <p:cNvPr id="26" name="Immagine 25">
                <a:extLst>
                  <a:ext uri="{FF2B5EF4-FFF2-40B4-BE49-F238E27FC236}">
                    <a16:creationId xmlns:a16="http://schemas.microsoft.com/office/drawing/2014/main" id="{58BC684C-A31E-4497-8DD8-7327943667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12042"/>
              <a:stretch/>
            </p:blipFill>
            <p:spPr>
              <a:xfrm>
                <a:off x="113522" y="2382450"/>
                <a:ext cx="2773197" cy="115547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27" name="Rettangolo 26">
                <a:extLst>
                  <a:ext uri="{FF2B5EF4-FFF2-40B4-BE49-F238E27FC236}">
                    <a16:creationId xmlns:a16="http://schemas.microsoft.com/office/drawing/2014/main" id="{C8F53F08-E981-4A0F-9D52-2BB73D7225F8}"/>
                  </a:ext>
                </a:extLst>
              </p:cNvPr>
              <p:cNvSpPr/>
              <p:nvPr/>
            </p:nvSpPr>
            <p:spPr>
              <a:xfrm>
                <a:off x="328553" y="1807684"/>
                <a:ext cx="2343134" cy="57476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TEMPI MEDI DI PUBBLICAZIONE</a:t>
                </a:r>
              </a:p>
            </p:txBody>
          </p:sp>
        </p:grpSp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8D6C7CBF-7403-4599-8AC7-3DE67ECD9254}"/>
                </a:ext>
              </a:extLst>
            </p:cNvPr>
            <p:cNvSpPr txBox="1"/>
            <p:nvPr/>
          </p:nvSpPr>
          <p:spPr>
            <a:xfrm>
              <a:off x="254145" y="2439164"/>
              <a:ext cx="488692" cy="167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hlinkClick r:id="rId4"/>
                </a:rPr>
                <a:t>Bjork 2013</a:t>
              </a:r>
              <a:endParaRPr kumimoji="0" lang="it-IT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DD7F9114-B680-4E7E-B129-2A48AAEBA29A}"/>
              </a:ext>
            </a:extLst>
          </p:cNvPr>
          <p:cNvGrpSpPr/>
          <p:nvPr/>
        </p:nvGrpSpPr>
        <p:grpSpPr>
          <a:xfrm>
            <a:off x="5457036" y="602134"/>
            <a:ext cx="3583019" cy="1925508"/>
            <a:chOff x="172311" y="1175694"/>
            <a:chExt cx="3583019" cy="1925508"/>
          </a:xfrm>
        </p:grpSpPr>
        <p:pic>
          <p:nvPicPr>
            <p:cNvPr id="29" name="Immagine 28">
              <a:extLst>
                <a:ext uri="{FF2B5EF4-FFF2-40B4-BE49-F238E27FC236}">
                  <a16:creationId xmlns:a16="http://schemas.microsoft.com/office/drawing/2014/main" id="{D131837F-4900-40C7-A65C-143CB1749502}"/>
                </a:ext>
              </a:extLst>
            </p:cNvPr>
            <p:cNvPicPr/>
            <p:nvPr/>
          </p:nvPicPr>
          <p:blipFill rotWithShape="1">
            <a:blip r:embed="rId5"/>
            <a:srcRect l="16030" t="22413" r="10978" b="8689"/>
            <a:stretch/>
          </p:blipFill>
          <p:spPr bwMode="auto">
            <a:xfrm>
              <a:off x="172311" y="1175694"/>
              <a:ext cx="3583019" cy="190228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0" name="Rettangolo 29">
              <a:extLst>
                <a:ext uri="{FF2B5EF4-FFF2-40B4-BE49-F238E27FC236}">
                  <a16:creationId xmlns:a16="http://schemas.microsoft.com/office/drawing/2014/main" id="{4C610A1B-B39A-44A7-AD1C-046A5206ACFE}"/>
                </a:ext>
              </a:extLst>
            </p:cNvPr>
            <p:cNvSpPr/>
            <p:nvPr/>
          </p:nvSpPr>
          <p:spPr>
            <a:xfrm>
              <a:off x="2164988" y="2854981"/>
              <a:ext cx="1386918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hlinkClick r:id="rId6"/>
                </a:rPr>
                <a:t>P.Masuzzo</a:t>
              </a:r>
              <a:r>
                <a:rPr kumimoji="0" lang="it-IT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hlinkClick r:id="rId6"/>
                </a:rPr>
                <a:t>, </a:t>
              </a:r>
              <a:r>
                <a:rPr kumimoji="0" lang="it-IT" sz="1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hlinkClick r:id="rId6"/>
                </a:rPr>
                <a:t>Sept</a:t>
              </a:r>
              <a:r>
                <a:rPr kumimoji="0" lang="it-IT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hlinkClick r:id="rId6"/>
                </a:rPr>
                <a:t>. 2019</a:t>
              </a:r>
              <a:r>
                <a:rPr kumimoji="0" lang="it-IT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</a:p>
          </p:txBody>
        </p:sp>
        <p:cxnSp>
          <p:nvCxnSpPr>
            <p:cNvPr id="31" name="Connettore diritto 30">
              <a:extLst>
                <a:ext uri="{FF2B5EF4-FFF2-40B4-BE49-F238E27FC236}">
                  <a16:creationId xmlns:a16="http://schemas.microsoft.com/office/drawing/2014/main" id="{162FC717-1826-4DDF-B084-94CB9B58C0A9}"/>
                </a:ext>
              </a:extLst>
            </p:cNvPr>
            <p:cNvCxnSpPr>
              <a:cxnSpLocks/>
            </p:cNvCxnSpPr>
            <p:nvPr/>
          </p:nvCxnSpPr>
          <p:spPr>
            <a:xfrm>
              <a:off x="221990" y="1938744"/>
              <a:ext cx="3479556" cy="0"/>
            </a:xfrm>
            <a:prstGeom prst="line">
              <a:avLst/>
            </a:prstGeom>
            <a:noFill/>
            <a:ln w="19050" cap="flat" cmpd="sng" algn="ctr">
              <a:solidFill>
                <a:srgbClr val="1E2F78"/>
              </a:solidFill>
              <a:prstDash val="solid"/>
              <a:miter lim="800000"/>
            </a:ln>
            <a:effectLst/>
          </p:spPr>
        </p:cxnSp>
        <p:cxnSp>
          <p:nvCxnSpPr>
            <p:cNvPr id="32" name="Connettore diritto 31">
              <a:extLst>
                <a:ext uri="{FF2B5EF4-FFF2-40B4-BE49-F238E27FC236}">
                  <a16:creationId xmlns:a16="http://schemas.microsoft.com/office/drawing/2014/main" id="{FA7D5449-583C-4965-BED2-EB2873B2599F}"/>
                </a:ext>
              </a:extLst>
            </p:cNvPr>
            <p:cNvCxnSpPr>
              <a:cxnSpLocks/>
            </p:cNvCxnSpPr>
            <p:nvPr/>
          </p:nvCxnSpPr>
          <p:spPr>
            <a:xfrm>
              <a:off x="1189658" y="2330842"/>
              <a:ext cx="2511888" cy="0"/>
            </a:xfrm>
            <a:prstGeom prst="line">
              <a:avLst/>
            </a:prstGeom>
            <a:noFill/>
            <a:ln w="19050" cap="flat" cmpd="sng" algn="ctr">
              <a:solidFill>
                <a:srgbClr val="1E2F78"/>
              </a:solidFill>
              <a:prstDash val="solid"/>
              <a:miter lim="800000"/>
            </a:ln>
            <a:effectLst/>
          </p:spPr>
        </p:cxnSp>
        <p:cxnSp>
          <p:nvCxnSpPr>
            <p:cNvPr id="33" name="Connettore diritto 32">
              <a:extLst>
                <a:ext uri="{FF2B5EF4-FFF2-40B4-BE49-F238E27FC236}">
                  <a16:creationId xmlns:a16="http://schemas.microsoft.com/office/drawing/2014/main" id="{D0F30765-3F6C-44B4-B156-954D854E7530}"/>
                </a:ext>
              </a:extLst>
            </p:cNvPr>
            <p:cNvCxnSpPr>
              <a:cxnSpLocks/>
            </p:cNvCxnSpPr>
            <p:nvPr/>
          </p:nvCxnSpPr>
          <p:spPr>
            <a:xfrm>
              <a:off x="201400" y="2517723"/>
              <a:ext cx="3092216" cy="0"/>
            </a:xfrm>
            <a:prstGeom prst="line">
              <a:avLst/>
            </a:prstGeom>
            <a:noFill/>
            <a:ln w="19050" cap="flat" cmpd="sng" algn="ctr">
              <a:solidFill>
                <a:srgbClr val="1E2F78"/>
              </a:solidFill>
              <a:prstDash val="solid"/>
              <a:miter lim="800000"/>
            </a:ln>
            <a:effectLst/>
          </p:spPr>
        </p:cxnSp>
        <p:cxnSp>
          <p:nvCxnSpPr>
            <p:cNvPr id="34" name="Connettore diritto 33">
              <a:extLst>
                <a:ext uri="{FF2B5EF4-FFF2-40B4-BE49-F238E27FC236}">
                  <a16:creationId xmlns:a16="http://schemas.microsoft.com/office/drawing/2014/main" id="{4943412C-8703-475F-BF90-80D2F15AF21D}"/>
                </a:ext>
              </a:extLst>
            </p:cNvPr>
            <p:cNvCxnSpPr>
              <a:cxnSpLocks/>
            </p:cNvCxnSpPr>
            <p:nvPr/>
          </p:nvCxnSpPr>
          <p:spPr>
            <a:xfrm>
              <a:off x="204234" y="2133091"/>
              <a:ext cx="1473646" cy="0"/>
            </a:xfrm>
            <a:prstGeom prst="line">
              <a:avLst/>
            </a:prstGeom>
            <a:noFill/>
            <a:ln w="19050" cap="flat" cmpd="sng" algn="ctr">
              <a:solidFill>
                <a:srgbClr val="1E2F78"/>
              </a:solidFill>
              <a:prstDash val="solid"/>
              <a:miter lim="800000"/>
            </a:ln>
            <a:effectLst/>
          </p:spPr>
        </p:cxnSp>
      </p:grpSp>
      <p:grpSp>
        <p:nvGrpSpPr>
          <p:cNvPr id="35" name="Gruppo 34">
            <a:extLst>
              <a:ext uri="{FF2B5EF4-FFF2-40B4-BE49-F238E27FC236}">
                <a16:creationId xmlns:a16="http://schemas.microsoft.com/office/drawing/2014/main" id="{51F3B910-4993-4715-8B6A-DD4369038244}"/>
              </a:ext>
            </a:extLst>
          </p:cNvPr>
          <p:cNvGrpSpPr/>
          <p:nvPr/>
        </p:nvGrpSpPr>
        <p:grpSpPr>
          <a:xfrm>
            <a:off x="-1734" y="2441104"/>
            <a:ext cx="3103902" cy="3173187"/>
            <a:chOff x="-954" y="3642465"/>
            <a:chExt cx="3103902" cy="3173187"/>
          </a:xfrm>
        </p:grpSpPr>
        <p:grpSp>
          <p:nvGrpSpPr>
            <p:cNvPr id="37" name="Gruppo 36">
              <a:extLst>
                <a:ext uri="{FF2B5EF4-FFF2-40B4-BE49-F238E27FC236}">
                  <a16:creationId xmlns:a16="http://schemas.microsoft.com/office/drawing/2014/main" id="{529BCD23-FD1E-4A7E-B155-889A555CD702}"/>
                </a:ext>
              </a:extLst>
            </p:cNvPr>
            <p:cNvGrpSpPr/>
            <p:nvPr/>
          </p:nvGrpSpPr>
          <p:grpSpPr>
            <a:xfrm>
              <a:off x="-954" y="3642465"/>
              <a:ext cx="3103902" cy="3173187"/>
              <a:chOff x="-954" y="3642465"/>
              <a:chExt cx="3103902" cy="3173187"/>
            </a:xfrm>
          </p:grpSpPr>
          <p:sp>
            <p:nvSpPr>
              <p:cNvPr id="39" name="Rettangolo 38">
                <a:extLst>
                  <a:ext uri="{FF2B5EF4-FFF2-40B4-BE49-F238E27FC236}">
                    <a16:creationId xmlns:a16="http://schemas.microsoft.com/office/drawing/2014/main" id="{6B076102-6532-439C-9AF8-C0C0CF948EEB}"/>
                  </a:ext>
                </a:extLst>
              </p:cNvPr>
              <p:cNvSpPr/>
              <p:nvPr/>
            </p:nvSpPr>
            <p:spPr>
              <a:xfrm>
                <a:off x="-954" y="3642465"/>
                <a:ext cx="3102342" cy="62701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AUMENTO DELLE AUTOCITAZIONI IN ITALIA</a:t>
                </a:r>
              </a:p>
            </p:txBody>
          </p:sp>
          <p:pic>
            <p:nvPicPr>
              <p:cNvPr id="40" name="Immagine 39">
                <a:extLst>
                  <a:ext uri="{FF2B5EF4-FFF2-40B4-BE49-F238E27FC236}">
                    <a16:creationId xmlns:a16="http://schemas.microsoft.com/office/drawing/2014/main" id="{708FB633-3609-4928-80E5-06A1C0E741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0" y="4269482"/>
                <a:ext cx="3102948" cy="254617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sp>
          <p:nvSpPr>
            <p:cNvPr id="38" name="Rettangolo 37">
              <a:extLst>
                <a:ext uri="{FF2B5EF4-FFF2-40B4-BE49-F238E27FC236}">
                  <a16:creationId xmlns:a16="http://schemas.microsoft.com/office/drawing/2014/main" id="{B833773D-45FB-4971-B1E2-C18557E0935C}"/>
                </a:ext>
              </a:extLst>
            </p:cNvPr>
            <p:cNvSpPr/>
            <p:nvPr/>
          </p:nvSpPr>
          <p:spPr>
            <a:xfrm>
              <a:off x="1064334" y="4269482"/>
              <a:ext cx="971768" cy="2802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800" b="0" i="0" u="sng" strike="noStrike" kern="0" cap="none" spc="0" normalizeH="0" baseline="0" noProof="0" dirty="0">
                  <a:ln>
                    <a:noFill/>
                  </a:ln>
                  <a:solidFill>
                    <a:srgbClr val="0563C1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  <a:hlinkClick r:id="rId8"/>
                </a:rPr>
                <a:t>March 2018</a:t>
              </a:r>
              <a:r>
                <a:rPr kumimoji="0" lang="it-IT" sz="800" b="0" i="0" u="sng" strike="noStrike" kern="0" cap="none" spc="0" normalizeH="0" baseline="0" noProof="0" dirty="0">
                  <a:ln>
                    <a:noFill/>
                  </a:ln>
                  <a:solidFill>
                    <a:srgbClr val="0563C1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kumimoji="0" lang="it-IT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1" name="Gruppo 40">
            <a:extLst>
              <a:ext uri="{FF2B5EF4-FFF2-40B4-BE49-F238E27FC236}">
                <a16:creationId xmlns:a16="http://schemas.microsoft.com/office/drawing/2014/main" id="{E683E34E-E3C5-464D-9676-FA9EE31EC463}"/>
              </a:ext>
            </a:extLst>
          </p:cNvPr>
          <p:cNvGrpSpPr/>
          <p:nvPr/>
        </p:nvGrpSpPr>
        <p:grpSpPr>
          <a:xfrm>
            <a:off x="5648135" y="2645517"/>
            <a:ext cx="3603156" cy="1708065"/>
            <a:chOff x="5774873" y="5149935"/>
            <a:chExt cx="3603156" cy="1708065"/>
          </a:xfrm>
        </p:grpSpPr>
        <p:grpSp>
          <p:nvGrpSpPr>
            <p:cNvPr id="46" name="Gruppo 45">
              <a:extLst>
                <a:ext uri="{FF2B5EF4-FFF2-40B4-BE49-F238E27FC236}">
                  <a16:creationId xmlns:a16="http://schemas.microsoft.com/office/drawing/2014/main" id="{3F2AE152-4F90-425B-88BD-6E73FCA07AFA}"/>
                </a:ext>
              </a:extLst>
            </p:cNvPr>
            <p:cNvGrpSpPr/>
            <p:nvPr/>
          </p:nvGrpSpPr>
          <p:grpSpPr>
            <a:xfrm>
              <a:off x="5774873" y="5533630"/>
              <a:ext cx="3603156" cy="1324370"/>
              <a:chOff x="5761225" y="5491282"/>
              <a:chExt cx="3603156" cy="1324370"/>
            </a:xfrm>
          </p:grpSpPr>
          <p:pic>
            <p:nvPicPr>
              <p:cNvPr id="48" name="Immagine 47">
                <a:extLst>
                  <a:ext uri="{FF2B5EF4-FFF2-40B4-BE49-F238E27FC236}">
                    <a16:creationId xmlns:a16="http://schemas.microsoft.com/office/drawing/2014/main" id="{F351C2AA-8E80-4A60-A4CA-036B4CF11A70}"/>
                  </a:ext>
                </a:extLst>
              </p:cNvPr>
              <p:cNvPicPr/>
              <p:nvPr/>
            </p:nvPicPr>
            <p:blipFill rotWithShape="1">
              <a:blip r:embed="rId9"/>
              <a:srcRect l="18303" t="28113" r="43002" b="40974"/>
              <a:stretch/>
            </p:blipFill>
            <p:spPr bwMode="auto">
              <a:xfrm>
                <a:off x="5761225" y="5491282"/>
                <a:ext cx="2947346" cy="132437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49" name="Rettangolo 48">
                <a:extLst>
                  <a:ext uri="{FF2B5EF4-FFF2-40B4-BE49-F238E27FC236}">
                    <a16:creationId xmlns:a16="http://schemas.microsoft.com/office/drawing/2014/main" id="{AA15331D-472A-49C1-BBAB-8FE1C958753A}"/>
                  </a:ext>
                </a:extLst>
              </p:cNvPr>
              <p:cNvSpPr/>
              <p:nvPr/>
            </p:nvSpPr>
            <p:spPr>
              <a:xfrm>
                <a:off x="7705273" y="6097816"/>
                <a:ext cx="1659108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  <a:hlinkClick r:id="rId10"/>
                  </a:rPr>
                  <a:t>Nature 2016</a:t>
                </a:r>
                <a:r>
                  <a:rPr kumimoji="0" lang="it-IT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 </a:t>
                </a:r>
              </a:p>
            </p:txBody>
          </p:sp>
        </p:grpSp>
        <p:sp>
          <p:nvSpPr>
            <p:cNvPr id="47" name="Rettangolo 46">
              <a:extLst>
                <a:ext uri="{FF2B5EF4-FFF2-40B4-BE49-F238E27FC236}">
                  <a16:creationId xmlns:a16="http://schemas.microsoft.com/office/drawing/2014/main" id="{B8CE86C0-BBCB-4B2D-9102-9058C2F429DD}"/>
                </a:ext>
              </a:extLst>
            </p:cNvPr>
            <p:cNvSpPr/>
            <p:nvPr/>
          </p:nvSpPr>
          <p:spPr>
            <a:xfrm>
              <a:off x="6742589" y="5149935"/>
              <a:ext cx="2218628" cy="6362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RICERCHE NON RIPRODUCIBILI</a:t>
              </a:r>
            </a:p>
          </p:txBody>
        </p:sp>
      </p:grpSp>
      <p:grpSp>
        <p:nvGrpSpPr>
          <p:cNvPr id="2" name="Gruppo 1">
            <a:extLst>
              <a:ext uri="{FF2B5EF4-FFF2-40B4-BE49-F238E27FC236}">
                <a16:creationId xmlns:a16="http://schemas.microsoft.com/office/drawing/2014/main" id="{7F1FF42D-9213-4652-9C52-DF92DD697402}"/>
              </a:ext>
            </a:extLst>
          </p:cNvPr>
          <p:cNvGrpSpPr/>
          <p:nvPr/>
        </p:nvGrpSpPr>
        <p:grpSpPr>
          <a:xfrm>
            <a:off x="4665217" y="4246708"/>
            <a:ext cx="4321054" cy="2552564"/>
            <a:chOff x="4665217" y="4246708"/>
            <a:chExt cx="4321054" cy="2552564"/>
          </a:xfrm>
        </p:grpSpPr>
        <p:pic>
          <p:nvPicPr>
            <p:cNvPr id="36" name="Immagine 35">
              <a:extLst>
                <a:ext uri="{FF2B5EF4-FFF2-40B4-BE49-F238E27FC236}">
                  <a16:creationId xmlns:a16="http://schemas.microsoft.com/office/drawing/2014/main" id="{3EF0919C-4FB2-4720-894E-B2C23D654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448794" y="4246708"/>
              <a:ext cx="3537477" cy="2552564"/>
            </a:xfrm>
            <a:prstGeom prst="rect">
              <a:avLst/>
            </a:prstGeom>
          </p:spPr>
        </p:pic>
        <p:sp>
          <p:nvSpPr>
            <p:cNvPr id="42" name="Rettangolo 41">
              <a:extLst>
                <a:ext uri="{FF2B5EF4-FFF2-40B4-BE49-F238E27FC236}">
                  <a16:creationId xmlns:a16="http://schemas.microsoft.com/office/drawing/2014/main" id="{F9F3E15C-3088-49E3-A71A-BACC52D8DF30}"/>
                </a:ext>
              </a:extLst>
            </p:cNvPr>
            <p:cNvSpPr/>
            <p:nvPr/>
          </p:nvSpPr>
          <p:spPr>
            <a:xfrm>
              <a:off x="4665217" y="5851367"/>
              <a:ext cx="3152556" cy="6362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RITRATTAZIONI PER FRODE 43%</a:t>
              </a:r>
            </a:p>
          </p:txBody>
        </p:sp>
      </p:grpSp>
      <p:grpSp>
        <p:nvGrpSpPr>
          <p:cNvPr id="43" name="Gruppo 42">
            <a:extLst>
              <a:ext uri="{FF2B5EF4-FFF2-40B4-BE49-F238E27FC236}">
                <a16:creationId xmlns:a16="http://schemas.microsoft.com/office/drawing/2014/main" id="{4757AA8A-33BB-4ADB-A960-E2B2E5275FBE}"/>
              </a:ext>
            </a:extLst>
          </p:cNvPr>
          <p:cNvGrpSpPr/>
          <p:nvPr/>
        </p:nvGrpSpPr>
        <p:grpSpPr>
          <a:xfrm>
            <a:off x="514599" y="4178877"/>
            <a:ext cx="3371146" cy="2870827"/>
            <a:chOff x="2842384" y="3335901"/>
            <a:chExt cx="4236578" cy="3607819"/>
          </a:xfrm>
        </p:grpSpPr>
        <p:grpSp>
          <p:nvGrpSpPr>
            <p:cNvPr id="44" name="Gruppo 43">
              <a:extLst>
                <a:ext uri="{FF2B5EF4-FFF2-40B4-BE49-F238E27FC236}">
                  <a16:creationId xmlns:a16="http://schemas.microsoft.com/office/drawing/2014/main" id="{25ABFA7F-1F36-4473-8AA7-820D50E4DB91}"/>
                </a:ext>
              </a:extLst>
            </p:cNvPr>
            <p:cNvGrpSpPr/>
            <p:nvPr/>
          </p:nvGrpSpPr>
          <p:grpSpPr>
            <a:xfrm>
              <a:off x="2980411" y="3841442"/>
              <a:ext cx="3960523" cy="3102278"/>
              <a:chOff x="1679252" y="2484732"/>
              <a:chExt cx="6133108" cy="4804064"/>
            </a:xfrm>
          </p:grpSpPr>
          <p:pic>
            <p:nvPicPr>
              <p:cNvPr id="53" name="Immagine 52">
                <a:extLst>
                  <a:ext uri="{FF2B5EF4-FFF2-40B4-BE49-F238E27FC236}">
                    <a16:creationId xmlns:a16="http://schemas.microsoft.com/office/drawing/2014/main" id="{C66F6D90-3321-4540-A639-7AD6A8B342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679252" y="2484732"/>
                <a:ext cx="6133108" cy="4804064"/>
              </a:xfrm>
              <a:prstGeom prst="rect">
                <a:avLst/>
              </a:prstGeom>
            </p:spPr>
          </p:pic>
          <p:sp>
            <p:nvSpPr>
              <p:cNvPr id="54" name="Rettangolo 53">
                <a:extLst>
                  <a:ext uri="{FF2B5EF4-FFF2-40B4-BE49-F238E27FC236}">
                    <a16:creationId xmlns:a16="http://schemas.microsoft.com/office/drawing/2014/main" id="{0EE180F5-D060-4167-A559-35CF4E58D8B2}"/>
                  </a:ext>
                </a:extLst>
              </p:cNvPr>
              <p:cNvSpPr/>
              <p:nvPr/>
            </p:nvSpPr>
            <p:spPr>
              <a:xfrm>
                <a:off x="1971524" y="6553005"/>
                <a:ext cx="2774281" cy="3812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0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  <a:hlinkClick r:id="rId13"/>
                  </a:rPr>
                  <a:t>Fang</a:t>
                </a:r>
                <a:r>
                  <a:rPr kumimoji="0" lang="it-IT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  <a:hlinkClick r:id="rId13"/>
                  </a:rPr>
                  <a:t>, </a:t>
                </a:r>
                <a:r>
                  <a:rPr kumimoji="0" lang="it-IT" sz="10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  <a:hlinkClick r:id="rId13"/>
                  </a:rPr>
                  <a:t>Casadevall</a:t>
                </a:r>
                <a:r>
                  <a:rPr kumimoji="0" lang="it-IT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  <a:hlinkClick r:id="rId13"/>
                  </a:rPr>
                  <a:t> 2011</a:t>
                </a:r>
                <a:r>
                  <a:rPr kumimoji="0" lang="it-IT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 </a:t>
                </a:r>
              </a:p>
            </p:txBody>
          </p:sp>
        </p:grpSp>
        <p:sp>
          <p:nvSpPr>
            <p:cNvPr id="45" name="Rettangolo 44">
              <a:extLst>
                <a:ext uri="{FF2B5EF4-FFF2-40B4-BE49-F238E27FC236}">
                  <a16:creationId xmlns:a16="http://schemas.microsoft.com/office/drawing/2014/main" id="{168466D7-4DEA-45C0-B039-B22CBBA8C903}"/>
                </a:ext>
              </a:extLst>
            </p:cNvPr>
            <p:cNvSpPr/>
            <p:nvPr/>
          </p:nvSpPr>
          <p:spPr>
            <a:xfrm>
              <a:off x="2842384" y="3335901"/>
              <a:ext cx="4236578" cy="6675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CORRELAZIONE DIRETTA</a:t>
              </a:r>
              <a:br>
                <a: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</a:br>
              <a:r>
                <a: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#RETRACTIONS/IMPACT FACTOR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072653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theme/theme1.xml><?xml version="1.0" encoding="utf-8"?>
<a:theme xmlns:a="http://schemas.openxmlformats.org/drawingml/2006/main" name="9_Office Theme">
  <a:themeElements>
    <a:clrScheme name="Personalizzato 2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00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6_Office Theme">
  <a:themeElements>
    <a:clrScheme name="Personalizzato 19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00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Office Theme">
  <a:themeElements>
    <a:clrScheme name="Personalizzato 19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00"/>
      </a:hlink>
      <a:folHlink>
        <a:srgbClr val="919191"/>
      </a:folHlink>
    </a:clrScheme>
    <a:fontScheme name="Personalizzato 2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3_Office Theme">
  <a:themeElements>
    <a:clrScheme name="Personalizzato 2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00"/>
      </a:hlink>
      <a:folHlink>
        <a:srgbClr val="00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Personalizzato 19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00"/>
      </a:hlink>
      <a:folHlink>
        <a:srgbClr val="919191"/>
      </a:folHlink>
    </a:clrScheme>
    <a:fontScheme name="Tema di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Personalizzato 2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00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0_Tema di Office">
  <a:themeElements>
    <a:clrScheme name="Personalizzato 19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00"/>
      </a:hlink>
      <a:folHlink>
        <a:srgbClr val="919191"/>
      </a:folHlink>
    </a:clrScheme>
    <a:fontScheme name="Tema di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1_Tema di Office">
  <a:themeElements>
    <a:clrScheme name="Personalizzato 2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00"/>
      </a:hlink>
      <a:folHlink>
        <a:srgbClr val="000000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0_Tema di Office">
  <a:themeElements>
    <a:clrScheme name="Personalizzato 2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00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Tema di Office">
  <a:themeElements>
    <a:clrScheme name="Personalizzato 2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00"/>
      </a:hlink>
      <a:folHlink>
        <a:srgbClr val="000000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3_Office Theme">
  <a:themeElements>
    <a:clrScheme name="Personalizzato 2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00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Tema di Office">
  <a:themeElements>
    <a:clrScheme name="Personalizzato 19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00"/>
      </a:hlink>
      <a:folHlink>
        <a:srgbClr val="919191"/>
      </a:folHlink>
    </a:clrScheme>
    <a:fontScheme name="Tema di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5526</TotalTime>
  <Words>659</Words>
  <Application>Microsoft Office PowerPoint</Application>
  <PresentationFormat>Presentazione su schermo (4:3)</PresentationFormat>
  <Paragraphs>113</Paragraphs>
  <Slides>21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12</vt:i4>
      </vt:variant>
      <vt:variant>
        <vt:lpstr>Titoli diapositive</vt:lpstr>
      </vt:variant>
      <vt:variant>
        <vt:i4>21</vt:i4>
      </vt:variant>
    </vt:vector>
  </HeadingPairs>
  <TitlesOfParts>
    <vt:vector size="40" baseType="lpstr">
      <vt:lpstr>Arial</vt:lpstr>
      <vt:lpstr>Calibri</vt:lpstr>
      <vt:lpstr>Calibri Light</vt:lpstr>
      <vt:lpstr>Century Gothic</vt:lpstr>
      <vt:lpstr>Ink Free</vt:lpstr>
      <vt:lpstr>Times New Roman</vt:lpstr>
      <vt:lpstr>Wingdings 2</vt:lpstr>
      <vt:lpstr>9_Office Theme</vt:lpstr>
      <vt:lpstr>Tema di Office</vt:lpstr>
      <vt:lpstr>2_Office Theme</vt:lpstr>
      <vt:lpstr>10_Tema di Office</vt:lpstr>
      <vt:lpstr>21_Tema di Office</vt:lpstr>
      <vt:lpstr>20_Tema di Office</vt:lpstr>
      <vt:lpstr>7_Tema di Office</vt:lpstr>
      <vt:lpstr>13_Office Theme</vt:lpstr>
      <vt:lpstr>4_Tema di Office</vt:lpstr>
      <vt:lpstr>6_Office Theme</vt:lpstr>
      <vt:lpstr>10_Office Theme</vt:lpstr>
      <vt:lpstr>3_Office Theme</vt:lpstr>
      <vt:lpstr>Open Science, il futuro</vt:lpstr>
      <vt:lpstr>Presentazione standard di PowerPoint</vt:lpstr>
      <vt:lpstr>Presentazione standard di PowerPoint</vt:lpstr>
      <vt:lpstr>Presentazione standard di PowerPoint</vt:lpstr>
      <vt:lpstr>…editori e COVID </vt:lpstr>
      <vt:lpstr>Comunicazione scientifica oggi…</vt:lpstr>
      <vt:lpstr>Ovvero…</vt:lpstr>
      <vt:lpstr>Comunicazione scientifica. Qualche cifra</vt:lpstr>
      <vt:lpstr>Cosa otteniamo in cambio?</vt:lpstr>
      <vt:lpstr>Presentazione standard di PowerPoint</vt:lpstr>
      <vt:lpstr>Open Science</vt:lpstr>
      <vt:lpstr>…in altre parole…</vt:lpstr>
      <vt:lpstr>Open Science è un diritto umano</vt:lpstr>
      <vt:lpstr>Open Science</vt:lpstr>
      <vt:lpstr>…Open Science è</vt:lpstr>
      <vt:lpstr>Open Science</vt:lpstr>
      <vt:lpstr>Open Science: chi la sostiene</vt:lpstr>
      <vt:lpstr>[una chiamata]</vt:lpstr>
      <vt:lpstr>…verso l’Open Science</vt:lpstr>
      <vt:lpstr>Ragioni per NON fare Open Science?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gallo</dc:creator>
  <cp:lastModifiedBy>Elena Giglia</cp:lastModifiedBy>
  <cp:revision>126</cp:revision>
  <dcterms:created xsi:type="dcterms:W3CDTF">2018-05-05T10:58:29Z</dcterms:created>
  <dcterms:modified xsi:type="dcterms:W3CDTF">2021-05-22T09:51:18Z</dcterms:modified>
</cp:coreProperties>
</file>