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256" r:id="rId2"/>
    <p:sldId id="269" r:id="rId3"/>
    <p:sldId id="296" r:id="rId4"/>
    <p:sldId id="272" r:id="rId5"/>
    <p:sldId id="292" r:id="rId6"/>
    <p:sldId id="307" r:id="rId7"/>
    <p:sldId id="273" r:id="rId8"/>
    <p:sldId id="318" r:id="rId9"/>
    <p:sldId id="289" r:id="rId10"/>
    <p:sldId id="299" r:id="rId11"/>
    <p:sldId id="320" r:id="rId12"/>
    <p:sldId id="321" r:id="rId13"/>
    <p:sldId id="288" r:id="rId14"/>
    <p:sldId id="285" r:id="rId15"/>
    <p:sldId id="312" r:id="rId16"/>
    <p:sldId id="314" r:id="rId17"/>
    <p:sldId id="313" r:id="rId18"/>
    <p:sldId id="315" r:id="rId19"/>
    <p:sldId id="323" r:id="rId20"/>
    <p:sldId id="325" r:id="rId21"/>
    <p:sldId id="324" r:id="rId22"/>
    <p:sldId id="322" r:id="rId23"/>
    <p:sldId id="293" r:id="rId24"/>
    <p:sldId id="294" r:id="rId25"/>
    <p:sldId id="308" r:id="rId26"/>
    <p:sldId id="274" r:id="rId27"/>
    <p:sldId id="302" r:id="rId28"/>
    <p:sldId id="303" r:id="rId29"/>
    <p:sldId id="309" r:id="rId30"/>
    <p:sldId id="275" r:id="rId31"/>
    <p:sldId id="301" r:id="rId32"/>
    <p:sldId id="311" r:id="rId33"/>
    <p:sldId id="326" r:id="rId34"/>
    <p:sldId id="282" r:id="rId35"/>
    <p:sldId id="291" r:id="rId36"/>
    <p:sldId id="306" r:id="rId37"/>
    <p:sldId id="317" r:id="rId38"/>
    <p:sldId id="310" r:id="rId39"/>
    <p:sldId id="284" r:id="rId40"/>
    <p:sldId id="305" r:id="rId41"/>
    <p:sldId id="304" r:id="rId42"/>
    <p:sldId id="277" r:id="rId43"/>
    <p:sldId id="278" r:id="rId44"/>
    <p:sldId id="316" r:id="rId45"/>
    <p:sldId id="283" r:id="rId46"/>
    <p:sldId id="262" r:id="rId47"/>
  </p:sldIdLst>
  <p:sldSz cx="9144000" cy="6858000" type="screen4x3"/>
  <p:notesSz cx="6797675" cy="992822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D5D"/>
    <a:srgbClr val="1D8D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07" autoAdjust="0"/>
    <p:restoredTop sz="80581" autoAdjust="0"/>
  </p:normalViewPr>
  <p:slideViewPr>
    <p:cSldViewPr snapToGrid="0" snapToObjects="1">
      <p:cViewPr varScale="1">
        <p:scale>
          <a:sx n="93" d="100"/>
          <a:sy n="93" d="100"/>
        </p:scale>
        <p:origin x="174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043C6-28EF-4798-8ACB-F574EC56BF6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B96E4B-9B01-4D00-BC0D-9A742944DF71}">
      <dgm:prSet phldrT="[Text]"/>
      <dgm:spPr/>
      <dgm:t>
        <a:bodyPr/>
        <a:lstStyle/>
        <a:p>
          <a:r>
            <a:rPr lang="en-US" dirty="0" err="1" smtClean="0"/>
            <a:t>Kritisch</a:t>
          </a:r>
          <a:endParaRPr lang="en-US" dirty="0"/>
        </a:p>
      </dgm:t>
    </dgm:pt>
    <dgm:pt modelId="{C4824181-5DE0-4146-B887-92D15E2B1DEF}" type="parTrans" cxnId="{E5A6DC00-8043-49EE-AC94-8A02E70539CF}">
      <dgm:prSet/>
      <dgm:spPr/>
      <dgm:t>
        <a:bodyPr/>
        <a:lstStyle/>
        <a:p>
          <a:endParaRPr lang="en-US"/>
        </a:p>
      </dgm:t>
    </dgm:pt>
    <dgm:pt modelId="{83039FF9-9A9A-4007-9D0E-CCC13B519E3C}" type="sibTrans" cxnId="{E5A6DC00-8043-49EE-AC94-8A02E70539CF}">
      <dgm:prSet/>
      <dgm:spPr/>
      <dgm:t>
        <a:bodyPr/>
        <a:lstStyle/>
        <a:p>
          <a:endParaRPr lang="en-US"/>
        </a:p>
      </dgm:t>
    </dgm:pt>
    <dgm:pt modelId="{F5FB6C3A-8A71-430A-AC49-601C37746E8B}">
      <dgm:prSet phldrT="[Text]"/>
      <dgm:spPr/>
      <dgm:t>
        <a:bodyPr/>
        <a:lstStyle/>
        <a:p>
          <a:r>
            <a:rPr lang="en-US" dirty="0" smtClean="0"/>
            <a:t>Conflict inherent WG -WN/VB </a:t>
          </a:r>
          <a:endParaRPr lang="en-US" dirty="0"/>
        </a:p>
      </dgm:t>
    </dgm:pt>
    <dgm:pt modelId="{B46D6F7C-B3BA-454A-88BA-A4D8DA9396F3}" type="parTrans" cxnId="{128D2981-FA88-46DF-90B9-EDF82F57267F}">
      <dgm:prSet/>
      <dgm:spPr/>
      <dgm:t>
        <a:bodyPr/>
        <a:lstStyle/>
        <a:p>
          <a:endParaRPr lang="en-US"/>
        </a:p>
      </dgm:t>
    </dgm:pt>
    <dgm:pt modelId="{7670CFCF-4B2D-40F9-8961-9398229CABE1}" type="sibTrans" cxnId="{128D2981-FA88-46DF-90B9-EDF82F57267F}">
      <dgm:prSet/>
      <dgm:spPr/>
      <dgm:t>
        <a:bodyPr/>
        <a:lstStyle/>
        <a:p>
          <a:endParaRPr lang="en-US"/>
        </a:p>
      </dgm:t>
    </dgm:pt>
    <dgm:pt modelId="{558FDBF9-BB9B-4888-BA68-68BA7BDE0C6A}">
      <dgm:prSet phldrT="[Text]"/>
      <dgm:spPr/>
      <dgm:t>
        <a:bodyPr/>
        <a:lstStyle/>
        <a:p>
          <a:r>
            <a:rPr lang="en-US" dirty="0" err="1" smtClean="0"/>
            <a:t>Strijd</a:t>
          </a:r>
          <a:r>
            <a:rPr lang="en-US" dirty="0" smtClean="0"/>
            <a:t> WG -WN/VB</a:t>
          </a:r>
          <a:endParaRPr lang="en-US" dirty="0"/>
        </a:p>
      </dgm:t>
    </dgm:pt>
    <dgm:pt modelId="{C3272D56-5E2A-41C1-B82A-59FC7FE039D6}" type="parTrans" cxnId="{80FD6F14-9A24-4870-BC57-137C7F1015C8}">
      <dgm:prSet/>
      <dgm:spPr/>
      <dgm:t>
        <a:bodyPr/>
        <a:lstStyle/>
        <a:p>
          <a:endParaRPr lang="en-US"/>
        </a:p>
      </dgm:t>
    </dgm:pt>
    <dgm:pt modelId="{B1924594-2FEE-4801-8DBC-12EAFBD2AAAB}" type="sibTrans" cxnId="{80FD6F14-9A24-4870-BC57-137C7F1015C8}">
      <dgm:prSet/>
      <dgm:spPr/>
      <dgm:t>
        <a:bodyPr/>
        <a:lstStyle/>
        <a:p>
          <a:endParaRPr lang="en-US"/>
        </a:p>
      </dgm:t>
    </dgm:pt>
    <dgm:pt modelId="{6308E7B1-F678-46E7-8E11-21ABABFF6EE7}">
      <dgm:prSet phldrT="[Text]"/>
      <dgm:spPr/>
      <dgm:t>
        <a:bodyPr/>
        <a:lstStyle/>
        <a:p>
          <a:r>
            <a:rPr lang="en-US" dirty="0" err="1" smtClean="0"/>
            <a:t>Pluralistisch</a:t>
          </a:r>
          <a:endParaRPr lang="en-US" dirty="0"/>
        </a:p>
      </dgm:t>
    </dgm:pt>
    <dgm:pt modelId="{C47B413A-B9A8-4B5D-B3FE-E4A02BBFF17A}" type="parTrans" cxnId="{310A4487-E82A-4292-BDF2-8EA7A817ACB4}">
      <dgm:prSet/>
      <dgm:spPr/>
      <dgm:t>
        <a:bodyPr/>
        <a:lstStyle/>
        <a:p>
          <a:endParaRPr lang="en-US"/>
        </a:p>
      </dgm:t>
    </dgm:pt>
    <dgm:pt modelId="{B7D77B56-EAD7-4F96-86C8-E1E2BFF9B85D}" type="sibTrans" cxnId="{310A4487-E82A-4292-BDF2-8EA7A817ACB4}">
      <dgm:prSet/>
      <dgm:spPr/>
      <dgm:t>
        <a:bodyPr/>
        <a:lstStyle/>
        <a:p>
          <a:endParaRPr lang="en-US"/>
        </a:p>
      </dgm:t>
    </dgm:pt>
    <dgm:pt modelId="{A65ECE59-8BAD-4F86-8D85-C576E1CECBCD}">
      <dgm:prSet phldrT="[Text]"/>
      <dgm:spPr/>
      <dgm:t>
        <a:bodyPr/>
        <a:lstStyle/>
        <a:p>
          <a:r>
            <a:rPr lang="en-US" dirty="0" err="1" smtClean="0"/>
            <a:t>Verschillende</a:t>
          </a:r>
          <a:r>
            <a:rPr lang="en-US" dirty="0" smtClean="0"/>
            <a:t> </a:t>
          </a:r>
          <a:r>
            <a:rPr lang="en-US" dirty="0" err="1" smtClean="0"/>
            <a:t>belangen</a:t>
          </a:r>
          <a:endParaRPr lang="en-US" dirty="0"/>
        </a:p>
      </dgm:t>
    </dgm:pt>
    <dgm:pt modelId="{6B890FDF-C678-42CB-AEF1-C87DF79FBD33}" type="parTrans" cxnId="{4E54FBC9-E34A-4AEA-AFD7-26A09314ADED}">
      <dgm:prSet/>
      <dgm:spPr/>
      <dgm:t>
        <a:bodyPr/>
        <a:lstStyle/>
        <a:p>
          <a:endParaRPr lang="en-US"/>
        </a:p>
      </dgm:t>
    </dgm:pt>
    <dgm:pt modelId="{FA5DA239-D53D-4B42-9780-531B7A5148F5}" type="sibTrans" cxnId="{4E54FBC9-E34A-4AEA-AFD7-26A09314ADED}">
      <dgm:prSet/>
      <dgm:spPr/>
      <dgm:t>
        <a:bodyPr/>
        <a:lstStyle/>
        <a:p>
          <a:endParaRPr lang="en-US"/>
        </a:p>
      </dgm:t>
    </dgm:pt>
    <dgm:pt modelId="{8BDDE023-D5D1-4FEB-B0DE-D385BA5DBE1B}">
      <dgm:prSet phldrT="[Text]"/>
      <dgm:spPr/>
      <dgm:t>
        <a:bodyPr/>
        <a:lstStyle/>
        <a:p>
          <a:r>
            <a:rPr lang="en-US" dirty="0" smtClean="0"/>
            <a:t>Win-win </a:t>
          </a:r>
          <a:r>
            <a:rPr lang="en-US" dirty="0" err="1" smtClean="0"/>
            <a:t>zoeken</a:t>
          </a:r>
          <a:r>
            <a:rPr lang="en-US" dirty="0" smtClean="0"/>
            <a:t> via </a:t>
          </a:r>
          <a:r>
            <a:rPr lang="en-US" dirty="0" err="1" smtClean="0"/>
            <a:t>structuren</a:t>
          </a:r>
          <a:endParaRPr lang="en-US" dirty="0"/>
        </a:p>
      </dgm:t>
    </dgm:pt>
    <dgm:pt modelId="{CD67DA1D-F8B1-4BCB-886C-C586CD461FFA}" type="parTrans" cxnId="{EE4B7811-9969-4169-94AD-8DB13205ED74}">
      <dgm:prSet/>
      <dgm:spPr/>
      <dgm:t>
        <a:bodyPr/>
        <a:lstStyle/>
        <a:p>
          <a:endParaRPr lang="en-US"/>
        </a:p>
      </dgm:t>
    </dgm:pt>
    <dgm:pt modelId="{4344E5F7-DA10-442F-8569-2D687FDE60EF}" type="sibTrans" cxnId="{EE4B7811-9969-4169-94AD-8DB13205ED74}">
      <dgm:prSet/>
      <dgm:spPr/>
      <dgm:t>
        <a:bodyPr/>
        <a:lstStyle/>
        <a:p>
          <a:endParaRPr lang="en-US"/>
        </a:p>
      </dgm:t>
    </dgm:pt>
    <dgm:pt modelId="{F4E3FE25-28FF-4734-9944-9BC6BD413299}">
      <dgm:prSet phldrT="[Text]"/>
      <dgm:spPr/>
      <dgm:t>
        <a:bodyPr/>
        <a:lstStyle/>
        <a:p>
          <a:r>
            <a:rPr lang="en-US" dirty="0" err="1" smtClean="0"/>
            <a:t>Unitair</a:t>
          </a:r>
          <a:endParaRPr lang="en-US" dirty="0"/>
        </a:p>
      </dgm:t>
    </dgm:pt>
    <dgm:pt modelId="{61473414-D084-4FCF-9E8B-9212CD04B8D4}" type="parTrans" cxnId="{439D305C-4FE6-433D-B67C-8C8703E7D087}">
      <dgm:prSet/>
      <dgm:spPr/>
      <dgm:t>
        <a:bodyPr/>
        <a:lstStyle/>
        <a:p>
          <a:endParaRPr lang="en-US"/>
        </a:p>
      </dgm:t>
    </dgm:pt>
    <dgm:pt modelId="{10B1E0F9-7AD6-43BC-8A22-12F25702EF41}" type="sibTrans" cxnId="{439D305C-4FE6-433D-B67C-8C8703E7D087}">
      <dgm:prSet/>
      <dgm:spPr/>
      <dgm:t>
        <a:bodyPr/>
        <a:lstStyle/>
        <a:p>
          <a:endParaRPr lang="en-US"/>
        </a:p>
      </dgm:t>
    </dgm:pt>
    <dgm:pt modelId="{06C8F790-61A4-4C23-87BE-2EC9662F1900}">
      <dgm:prSet phldrT="[Text]"/>
      <dgm:spPr/>
      <dgm:t>
        <a:bodyPr/>
        <a:lstStyle/>
        <a:p>
          <a:r>
            <a:rPr lang="en-US" dirty="0" err="1" smtClean="0"/>
            <a:t>Samenvallende</a:t>
          </a:r>
          <a:r>
            <a:rPr lang="en-US" dirty="0" smtClean="0"/>
            <a:t> </a:t>
          </a:r>
          <a:r>
            <a:rPr lang="en-US" dirty="0" err="1" smtClean="0"/>
            <a:t>belangen</a:t>
          </a:r>
          <a:endParaRPr lang="en-US" dirty="0"/>
        </a:p>
      </dgm:t>
    </dgm:pt>
    <dgm:pt modelId="{4B3028ED-4F41-4571-B2A3-D7D399A283E2}" type="parTrans" cxnId="{EB2B5A74-B25B-4992-8866-7DC898A10E1C}">
      <dgm:prSet/>
      <dgm:spPr/>
      <dgm:t>
        <a:bodyPr/>
        <a:lstStyle/>
        <a:p>
          <a:endParaRPr lang="en-US"/>
        </a:p>
      </dgm:t>
    </dgm:pt>
    <dgm:pt modelId="{2E7C3FEB-A2D9-4D30-9927-D6AC0B1E08AF}" type="sibTrans" cxnId="{EB2B5A74-B25B-4992-8866-7DC898A10E1C}">
      <dgm:prSet/>
      <dgm:spPr/>
      <dgm:t>
        <a:bodyPr/>
        <a:lstStyle/>
        <a:p>
          <a:endParaRPr lang="en-US"/>
        </a:p>
      </dgm:t>
    </dgm:pt>
    <dgm:pt modelId="{023FAC7D-0988-48A1-97C5-7F84B6EBD909}">
      <dgm:prSet phldrT="[Text]"/>
      <dgm:spPr/>
      <dgm:t>
        <a:bodyPr/>
        <a:lstStyle/>
        <a:p>
          <a:r>
            <a:rPr lang="en-US" dirty="0" err="1" smtClean="0"/>
            <a:t>Goed</a:t>
          </a:r>
          <a:r>
            <a:rPr lang="en-US" dirty="0" smtClean="0"/>
            <a:t> management van </a:t>
          </a:r>
          <a:r>
            <a:rPr lang="en-US" dirty="0" err="1" smtClean="0"/>
            <a:t>betrokken</a:t>
          </a:r>
          <a:r>
            <a:rPr lang="en-US" dirty="0" smtClean="0"/>
            <a:t> WN’s</a:t>
          </a:r>
          <a:endParaRPr lang="en-US" dirty="0"/>
        </a:p>
      </dgm:t>
    </dgm:pt>
    <dgm:pt modelId="{30AE6F3D-C544-4703-B9CA-696FD536F268}" type="parTrans" cxnId="{908B3518-B00A-4A25-9FAB-9F3CAC018E90}">
      <dgm:prSet/>
      <dgm:spPr/>
      <dgm:t>
        <a:bodyPr/>
        <a:lstStyle/>
        <a:p>
          <a:endParaRPr lang="en-US"/>
        </a:p>
      </dgm:t>
    </dgm:pt>
    <dgm:pt modelId="{8AF84694-3031-4ABC-A6D3-86B37A9498F6}" type="sibTrans" cxnId="{908B3518-B00A-4A25-9FAB-9F3CAC018E90}">
      <dgm:prSet/>
      <dgm:spPr/>
      <dgm:t>
        <a:bodyPr/>
        <a:lstStyle/>
        <a:p>
          <a:endParaRPr lang="en-US"/>
        </a:p>
      </dgm:t>
    </dgm:pt>
    <dgm:pt modelId="{8983E48B-E35B-4662-9E6E-71256C45A97D}" type="pres">
      <dgm:prSet presAssocID="{8AF043C6-28EF-4798-8ACB-F574EC56BF6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4585BA-67D7-43D8-AF0D-82AF922672FF}" type="pres">
      <dgm:prSet presAssocID="{6AB96E4B-9B01-4D00-BC0D-9A742944DF71}" presName="compNode" presStyleCnt="0"/>
      <dgm:spPr/>
    </dgm:pt>
    <dgm:pt modelId="{67D181EE-2BE2-4F79-B060-7A94818BB6E6}" type="pres">
      <dgm:prSet presAssocID="{6AB96E4B-9B01-4D00-BC0D-9A742944DF71}" presName="aNode" presStyleLbl="bgShp" presStyleIdx="0" presStyleCnt="3"/>
      <dgm:spPr/>
      <dgm:t>
        <a:bodyPr/>
        <a:lstStyle/>
        <a:p>
          <a:endParaRPr lang="en-US"/>
        </a:p>
      </dgm:t>
    </dgm:pt>
    <dgm:pt modelId="{6B321437-54E4-4913-AFD9-B81C0C74E897}" type="pres">
      <dgm:prSet presAssocID="{6AB96E4B-9B01-4D00-BC0D-9A742944DF71}" presName="textNode" presStyleLbl="bgShp" presStyleIdx="0" presStyleCnt="3"/>
      <dgm:spPr/>
      <dgm:t>
        <a:bodyPr/>
        <a:lstStyle/>
        <a:p>
          <a:endParaRPr lang="en-US"/>
        </a:p>
      </dgm:t>
    </dgm:pt>
    <dgm:pt modelId="{72C07CEB-A0B7-44B6-9F59-820E77B00D7A}" type="pres">
      <dgm:prSet presAssocID="{6AB96E4B-9B01-4D00-BC0D-9A742944DF71}" presName="compChildNode" presStyleCnt="0"/>
      <dgm:spPr/>
    </dgm:pt>
    <dgm:pt modelId="{5C06805B-E671-432A-AF03-84F35B866C0A}" type="pres">
      <dgm:prSet presAssocID="{6AB96E4B-9B01-4D00-BC0D-9A742944DF71}" presName="theInnerList" presStyleCnt="0"/>
      <dgm:spPr/>
    </dgm:pt>
    <dgm:pt modelId="{6518B8C8-F084-4E9B-B085-DC129A303A68}" type="pres">
      <dgm:prSet presAssocID="{F5FB6C3A-8A71-430A-AC49-601C37746E8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BBE926-C962-4900-8B78-B5507F2A5EEE}" type="pres">
      <dgm:prSet presAssocID="{F5FB6C3A-8A71-430A-AC49-601C37746E8B}" presName="aSpace2" presStyleCnt="0"/>
      <dgm:spPr/>
    </dgm:pt>
    <dgm:pt modelId="{D7AA2E99-83AE-4630-A509-6FE52A650DB2}" type="pres">
      <dgm:prSet presAssocID="{558FDBF9-BB9B-4888-BA68-68BA7BDE0C6A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CCE7A-9CB9-4296-9BF3-3536DF4D5DE3}" type="pres">
      <dgm:prSet presAssocID="{6AB96E4B-9B01-4D00-BC0D-9A742944DF71}" presName="aSpace" presStyleCnt="0"/>
      <dgm:spPr/>
    </dgm:pt>
    <dgm:pt modelId="{52EFE439-D63A-49A7-AA0F-58ECBD2A588B}" type="pres">
      <dgm:prSet presAssocID="{6308E7B1-F678-46E7-8E11-21ABABFF6EE7}" presName="compNode" presStyleCnt="0"/>
      <dgm:spPr/>
    </dgm:pt>
    <dgm:pt modelId="{94039BFF-8026-4ED8-A7DD-95D41C686BD0}" type="pres">
      <dgm:prSet presAssocID="{6308E7B1-F678-46E7-8E11-21ABABFF6EE7}" presName="aNode" presStyleLbl="bgShp" presStyleIdx="1" presStyleCnt="3"/>
      <dgm:spPr/>
      <dgm:t>
        <a:bodyPr/>
        <a:lstStyle/>
        <a:p>
          <a:endParaRPr lang="en-US"/>
        </a:p>
      </dgm:t>
    </dgm:pt>
    <dgm:pt modelId="{BA4ED9D0-8C02-4B00-818D-5D4995468E56}" type="pres">
      <dgm:prSet presAssocID="{6308E7B1-F678-46E7-8E11-21ABABFF6EE7}" presName="textNode" presStyleLbl="bgShp" presStyleIdx="1" presStyleCnt="3"/>
      <dgm:spPr/>
      <dgm:t>
        <a:bodyPr/>
        <a:lstStyle/>
        <a:p>
          <a:endParaRPr lang="en-US"/>
        </a:p>
      </dgm:t>
    </dgm:pt>
    <dgm:pt modelId="{6BD3E14E-2DAD-4C5B-B899-47B7889D0AA6}" type="pres">
      <dgm:prSet presAssocID="{6308E7B1-F678-46E7-8E11-21ABABFF6EE7}" presName="compChildNode" presStyleCnt="0"/>
      <dgm:spPr/>
    </dgm:pt>
    <dgm:pt modelId="{0909CB4E-9958-4E6C-9283-5771EC4178F3}" type="pres">
      <dgm:prSet presAssocID="{6308E7B1-F678-46E7-8E11-21ABABFF6EE7}" presName="theInnerList" presStyleCnt="0"/>
      <dgm:spPr/>
    </dgm:pt>
    <dgm:pt modelId="{26C35551-11A0-4F18-923F-D06663BF9AF9}" type="pres">
      <dgm:prSet presAssocID="{A65ECE59-8BAD-4F86-8D85-C576E1CECBC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52048-0DCF-40A3-AF2A-60B04B66A180}" type="pres">
      <dgm:prSet presAssocID="{A65ECE59-8BAD-4F86-8D85-C576E1CECBCD}" presName="aSpace2" presStyleCnt="0"/>
      <dgm:spPr/>
    </dgm:pt>
    <dgm:pt modelId="{C647909C-CD12-473F-801C-FBDCD1C536CC}" type="pres">
      <dgm:prSet presAssocID="{8BDDE023-D5D1-4FEB-B0DE-D385BA5DBE1B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80D371-3AC0-4432-83DD-555775DE6667}" type="pres">
      <dgm:prSet presAssocID="{6308E7B1-F678-46E7-8E11-21ABABFF6EE7}" presName="aSpace" presStyleCnt="0"/>
      <dgm:spPr/>
    </dgm:pt>
    <dgm:pt modelId="{12391D2F-F5F8-43B4-AC4B-8E6F5C71ABE8}" type="pres">
      <dgm:prSet presAssocID="{F4E3FE25-28FF-4734-9944-9BC6BD413299}" presName="compNode" presStyleCnt="0"/>
      <dgm:spPr/>
    </dgm:pt>
    <dgm:pt modelId="{003FAF32-E1BD-4035-BF13-EA11723DED33}" type="pres">
      <dgm:prSet presAssocID="{F4E3FE25-28FF-4734-9944-9BC6BD413299}" presName="aNode" presStyleLbl="bgShp" presStyleIdx="2" presStyleCnt="3"/>
      <dgm:spPr/>
      <dgm:t>
        <a:bodyPr/>
        <a:lstStyle/>
        <a:p>
          <a:endParaRPr lang="en-US"/>
        </a:p>
      </dgm:t>
    </dgm:pt>
    <dgm:pt modelId="{2DCFE555-0168-468C-98FC-8F5FA1A84C25}" type="pres">
      <dgm:prSet presAssocID="{F4E3FE25-28FF-4734-9944-9BC6BD413299}" presName="textNode" presStyleLbl="bgShp" presStyleIdx="2" presStyleCnt="3"/>
      <dgm:spPr/>
      <dgm:t>
        <a:bodyPr/>
        <a:lstStyle/>
        <a:p>
          <a:endParaRPr lang="en-US"/>
        </a:p>
      </dgm:t>
    </dgm:pt>
    <dgm:pt modelId="{B08F64DD-6568-471B-A519-E3C613A23991}" type="pres">
      <dgm:prSet presAssocID="{F4E3FE25-28FF-4734-9944-9BC6BD413299}" presName="compChildNode" presStyleCnt="0"/>
      <dgm:spPr/>
    </dgm:pt>
    <dgm:pt modelId="{BB6115FB-F20D-48D5-9613-96AC3ADBCDDE}" type="pres">
      <dgm:prSet presAssocID="{F4E3FE25-28FF-4734-9944-9BC6BD413299}" presName="theInnerList" presStyleCnt="0"/>
      <dgm:spPr/>
    </dgm:pt>
    <dgm:pt modelId="{946DB335-86D0-48C8-8040-D1AFD00BA172}" type="pres">
      <dgm:prSet presAssocID="{06C8F790-61A4-4C23-87BE-2EC9662F1900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1DDB0-3217-4DF0-A5D5-87DB9E336126}" type="pres">
      <dgm:prSet presAssocID="{06C8F790-61A4-4C23-87BE-2EC9662F1900}" presName="aSpace2" presStyleCnt="0"/>
      <dgm:spPr/>
    </dgm:pt>
    <dgm:pt modelId="{4B38D5A5-BD47-429F-B3CF-F566957C0A05}" type="pres">
      <dgm:prSet presAssocID="{023FAC7D-0988-48A1-97C5-7F84B6EBD909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4FBC9-E34A-4AEA-AFD7-26A09314ADED}" srcId="{6308E7B1-F678-46E7-8E11-21ABABFF6EE7}" destId="{A65ECE59-8BAD-4F86-8D85-C576E1CECBCD}" srcOrd="0" destOrd="0" parTransId="{6B890FDF-C678-42CB-AEF1-C87DF79FBD33}" sibTransId="{FA5DA239-D53D-4B42-9780-531B7A5148F5}"/>
    <dgm:cxn modelId="{76B94932-F229-4149-8DB8-8D7F873CB610}" type="presOf" srcId="{8BDDE023-D5D1-4FEB-B0DE-D385BA5DBE1B}" destId="{C647909C-CD12-473F-801C-FBDCD1C536CC}" srcOrd="0" destOrd="0" presId="urn:microsoft.com/office/officeart/2005/8/layout/lProcess2"/>
    <dgm:cxn modelId="{C52A71DA-A8FF-427E-9464-E508B60B37B1}" type="presOf" srcId="{023FAC7D-0988-48A1-97C5-7F84B6EBD909}" destId="{4B38D5A5-BD47-429F-B3CF-F566957C0A05}" srcOrd="0" destOrd="0" presId="urn:microsoft.com/office/officeart/2005/8/layout/lProcess2"/>
    <dgm:cxn modelId="{128D2981-FA88-46DF-90B9-EDF82F57267F}" srcId="{6AB96E4B-9B01-4D00-BC0D-9A742944DF71}" destId="{F5FB6C3A-8A71-430A-AC49-601C37746E8B}" srcOrd="0" destOrd="0" parTransId="{B46D6F7C-B3BA-454A-88BA-A4D8DA9396F3}" sibTransId="{7670CFCF-4B2D-40F9-8961-9398229CABE1}"/>
    <dgm:cxn modelId="{E5A6DC00-8043-49EE-AC94-8A02E70539CF}" srcId="{8AF043C6-28EF-4798-8ACB-F574EC56BF67}" destId="{6AB96E4B-9B01-4D00-BC0D-9A742944DF71}" srcOrd="0" destOrd="0" parTransId="{C4824181-5DE0-4146-B887-92D15E2B1DEF}" sibTransId="{83039FF9-9A9A-4007-9D0E-CCC13B519E3C}"/>
    <dgm:cxn modelId="{A47ADD61-5727-4053-A933-85CFFA314EA9}" type="presOf" srcId="{6AB96E4B-9B01-4D00-BC0D-9A742944DF71}" destId="{6B321437-54E4-4913-AFD9-B81C0C74E897}" srcOrd="1" destOrd="0" presId="urn:microsoft.com/office/officeart/2005/8/layout/lProcess2"/>
    <dgm:cxn modelId="{516F9F0E-2CF1-4A25-A8BB-C08B8BB94EA7}" type="presOf" srcId="{558FDBF9-BB9B-4888-BA68-68BA7BDE0C6A}" destId="{D7AA2E99-83AE-4630-A509-6FE52A650DB2}" srcOrd="0" destOrd="0" presId="urn:microsoft.com/office/officeart/2005/8/layout/lProcess2"/>
    <dgm:cxn modelId="{7A4DB772-BE7A-4458-89BA-1C8B3B291CDF}" type="presOf" srcId="{F4E3FE25-28FF-4734-9944-9BC6BD413299}" destId="{2DCFE555-0168-468C-98FC-8F5FA1A84C25}" srcOrd="1" destOrd="0" presId="urn:microsoft.com/office/officeart/2005/8/layout/lProcess2"/>
    <dgm:cxn modelId="{56F2DC34-F443-4CA5-B837-EAB852554D91}" type="presOf" srcId="{F4E3FE25-28FF-4734-9944-9BC6BD413299}" destId="{003FAF32-E1BD-4035-BF13-EA11723DED33}" srcOrd="0" destOrd="0" presId="urn:microsoft.com/office/officeart/2005/8/layout/lProcess2"/>
    <dgm:cxn modelId="{8E3DFD2E-8195-400E-B2D0-7A8818D69D6C}" type="presOf" srcId="{A65ECE59-8BAD-4F86-8D85-C576E1CECBCD}" destId="{26C35551-11A0-4F18-923F-D06663BF9AF9}" srcOrd="0" destOrd="0" presId="urn:microsoft.com/office/officeart/2005/8/layout/lProcess2"/>
    <dgm:cxn modelId="{EE4B7811-9969-4169-94AD-8DB13205ED74}" srcId="{6308E7B1-F678-46E7-8E11-21ABABFF6EE7}" destId="{8BDDE023-D5D1-4FEB-B0DE-D385BA5DBE1B}" srcOrd="1" destOrd="0" parTransId="{CD67DA1D-F8B1-4BCB-886C-C586CD461FFA}" sibTransId="{4344E5F7-DA10-442F-8569-2D687FDE60EF}"/>
    <dgm:cxn modelId="{310A4487-E82A-4292-BDF2-8EA7A817ACB4}" srcId="{8AF043C6-28EF-4798-8ACB-F574EC56BF67}" destId="{6308E7B1-F678-46E7-8E11-21ABABFF6EE7}" srcOrd="1" destOrd="0" parTransId="{C47B413A-B9A8-4B5D-B3FE-E4A02BBFF17A}" sibTransId="{B7D77B56-EAD7-4F96-86C8-E1E2BFF9B85D}"/>
    <dgm:cxn modelId="{24999EDB-83F3-4A1D-9673-2CB27BF47260}" type="presOf" srcId="{06C8F790-61A4-4C23-87BE-2EC9662F1900}" destId="{946DB335-86D0-48C8-8040-D1AFD00BA172}" srcOrd="0" destOrd="0" presId="urn:microsoft.com/office/officeart/2005/8/layout/lProcess2"/>
    <dgm:cxn modelId="{093736EB-CDFA-4E13-9B00-CEFABDD3A252}" type="presOf" srcId="{6308E7B1-F678-46E7-8E11-21ABABFF6EE7}" destId="{94039BFF-8026-4ED8-A7DD-95D41C686BD0}" srcOrd="0" destOrd="0" presId="urn:microsoft.com/office/officeart/2005/8/layout/lProcess2"/>
    <dgm:cxn modelId="{47107B26-A41A-448E-B50D-CC068640A282}" type="presOf" srcId="{F5FB6C3A-8A71-430A-AC49-601C37746E8B}" destId="{6518B8C8-F084-4E9B-B085-DC129A303A68}" srcOrd="0" destOrd="0" presId="urn:microsoft.com/office/officeart/2005/8/layout/lProcess2"/>
    <dgm:cxn modelId="{6EE22B5A-42A9-4289-B036-D9E10DD120FC}" type="presOf" srcId="{6AB96E4B-9B01-4D00-BC0D-9A742944DF71}" destId="{67D181EE-2BE2-4F79-B060-7A94818BB6E6}" srcOrd="0" destOrd="0" presId="urn:microsoft.com/office/officeart/2005/8/layout/lProcess2"/>
    <dgm:cxn modelId="{439D305C-4FE6-433D-B67C-8C8703E7D087}" srcId="{8AF043C6-28EF-4798-8ACB-F574EC56BF67}" destId="{F4E3FE25-28FF-4734-9944-9BC6BD413299}" srcOrd="2" destOrd="0" parTransId="{61473414-D084-4FCF-9E8B-9212CD04B8D4}" sibTransId="{10B1E0F9-7AD6-43BC-8A22-12F25702EF41}"/>
    <dgm:cxn modelId="{80FD6F14-9A24-4870-BC57-137C7F1015C8}" srcId="{6AB96E4B-9B01-4D00-BC0D-9A742944DF71}" destId="{558FDBF9-BB9B-4888-BA68-68BA7BDE0C6A}" srcOrd="1" destOrd="0" parTransId="{C3272D56-5E2A-41C1-B82A-59FC7FE039D6}" sibTransId="{B1924594-2FEE-4801-8DBC-12EAFBD2AAAB}"/>
    <dgm:cxn modelId="{4725CC76-1EF0-4681-AF53-8A1B76D97844}" type="presOf" srcId="{8AF043C6-28EF-4798-8ACB-F574EC56BF67}" destId="{8983E48B-E35B-4662-9E6E-71256C45A97D}" srcOrd="0" destOrd="0" presId="urn:microsoft.com/office/officeart/2005/8/layout/lProcess2"/>
    <dgm:cxn modelId="{EB2B5A74-B25B-4992-8866-7DC898A10E1C}" srcId="{F4E3FE25-28FF-4734-9944-9BC6BD413299}" destId="{06C8F790-61A4-4C23-87BE-2EC9662F1900}" srcOrd="0" destOrd="0" parTransId="{4B3028ED-4F41-4571-B2A3-D7D399A283E2}" sibTransId="{2E7C3FEB-A2D9-4D30-9927-D6AC0B1E08AF}"/>
    <dgm:cxn modelId="{908B3518-B00A-4A25-9FAB-9F3CAC018E90}" srcId="{F4E3FE25-28FF-4734-9944-9BC6BD413299}" destId="{023FAC7D-0988-48A1-97C5-7F84B6EBD909}" srcOrd="1" destOrd="0" parTransId="{30AE6F3D-C544-4703-B9CA-696FD536F268}" sibTransId="{8AF84694-3031-4ABC-A6D3-86B37A9498F6}"/>
    <dgm:cxn modelId="{61AFD751-5413-4ADE-8DC4-EB1204C2E13B}" type="presOf" srcId="{6308E7B1-F678-46E7-8E11-21ABABFF6EE7}" destId="{BA4ED9D0-8C02-4B00-818D-5D4995468E56}" srcOrd="1" destOrd="0" presId="urn:microsoft.com/office/officeart/2005/8/layout/lProcess2"/>
    <dgm:cxn modelId="{7306D718-E61C-47F0-8C51-4218C525F0CE}" type="presParOf" srcId="{8983E48B-E35B-4662-9E6E-71256C45A97D}" destId="{454585BA-67D7-43D8-AF0D-82AF922672FF}" srcOrd="0" destOrd="0" presId="urn:microsoft.com/office/officeart/2005/8/layout/lProcess2"/>
    <dgm:cxn modelId="{0DD1C770-87C6-4902-B3C6-BDDC9300617A}" type="presParOf" srcId="{454585BA-67D7-43D8-AF0D-82AF922672FF}" destId="{67D181EE-2BE2-4F79-B060-7A94818BB6E6}" srcOrd="0" destOrd="0" presId="urn:microsoft.com/office/officeart/2005/8/layout/lProcess2"/>
    <dgm:cxn modelId="{CBA3793A-CFA3-4E66-B73B-39310B1A772F}" type="presParOf" srcId="{454585BA-67D7-43D8-AF0D-82AF922672FF}" destId="{6B321437-54E4-4913-AFD9-B81C0C74E897}" srcOrd="1" destOrd="0" presId="urn:microsoft.com/office/officeart/2005/8/layout/lProcess2"/>
    <dgm:cxn modelId="{2E999E39-6B68-453A-BE66-7724A13F427C}" type="presParOf" srcId="{454585BA-67D7-43D8-AF0D-82AF922672FF}" destId="{72C07CEB-A0B7-44B6-9F59-820E77B00D7A}" srcOrd="2" destOrd="0" presId="urn:microsoft.com/office/officeart/2005/8/layout/lProcess2"/>
    <dgm:cxn modelId="{7D8FCD3C-EC86-4CC0-A71D-A1FDCA5ACA19}" type="presParOf" srcId="{72C07CEB-A0B7-44B6-9F59-820E77B00D7A}" destId="{5C06805B-E671-432A-AF03-84F35B866C0A}" srcOrd="0" destOrd="0" presId="urn:microsoft.com/office/officeart/2005/8/layout/lProcess2"/>
    <dgm:cxn modelId="{0D257021-B79C-4CCF-AC8A-09B17565D552}" type="presParOf" srcId="{5C06805B-E671-432A-AF03-84F35B866C0A}" destId="{6518B8C8-F084-4E9B-B085-DC129A303A68}" srcOrd="0" destOrd="0" presId="urn:microsoft.com/office/officeart/2005/8/layout/lProcess2"/>
    <dgm:cxn modelId="{D2837B0D-EB2E-4E9C-A2DA-845CEBA59D61}" type="presParOf" srcId="{5C06805B-E671-432A-AF03-84F35B866C0A}" destId="{EBBBE926-C962-4900-8B78-B5507F2A5EEE}" srcOrd="1" destOrd="0" presId="urn:microsoft.com/office/officeart/2005/8/layout/lProcess2"/>
    <dgm:cxn modelId="{C89BDE62-C509-4B05-B0EF-2831860E60AF}" type="presParOf" srcId="{5C06805B-E671-432A-AF03-84F35B866C0A}" destId="{D7AA2E99-83AE-4630-A509-6FE52A650DB2}" srcOrd="2" destOrd="0" presId="urn:microsoft.com/office/officeart/2005/8/layout/lProcess2"/>
    <dgm:cxn modelId="{FAB002B2-D967-42CB-A072-97066B14CEAE}" type="presParOf" srcId="{8983E48B-E35B-4662-9E6E-71256C45A97D}" destId="{B05CCE7A-9CB9-4296-9BF3-3536DF4D5DE3}" srcOrd="1" destOrd="0" presId="urn:microsoft.com/office/officeart/2005/8/layout/lProcess2"/>
    <dgm:cxn modelId="{BCDEDACC-5D44-4D95-BF3E-65700FEEED0B}" type="presParOf" srcId="{8983E48B-E35B-4662-9E6E-71256C45A97D}" destId="{52EFE439-D63A-49A7-AA0F-58ECBD2A588B}" srcOrd="2" destOrd="0" presId="urn:microsoft.com/office/officeart/2005/8/layout/lProcess2"/>
    <dgm:cxn modelId="{3C9DDD64-E7D1-4817-9DB8-980752FF69CE}" type="presParOf" srcId="{52EFE439-D63A-49A7-AA0F-58ECBD2A588B}" destId="{94039BFF-8026-4ED8-A7DD-95D41C686BD0}" srcOrd="0" destOrd="0" presId="urn:microsoft.com/office/officeart/2005/8/layout/lProcess2"/>
    <dgm:cxn modelId="{A8E589AB-2444-4458-9F4C-6B222165626C}" type="presParOf" srcId="{52EFE439-D63A-49A7-AA0F-58ECBD2A588B}" destId="{BA4ED9D0-8C02-4B00-818D-5D4995468E56}" srcOrd="1" destOrd="0" presId="urn:microsoft.com/office/officeart/2005/8/layout/lProcess2"/>
    <dgm:cxn modelId="{848BDB94-376C-4948-9BEE-18177F9CD818}" type="presParOf" srcId="{52EFE439-D63A-49A7-AA0F-58ECBD2A588B}" destId="{6BD3E14E-2DAD-4C5B-B899-47B7889D0AA6}" srcOrd="2" destOrd="0" presId="urn:microsoft.com/office/officeart/2005/8/layout/lProcess2"/>
    <dgm:cxn modelId="{415349A4-A42A-43AB-B880-14EE3207BEEC}" type="presParOf" srcId="{6BD3E14E-2DAD-4C5B-B899-47B7889D0AA6}" destId="{0909CB4E-9958-4E6C-9283-5771EC4178F3}" srcOrd="0" destOrd="0" presId="urn:microsoft.com/office/officeart/2005/8/layout/lProcess2"/>
    <dgm:cxn modelId="{ADA19834-4285-4584-984C-D6009F6589E6}" type="presParOf" srcId="{0909CB4E-9958-4E6C-9283-5771EC4178F3}" destId="{26C35551-11A0-4F18-923F-D06663BF9AF9}" srcOrd="0" destOrd="0" presId="urn:microsoft.com/office/officeart/2005/8/layout/lProcess2"/>
    <dgm:cxn modelId="{F6CF04F9-E6B4-4CEC-97F4-770806CFEDF7}" type="presParOf" srcId="{0909CB4E-9958-4E6C-9283-5771EC4178F3}" destId="{F7552048-0DCF-40A3-AF2A-60B04B66A180}" srcOrd="1" destOrd="0" presId="urn:microsoft.com/office/officeart/2005/8/layout/lProcess2"/>
    <dgm:cxn modelId="{1C09E68C-84EB-4AC2-8DD7-D2C92ACDEA79}" type="presParOf" srcId="{0909CB4E-9958-4E6C-9283-5771EC4178F3}" destId="{C647909C-CD12-473F-801C-FBDCD1C536CC}" srcOrd="2" destOrd="0" presId="urn:microsoft.com/office/officeart/2005/8/layout/lProcess2"/>
    <dgm:cxn modelId="{900BBC53-801D-47B4-A0B6-1B432ECCCAE7}" type="presParOf" srcId="{8983E48B-E35B-4662-9E6E-71256C45A97D}" destId="{1380D371-3AC0-4432-83DD-555775DE6667}" srcOrd="3" destOrd="0" presId="urn:microsoft.com/office/officeart/2005/8/layout/lProcess2"/>
    <dgm:cxn modelId="{6F9D77B9-D817-4C29-BB9E-290D02C06D16}" type="presParOf" srcId="{8983E48B-E35B-4662-9E6E-71256C45A97D}" destId="{12391D2F-F5F8-43B4-AC4B-8E6F5C71ABE8}" srcOrd="4" destOrd="0" presId="urn:microsoft.com/office/officeart/2005/8/layout/lProcess2"/>
    <dgm:cxn modelId="{2F399340-BB28-4C85-855D-46672847A398}" type="presParOf" srcId="{12391D2F-F5F8-43B4-AC4B-8E6F5C71ABE8}" destId="{003FAF32-E1BD-4035-BF13-EA11723DED33}" srcOrd="0" destOrd="0" presId="urn:microsoft.com/office/officeart/2005/8/layout/lProcess2"/>
    <dgm:cxn modelId="{8A41BA69-F428-441A-B2A9-424905BCD831}" type="presParOf" srcId="{12391D2F-F5F8-43B4-AC4B-8E6F5C71ABE8}" destId="{2DCFE555-0168-468C-98FC-8F5FA1A84C25}" srcOrd="1" destOrd="0" presId="urn:microsoft.com/office/officeart/2005/8/layout/lProcess2"/>
    <dgm:cxn modelId="{A63D8370-D0B5-4470-9C82-6C791EF9C0CF}" type="presParOf" srcId="{12391D2F-F5F8-43B4-AC4B-8E6F5C71ABE8}" destId="{B08F64DD-6568-471B-A519-E3C613A23991}" srcOrd="2" destOrd="0" presId="urn:microsoft.com/office/officeart/2005/8/layout/lProcess2"/>
    <dgm:cxn modelId="{63747620-307C-47FC-AE28-BFFF0A3077E6}" type="presParOf" srcId="{B08F64DD-6568-471B-A519-E3C613A23991}" destId="{BB6115FB-F20D-48D5-9613-96AC3ADBCDDE}" srcOrd="0" destOrd="0" presId="urn:microsoft.com/office/officeart/2005/8/layout/lProcess2"/>
    <dgm:cxn modelId="{6042E3E0-5D29-4B71-9A31-70C7C736BF1B}" type="presParOf" srcId="{BB6115FB-F20D-48D5-9613-96AC3ADBCDDE}" destId="{946DB335-86D0-48C8-8040-D1AFD00BA172}" srcOrd="0" destOrd="0" presId="urn:microsoft.com/office/officeart/2005/8/layout/lProcess2"/>
    <dgm:cxn modelId="{BDEDC686-CBAB-4278-8C3F-766B5FCF443C}" type="presParOf" srcId="{BB6115FB-F20D-48D5-9613-96AC3ADBCDDE}" destId="{6B41DDB0-3217-4DF0-A5D5-87DB9E336126}" srcOrd="1" destOrd="0" presId="urn:microsoft.com/office/officeart/2005/8/layout/lProcess2"/>
    <dgm:cxn modelId="{EBC4A0E8-FE27-49C6-BC61-142236CF3026}" type="presParOf" srcId="{BB6115FB-F20D-48D5-9613-96AC3ADBCDDE}" destId="{4B38D5A5-BD47-429F-B3CF-F566957C0A0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181EE-2BE2-4F79-B060-7A94818BB6E6}">
      <dsp:nvSpPr>
        <dsp:cNvPr id="0" name=""/>
        <dsp:cNvSpPr/>
      </dsp:nvSpPr>
      <dsp:spPr>
        <a:xfrm>
          <a:off x="744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Kritisch</a:t>
          </a:r>
          <a:endParaRPr lang="en-US" sz="2800" kern="1200" dirty="0"/>
        </a:p>
      </dsp:txBody>
      <dsp:txXfrm>
        <a:off x="744" y="0"/>
        <a:ext cx="1934765" cy="1219200"/>
      </dsp:txXfrm>
    </dsp:sp>
    <dsp:sp modelId="{6518B8C8-F084-4E9B-B085-DC129A303A68}">
      <dsp:nvSpPr>
        <dsp:cNvPr id="0" name=""/>
        <dsp:cNvSpPr/>
      </dsp:nvSpPr>
      <dsp:spPr>
        <a:xfrm>
          <a:off x="194220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Conflict inherent WG -WN/VB </a:t>
          </a:r>
          <a:endParaRPr lang="en-US" sz="1700" kern="1200" dirty="0"/>
        </a:p>
      </dsp:txBody>
      <dsp:txXfrm>
        <a:off x="230109" y="1256279"/>
        <a:ext cx="1476034" cy="1153573"/>
      </dsp:txXfrm>
    </dsp:sp>
    <dsp:sp modelId="{D7AA2E99-83AE-4630-A509-6FE52A650DB2}">
      <dsp:nvSpPr>
        <dsp:cNvPr id="0" name=""/>
        <dsp:cNvSpPr/>
      </dsp:nvSpPr>
      <dsp:spPr>
        <a:xfrm>
          <a:off x="194220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Strijd</a:t>
          </a:r>
          <a:r>
            <a:rPr lang="en-US" sz="1700" kern="1200" dirty="0" smtClean="0"/>
            <a:t> WG -WN/VB</a:t>
          </a:r>
          <a:endParaRPr lang="en-US" sz="1700" kern="1200" dirty="0"/>
        </a:p>
      </dsp:txBody>
      <dsp:txXfrm>
        <a:off x="230109" y="2670146"/>
        <a:ext cx="1476034" cy="1153573"/>
      </dsp:txXfrm>
    </dsp:sp>
    <dsp:sp modelId="{94039BFF-8026-4ED8-A7DD-95D41C686BD0}">
      <dsp:nvSpPr>
        <dsp:cNvPr id="0" name=""/>
        <dsp:cNvSpPr/>
      </dsp:nvSpPr>
      <dsp:spPr>
        <a:xfrm>
          <a:off x="2080617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Pluralistisch</a:t>
          </a:r>
          <a:endParaRPr lang="en-US" sz="2800" kern="1200" dirty="0"/>
        </a:p>
      </dsp:txBody>
      <dsp:txXfrm>
        <a:off x="2080617" y="0"/>
        <a:ext cx="1934765" cy="1219200"/>
      </dsp:txXfrm>
    </dsp:sp>
    <dsp:sp modelId="{26C35551-11A0-4F18-923F-D06663BF9AF9}">
      <dsp:nvSpPr>
        <dsp:cNvPr id="0" name=""/>
        <dsp:cNvSpPr/>
      </dsp:nvSpPr>
      <dsp:spPr>
        <a:xfrm>
          <a:off x="2274093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Verschillende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belangen</a:t>
          </a:r>
          <a:endParaRPr lang="en-US" sz="1700" kern="1200" dirty="0"/>
        </a:p>
      </dsp:txBody>
      <dsp:txXfrm>
        <a:off x="2309982" y="1256279"/>
        <a:ext cx="1476034" cy="1153573"/>
      </dsp:txXfrm>
    </dsp:sp>
    <dsp:sp modelId="{C647909C-CD12-473F-801C-FBDCD1C536CC}">
      <dsp:nvSpPr>
        <dsp:cNvPr id="0" name=""/>
        <dsp:cNvSpPr/>
      </dsp:nvSpPr>
      <dsp:spPr>
        <a:xfrm>
          <a:off x="2274093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Win-win </a:t>
          </a:r>
          <a:r>
            <a:rPr lang="en-US" sz="1700" kern="1200" dirty="0" err="1" smtClean="0"/>
            <a:t>zoeken</a:t>
          </a:r>
          <a:r>
            <a:rPr lang="en-US" sz="1700" kern="1200" dirty="0" smtClean="0"/>
            <a:t> via </a:t>
          </a:r>
          <a:r>
            <a:rPr lang="en-US" sz="1700" kern="1200" dirty="0" err="1" smtClean="0"/>
            <a:t>structuren</a:t>
          </a:r>
          <a:endParaRPr lang="en-US" sz="1700" kern="1200" dirty="0"/>
        </a:p>
      </dsp:txBody>
      <dsp:txXfrm>
        <a:off x="2309982" y="2670146"/>
        <a:ext cx="1476034" cy="1153573"/>
      </dsp:txXfrm>
    </dsp:sp>
    <dsp:sp modelId="{003FAF32-E1BD-4035-BF13-EA11723DED33}">
      <dsp:nvSpPr>
        <dsp:cNvPr id="0" name=""/>
        <dsp:cNvSpPr/>
      </dsp:nvSpPr>
      <dsp:spPr>
        <a:xfrm>
          <a:off x="4160490" y="0"/>
          <a:ext cx="1934765" cy="4064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Unitair</a:t>
          </a:r>
          <a:endParaRPr lang="en-US" sz="2800" kern="1200" dirty="0"/>
        </a:p>
      </dsp:txBody>
      <dsp:txXfrm>
        <a:off x="4160490" y="0"/>
        <a:ext cx="1934765" cy="1219200"/>
      </dsp:txXfrm>
    </dsp:sp>
    <dsp:sp modelId="{946DB335-86D0-48C8-8040-D1AFD00BA172}">
      <dsp:nvSpPr>
        <dsp:cNvPr id="0" name=""/>
        <dsp:cNvSpPr/>
      </dsp:nvSpPr>
      <dsp:spPr>
        <a:xfrm>
          <a:off x="4353966" y="1220390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Samenvallende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belangen</a:t>
          </a:r>
          <a:endParaRPr lang="en-US" sz="1700" kern="1200" dirty="0"/>
        </a:p>
      </dsp:txBody>
      <dsp:txXfrm>
        <a:off x="4389855" y="1256279"/>
        <a:ext cx="1476034" cy="1153573"/>
      </dsp:txXfrm>
    </dsp:sp>
    <dsp:sp modelId="{4B38D5A5-BD47-429F-B3CF-F566957C0A05}">
      <dsp:nvSpPr>
        <dsp:cNvPr id="0" name=""/>
        <dsp:cNvSpPr/>
      </dsp:nvSpPr>
      <dsp:spPr>
        <a:xfrm>
          <a:off x="4353966" y="2634257"/>
          <a:ext cx="1547812" cy="1225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Goed</a:t>
          </a:r>
          <a:r>
            <a:rPr lang="en-US" sz="1700" kern="1200" dirty="0" smtClean="0"/>
            <a:t> management van </a:t>
          </a:r>
          <a:r>
            <a:rPr lang="en-US" sz="1700" kern="1200" dirty="0" err="1" smtClean="0"/>
            <a:t>betrokken</a:t>
          </a:r>
          <a:r>
            <a:rPr lang="en-US" sz="1700" kern="1200" dirty="0" smtClean="0"/>
            <a:t> WN’s</a:t>
          </a:r>
          <a:endParaRPr lang="en-US" sz="1700" kern="1200" dirty="0"/>
        </a:p>
      </dsp:txBody>
      <dsp:txXfrm>
        <a:off x="4389855" y="2670146"/>
        <a:ext cx="1476034" cy="11535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7B37E-85E1-40FA-8376-DE5C3C1AC214}" type="datetimeFigureOut">
              <a:rPr lang="nl-BE" smtClean="0"/>
              <a:t>5/12/2019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984FB-2AF9-4420-B533-B30C42F8B2DE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5645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FE1A5-A99D-D94C-8142-832037CED5C2}" type="datetimeFigureOut">
              <a:rPr lang="nl-NL" smtClean="0"/>
              <a:t>5-12-2019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8AD7EE-41D4-F844-86FB-66557ACB022A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921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201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Stijgende</a:t>
            </a:r>
            <a:r>
              <a:rPr lang="en-US" dirty="0" smtClean="0"/>
              <a:t> </a:t>
            </a:r>
            <a:r>
              <a:rPr lang="en-US" dirty="0" err="1" smtClean="0"/>
              <a:t>vraag</a:t>
            </a:r>
            <a:r>
              <a:rPr lang="en-US" dirty="0" smtClean="0"/>
              <a:t> voor </a:t>
            </a:r>
            <a:r>
              <a:rPr lang="en-US" dirty="0" err="1" smtClean="0"/>
              <a:t>vakbondvertegenwoordiging</a:t>
            </a:r>
            <a:r>
              <a:rPr lang="en-US" dirty="0" smtClean="0"/>
              <a:t>. </a:t>
            </a:r>
            <a:r>
              <a:rPr lang="en-US" dirty="0" err="1" smtClean="0"/>
              <a:t>Niet</a:t>
            </a:r>
            <a:r>
              <a:rPr lang="en-US" dirty="0" smtClean="0"/>
              <a:t> problem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vraag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wel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aanbod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beperkt</a:t>
            </a:r>
            <a:r>
              <a:rPr lang="en-US" baseline="0" dirty="0" smtClean="0"/>
              <a:t> door </a:t>
            </a:r>
            <a:r>
              <a:rPr lang="en-US" baseline="0" dirty="0" err="1" smtClean="0"/>
              <a:t>obstakels</a:t>
            </a:r>
            <a:r>
              <a:rPr lang="en-US" baseline="0" dirty="0" smtClean="0"/>
              <a:t> VS-system.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Vakbond promo om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spelen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kunnen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helpen</a:t>
            </a:r>
            <a:r>
              <a:rPr lang="en-US" baseline="0" dirty="0" smtClean="0"/>
              <a:t> met de </a:t>
            </a:r>
            <a:r>
              <a:rPr lang="en-US" baseline="0" dirty="0" err="1" smtClean="0"/>
              <a:t>inspraakkloof</a:t>
            </a:r>
            <a:r>
              <a:rPr lang="en-US" baseline="0" dirty="0" smtClean="0"/>
              <a:t>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247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Welk percentage kan stemmen?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926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Welk percentage kan stemmen?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4320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 </a:t>
            </a:r>
            <a:r>
              <a:rPr lang="en-US" dirty="0" err="1" smtClean="0"/>
              <a:t>als</a:t>
            </a:r>
            <a:r>
              <a:rPr lang="en-US" dirty="0" smtClean="0"/>
              <a:t> VS: </a:t>
            </a:r>
            <a:r>
              <a:rPr lang="en-US" dirty="0" err="1" smtClean="0"/>
              <a:t>gedrag</a:t>
            </a:r>
            <a:r>
              <a:rPr lang="en-US" dirty="0" smtClean="0"/>
              <a:t> &lt;-&gt; attitudes</a:t>
            </a:r>
            <a:r>
              <a:rPr lang="en-US" baseline="0" dirty="0" smtClean="0"/>
              <a:t> =&gt; </a:t>
            </a:r>
            <a:r>
              <a:rPr lang="en-US" baseline="0" dirty="0" err="1" smtClean="0"/>
              <a:t>inspraak</a:t>
            </a:r>
            <a:r>
              <a:rPr lang="en-US" baseline="0" dirty="0" smtClean="0"/>
              <a:t> op </a:t>
            </a:r>
            <a:r>
              <a:rPr lang="en-US" baseline="0" dirty="0" err="1" smtClean="0"/>
              <a:t>werk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hebben</a:t>
            </a:r>
            <a:r>
              <a:rPr lang="en-US" baseline="0" dirty="0" smtClean="0"/>
              <a:t> in BE </a:t>
            </a:r>
            <a:r>
              <a:rPr lang="en-US" baseline="0" dirty="0" err="1" smtClean="0"/>
              <a:t>gestructureerd</a:t>
            </a:r>
            <a:r>
              <a:rPr lang="en-US" baseline="0" dirty="0" smtClean="0"/>
              <a:t> via SV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7369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Welk percentage kan stemmen?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7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Horeca</a:t>
            </a:r>
            <a:r>
              <a:rPr lang="en-US" dirty="0" smtClean="0"/>
              <a:t> 24% &lt;-&gt; </a:t>
            </a:r>
            <a:r>
              <a:rPr lang="en-US" dirty="0" err="1" smtClean="0"/>
              <a:t>metaalindustrie</a:t>
            </a:r>
            <a:r>
              <a:rPr lang="en-US" dirty="0" smtClean="0"/>
              <a:t> 100%</a:t>
            </a:r>
          </a:p>
          <a:p>
            <a:r>
              <a:rPr lang="en-US" dirty="0" smtClean="0"/>
              <a:t>=&gt; </a:t>
            </a: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onvolledig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ongelijk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tussen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sectoren</a:t>
            </a:r>
            <a:r>
              <a:rPr lang="en-US" baseline="0" dirty="0" smtClean="0"/>
              <a:t>, en </a:t>
            </a:r>
            <a:r>
              <a:rPr lang="en-US" baseline="0" dirty="0" err="1" smtClean="0"/>
              <a:t>dalende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participatie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880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err="1" smtClean="0"/>
              <a:t>vakbondsleden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kandideren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hogere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stemopkomst</a:t>
            </a:r>
            <a:r>
              <a:rPr lang="en-US" baseline="0" dirty="0" smtClean="0"/>
              <a:t> (in </a:t>
            </a:r>
            <a:r>
              <a:rPr lang="en-US" baseline="0" dirty="0" err="1" smtClean="0"/>
              <a:t>landen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zonder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stemplicht</a:t>
            </a:r>
            <a:r>
              <a:rPr lang="en-US" baseline="0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Meer ‘civic behavior’, </a:t>
            </a:r>
            <a:r>
              <a:rPr lang="en-US" baseline="0" dirty="0" err="1" smtClean="0"/>
              <a:t>burgerschapgedrag</a:t>
            </a:r>
            <a:r>
              <a:rPr lang="en-US" baseline="0" dirty="0" smtClean="0"/>
              <a:t> en attitudes: </a:t>
            </a:r>
            <a:r>
              <a:rPr lang="en-US" baseline="0" dirty="0" err="1" smtClean="0"/>
              <a:t>verklaring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onderzoek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dat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werknemers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democratische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praktijken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leren</a:t>
            </a:r>
            <a:r>
              <a:rPr lang="en-US" baseline="0" dirty="0" smtClean="0"/>
              <a:t> op de </a:t>
            </a:r>
            <a:r>
              <a:rPr lang="en-US" baseline="0" dirty="0" err="1" smtClean="0"/>
              <a:t>werkvloer</a:t>
            </a:r>
            <a:r>
              <a:rPr lang="en-US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en-US" baseline="0" dirty="0" err="1" smtClean="0"/>
              <a:t>Autoritaire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werkplekking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zijn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bedreiging</a:t>
            </a:r>
            <a:r>
              <a:rPr lang="en-US" baseline="0" dirty="0" smtClean="0"/>
              <a:t> voor </a:t>
            </a:r>
            <a:r>
              <a:rPr lang="en-US" baseline="0" dirty="0" err="1" smtClean="0"/>
              <a:t>democratisch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bestel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067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jobs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hogere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inspraak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ook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tevredenheid</a:t>
            </a:r>
            <a:r>
              <a:rPr lang="en-US" baseline="0" dirty="0" smtClean="0"/>
              <a:t> met </a:t>
            </a:r>
            <a:r>
              <a:rPr lang="en-US" baseline="0" dirty="0" err="1" smtClean="0"/>
              <a:t>leven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algemeen</a:t>
            </a:r>
            <a:r>
              <a:rPr lang="en-US" baseline="0" dirty="0" smtClean="0"/>
              <a:t> [link </a:t>
            </a:r>
            <a:r>
              <a:rPr lang="en-US" baseline="0" dirty="0" err="1" smtClean="0"/>
              <a:t>bv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doorheen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betere</a:t>
            </a:r>
            <a:r>
              <a:rPr lang="en-US" baseline="0" dirty="0" smtClean="0"/>
              <a:t> work-life balance.]</a:t>
            </a:r>
          </a:p>
          <a:p>
            <a:r>
              <a:rPr lang="en-US" baseline="0" dirty="0" smtClean="0"/>
              <a:t>Job satisfaction is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complex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9035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Meer </a:t>
            </a:r>
            <a:r>
              <a:rPr lang="en-US" dirty="0" err="1" smtClean="0"/>
              <a:t>directe</a:t>
            </a:r>
            <a:r>
              <a:rPr lang="en-US" dirty="0" smtClean="0"/>
              <a:t> </a:t>
            </a:r>
            <a:r>
              <a:rPr lang="en-US" dirty="0" err="1" smtClean="0"/>
              <a:t>democratische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werkplekken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innovatief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gedrag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Effect </a:t>
            </a:r>
            <a:r>
              <a:rPr lang="en-US" baseline="0" dirty="0" err="1" smtClean="0"/>
              <a:t>indirecte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democratie</a:t>
            </a:r>
            <a:r>
              <a:rPr lang="en-US" baseline="0" dirty="0" smtClean="0"/>
              <a:t> (Vakbond) is </a:t>
            </a:r>
            <a:r>
              <a:rPr lang="en-US" baseline="0" dirty="0" err="1" smtClean="0"/>
              <a:t>meer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ambigue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onderzoek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vooral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versterken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mogelijk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maken</a:t>
            </a:r>
            <a:r>
              <a:rPr lang="en-US" baseline="0" dirty="0" smtClean="0"/>
              <a:t> van </a:t>
            </a:r>
            <a:r>
              <a:rPr lang="en-US" baseline="0" dirty="0" err="1" smtClean="0"/>
              <a:t>directe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manier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waarop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werknemers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bijdragen</a:t>
            </a:r>
            <a:r>
              <a:rPr lang="en-US" baseline="0" dirty="0" smtClean="0"/>
              <a:t>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8077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Werkgeverszijde ‘employee </a:t>
            </a:r>
            <a:r>
              <a:rPr lang="nl-BE" dirty="0" err="1" smtClean="0"/>
              <a:t>involvement</a:t>
            </a:r>
            <a:r>
              <a:rPr lang="nl-BE" dirty="0" smtClean="0"/>
              <a:t> / </a:t>
            </a:r>
            <a:r>
              <a:rPr lang="nl-BE" dirty="0" err="1" smtClean="0"/>
              <a:t>voice</a:t>
            </a:r>
            <a:r>
              <a:rPr lang="nl-BE" dirty="0" smtClean="0"/>
              <a:t> / engagement’ =&gt; positieve effecten op resultaten</a:t>
            </a:r>
          </a:p>
          <a:p>
            <a:endParaRPr lang="nl-BE" dirty="0" smtClean="0"/>
          </a:p>
          <a:p>
            <a:r>
              <a:rPr lang="nl-BE" dirty="0" smtClean="0"/>
              <a:t>Versterken autonomie vanuit een managementvisie, dus</a:t>
            </a:r>
            <a:r>
              <a:rPr lang="nl-BE" baseline="0" dirty="0" smtClean="0"/>
              <a:t> wel democratiseren maar in functie van werkgeversnoden en op functioneel niveau begrenst. Bv. </a:t>
            </a:r>
            <a:r>
              <a:rPr lang="nl-BE" dirty="0" smtClean="0"/>
              <a:t>zelfsturende teams.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198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Onderze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061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67003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33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200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07802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36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321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41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7748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46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146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Verwachting</a:t>
            </a:r>
            <a:r>
              <a:rPr lang="en-US" dirty="0" smtClean="0"/>
              <a:t>:</a:t>
            </a:r>
            <a:r>
              <a:rPr lang="en-US" baseline="0" dirty="0" smtClean="0"/>
              <a:t> HR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4570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BE" dirty="0" smtClean="0"/>
              <a:t>Opvallende vaststelling: BE uitzonderlijk gelijklopende syndicalisatiegraad privé/publiek. Mogelijkheden:</a:t>
            </a:r>
            <a:r>
              <a:rPr lang="nl-BE" baseline="0" dirty="0" smtClean="0"/>
              <a:t> (1) </a:t>
            </a:r>
            <a:r>
              <a:rPr lang="nl-BE" dirty="0" smtClean="0"/>
              <a:t>privé onverwacht hoog, of (2) publiek onverwacht laag?</a:t>
            </a:r>
            <a:endParaRPr lang="nl-BE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585A-E2F7-4F86-B378-030C62B2B725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12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zeer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problematisch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lidmaatschapgedrag</a:t>
            </a:r>
            <a:r>
              <a:rPr lang="en-US" baseline="0" dirty="0" smtClean="0"/>
              <a:t>, maar </a:t>
            </a:r>
            <a:r>
              <a:rPr lang="en-US" baseline="0" dirty="0" err="1" smtClean="0"/>
              <a:t>meerderheid</a:t>
            </a:r>
            <a:r>
              <a:rPr lang="en-US" baseline="0" dirty="0" smtClean="0"/>
              <a:t> pro-</a:t>
            </a:r>
            <a:r>
              <a:rPr lang="en-US" baseline="0" dirty="0" err="1" smtClean="0"/>
              <a:t>vakbond</a:t>
            </a:r>
            <a:r>
              <a:rPr lang="en-US" baseline="0" dirty="0" smtClean="0"/>
              <a:t>??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38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Verwachting</a:t>
            </a:r>
            <a:r>
              <a:rPr lang="en-US" dirty="0" smtClean="0"/>
              <a:t>:</a:t>
            </a:r>
            <a:r>
              <a:rPr lang="en-US" baseline="0" dirty="0" smtClean="0"/>
              <a:t> HR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281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Verwachting</a:t>
            </a:r>
            <a:r>
              <a:rPr lang="en-US" dirty="0" smtClean="0"/>
              <a:t>:</a:t>
            </a:r>
            <a:r>
              <a:rPr lang="en-US" baseline="0" dirty="0" smtClean="0"/>
              <a:t> HR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4542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Verwachting</a:t>
            </a:r>
            <a:r>
              <a:rPr lang="en-US" dirty="0" smtClean="0"/>
              <a:t>:</a:t>
            </a:r>
            <a:r>
              <a:rPr lang="en-US" baseline="0" dirty="0" smtClean="0"/>
              <a:t> HR 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386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Gemiddeld</a:t>
            </a:r>
            <a:r>
              <a:rPr lang="en-US" dirty="0" smtClean="0"/>
              <a:t> op elk </a:t>
            </a:r>
            <a:r>
              <a:rPr lang="en-US" dirty="0" err="1" smtClean="0"/>
              <a:t>onderwerp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voice gap -&gt; </a:t>
            </a:r>
            <a:r>
              <a:rPr lang="en-US" baseline="0" dirty="0" err="1" smtClean="0"/>
              <a:t>inspraaknood</a:t>
            </a:r>
            <a:r>
              <a:rPr lang="en-US" baseline="0" dirty="0" smtClean="0"/>
              <a:t> is </a:t>
            </a:r>
            <a:r>
              <a:rPr lang="en-US" baseline="0" dirty="0" err="1" smtClean="0"/>
              <a:t>niet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afgedekt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Verschil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thema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bv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kleinste</a:t>
            </a:r>
            <a:r>
              <a:rPr lang="en-US" baseline="0" dirty="0" smtClean="0"/>
              <a:t> gap over hoe je job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doen</a:t>
            </a:r>
            <a:r>
              <a:rPr lang="en-US" baseline="0" dirty="0" smtClean="0"/>
              <a:t>. =&gt; </a:t>
            </a:r>
            <a:r>
              <a:rPr lang="en-US" baseline="0" dirty="0" err="1" smtClean="0"/>
              <a:t>sluit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aan</a:t>
            </a:r>
            <a:r>
              <a:rPr lang="en-US" baseline="0" dirty="0" smtClean="0"/>
              <a:t> met de WG-trend om </a:t>
            </a:r>
            <a:r>
              <a:rPr lang="en-US" baseline="0" dirty="0" err="1" smtClean="0"/>
              <a:t>taakautonomie</a:t>
            </a:r>
            <a:r>
              <a:rPr lang="en-US" baseline="0" dirty="0" smtClean="0"/>
              <a:t> toe </a:t>
            </a:r>
            <a:r>
              <a:rPr lang="en-US" baseline="0" dirty="0" err="1" smtClean="0"/>
              <a:t>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staan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Grootste</a:t>
            </a:r>
            <a:r>
              <a:rPr lang="en-US" baseline="0" dirty="0" smtClean="0"/>
              <a:t> gap wat </a:t>
            </a:r>
            <a:r>
              <a:rPr lang="en-US" baseline="0" dirty="0" err="1" smtClean="0"/>
              <a:t>betreft</a:t>
            </a:r>
            <a:r>
              <a:rPr lang="en-US" baseline="0" dirty="0" smtClean="0"/>
              <a:t> het </a:t>
            </a:r>
            <a:r>
              <a:rPr lang="en-US" baseline="0" dirty="0" err="1" smtClean="0"/>
              <a:t>verdelen</a:t>
            </a:r>
            <a:r>
              <a:rPr lang="en-US" baseline="0" dirty="0" smtClean="0"/>
              <a:t> van de </a:t>
            </a:r>
            <a:r>
              <a:rPr lang="en-US" baseline="0" dirty="0" err="1" smtClean="0"/>
              <a:t>koek</a:t>
            </a:r>
            <a:r>
              <a:rPr lang="en-US" baseline="0" dirty="0" smtClean="0"/>
              <a:t> en </a:t>
            </a:r>
            <a:r>
              <a:rPr lang="en-US" baseline="0" dirty="0" err="1" smtClean="0"/>
              <a:t>organisatieniveau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werkgever</a:t>
            </a:r>
            <a:r>
              <a:rPr lang="en-US" baseline="0" dirty="0" smtClean="0"/>
              <a:t>/</a:t>
            </a:r>
            <a:r>
              <a:rPr lang="en-US" baseline="0" dirty="0" err="1" smtClean="0"/>
              <a:t>managementdomein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Inspraakkloof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dalend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lidmaatschap</a:t>
            </a:r>
            <a:r>
              <a:rPr lang="en-US" baseline="0" dirty="0" smtClean="0"/>
              <a:t> =&gt; </a:t>
            </a:r>
            <a:r>
              <a:rPr lang="en-US" baseline="0" dirty="0" err="1" smtClean="0"/>
              <a:t>vakbondsteun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weg</a:t>
            </a:r>
            <a:r>
              <a:rPr lang="en-US" baseline="0" dirty="0" smtClean="0"/>
              <a:t>, Nee.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8AD7EE-41D4-F844-86FB-66557ACB022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21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48000"/>
            <a:ext cx="9144000" cy="621000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8" name="Rechthoek 7"/>
          <p:cNvSpPr/>
          <p:nvPr userDrawn="1"/>
        </p:nvSpPr>
        <p:spPr>
          <a:xfrm>
            <a:off x="0" y="647998"/>
            <a:ext cx="9144000" cy="44568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6"/>
            <a:ext cx="2810256" cy="1264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00" y="1080000"/>
            <a:ext cx="7992000" cy="4024800"/>
          </a:xfrm>
        </p:spPr>
        <p:txBody>
          <a:bodyPr anchor="b"/>
          <a:lstStyle>
            <a:lvl1pPr algn="l">
              <a:defRPr sz="6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00" y="5392800"/>
            <a:ext cx="7992000" cy="820799"/>
          </a:xfrm>
        </p:spPr>
        <p:txBody>
          <a:bodyPr lIns="0" tIns="0" rIns="0" bIns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38334-A03D-1946-9445-60CA53F009F2}" type="datetime1">
              <a:rPr lang="nl-BE" smtClean="0"/>
              <a:t>5/12/2019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CAE1F-8864-A643-BD5E-1B9C8A66C639}" type="datetime1">
              <a:rPr lang="nl-BE" smtClean="0"/>
              <a:t>5/12/2019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8F406-9EEB-C449-9945-8BF4344FD190}" type="datetime1">
              <a:rPr lang="nl-BE" smtClean="0"/>
              <a:t>5/12/2019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F168-BF71-3340-B7D9-C2BF39076A7E}" type="datetime1">
              <a:rPr lang="nl-BE" smtClean="0"/>
              <a:t>5/12/2019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EF103-B8DC-A24B-89E2-5997841DED57}" type="datetime1">
              <a:rPr lang="nl-BE" smtClean="0"/>
              <a:t>5/12/2019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B146-BA7E-394F-97CA-11582A8B0AB3}" type="datetime1">
              <a:rPr lang="nl-BE" smtClean="0"/>
              <a:t>5/12/2019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1D6D-DAB2-1B41-8A7D-13D1A6832398}" type="datetime1">
              <a:rPr lang="nl-BE" smtClean="0"/>
              <a:t>5/12/2019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02325" y="6210000"/>
            <a:ext cx="648000" cy="648000"/>
          </a:xfrm>
        </p:spPr>
        <p:txBody>
          <a:bodyPr/>
          <a:lstStyle/>
          <a:p>
            <a:fld id="{511A26E9-DBCF-7144-9590-D3680FCA9917}" type="datetime1">
              <a:rPr lang="nl-BE" smtClean="0"/>
              <a:t>5/12/2019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8650" y="6209999"/>
            <a:ext cx="648000" cy="648000"/>
          </a:xfrm>
        </p:spPr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7560"/>
          </a:xfrm>
          <a:prstGeom prst="rect">
            <a:avLst/>
          </a:prstGeom>
          <a:solidFill>
            <a:srgbClr val="DCE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299" b="55168"/>
          <a:stretch/>
        </p:blipFill>
        <p:spPr>
          <a:xfrm>
            <a:off x="4500000" y="676800"/>
            <a:ext cx="4644000" cy="552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2EF86-112C-B94A-B65A-CD78C1545477}" type="datetime1">
              <a:rPr lang="nl-BE" smtClean="0"/>
              <a:t>5/12/2019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06D2-B76E-4A45-BD86-553C82A5EEAE}" type="datetime1">
              <a:rPr lang="nl-BE" smtClean="0"/>
              <a:t>5/12/2019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5462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lIns="0" tIns="0" rIns="0" bIns="0"/>
          <a:lstStyle>
            <a:lvl1pPr marL="0" indent="0">
              <a:buNone/>
              <a:defRPr sz="2400" baseline="0">
                <a:solidFill>
                  <a:srgbClr val="2F4D5D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2E17A-D301-9E4B-B033-4F3BB2FECDFC}" type="datetime1">
              <a:rPr lang="nl-BE" smtClean="0"/>
              <a:t>5/12/2019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" t="-9" r="37305" b="55176"/>
          <a:stretch/>
        </p:blipFill>
        <p:spPr>
          <a:xfrm>
            <a:off x="4500000" y="676800"/>
            <a:ext cx="4644000" cy="5526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209997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494" y="2509200"/>
            <a:ext cx="4280400" cy="1188000"/>
          </a:xfrm>
        </p:spPr>
        <p:txBody>
          <a:bodyPr anchor="b">
            <a:normAutofit/>
          </a:bodyPr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DDEC-548E-E044-9784-FFDAF6DCD24A}" type="datetime1">
              <a:rPr lang="nl-BE" smtClean="0"/>
              <a:t>5/12/2019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B510D-2D62-1740-B5C7-D400630C74A3}" type="datetime1">
              <a:rPr lang="nl-BE" smtClean="0"/>
              <a:t>5/12/2019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6210000"/>
            <a:ext cx="9144000" cy="648000"/>
          </a:xfrm>
          <a:prstGeom prst="rect">
            <a:avLst/>
          </a:prstGeom>
          <a:solidFill>
            <a:srgbClr val="1D8D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02325" y="6210000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12066247-4124-F94C-8947-2682CAC90B66}" type="datetime1">
              <a:rPr lang="nl-BE" smtClean="0"/>
              <a:t>5/12/2019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76000" y="6210000"/>
            <a:ext cx="30861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209999"/>
            <a:ext cx="648000" cy="64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98EBB0EA-5BAC-FA4C-8300-43CFBEC32614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b="37390"/>
          <a:stretch/>
        </p:blipFill>
        <p:spPr>
          <a:xfrm>
            <a:off x="7596377" y="6353999"/>
            <a:ext cx="1405128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2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73" r:id="rId5"/>
    <p:sldLayoutId id="2147483674" r:id="rId6"/>
    <p:sldLayoutId id="2147483675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1D8DB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rgbClr val="2F4D5D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rgbClr val="2F4D5D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rgbClr val="2F4D5D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rgbClr val="2F4D5D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6000" y="1616852"/>
            <a:ext cx="7992000" cy="3487947"/>
          </a:xfrm>
        </p:spPr>
        <p:txBody>
          <a:bodyPr anchor="ctr" anchorCtr="0"/>
          <a:lstStyle/>
          <a:p>
            <a:r>
              <a:rPr lang="nl-BE" dirty="0" smtClean="0"/>
              <a:t>De inspraakkloof op het werk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2633" y="5392800"/>
            <a:ext cx="8645235" cy="820799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nl-BE" b="1" dirty="0" smtClean="0"/>
              <a:t>Les 'Vorming </a:t>
            </a:r>
            <a:r>
              <a:rPr lang="nl-BE" b="1" dirty="0"/>
              <a:t>van het Sociaal-Economisch Beleid' (ISUA - </a:t>
            </a:r>
            <a:r>
              <a:rPr lang="nl-BE" b="1" dirty="0" err="1"/>
              <a:t>UAntwerpen</a:t>
            </a:r>
            <a:r>
              <a:rPr lang="nl-BE" b="1" dirty="0" smtClean="0"/>
              <a:t>)</a:t>
            </a:r>
          </a:p>
          <a:p>
            <a:pPr algn="r"/>
            <a:r>
              <a:rPr lang="nl-NL" dirty="0" smtClean="0"/>
              <a:t>Maarten Hermans – </a:t>
            </a:r>
            <a:r>
              <a:rPr lang="nl-NL" dirty="0" smtClean="0"/>
              <a:t>2019-12-06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1315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Vraag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naar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smtClean="0">
                <a:solidFill>
                  <a:schemeClr val="accent3"/>
                </a:solidFill>
              </a:rPr>
              <a:t>in de VS</a:t>
            </a:r>
            <a:endParaRPr lang="nl-BE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90689"/>
            <a:ext cx="3055736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10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4068566" y="1900719"/>
            <a:ext cx="47363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Trend: </a:t>
            </a:r>
            <a:r>
              <a:rPr lang="en-US" dirty="0" err="1" smtClean="0"/>
              <a:t>verdwijnen</a:t>
            </a:r>
            <a:r>
              <a:rPr lang="en-US" dirty="0" err="1" smtClean="0"/>
              <a:t>d</a:t>
            </a:r>
            <a:r>
              <a:rPr lang="en-US" dirty="0" smtClean="0"/>
              <a:t> </a:t>
            </a:r>
            <a:r>
              <a:rPr lang="en-US" dirty="0" err="1" smtClean="0"/>
              <a:t>lidmaatschap</a:t>
            </a:r>
            <a:r>
              <a:rPr lang="en-US" dirty="0" smtClean="0"/>
              <a:t>, maar </a:t>
            </a:r>
            <a:r>
              <a:rPr lang="en-US" dirty="0" err="1" smtClean="0"/>
              <a:t>meerderheid</a:t>
            </a:r>
            <a:r>
              <a:rPr lang="en-US" dirty="0" smtClean="0"/>
              <a:t> pro-</a:t>
            </a:r>
            <a:r>
              <a:rPr lang="en-US" dirty="0" err="1" smtClean="0"/>
              <a:t>vakbond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err="1" smtClean="0"/>
              <a:t>Vraagteken</a:t>
            </a:r>
            <a:r>
              <a:rPr lang="en-US" dirty="0" smtClean="0"/>
              <a:t>: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  <a:r>
              <a:rPr lang="en-US" dirty="0" err="1" smtClean="0"/>
              <a:t>werknemers</a:t>
            </a:r>
            <a:r>
              <a:rPr lang="en-US" dirty="0" smtClean="0"/>
              <a:t> </a:t>
            </a:r>
            <a:r>
              <a:rPr lang="en-US" dirty="0" err="1" smtClean="0"/>
              <a:t>verwachtingen</a:t>
            </a:r>
            <a:r>
              <a:rPr lang="en-US" dirty="0" smtClean="0"/>
              <a:t> </a:t>
            </a:r>
            <a:r>
              <a:rPr lang="en-US" dirty="0" err="1" smtClean="0"/>
              <a:t>aangepast</a:t>
            </a:r>
            <a:r>
              <a:rPr lang="en-US" dirty="0" smtClean="0"/>
              <a:t>? </a:t>
            </a:r>
            <a:r>
              <a:rPr lang="en-US" dirty="0" err="1" smtClean="0"/>
              <a:t>Zijn</a:t>
            </a:r>
            <a:r>
              <a:rPr lang="en-US" dirty="0" smtClean="0"/>
              <a:t> de HR-</a:t>
            </a:r>
            <a:r>
              <a:rPr lang="en-US" dirty="0" err="1" smtClean="0"/>
              <a:t>praktijken</a:t>
            </a:r>
            <a:r>
              <a:rPr lang="en-US" dirty="0" smtClean="0"/>
              <a:t> </a:t>
            </a:r>
            <a:r>
              <a:rPr lang="en-US" dirty="0" err="1" smtClean="0"/>
              <a:t>voldoende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r>
              <a:rPr lang="en-US" dirty="0" smtClean="0"/>
              <a:t>Meting: </a:t>
            </a:r>
            <a:r>
              <a:rPr lang="en-US" dirty="0" err="1" smtClean="0"/>
              <a:t>Hoeveel</a:t>
            </a:r>
            <a:r>
              <a:rPr lang="en-US" dirty="0" smtClean="0"/>
              <a:t> </a:t>
            </a:r>
            <a:r>
              <a:rPr lang="en-US" dirty="0" err="1"/>
              <a:t>inspraak</a:t>
            </a:r>
            <a:r>
              <a:rPr lang="en-US" dirty="0"/>
              <a:t> </a:t>
            </a:r>
            <a:r>
              <a:rPr lang="en-US" dirty="0" err="1"/>
              <a:t>vind</a:t>
            </a:r>
            <a:r>
              <a:rPr lang="en-US" dirty="0"/>
              <a:t> je </a:t>
            </a:r>
            <a:r>
              <a:rPr lang="en-US" dirty="0" err="1"/>
              <a:t>normaal</a:t>
            </a:r>
            <a:r>
              <a:rPr lang="en-US" dirty="0"/>
              <a:t>, en </a:t>
            </a:r>
            <a:r>
              <a:rPr lang="en-US" dirty="0" err="1"/>
              <a:t>hoeveel</a:t>
            </a:r>
            <a:r>
              <a:rPr lang="en-US" dirty="0"/>
              <a:t> </a:t>
            </a:r>
            <a:r>
              <a:rPr lang="en-US" dirty="0" err="1"/>
              <a:t>inspraak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– in 1977, 1995, en 2017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Kochan</a:t>
            </a:r>
            <a:r>
              <a:rPr lang="en-US" sz="1100" dirty="0">
                <a:solidFill>
                  <a:schemeClr val="bg1"/>
                </a:solidFill>
              </a:rPr>
              <a:t>, T. A., Yang, D., Kimball, W. T., &amp; Kelly, E. L. (2019). Worker Voice in America: Is There a Gap between What Workers Expect and What They Experience? ILR Review, 72(1), 3–38.</a:t>
            </a: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57322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Vraag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naar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 in de VS</a:t>
            </a:r>
            <a:endParaRPr lang="nl-BE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11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Kochan</a:t>
            </a:r>
            <a:r>
              <a:rPr lang="en-US" sz="1100" dirty="0">
                <a:solidFill>
                  <a:schemeClr val="bg1"/>
                </a:solidFill>
              </a:rPr>
              <a:t>, T. A., Yang, D., Kimball, W. T., &amp; Kelly, E. L. (2019). Worker Voice in America: Is There a Gap between What Workers Expect and What They Experience? ILR Review, 72(1), 3–38.</a:t>
            </a: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" y="1417834"/>
            <a:ext cx="7149904" cy="476660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4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Vraag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naar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 in de VS</a:t>
            </a:r>
            <a:endParaRPr lang="nl-BE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12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Kochan</a:t>
            </a:r>
            <a:r>
              <a:rPr lang="en-US" sz="1100" dirty="0">
                <a:solidFill>
                  <a:schemeClr val="bg1"/>
                </a:solidFill>
              </a:rPr>
              <a:t>, T. A., Yang, D., Kimball, W. T., &amp; Kelly, E. L. (2019). Worker Voice in America: Is There a Gap between What Workers Expect and What They Experience? ILR Review, 72(1), 3–38.</a:t>
            </a: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" y="1417834"/>
            <a:ext cx="7149903" cy="476660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4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18" y="277402"/>
            <a:ext cx="6088964" cy="584795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13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Kochan</a:t>
            </a:r>
            <a:r>
              <a:rPr lang="en-US" sz="1100" dirty="0">
                <a:solidFill>
                  <a:schemeClr val="bg1"/>
                </a:solidFill>
              </a:rPr>
              <a:t>, T. A., Yang, D., Kimball, W. T., &amp; Kelly, E. L. (2019). Worker Voice in America: Is There a Gap between What Workers Expect and What They Experience? ILR Review, 72(1), 3–38.</a:t>
            </a: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/>
              <a:t>groot</a:t>
            </a:r>
            <a:r>
              <a:rPr lang="en-US" dirty="0"/>
              <a:t> is de </a:t>
            </a:r>
            <a:r>
              <a:rPr lang="en-US" dirty="0" err="1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Vraag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naar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inspraak</a:t>
            </a:r>
            <a:r>
              <a:rPr lang="en-US" sz="3400" dirty="0" smtClean="0">
                <a:solidFill>
                  <a:schemeClr val="accent3"/>
                </a:solidFill>
              </a:rPr>
              <a:t> in de VS</a:t>
            </a:r>
            <a:endParaRPr lang="nl-BE" sz="3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51" y="1690689"/>
            <a:ext cx="8469876" cy="42859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14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Kochan</a:t>
            </a:r>
            <a:r>
              <a:rPr lang="en-US" sz="1100" dirty="0">
                <a:solidFill>
                  <a:schemeClr val="bg1"/>
                </a:solidFill>
              </a:rPr>
              <a:t>, T. A., Yang, D., Kimball, W. T., &amp; Kelly, E. L. (2019). Worker Voice in America: Is There a Gap between What Workers Expect and What They Experience? ILR Review, 72(1), 3–38.</a:t>
            </a: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7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Werknemersinspraak</a:t>
            </a:r>
            <a:r>
              <a:rPr lang="en-US" sz="3400" dirty="0" smtClean="0">
                <a:solidFill>
                  <a:schemeClr val="accent3"/>
                </a:solidFill>
              </a:rPr>
              <a:t> in Europa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15</a:t>
            </a:fld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1825625"/>
            <a:ext cx="4518703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0-10: in </a:t>
            </a:r>
            <a:r>
              <a:rPr lang="nl-BE" dirty="0"/>
              <a:t>welke mate laat het management je toe invloed te </a:t>
            </a:r>
            <a:r>
              <a:rPr lang="nl-BE" dirty="0" smtClean="0"/>
              <a:t>hebben … </a:t>
            </a:r>
          </a:p>
          <a:p>
            <a:r>
              <a:rPr lang="nl-BE" dirty="0" smtClean="0"/>
              <a:t>… op beleidsbeslissingen m.b.t </a:t>
            </a:r>
            <a:r>
              <a:rPr lang="nl-BE" dirty="0"/>
              <a:t>de activiteiten in de organisatie</a:t>
            </a:r>
            <a:r>
              <a:rPr lang="nl-BE" dirty="0" smtClean="0"/>
              <a:t>?</a:t>
            </a:r>
            <a:endParaRPr lang="nl-BE" dirty="0"/>
          </a:p>
          <a:p>
            <a:r>
              <a:rPr lang="nl-BE" dirty="0" smtClean="0"/>
              <a:t>… </a:t>
            </a:r>
            <a:r>
              <a:rPr lang="nl-BE" dirty="0"/>
              <a:t>over hoe </a:t>
            </a:r>
            <a:r>
              <a:rPr lang="nl-BE" dirty="0" smtClean="0"/>
              <a:t>je eigen </a:t>
            </a:r>
            <a:r>
              <a:rPr lang="nl-BE" dirty="0"/>
              <a:t>dagelijks werk is georganiseerd?</a:t>
            </a: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409" y="2104692"/>
            <a:ext cx="2514818" cy="30635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04" y="124327"/>
            <a:ext cx="722396" cy="4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Werknemersinspraak</a:t>
            </a:r>
            <a:r>
              <a:rPr lang="en-US" sz="3400" dirty="0" smtClean="0">
                <a:solidFill>
                  <a:schemeClr val="accent3"/>
                </a:solidFill>
              </a:rPr>
              <a:t> in Europa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16</a:t>
            </a:fld>
            <a:endParaRPr lang="nl-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4" y="1356188"/>
            <a:ext cx="6334759" cy="4751069"/>
          </a:xfrm>
        </p:spPr>
      </p:pic>
      <p:sp>
        <p:nvSpPr>
          <p:cNvPr id="3" name="Right Arrow 2"/>
          <p:cNvSpPr/>
          <p:nvPr/>
        </p:nvSpPr>
        <p:spPr>
          <a:xfrm>
            <a:off x="976046" y="3390471"/>
            <a:ext cx="779528" cy="577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04" y="124327"/>
            <a:ext cx="722396" cy="4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7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Werknemersinspraak</a:t>
            </a:r>
            <a:r>
              <a:rPr lang="en-US" sz="3400" dirty="0" smtClean="0">
                <a:solidFill>
                  <a:schemeClr val="accent3"/>
                </a:solidFill>
              </a:rPr>
              <a:t> in Europa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17</a:t>
            </a:fld>
            <a:endParaRPr lang="nl-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44" y="1356188"/>
            <a:ext cx="6334758" cy="4751069"/>
          </a:xfrm>
        </p:spPr>
      </p:pic>
      <p:sp>
        <p:nvSpPr>
          <p:cNvPr id="6" name="Right Arrow 5"/>
          <p:cNvSpPr/>
          <p:nvPr/>
        </p:nvSpPr>
        <p:spPr>
          <a:xfrm>
            <a:off x="976046" y="3000054"/>
            <a:ext cx="779528" cy="5775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204" y="124327"/>
            <a:ext cx="722396" cy="4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7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047616"/>
              </p:ext>
            </p:extLst>
          </p:nvPr>
        </p:nvGraphicFramePr>
        <p:xfrm>
          <a:off x="628650" y="1825625"/>
          <a:ext cx="78867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103554087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518053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07358869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Inspraak 0-10</a:t>
                      </a:r>
                      <a:r>
                        <a:rPr lang="nl-BE" baseline="0" dirty="0" smtClean="0"/>
                        <a:t> </a:t>
                      </a:r>
                      <a:r>
                        <a:rPr lang="nl-BE" dirty="0" smtClean="0"/>
                        <a:t>…</a:t>
                      </a:r>
                    </a:p>
                    <a:p>
                      <a:pPr algn="ctr"/>
                      <a:r>
                        <a:rPr lang="nl-BE" dirty="0" smtClean="0"/>
                        <a:t>(in België)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... op</a:t>
                      </a:r>
                      <a:r>
                        <a:rPr lang="nl-BE" baseline="0" dirty="0" smtClean="0"/>
                        <a:t> mijn werk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… over eigen werkorganisatie</a:t>
                      </a:r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49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200" dirty="0" smtClean="0">
                          <a:latin typeface="+mj-lt"/>
                        </a:rPr>
                        <a:t>Geen secundair</a:t>
                      </a:r>
                      <a:endParaRPr lang="nl-BE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72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…</a:t>
                      </a:r>
                      <a:endParaRPr lang="nl-BE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3.30</a:t>
                      </a:r>
                      <a:endParaRPr lang="nl-BE" sz="2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7599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latin typeface="+mj-lt"/>
                        </a:rPr>
                        <a:t>…</a:t>
                      </a:r>
                      <a:endParaRPr lang="nl-BE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57383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nl-BE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3282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nl-BE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6.54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113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nl-BE" sz="2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96629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nl-BE" sz="2200" dirty="0" smtClean="0">
                          <a:latin typeface="+mj-lt"/>
                        </a:rPr>
                        <a:t>Universitair</a:t>
                      </a:r>
                      <a:r>
                        <a:rPr lang="nl-BE" sz="2200" baseline="0" dirty="0" smtClean="0">
                          <a:latin typeface="+mj-lt"/>
                        </a:rPr>
                        <a:t> / </a:t>
                      </a:r>
                      <a:r>
                        <a:rPr lang="nl-BE" sz="2200" dirty="0" smtClean="0">
                          <a:latin typeface="+mj-lt"/>
                        </a:rPr>
                        <a:t>m</a:t>
                      </a:r>
                      <a:r>
                        <a:rPr lang="nl-BE" sz="2200" baseline="0" dirty="0" smtClean="0">
                          <a:latin typeface="+mj-lt"/>
                        </a:rPr>
                        <a:t>aster</a:t>
                      </a:r>
                      <a:endParaRPr lang="nl-BE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7.99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554603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18</a:t>
            </a:fld>
            <a:endParaRPr lang="nl-NL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(</a:t>
            </a:r>
            <a:r>
              <a:rPr lang="en-US" sz="3400" dirty="0" err="1">
                <a:solidFill>
                  <a:schemeClr val="accent3"/>
                </a:solidFill>
              </a:rPr>
              <a:t>kloof</a:t>
            </a:r>
            <a:r>
              <a:rPr lang="en-US" sz="3400" dirty="0">
                <a:solidFill>
                  <a:schemeClr val="accent3"/>
                </a:solidFill>
              </a:rPr>
              <a:t>) in </a:t>
            </a:r>
            <a:r>
              <a:rPr lang="en-US" sz="3400" dirty="0" err="1" smtClean="0">
                <a:solidFill>
                  <a:schemeClr val="accent3"/>
                </a:solidFill>
              </a:rPr>
              <a:t>België</a:t>
            </a:r>
            <a:r>
              <a:rPr lang="en-US" sz="3400" dirty="0" smtClean="0">
                <a:solidFill>
                  <a:schemeClr val="accent3"/>
                </a:solidFill>
              </a:rPr>
              <a:t>: op het </a:t>
            </a:r>
            <a:r>
              <a:rPr lang="en-US" sz="3400" dirty="0" err="1" smtClean="0">
                <a:solidFill>
                  <a:schemeClr val="accent3"/>
                </a:solidFill>
              </a:rPr>
              <a:t>werk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650" y="6318555"/>
            <a:ext cx="6506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Bron</a:t>
            </a:r>
            <a:r>
              <a:rPr lang="en-US" sz="1100" dirty="0" smtClean="0">
                <a:solidFill>
                  <a:schemeClr val="bg1"/>
                </a:solidFill>
              </a:rPr>
              <a:t>: European Social Survey W1-W8, </a:t>
            </a:r>
            <a:r>
              <a:rPr lang="en-US" sz="1100" dirty="0" err="1" smtClean="0">
                <a:solidFill>
                  <a:schemeClr val="bg1"/>
                </a:solidFill>
              </a:rPr>
              <a:t>respons</a:t>
            </a:r>
            <a:r>
              <a:rPr lang="en-US" sz="1100" dirty="0" smtClean="0">
                <a:solidFill>
                  <a:schemeClr val="bg1"/>
                </a:solidFill>
              </a:rPr>
              <a:t> voor </a:t>
            </a:r>
            <a:r>
              <a:rPr lang="en-US" sz="1100" dirty="0" err="1" smtClean="0">
                <a:solidFill>
                  <a:schemeClr val="bg1"/>
                </a:solidFill>
              </a:rPr>
              <a:t>België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naar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opleidingsniveau</a:t>
            </a:r>
            <a:r>
              <a:rPr lang="en-US" sz="1100" dirty="0" smtClean="0">
                <a:solidFill>
                  <a:schemeClr val="bg1"/>
                </a:solidFill>
              </a:rPr>
              <a:t> (ISCED).</a:t>
            </a: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1" y="110652"/>
            <a:ext cx="587248" cy="5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77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(</a:t>
            </a:r>
            <a:r>
              <a:rPr lang="en-US" sz="3400" dirty="0" err="1">
                <a:solidFill>
                  <a:schemeClr val="accent3"/>
                </a:solidFill>
              </a:rPr>
              <a:t>kloof</a:t>
            </a:r>
            <a:r>
              <a:rPr lang="en-US" sz="3400" dirty="0">
                <a:solidFill>
                  <a:schemeClr val="accent3"/>
                </a:solidFill>
              </a:rPr>
              <a:t>) in </a:t>
            </a:r>
            <a:r>
              <a:rPr lang="en-US" sz="3400" dirty="0" err="1" smtClean="0">
                <a:solidFill>
                  <a:schemeClr val="accent3"/>
                </a:solidFill>
              </a:rPr>
              <a:t>België</a:t>
            </a:r>
            <a:r>
              <a:rPr lang="en-US" sz="3400" dirty="0" smtClean="0">
                <a:solidFill>
                  <a:schemeClr val="accent3"/>
                </a:solidFill>
              </a:rPr>
              <a:t>: op het </a:t>
            </a:r>
            <a:r>
              <a:rPr lang="en-US" sz="3400" dirty="0" err="1" smtClean="0">
                <a:solidFill>
                  <a:schemeClr val="accent3"/>
                </a:solidFill>
              </a:rPr>
              <a:t>werk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19</a:t>
            </a:fld>
            <a:endParaRPr lang="nl-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4" y="1306406"/>
            <a:ext cx="7355389" cy="4903593"/>
          </a:xfrm>
        </p:spPr>
      </p:pic>
      <p:sp>
        <p:nvSpPr>
          <p:cNvPr id="8" name="TextBox 7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Bron</a:t>
            </a:r>
            <a:r>
              <a:rPr lang="en-US" sz="1100" dirty="0" smtClean="0">
                <a:solidFill>
                  <a:schemeClr val="bg1"/>
                </a:solidFill>
              </a:rPr>
              <a:t>: </a:t>
            </a:r>
            <a:r>
              <a:rPr lang="en-US" sz="1100" dirty="0" smtClean="0">
                <a:solidFill>
                  <a:schemeClr val="bg1"/>
                </a:solidFill>
              </a:rPr>
              <a:t>Hermans, M. &amp; Lenaerts, K. (2020) . </a:t>
            </a:r>
            <a:r>
              <a:rPr lang="nl-BE" sz="1100" i="1" dirty="0">
                <a:solidFill>
                  <a:schemeClr val="bg1"/>
                </a:solidFill>
              </a:rPr>
              <a:t>De arbeidskwaliteit van uitzendwerk: knelpunten en </a:t>
            </a:r>
            <a:r>
              <a:rPr lang="nl-BE" sz="1100" i="1" dirty="0" smtClean="0">
                <a:solidFill>
                  <a:schemeClr val="bg1"/>
                </a:solidFill>
              </a:rPr>
              <a:t>ongelijkheden</a:t>
            </a:r>
            <a:r>
              <a:rPr lang="nl-BE" sz="1100" dirty="0" smtClean="0">
                <a:solidFill>
                  <a:schemeClr val="bg1"/>
                </a:solidFill>
              </a:rPr>
              <a:t>. </a:t>
            </a:r>
            <a:r>
              <a:rPr lang="en-US" sz="1100" dirty="0" smtClean="0">
                <a:solidFill>
                  <a:schemeClr val="bg1"/>
                </a:solidFill>
              </a:rPr>
              <a:t>Leuven: HIVA – </a:t>
            </a:r>
            <a:r>
              <a:rPr lang="en-US" sz="1100" dirty="0" err="1" smtClean="0">
                <a:solidFill>
                  <a:schemeClr val="bg1"/>
                </a:solidFill>
              </a:rPr>
              <a:t>KULeuven</a:t>
            </a:r>
            <a:r>
              <a:rPr lang="en-US" sz="1100" dirty="0" smtClean="0">
                <a:solidFill>
                  <a:schemeClr val="bg1"/>
                </a:solidFill>
              </a:rPr>
              <a:t> .</a:t>
            </a: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1" y="110652"/>
            <a:ext cx="587248" cy="5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849344"/>
            <a:ext cx="9144000" cy="3115662"/>
          </a:xfrm>
          <a:prstGeom prst="rect">
            <a:avLst/>
          </a:prstGeom>
          <a:blipFill dpi="0" rotWithShape="1">
            <a:blip r:embed="rId3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Inleiding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>
                <a:solidFill>
                  <a:schemeClr val="accent3"/>
                </a:solidFill>
              </a:rPr>
              <a:t>Wie</a:t>
            </a:r>
            <a:r>
              <a:rPr lang="en-US" sz="3400" dirty="0">
                <a:solidFill>
                  <a:schemeClr val="accent3"/>
                </a:solidFill>
              </a:rPr>
              <a:t>?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38100"/>
            <a:ext cx="7886700" cy="2257189"/>
          </a:xfrm>
        </p:spPr>
        <p:txBody>
          <a:bodyPr>
            <a:normAutofit/>
          </a:bodyPr>
          <a:lstStyle/>
          <a:p>
            <a:r>
              <a:rPr lang="en-US" dirty="0"/>
              <a:t>Maarten Hermans</a:t>
            </a:r>
            <a:endParaRPr lang="nl-BE" dirty="0"/>
          </a:p>
          <a:p>
            <a:r>
              <a:rPr lang="en-US" dirty="0"/>
              <a:t>HIVA – KU Leuven</a:t>
            </a:r>
          </a:p>
          <a:p>
            <a:r>
              <a:rPr lang="en-US" dirty="0" smtClean="0"/>
              <a:t>OG </a:t>
            </a:r>
            <a:r>
              <a:rPr lang="en-US" dirty="0" err="1"/>
              <a:t>Arbeid</a:t>
            </a:r>
            <a:r>
              <a:rPr lang="en-US" dirty="0"/>
              <a:t>, </a:t>
            </a:r>
            <a:r>
              <a:rPr lang="en-US" dirty="0" err="1"/>
              <a:t>Organisatie</a:t>
            </a:r>
            <a:r>
              <a:rPr lang="en-US" dirty="0"/>
              <a:t> en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Dialoog</a:t>
            </a:r>
            <a:endParaRPr lang="en-US" dirty="0"/>
          </a:p>
          <a:p>
            <a:r>
              <a:rPr lang="en-US" dirty="0" smtClean="0"/>
              <a:t>Denktank </a:t>
            </a:r>
            <a:r>
              <a:rPr lang="en-US" dirty="0" smtClean="0"/>
              <a:t>Minerva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952650" y="6318555"/>
            <a:ext cx="6444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https://www.dewereldmorgen.be/artikel/2018/11/07/inspraak-van-dorpstraat-naar-werkvloer</a:t>
            </a:r>
            <a:endParaRPr lang="nl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(</a:t>
            </a:r>
            <a:r>
              <a:rPr lang="en-US" sz="3400" dirty="0" err="1">
                <a:solidFill>
                  <a:schemeClr val="accent3"/>
                </a:solidFill>
              </a:rPr>
              <a:t>kloof</a:t>
            </a:r>
            <a:r>
              <a:rPr lang="en-US" sz="3400" dirty="0">
                <a:solidFill>
                  <a:schemeClr val="accent3"/>
                </a:solidFill>
              </a:rPr>
              <a:t>) in </a:t>
            </a:r>
            <a:r>
              <a:rPr lang="en-US" sz="3400" dirty="0" err="1" smtClean="0">
                <a:solidFill>
                  <a:schemeClr val="accent3"/>
                </a:solidFill>
              </a:rPr>
              <a:t>België</a:t>
            </a:r>
            <a:r>
              <a:rPr lang="en-US" sz="3400" dirty="0" smtClean="0">
                <a:solidFill>
                  <a:schemeClr val="accent3"/>
                </a:solidFill>
              </a:rPr>
              <a:t>: </a:t>
            </a:r>
            <a:r>
              <a:rPr lang="en-US" sz="3400" dirty="0" err="1" smtClean="0">
                <a:solidFill>
                  <a:schemeClr val="accent3"/>
                </a:solidFill>
              </a:rPr>
              <a:t>lidmaatschap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20</a:t>
            </a:fld>
            <a:endParaRPr lang="nl-NL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180" y="2359882"/>
            <a:ext cx="4352298" cy="2284957"/>
          </a:xfrm>
        </p:spPr>
      </p:pic>
      <p:sp>
        <p:nvSpPr>
          <p:cNvPr id="3" name="TextBox 2"/>
          <p:cNvSpPr txBox="1"/>
          <p:nvPr/>
        </p:nvSpPr>
        <p:spPr>
          <a:xfrm>
            <a:off x="628650" y="2774022"/>
            <a:ext cx="337827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err="1" smtClean="0"/>
              <a:t>Vakbondslidmaatschap</a:t>
            </a:r>
            <a:r>
              <a:rPr lang="en-US" sz="2500" dirty="0" smtClean="0"/>
              <a:t> in </a:t>
            </a:r>
            <a:r>
              <a:rPr lang="en-US" sz="2500" dirty="0" err="1" smtClean="0"/>
              <a:t>België</a:t>
            </a:r>
            <a:r>
              <a:rPr lang="en-US" sz="2500" dirty="0" smtClean="0"/>
              <a:t>: </a:t>
            </a:r>
            <a:r>
              <a:rPr lang="en-US" sz="2500" dirty="0" err="1" smtClean="0"/>
              <a:t>sterk</a:t>
            </a:r>
            <a:r>
              <a:rPr lang="en-US" sz="2500" dirty="0" smtClean="0"/>
              <a:t> maar in </a:t>
            </a:r>
            <a:r>
              <a:rPr lang="en-US" sz="2500" dirty="0" err="1" smtClean="0"/>
              <a:t>problemen</a:t>
            </a:r>
            <a:r>
              <a:rPr lang="en-US" sz="2500" dirty="0" smtClean="0"/>
              <a:t>, </a:t>
            </a:r>
            <a:r>
              <a:rPr lang="en-US" sz="2500" dirty="0" err="1" smtClean="0"/>
              <a:t>zeker</a:t>
            </a:r>
            <a:r>
              <a:rPr lang="en-US" sz="2500" dirty="0" smtClean="0"/>
              <a:t> </a:t>
            </a:r>
            <a:r>
              <a:rPr lang="en-US" sz="2500" dirty="0" err="1" smtClean="0"/>
              <a:t>onder</a:t>
            </a:r>
            <a:r>
              <a:rPr lang="en-US" sz="2500" dirty="0" smtClean="0"/>
              <a:t> </a:t>
            </a:r>
            <a:r>
              <a:rPr lang="en-US" sz="2500" dirty="0" err="1" smtClean="0"/>
              <a:t>jongeren</a:t>
            </a:r>
            <a:endParaRPr lang="nl-BE" sz="2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1" y="110652"/>
            <a:ext cx="587248" cy="5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(</a:t>
            </a:r>
            <a:r>
              <a:rPr lang="en-US" sz="3400" dirty="0" err="1">
                <a:solidFill>
                  <a:schemeClr val="accent3"/>
                </a:solidFill>
              </a:rPr>
              <a:t>kloof</a:t>
            </a:r>
            <a:r>
              <a:rPr lang="en-US" sz="3400" dirty="0">
                <a:solidFill>
                  <a:schemeClr val="accent3"/>
                </a:solidFill>
              </a:rPr>
              <a:t>) in </a:t>
            </a:r>
            <a:r>
              <a:rPr lang="en-US" sz="3400" dirty="0" err="1">
                <a:solidFill>
                  <a:schemeClr val="accent3"/>
                </a:solidFill>
              </a:rPr>
              <a:t>België</a:t>
            </a:r>
            <a:r>
              <a:rPr lang="en-US" sz="3400" dirty="0">
                <a:solidFill>
                  <a:schemeClr val="accent3"/>
                </a:solidFill>
              </a:rPr>
              <a:t>: </a:t>
            </a:r>
            <a:r>
              <a:rPr lang="en-US" sz="3400" dirty="0" err="1">
                <a:solidFill>
                  <a:schemeClr val="accent3"/>
                </a:solidFill>
              </a:rPr>
              <a:t>lidmaatschap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21</a:t>
            </a:fld>
            <a:endParaRPr lang="nl-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50" y="1315092"/>
            <a:ext cx="6432931" cy="482469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1" y="110652"/>
            <a:ext cx="587248" cy="5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6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(</a:t>
            </a:r>
            <a:r>
              <a:rPr lang="en-US" sz="3400" dirty="0" err="1">
                <a:solidFill>
                  <a:schemeClr val="accent3"/>
                </a:solidFill>
              </a:rPr>
              <a:t>kloof</a:t>
            </a:r>
            <a:r>
              <a:rPr lang="en-US" sz="3400" dirty="0">
                <a:solidFill>
                  <a:schemeClr val="accent3"/>
                </a:solidFill>
              </a:rPr>
              <a:t>) in </a:t>
            </a:r>
            <a:r>
              <a:rPr lang="en-US" sz="3400" dirty="0" err="1">
                <a:solidFill>
                  <a:schemeClr val="accent3"/>
                </a:solidFill>
              </a:rPr>
              <a:t>België</a:t>
            </a:r>
            <a:r>
              <a:rPr lang="en-US" sz="3400" dirty="0">
                <a:solidFill>
                  <a:schemeClr val="accent3"/>
                </a:solidFill>
              </a:rPr>
              <a:t>: </a:t>
            </a:r>
            <a:r>
              <a:rPr lang="en-US" sz="3400" dirty="0" err="1" smtClean="0">
                <a:solidFill>
                  <a:schemeClr val="accent3"/>
                </a:solidFill>
              </a:rPr>
              <a:t>soc.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verkiezingen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22</a:t>
            </a:fld>
            <a:endParaRPr lang="nl-NL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59" y="1690689"/>
            <a:ext cx="4993481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1" y="110652"/>
            <a:ext cx="587248" cy="5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59" y="365126"/>
            <a:ext cx="7621282" cy="55160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23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Op den Kamp, H., &amp; Van Gyes, G. (2010). Een halve eeuw sociale verkiezingen. Een trendanalyse van 1950 tot 2008. Leuven: HIVA - KU Leuven.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1" y="110652"/>
            <a:ext cx="587248" cy="5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812" y="365126"/>
            <a:ext cx="6434375" cy="55160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24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952650" y="6318555"/>
            <a:ext cx="65063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Op den Kamp, H., &amp; Van Gyes, G. (2010). Een halve eeuw sociale verkiezingen. Een trendanalyse van 1950 tot 2008. Leuven: HIVA - KU Leuven.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01" y="120926"/>
            <a:ext cx="587248" cy="50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4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Inleiding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wat is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werknemersinspraak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2. De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omvang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van)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inspraakkloof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3. </a:t>
            </a:r>
            <a:r>
              <a:rPr lang="en-US" b="1" dirty="0" err="1"/>
              <a:t>Inspraak</a:t>
            </a:r>
            <a:r>
              <a:rPr lang="en-US" b="1" dirty="0"/>
              <a:t>(</a:t>
            </a:r>
            <a:r>
              <a:rPr lang="en-US" b="1" dirty="0" err="1"/>
              <a:t>kloof</a:t>
            </a:r>
            <a:r>
              <a:rPr lang="en-US" b="1" dirty="0"/>
              <a:t>): </a:t>
            </a:r>
            <a:r>
              <a:rPr lang="en-US" b="1" dirty="0" err="1"/>
              <a:t>gevolgen</a:t>
            </a:r>
            <a:r>
              <a:rPr lang="en-US" b="1" dirty="0"/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4. Trends in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op het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werk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vakbond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discussiestellingen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92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3. Inspraak(kloof): gevolgen?</a:t>
            </a:r>
            <a:br>
              <a:rPr lang="nl-BE" dirty="0" smtClean="0"/>
            </a:br>
            <a:r>
              <a:rPr lang="en-US" sz="3400" dirty="0" smtClean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Democratisch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gedrag</a:t>
            </a:r>
            <a:r>
              <a:rPr lang="en-US" sz="3400" dirty="0" smtClean="0">
                <a:solidFill>
                  <a:schemeClr val="accent3"/>
                </a:solidFill>
              </a:rPr>
              <a:t> en attitudes</a:t>
            </a:r>
            <a:endParaRPr lang="nl-BE" sz="3400" dirty="0">
              <a:solidFill>
                <a:schemeClr val="accent3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775" y="1690689"/>
            <a:ext cx="6000450" cy="39932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26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952650" y="6318555"/>
            <a:ext cx="6444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http://www.dewereldmorgen.be/artikel/2018/01/30/de-werkplek-als-permanente-democratische-vorming</a:t>
            </a:r>
          </a:p>
        </p:txBody>
      </p:sp>
    </p:spTree>
    <p:extLst>
      <p:ext uri="{BB962C8B-B14F-4D97-AF65-F5344CB8AC3E}">
        <p14:creationId xmlns:p14="http://schemas.microsoft.com/office/powerpoint/2010/main" val="407704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3. Inspraak(kloof): gevolgen?</a:t>
            </a:r>
            <a:br>
              <a:rPr lang="nl-BE" dirty="0" smtClean="0"/>
            </a:b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>
                <a:solidFill>
                  <a:schemeClr val="accent3"/>
                </a:solidFill>
              </a:rPr>
              <a:t>- </a:t>
            </a:r>
            <a:r>
              <a:rPr lang="en-US" sz="3400" dirty="0" err="1" smtClean="0">
                <a:solidFill>
                  <a:schemeClr val="accent3"/>
                </a:solidFill>
              </a:rPr>
              <a:t>Arbeidskwaliteit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>
                <a:solidFill>
                  <a:schemeClr val="accent3"/>
                </a:solidFill>
              </a:rPr>
              <a:t>en </a:t>
            </a:r>
            <a:r>
              <a:rPr lang="en-US" sz="3400" dirty="0" err="1" smtClean="0">
                <a:solidFill>
                  <a:schemeClr val="accent3"/>
                </a:solidFill>
              </a:rPr>
              <a:t>tevredenheid</a:t>
            </a:r>
            <a:endParaRPr lang="nl-BE" sz="3400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7" y="1690689"/>
            <a:ext cx="8676984" cy="38596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27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952650" y="6318555"/>
            <a:ext cx="6444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De Spiegelaere, S., Hoffmann, A., </a:t>
            </a:r>
            <a:r>
              <a:rPr lang="nl-BE" sz="1100" dirty="0" err="1">
                <a:solidFill>
                  <a:schemeClr val="bg1"/>
                </a:solidFill>
              </a:rPr>
              <a:t>Jagodziński</a:t>
            </a:r>
            <a:r>
              <a:rPr lang="nl-BE" sz="1100" dirty="0">
                <a:solidFill>
                  <a:schemeClr val="bg1"/>
                </a:solidFill>
              </a:rPr>
              <a:t>, R., </a:t>
            </a:r>
            <a:r>
              <a:rPr lang="en-GB" sz="1100" dirty="0" err="1">
                <a:solidFill>
                  <a:schemeClr val="bg1"/>
                </a:solidFill>
              </a:rPr>
              <a:t>Lafuente</a:t>
            </a:r>
            <a:r>
              <a:rPr lang="en-GB" sz="1100" dirty="0">
                <a:solidFill>
                  <a:schemeClr val="bg1"/>
                </a:solidFill>
              </a:rPr>
              <a:t> Hernández, S.</a:t>
            </a:r>
            <a:r>
              <a:rPr lang="nl-BE" sz="1100" dirty="0">
                <a:solidFill>
                  <a:schemeClr val="bg1"/>
                </a:solidFill>
              </a:rPr>
              <a:t>, </a:t>
            </a:r>
            <a:r>
              <a:rPr lang="nl-BE" sz="1100" dirty="0" err="1">
                <a:solidFill>
                  <a:schemeClr val="bg1"/>
                </a:solidFill>
              </a:rPr>
              <a:t>Rasnača</a:t>
            </a:r>
            <a:r>
              <a:rPr lang="nl-BE" sz="1100" dirty="0">
                <a:solidFill>
                  <a:schemeClr val="bg1"/>
                </a:solidFill>
              </a:rPr>
              <a:t>, Z., &amp; </a:t>
            </a:r>
            <a:r>
              <a:rPr lang="nl-BE" sz="1100" dirty="0" err="1">
                <a:solidFill>
                  <a:schemeClr val="bg1"/>
                </a:solidFill>
              </a:rPr>
              <a:t>Vitols</a:t>
            </a:r>
            <a:r>
              <a:rPr lang="nl-BE" sz="1100" dirty="0">
                <a:solidFill>
                  <a:schemeClr val="bg1"/>
                </a:solidFill>
              </a:rPr>
              <a:t>, S. (2019). </a:t>
            </a:r>
            <a:r>
              <a:rPr lang="nl-BE" sz="1100" dirty="0" err="1">
                <a:solidFill>
                  <a:schemeClr val="bg1"/>
                </a:solidFill>
              </a:rPr>
              <a:t>Democracy</a:t>
            </a:r>
            <a:r>
              <a:rPr lang="nl-BE" sz="1100" dirty="0">
                <a:solidFill>
                  <a:schemeClr val="bg1"/>
                </a:solidFill>
              </a:rPr>
              <a:t> at </a:t>
            </a:r>
            <a:r>
              <a:rPr lang="nl-BE" sz="1100" dirty="0" err="1">
                <a:solidFill>
                  <a:schemeClr val="bg1"/>
                </a:solidFill>
              </a:rPr>
              <a:t>work</a:t>
            </a:r>
            <a:r>
              <a:rPr lang="nl-BE" sz="1100" dirty="0">
                <a:solidFill>
                  <a:schemeClr val="bg1"/>
                </a:solidFill>
              </a:rPr>
              <a:t>. In Benchmarking </a:t>
            </a:r>
            <a:r>
              <a:rPr lang="nl-BE" sz="1100" dirty="0" err="1">
                <a:solidFill>
                  <a:schemeClr val="bg1"/>
                </a:solidFill>
              </a:rPr>
              <a:t>Working</a:t>
            </a:r>
            <a:r>
              <a:rPr lang="nl-BE" sz="1100" dirty="0">
                <a:solidFill>
                  <a:schemeClr val="bg1"/>
                </a:solidFill>
              </a:rPr>
              <a:t> Europe 2019. </a:t>
            </a:r>
            <a:r>
              <a:rPr lang="nl-BE" sz="1100">
                <a:solidFill>
                  <a:schemeClr val="bg1"/>
                </a:solidFill>
              </a:rPr>
              <a:t>Brussels: ETUI.</a:t>
            </a:r>
            <a:endParaRPr lang="nl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1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3. Inspraak(kloof): gevolgen?</a:t>
            </a:r>
            <a:br>
              <a:rPr lang="nl-BE" dirty="0" smtClean="0"/>
            </a:b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>
                <a:solidFill>
                  <a:schemeClr val="accent3"/>
                </a:solidFill>
              </a:rPr>
              <a:t>- </a:t>
            </a:r>
            <a:r>
              <a:rPr lang="en-US" sz="3400" dirty="0" err="1" smtClean="0">
                <a:solidFill>
                  <a:schemeClr val="accent3"/>
                </a:solidFill>
              </a:rPr>
              <a:t>Bedrijfsprestaties</a:t>
            </a:r>
            <a:r>
              <a:rPr lang="en-US" sz="3400" dirty="0" smtClean="0">
                <a:solidFill>
                  <a:schemeClr val="accent3"/>
                </a:solidFill>
              </a:rPr>
              <a:t> – </a:t>
            </a:r>
            <a:r>
              <a:rPr lang="en-US" sz="3400" dirty="0" err="1" smtClean="0">
                <a:solidFill>
                  <a:schemeClr val="accent3"/>
                </a:solidFill>
              </a:rPr>
              <a:t>innovatief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gedrag</a:t>
            </a:r>
            <a:endParaRPr lang="nl-BE" sz="3400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5625"/>
            <a:ext cx="54864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28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952650" y="6318555"/>
            <a:ext cx="6444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Hermans, M., &amp; Ramioul, M. (</a:t>
            </a:r>
            <a:r>
              <a:rPr lang="en-US" sz="1100" dirty="0" smtClean="0">
                <a:solidFill>
                  <a:schemeClr val="bg1"/>
                </a:solidFill>
              </a:rPr>
              <a:t>2015). </a:t>
            </a:r>
            <a:r>
              <a:rPr lang="en-US" sz="1100" dirty="0">
                <a:solidFill>
                  <a:schemeClr val="bg1"/>
                </a:solidFill>
              </a:rPr>
              <a:t>Pathways between representative employee participation and innovation: a literature review. </a:t>
            </a:r>
            <a:r>
              <a:rPr lang="en-US" sz="1100" dirty="0" smtClean="0">
                <a:solidFill>
                  <a:schemeClr val="bg1"/>
                </a:solidFill>
              </a:rPr>
              <a:t>European </a:t>
            </a:r>
            <a:r>
              <a:rPr lang="en-US" sz="1100" dirty="0">
                <a:solidFill>
                  <a:schemeClr val="bg1"/>
                </a:solidFill>
              </a:rPr>
              <a:t>Academy of Management Conference 2015, Warsaw.</a:t>
            </a:r>
          </a:p>
        </p:txBody>
      </p:sp>
    </p:spTree>
    <p:extLst>
      <p:ext uri="{BB962C8B-B14F-4D97-AF65-F5344CB8AC3E}">
        <p14:creationId xmlns:p14="http://schemas.microsoft.com/office/powerpoint/2010/main" val="33957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Inleiding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wat is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werknemersinspraak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2. De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omvang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van)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inspraakkloof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Inspraak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kloof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):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gevolgen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/>
              <a:t>4. Trends in </a:t>
            </a:r>
            <a:r>
              <a:rPr lang="en-US" b="1" dirty="0" err="1"/>
              <a:t>inspraak</a:t>
            </a:r>
            <a:r>
              <a:rPr lang="en-US" b="1" dirty="0"/>
              <a:t> op het </a:t>
            </a:r>
            <a:r>
              <a:rPr lang="en-US" b="1" dirty="0" err="1"/>
              <a:t>werk</a:t>
            </a:r>
            <a:endParaRPr lang="en-US" b="1" dirty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vakbond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discussiestellingen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076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Inleiding</a:t>
            </a:r>
            <a:r>
              <a:rPr lang="en-US" dirty="0" smtClean="0"/>
              <a:t> – wat is </a:t>
            </a:r>
            <a:r>
              <a:rPr lang="en-US" dirty="0" err="1" smtClean="0"/>
              <a:t>werknemersinspraak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2. De (</a:t>
            </a:r>
            <a:r>
              <a:rPr lang="en-US" dirty="0" err="1" smtClean="0"/>
              <a:t>omvang</a:t>
            </a:r>
            <a:r>
              <a:rPr lang="en-US" dirty="0" smtClean="0"/>
              <a:t> van) </a:t>
            </a:r>
            <a:r>
              <a:rPr lang="en-US" dirty="0" err="1" smtClean="0"/>
              <a:t>inspraakkloof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</a:t>
            </a:r>
            <a:r>
              <a:rPr lang="en-US" dirty="0" err="1" smtClean="0"/>
              <a:t>Inspraak</a:t>
            </a:r>
            <a:r>
              <a:rPr lang="en-US" dirty="0" smtClean="0"/>
              <a:t>(</a:t>
            </a:r>
            <a:r>
              <a:rPr lang="en-US" dirty="0" err="1" smtClean="0"/>
              <a:t>kloof</a:t>
            </a:r>
            <a:r>
              <a:rPr lang="en-US" dirty="0" smtClean="0"/>
              <a:t>): </a:t>
            </a:r>
            <a:r>
              <a:rPr lang="en-US" dirty="0" err="1" smtClean="0"/>
              <a:t>gevolgen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4. Trends in </a:t>
            </a:r>
            <a:r>
              <a:rPr lang="en-US" dirty="0" err="1" smtClean="0"/>
              <a:t>inspraak</a:t>
            </a:r>
            <a:r>
              <a:rPr lang="en-US" dirty="0" smtClean="0"/>
              <a:t> op het </a:t>
            </a:r>
            <a:r>
              <a:rPr lang="en-US" dirty="0" err="1" smtClean="0"/>
              <a:t>werk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Inspraak</a:t>
            </a:r>
            <a:r>
              <a:rPr lang="en-US" dirty="0" smtClean="0"/>
              <a:t> &amp; </a:t>
            </a:r>
            <a:r>
              <a:rPr lang="en-US" dirty="0" err="1" smtClean="0"/>
              <a:t>vakbond</a:t>
            </a:r>
            <a:r>
              <a:rPr lang="en-US" dirty="0" smtClean="0"/>
              <a:t>: </a:t>
            </a:r>
            <a:r>
              <a:rPr lang="en-US" dirty="0" err="1" smtClean="0"/>
              <a:t>discussiestellingen</a:t>
            </a:r>
            <a:endParaRPr lang="en-US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</a:t>
            </a:fld>
            <a:endParaRPr lang="nl-NL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1. </a:t>
            </a:r>
            <a:r>
              <a:rPr lang="en-US" dirty="0" err="1"/>
              <a:t>Inleiding</a:t>
            </a:r>
            <a:r>
              <a:rPr lang="en-US" dirty="0"/>
              <a:t/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Vandaag</a:t>
            </a:r>
            <a:r>
              <a:rPr lang="en-US" sz="3400" dirty="0" smtClean="0">
                <a:solidFill>
                  <a:schemeClr val="accent3"/>
                </a:solidFill>
              </a:rPr>
              <a:t> op het </a:t>
            </a:r>
            <a:r>
              <a:rPr lang="en-US" sz="3400" dirty="0" err="1" smtClean="0">
                <a:solidFill>
                  <a:schemeClr val="accent3"/>
                </a:solidFill>
              </a:rPr>
              <a:t>programma</a:t>
            </a:r>
            <a:endParaRPr lang="nl-BE" sz="3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52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4. Trends in </a:t>
            </a:r>
            <a:r>
              <a:rPr lang="en-US" sz="4900" dirty="0" err="1" smtClean="0"/>
              <a:t>inspraak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800" dirty="0">
                <a:solidFill>
                  <a:schemeClr val="accent3"/>
                </a:solidFill>
              </a:rPr>
              <a:t> </a:t>
            </a:r>
            <a:r>
              <a:rPr lang="en-US" sz="3800" dirty="0" smtClean="0">
                <a:solidFill>
                  <a:schemeClr val="accent3"/>
                </a:solidFill>
              </a:rPr>
              <a:t>- </a:t>
            </a:r>
            <a:r>
              <a:rPr lang="nl-BE" sz="3800" dirty="0" smtClean="0">
                <a:solidFill>
                  <a:schemeClr val="accent3"/>
                </a:solidFill>
              </a:rPr>
              <a:t>daling </a:t>
            </a:r>
            <a:r>
              <a:rPr lang="nl-BE" sz="3800" dirty="0">
                <a:solidFill>
                  <a:schemeClr val="accent3"/>
                </a:solidFill>
              </a:rPr>
              <a:t>structurele werknemersmacht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03" y="1690689"/>
            <a:ext cx="5935725" cy="424973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30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952650" y="6403194"/>
            <a:ext cx="64447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https://www.nytimes.com/2019/03/26/business/economy/gig-economy-lobbying.html</a:t>
            </a:r>
          </a:p>
        </p:txBody>
      </p:sp>
    </p:spTree>
    <p:extLst>
      <p:ext uri="{BB962C8B-B14F-4D97-AF65-F5344CB8AC3E}">
        <p14:creationId xmlns:p14="http://schemas.microsoft.com/office/powerpoint/2010/main" val="9284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Trends in </a:t>
            </a:r>
            <a:r>
              <a:rPr lang="en-US" dirty="0" err="1" smtClean="0"/>
              <a:t>inspraak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smtClean="0">
                <a:solidFill>
                  <a:schemeClr val="accent3"/>
                </a:solidFill>
              </a:rPr>
              <a:t>- </a:t>
            </a:r>
            <a:r>
              <a:rPr lang="en-US" sz="3400" dirty="0" err="1" smtClean="0">
                <a:solidFill>
                  <a:schemeClr val="accent3"/>
                </a:solidFill>
              </a:rPr>
              <a:t>groei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unitair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managementdenken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31</a:t>
            </a:fld>
            <a:endParaRPr lang="nl-NL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04638199"/>
              </p:ext>
            </p:extLst>
          </p:nvPr>
        </p:nvGraphicFramePr>
        <p:xfrm>
          <a:off x="1524000" y="160248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52650" y="6318555"/>
            <a:ext cx="6444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>
                <a:solidFill>
                  <a:schemeClr val="bg1"/>
                </a:solidFill>
              </a:rPr>
              <a:t>Heery</a:t>
            </a:r>
            <a:r>
              <a:rPr lang="en-US" sz="1100" dirty="0">
                <a:solidFill>
                  <a:schemeClr val="bg1"/>
                </a:solidFill>
              </a:rPr>
              <a:t>, E. (2016). Framing Work. Unitary, Pluralist and Critical Perspectives in the 21st Century. Oxford: Oxford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28687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Trends in </a:t>
            </a:r>
            <a:r>
              <a:rPr lang="en-US" dirty="0" err="1" smtClean="0"/>
              <a:t>inspraak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smtClean="0">
                <a:solidFill>
                  <a:schemeClr val="accent3"/>
                </a:solidFill>
              </a:rPr>
              <a:t>- </a:t>
            </a:r>
            <a:r>
              <a:rPr lang="en-US" sz="3400" dirty="0" err="1" smtClean="0">
                <a:solidFill>
                  <a:schemeClr val="accent3"/>
                </a:solidFill>
              </a:rPr>
              <a:t>groei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unitair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managementdenken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32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193" y="1592494"/>
            <a:ext cx="3115366" cy="44036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39" y="1834857"/>
            <a:ext cx="4950250" cy="391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2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Trends in </a:t>
            </a:r>
            <a:r>
              <a:rPr lang="en-US" dirty="0" err="1" smtClean="0"/>
              <a:t>inspraak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smtClean="0">
                <a:solidFill>
                  <a:schemeClr val="accent3"/>
                </a:solidFill>
              </a:rPr>
              <a:t>- </a:t>
            </a:r>
            <a:r>
              <a:rPr lang="en-US" sz="3400" dirty="0" err="1" smtClean="0">
                <a:solidFill>
                  <a:schemeClr val="accent3"/>
                </a:solidFill>
              </a:rPr>
              <a:t>groei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unitair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managementdenken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33</a:t>
            </a:fld>
            <a:endParaRPr 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405" y="1541555"/>
            <a:ext cx="4441974" cy="44877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650" y="6318555"/>
            <a:ext cx="6485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https://www.knack.be/nieuws/belgie/google-toont-de-limieten-van-directe-werknemersinspraak/article-opinion-1537997.html</a:t>
            </a:r>
            <a:endParaRPr lang="nl-B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2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Trends in </a:t>
            </a:r>
            <a:r>
              <a:rPr lang="en-US" dirty="0" err="1" smtClean="0"/>
              <a:t>inspraak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 smtClean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dalende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 smtClean="0">
                <a:solidFill>
                  <a:schemeClr val="accent3"/>
                </a:solidFill>
              </a:rPr>
              <a:t>inspraak</a:t>
            </a:r>
            <a:r>
              <a:rPr lang="en-US" sz="3400" dirty="0" smtClean="0">
                <a:solidFill>
                  <a:schemeClr val="accent3"/>
                </a:solidFill>
              </a:rPr>
              <a:t> in “</a:t>
            </a:r>
            <a:r>
              <a:rPr lang="nl-BE" sz="3400" dirty="0" smtClean="0">
                <a:solidFill>
                  <a:schemeClr val="accent3"/>
                </a:solidFill>
              </a:rPr>
              <a:t>flexibele schil”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34</a:t>
            </a:fld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55" y="1557126"/>
            <a:ext cx="4857750" cy="43009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2650" y="6318555"/>
            <a:ext cx="6485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https://www.theguardian.com/business/2018/nov/22/gmb-union-drops-support-for-dpd-courier-walkout-after-legal-threat</a:t>
            </a:r>
          </a:p>
        </p:txBody>
      </p:sp>
    </p:spTree>
    <p:extLst>
      <p:ext uri="{BB962C8B-B14F-4D97-AF65-F5344CB8AC3E}">
        <p14:creationId xmlns:p14="http://schemas.microsoft.com/office/powerpoint/2010/main" val="401385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Trends in </a:t>
            </a:r>
            <a:r>
              <a:rPr lang="en-US" dirty="0" err="1" smtClean="0"/>
              <a:t>inspraak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smtClean="0">
                <a:solidFill>
                  <a:schemeClr val="accent3"/>
                </a:solidFill>
              </a:rPr>
              <a:t>- </a:t>
            </a:r>
            <a:r>
              <a:rPr lang="en-US" sz="3400" dirty="0" err="1">
                <a:solidFill>
                  <a:schemeClr val="accent3"/>
                </a:solidFill>
              </a:rPr>
              <a:t>dalende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 in “</a:t>
            </a:r>
            <a:r>
              <a:rPr lang="nl-BE" sz="3400" dirty="0">
                <a:solidFill>
                  <a:schemeClr val="accent3"/>
                </a:solidFill>
              </a:rPr>
              <a:t>flexibele schil”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35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55" y="1557126"/>
            <a:ext cx="4857750" cy="43009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64" y="2350340"/>
            <a:ext cx="8106906" cy="1829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650" y="6403194"/>
            <a:ext cx="72811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https://www.theguardian.com/business/2018/nov/22/gmb-union-drops-support-for-dpd-courier-walkout-after-legal-threat</a:t>
            </a:r>
          </a:p>
        </p:txBody>
      </p:sp>
    </p:spTree>
    <p:extLst>
      <p:ext uri="{BB962C8B-B14F-4D97-AF65-F5344CB8AC3E}">
        <p14:creationId xmlns:p14="http://schemas.microsoft.com/office/powerpoint/2010/main" val="264191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Trends in </a:t>
            </a:r>
            <a:r>
              <a:rPr lang="en-US" dirty="0" err="1" smtClean="0"/>
              <a:t>inspraak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smtClean="0">
                <a:solidFill>
                  <a:schemeClr val="accent3"/>
                </a:solidFill>
              </a:rPr>
              <a:t>- </a:t>
            </a:r>
            <a:r>
              <a:rPr lang="en-US" sz="3400" dirty="0" err="1">
                <a:solidFill>
                  <a:schemeClr val="accent3"/>
                </a:solidFill>
              </a:rPr>
              <a:t>dalende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 in “</a:t>
            </a:r>
            <a:r>
              <a:rPr lang="nl-BE" sz="3400" dirty="0">
                <a:solidFill>
                  <a:schemeClr val="accent3"/>
                </a:solidFill>
              </a:rPr>
              <a:t>flexibele schil”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36</a:t>
            </a:fld>
            <a:endParaRPr lang="nl-NL"/>
          </a:p>
        </p:txBody>
      </p:sp>
      <p:sp>
        <p:nvSpPr>
          <p:cNvPr id="6" name="TextBox 5"/>
          <p:cNvSpPr txBox="1"/>
          <p:nvPr/>
        </p:nvSpPr>
        <p:spPr>
          <a:xfrm>
            <a:off x="937238" y="6313995"/>
            <a:ext cx="65372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 smtClean="0">
                <a:solidFill>
                  <a:schemeClr val="bg1"/>
                </a:solidFill>
              </a:rPr>
              <a:t>Hermans</a:t>
            </a:r>
            <a:r>
              <a:rPr lang="nl-BE" sz="1100" dirty="0">
                <a:solidFill>
                  <a:schemeClr val="bg1"/>
                </a:solidFill>
              </a:rPr>
              <a:t>, M. &amp; Lamberts, M. (2019). Naar het winkelpersoneel van de toekomst. Uitdagingen voor werk, werkbaarheid en syndicale strategie in de retailsector. HIVA - KU Leuven: Leuven.</a:t>
            </a:r>
          </a:p>
          <a:p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031" y="1883884"/>
            <a:ext cx="8784405" cy="3857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“Ook bij de sociale verkiezingen merken we iedere vier jaar telkens weer dat door die precaire contracten, door die tijdelijke contracten, door het </a:t>
            </a:r>
            <a:r>
              <a:rPr lang="nl-BE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job-hoppen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door die interim-contracten, doordat er te weinig op Enter wordt ingezet, dat het </a:t>
            </a:r>
            <a:r>
              <a:rPr lang="nl-BE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heel moeilijk wordt </a:t>
            </a:r>
            <a:r>
              <a:rPr lang="nl-BE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om </a:t>
            </a:r>
            <a:r>
              <a:rPr lang="nl-BE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uw plaatsen op de kieslijsten voor jongeren in te vullen. Ge gaat niemand kunnen overtuigen om syndicaal actief te worden, als die nog geen vast contract heeft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Want die heeft al schrik om zich aan te sluiten, laat staan militant te worden.” [vrouw, 30+, non-food]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“Het is gelukt bij ons om jongeren op de lijst te krijgen, maar het blijf heel moeilijk om kandidatenlijsten vol te krijgen, omdat </a:t>
            </a:r>
            <a:r>
              <a:rPr lang="nl-BE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niemand van jongeren zich graag profileert in een multinational, een Engelse of Amerikaanse zeker niet, als jong-syndicalist hé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Dan kan je evengoed je personeelsdossier opvragen en er een kruis overheen zetten.” [man, kaderlid, 50+, non-food]</a:t>
            </a:r>
          </a:p>
          <a:p>
            <a:pPr algn="just">
              <a:lnSpc>
                <a:spcPct val="107000"/>
              </a:lnSpc>
              <a:spcBef>
                <a:spcPts val="1200"/>
              </a:spcBef>
              <a:spcAft>
                <a:spcPts val="1200"/>
              </a:spcAft>
            </a:pP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“Wij </a:t>
            </a:r>
            <a:r>
              <a:rPr lang="nl-BE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hadden jongeren </a:t>
            </a:r>
            <a:r>
              <a:rPr lang="nl-BE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bij </a:t>
            </a:r>
            <a:r>
              <a:rPr lang="nl-BE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sociale </a:t>
            </a:r>
            <a:r>
              <a:rPr lang="nl-BE" sz="16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verkiezingen, </a:t>
            </a:r>
            <a:r>
              <a:rPr lang="nl-BE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maar die zijn allemaal afgedankt. Tijdelijken.</a:t>
            </a:r>
            <a:r>
              <a:rPr lang="nl-BE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[vrouw, 40+, non-food]</a:t>
            </a:r>
          </a:p>
        </p:txBody>
      </p:sp>
    </p:spTree>
    <p:extLst>
      <p:ext uri="{BB962C8B-B14F-4D97-AF65-F5344CB8AC3E}">
        <p14:creationId xmlns:p14="http://schemas.microsoft.com/office/powerpoint/2010/main" val="21207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Samenvatting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Diamant</a:t>
            </a:r>
            <a:r>
              <a:rPr lang="en-US" dirty="0" smtClean="0"/>
              <a:t> </a:t>
            </a:r>
            <a:r>
              <a:rPr lang="en-US" dirty="0" err="1" smtClean="0"/>
              <a:t>werknemersinspraak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meerdere</a:t>
            </a:r>
            <a:r>
              <a:rPr lang="en-US" dirty="0" smtClean="0"/>
              <a:t> </a:t>
            </a:r>
            <a:r>
              <a:rPr lang="en-US" dirty="0" err="1" smtClean="0"/>
              <a:t>facetten</a:t>
            </a:r>
            <a:r>
              <a:rPr lang="en-US" dirty="0" smtClean="0"/>
              <a:t>: </a:t>
            </a:r>
            <a:r>
              <a:rPr lang="en-US" dirty="0" err="1" smtClean="0"/>
              <a:t>inspraakkloof</a:t>
            </a:r>
            <a:r>
              <a:rPr lang="en-US" dirty="0" smtClean="0"/>
              <a:t> </a:t>
            </a:r>
            <a:r>
              <a:rPr lang="en-US" dirty="0" err="1" smtClean="0"/>
              <a:t>meerdimensionaal</a:t>
            </a:r>
            <a:r>
              <a:rPr lang="en-US" dirty="0" smtClean="0"/>
              <a:t>.</a:t>
            </a:r>
            <a:endParaRPr lang="en-US" dirty="0" smtClean="0"/>
          </a:p>
          <a:p>
            <a:r>
              <a:rPr lang="en-US" dirty="0" err="1" smtClean="0"/>
              <a:t>Onderzoek</a:t>
            </a:r>
            <a:r>
              <a:rPr lang="en-US" dirty="0" smtClean="0"/>
              <a:t>: </a:t>
            </a:r>
            <a:r>
              <a:rPr lang="en-US" dirty="0" err="1" smtClean="0"/>
              <a:t>blijvende</a:t>
            </a:r>
            <a:r>
              <a:rPr lang="en-US" dirty="0" smtClean="0"/>
              <a:t> </a:t>
            </a:r>
            <a:r>
              <a:rPr lang="en-US" dirty="0" err="1" smtClean="0"/>
              <a:t>inspraakkloof</a:t>
            </a:r>
            <a:r>
              <a:rPr lang="en-US" dirty="0" smtClean="0"/>
              <a:t> + </a:t>
            </a:r>
            <a:r>
              <a:rPr lang="en-US" dirty="0" err="1" smtClean="0"/>
              <a:t>contradictie</a:t>
            </a:r>
            <a:r>
              <a:rPr lang="en-US" dirty="0" smtClean="0"/>
              <a:t>: </a:t>
            </a:r>
            <a:r>
              <a:rPr lang="en-US" dirty="0" err="1" smtClean="0"/>
              <a:t>steun</a:t>
            </a:r>
            <a:r>
              <a:rPr lang="en-US" dirty="0" smtClean="0"/>
              <a:t> </a:t>
            </a:r>
            <a:r>
              <a:rPr lang="en-US" dirty="0" smtClean="0"/>
              <a:t>en </a:t>
            </a:r>
            <a:r>
              <a:rPr lang="en-US" dirty="0" err="1" smtClean="0"/>
              <a:t>vraag</a:t>
            </a:r>
            <a:r>
              <a:rPr lang="en-US" dirty="0" smtClean="0"/>
              <a:t> voor </a:t>
            </a:r>
            <a:r>
              <a:rPr lang="en-US" dirty="0" err="1" smtClean="0"/>
              <a:t>vakbondstem</a:t>
            </a:r>
            <a:r>
              <a:rPr lang="en-US" dirty="0" smtClean="0"/>
              <a:t> </a:t>
            </a:r>
            <a:r>
              <a:rPr lang="en-US" dirty="0" err="1" smtClean="0"/>
              <a:t>én</a:t>
            </a:r>
            <a:r>
              <a:rPr lang="en-US" dirty="0" smtClean="0"/>
              <a:t> </a:t>
            </a:r>
            <a:r>
              <a:rPr lang="en-US" dirty="0" err="1" smtClean="0"/>
              <a:t>zwaar</a:t>
            </a:r>
            <a:r>
              <a:rPr lang="en-US" dirty="0" smtClean="0"/>
              <a:t> </a:t>
            </a:r>
            <a:r>
              <a:rPr lang="en-US" dirty="0" err="1" smtClean="0"/>
              <a:t>ledenverlies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Geen</a:t>
            </a:r>
            <a:r>
              <a:rPr lang="en-US" dirty="0" smtClean="0"/>
              <a:t>) </a:t>
            </a:r>
            <a:r>
              <a:rPr lang="en-US" dirty="0" err="1" smtClean="0"/>
              <a:t>inspraak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op </a:t>
            </a:r>
            <a:r>
              <a:rPr lang="en-US" dirty="0" err="1" smtClean="0"/>
              <a:t>organisatie-niveau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duidelijk</a:t>
            </a:r>
            <a:r>
              <a:rPr lang="en-US" dirty="0" smtClean="0"/>
              <a:t> </a:t>
            </a:r>
            <a:r>
              <a:rPr lang="en-US" dirty="0" err="1" smtClean="0"/>
              <a:t>gevolgen</a:t>
            </a:r>
            <a:r>
              <a:rPr lang="en-US" dirty="0" smtClean="0"/>
              <a:t> voor </a:t>
            </a:r>
            <a:r>
              <a:rPr lang="en-US" dirty="0" smtClean="0"/>
              <a:t>WN’s (en </a:t>
            </a:r>
            <a:r>
              <a:rPr lang="en-US" dirty="0" err="1" smtClean="0"/>
              <a:t>zeker</a:t>
            </a:r>
            <a:r>
              <a:rPr lang="en-US" dirty="0" smtClean="0"/>
              <a:t> voor </a:t>
            </a:r>
            <a:r>
              <a:rPr lang="en-US" dirty="0" err="1" smtClean="0"/>
              <a:t>zwakkere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Trend om </a:t>
            </a:r>
            <a:r>
              <a:rPr lang="en-US" dirty="0" err="1" smtClean="0"/>
              <a:t>inspraakkloof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schijnbaar</a:t>
            </a:r>
            <a:r>
              <a:rPr lang="en-US" dirty="0" smtClean="0"/>
              <a:t>)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dichten</a:t>
            </a:r>
            <a:r>
              <a:rPr lang="en-US" dirty="0" smtClean="0"/>
              <a:t> via </a:t>
            </a:r>
            <a:r>
              <a:rPr lang="en-US" dirty="0" err="1" smtClean="0"/>
              <a:t>directe</a:t>
            </a:r>
            <a:r>
              <a:rPr lang="en-US" dirty="0" smtClean="0"/>
              <a:t>, </a:t>
            </a:r>
            <a:r>
              <a:rPr lang="en-US" dirty="0" err="1" smtClean="0"/>
              <a:t>niet-syndicale</a:t>
            </a:r>
            <a:r>
              <a:rPr lang="en-US" dirty="0" smtClean="0"/>
              <a:t> </a:t>
            </a:r>
            <a:r>
              <a:rPr lang="en-US" dirty="0" err="1" smtClean="0"/>
              <a:t>inspraak</a:t>
            </a:r>
            <a:r>
              <a:rPr lang="en-US" dirty="0" smtClean="0"/>
              <a:t>: </a:t>
            </a:r>
            <a:r>
              <a:rPr lang="en-US" dirty="0" err="1" smtClean="0"/>
              <a:t>uitdaging</a:t>
            </a:r>
            <a:r>
              <a:rPr lang="en-US" dirty="0" smtClean="0"/>
              <a:t> </a:t>
            </a:r>
            <a:r>
              <a:rPr lang="en-US" dirty="0" err="1" smtClean="0"/>
              <a:t>vakbondstructuur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Dalende</a:t>
            </a:r>
            <a:r>
              <a:rPr lang="en-US" dirty="0" smtClean="0"/>
              <a:t> </a:t>
            </a:r>
            <a:r>
              <a:rPr lang="en-US" dirty="0" err="1" smtClean="0"/>
              <a:t>macht</a:t>
            </a:r>
            <a:r>
              <a:rPr lang="en-US" dirty="0" smtClean="0"/>
              <a:t>: stem </a:t>
            </a:r>
            <a:r>
              <a:rPr lang="en-US" dirty="0" err="1" smtClean="0"/>
              <a:t>werknemers</a:t>
            </a:r>
            <a:r>
              <a:rPr lang="en-US" dirty="0" smtClean="0"/>
              <a:t> in ‘</a:t>
            </a:r>
            <a:r>
              <a:rPr lang="en-US" dirty="0" err="1" smtClean="0"/>
              <a:t>flexibele</a:t>
            </a:r>
            <a:r>
              <a:rPr lang="en-US" dirty="0" smtClean="0"/>
              <a:t> </a:t>
            </a:r>
            <a:r>
              <a:rPr lang="en-US" dirty="0" err="1" smtClean="0"/>
              <a:t>schil</a:t>
            </a:r>
            <a:r>
              <a:rPr lang="en-US" dirty="0" smtClean="0"/>
              <a:t>’ </a:t>
            </a:r>
            <a:r>
              <a:rPr lang="en-US" dirty="0" err="1" smtClean="0"/>
              <a:t>verzwakt</a:t>
            </a:r>
            <a:r>
              <a:rPr lang="en-US" dirty="0" smtClean="0"/>
              <a:t> en </a:t>
            </a:r>
            <a:r>
              <a:rPr lang="en-US" dirty="0" err="1" smtClean="0"/>
              <a:t>bestaande</a:t>
            </a:r>
            <a:r>
              <a:rPr lang="en-US" dirty="0" smtClean="0"/>
              <a:t> </a:t>
            </a:r>
            <a:r>
              <a:rPr lang="en-US" dirty="0" err="1" smtClean="0"/>
              <a:t>structuren</a:t>
            </a:r>
            <a:r>
              <a:rPr lang="en-US" dirty="0" smtClean="0"/>
              <a:t> </a:t>
            </a:r>
            <a:r>
              <a:rPr lang="en-US" dirty="0" err="1" smtClean="0"/>
              <a:t>schuiven</a:t>
            </a:r>
            <a:r>
              <a:rPr lang="en-US" dirty="0" smtClean="0"/>
              <a:t> </a:t>
            </a:r>
            <a:r>
              <a:rPr lang="en-US" dirty="0" err="1" smtClean="0"/>
              <a:t>naar</a:t>
            </a:r>
            <a:r>
              <a:rPr lang="en-US" dirty="0" smtClean="0"/>
              <a:t> </a:t>
            </a:r>
            <a:r>
              <a:rPr lang="en-US" dirty="0" err="1" smtClean="0"/>
              <a:t>unitaire</a:t>
            </a:r>
            <a:r>
              <a:rPr lang="en-US" dirty="0" smtClean="0"/>
              <a:t> </a:t>
            </a:r>
            <a:r>
              <a:rPr lang="en-US" dirty="0" err="1" smtClean="0"/>
              <a:t>mgmt-visie</a:t>
            </a:r>
            <a:r>
              <a:rPr lang="en-US" dirty="0" smtClean="0"/>
              <a:t>.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91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Inleiding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wat is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werknemersinspraak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2. De 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omvang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van)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inspraakkloof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Inspraak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kloof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):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gevolgen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4. Trends in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inspraak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op het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werk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/>
              <a:t>5. </a:t>
            </a:r>
            <a:r>
              <a:rPr lang="en-US" b="1" dirty="0" err="1"/>
              <a:t>Inspraak</a:t>
            </a:r>
            <a:r>
              <a:rPr lang="en-US" b="1" dirty="0"/>
              <a:t> &amp; </a:t>
            </a:r>
            <a:r>
              <a:rPr lang="en-US" b="1" dirty="0" err="1"/>
              <a:t>vakbond</a:t>
            </a:r>
            <a:r>
              <a:rPr lang="en-US" b="1" dirty="0"/>
              <a:t>: </a:t>
            </a:r>
            <a:r>
              <a:rPr lang="en-US" b="1" dirty="0" err="1"/>
              <a:t>discussiestellingen</a:t>
            </a:r>
            <a:endParaRPr lang="en-US" b="1" dirty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78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5. </a:t>
            </a:r>
            <a:r>
              <a:rPr lang="en-US" sz="4900" dirty="0" err="1" smtClean="0"/>
              <a:t>Discussiestellingen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l-BE" sz="3400" dirty="0" smtClean="0">
                <a:solidFill>
                  <a:schemeClr val="accent3"/>
                </a:solidFill>
              </a:rPr>
              <a:t>- Willen délégués </a:t>
            </a:r>
            <a:r>
              <a:rPr lang="nl-BE" sz="3400" dirty="0">
                <a:solidFill>
                  <a:schemeClr val="accent3"/>
                </a:solidFill>
              </a:rPr>
              <a:t>wel meer inspraak?</a:t>
            </a:r>
            <a:br>
              <a:rPr lang="nl-BE" sz="3400" dirty="0">
                <a:solidFill>
                  <a:schemeClr val="accent3"/>
                </a:solidFill>
              </a:rPr>
            </a:b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39</a:t>
            </a:fld>
            <a:endParaRPr lang="nl-NL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91" y="2351272"/>
            <a:ext cx="2514818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/>
              <a:t>Inleiding</a:t>
            </a:r>
            <a:r>
              <a:rPr lang="en-US" dirty="0"/>
              <a:t/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>
                <a:solidFill>
                  <a:schemeClr val="accent3"/>
                </a:solidFill>
              </a:rPr>
              <a:t>Werknemersinspraak</a:t>
            </a:r>
            <a:r>
              <a:rPr lang="en-US" sz="3400" dirty="0">
                <a:solidFill>
                  <a:schemeClr val="accent3"/>
                </a:solidFill>
              </a:rPr>
              <a:t>?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4</a:t>
            </a:fld>
            <a:endParaRPr lang="nl-NL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91" y="2351272"/>
            <a:ext cx="2514818" cy="3063505"/>
          </a:xfrm>
        </p:spPr>
      </p:pic>
    </p:spTree>
    <p:extLst>
      <p:ext uri="{BB962C8B-B14F-4D97-AF65-F5344CB8AC3E}">
        <p14:creationId xmlns:p14="http://schemas.microsoft.com/office/powerpoint/2010/main" val="94859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5. </a:t>
            </a:r>
            <a:r>
              <a:rPr lang="en-US" sz="4900" dirty="0" err="1" smtClean="0"/>
              <a:t>Discussiestellingen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l-BE" sz="3400" dirty="0" smtClean="0">
                <a:solidFill>
                  <a:schemeClr val="accent3"/>
                </a:solidFill>
              </a:rPr>
              <a:t>- Willen délégués wel meer inspraak?</a:t>
            </a:r>
            <a:r>
              <a:rPr lang="nl-BE" sz="3400" dirty="0">
                <a:solidFill>
                  <a:schemeClr val="accent3"/>
                </a:solidFill>
              </a:rPr>
              <a:t/>
            </a:r>
            <a:br>
              <a:rPr lang="nl-BE" sz="3400" dirty="0">
                <a:solidFill>
                  <a:schemeClr val="accent3"/>
                </a:solidFill>
              </a:rPr>
            </a:br>
            <a:endParaRPr lang="nl-BE" sz="3400" dirty="0">
              <a:solidFill>
                <a:schemeClr val="accent3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6" y="1582963"/>
            <a:ext cx="6655728" cy="221857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40</a:t>
            </a:fld>
            <a:endParaRPr lang="nl-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90300"/>
            <a:ext cx="2576887" cy="3720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01438" y="4417888"/>
            <a:ext cx="423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Werknemerszitjes</a:t>
            </a:r>
            <a:r>
              <a:rPr lang="en-US" dirty="0" smtClean="0"/>
              <a:t> in de </a:t>
            </a:r>
            <a:r>
              <a:rPr lang="en-US" dirty="0" err="1" smtClean="0"/>
              <a:t>Raad</a:t>
            </a:r>
            <a:r>
              <a:rPr lang="en-US" dirty="0" smtClean="0"/>
              <a:t> van </a:t>
            </a:r>
            <a:r>
              <a:rPr lang="en-US" dirty="0" err="1" smtClean="0"/>
              <a:t>Bestuur</a:t>
            </a:r>
            <a:r>
              <a:rPr lang="en-US" dirty="0" smtClean="0"/>
              <a:t>?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937238" y="6403194"/>
            <a:ext cx="6537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Van Gyes, G., &amp; De Spiegelaere, S. (Red.). (2015). De onderneming is van ons allemaal. Leuven: ACCO.</a:t>
            </a:r>
          </a:p>
        </p:txBody>
      </p:sp>
    </p:spTree>
    <p:extLst>
      <p:ext uri="{BB962C8B-B14F-4D97-AF65-F5344CB8AC3E}">
        <p14:creationId xmlns:p14="http://schemas.microsoft.com/office/powerpoint/2010/main" val="14016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89925" y="6210000"/>
            <a:ext cx="3086100" cy="6480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Hermans, M. &amp; Ramioul, M (2015a, 2015b, 2016).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35883-7CA5-47C0-940C-78637F01760C}" type="slidenum">
              <a:rPr lang="nl-NL" smtClean="0"/>
              <a:pPr/>
              <a:t>41</a:t>
            </a:fld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21" y="1702050"/>
            <a:ext cx="5159829" cy="4647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01" y="1702050"/>
            <a:ext cx="2772150" cy="2261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5960" y="3098583"/>
            <a:ext cx="43198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WIN/EUROWIN-project (2015-2016):</a:t>
            </a:r>
          </a:p>
          <a:p>
            <a:r>
              <a:rPr lang="nl-BE" dirty="0" err="1" smtClean="0"/>
              <a:t>Role</a:t>
            </a:r>
            <a:r>
              <a:rPr lang="nl-BE" dirty="0" smtClean="0"/>
              <a:t> </a:t>
            </a:r>
            <a:r>
              <a:rPr lang="nl-BE" b="1" dirty="0" err="1" smtClean="0"/>
              <a:t>representative</a:t>
            </a:r>
            <a:r>
              <a:rPr lang="nl-BE" dirty="0" smtClean="0"/>
              <a:t> employee </a:t>
            </a:r>
            <a:r>
              <a:rPr lang="nl-BE" dirty="0" err="1" smtClean="0"/>
              <a:t>participation</a:t>
            </a:r>
            <a:r>
              <a:rPr lang="nl-BE" dirty="0" smtClean="0"/>
              <a:t> </a:t>
            </a:r>
          </a:p>
          <a:p>
            <a:r>
              <a:rPr lang="nl-BE" dirty="0" smtClean="0"/>
              <a:t>in (</a:t>
            </a:r>
            <a:r>
              <a:rPr lang="nl-BE" dirty="0" err="1" smtClean="0"/>
              <a:t>industrial</a:t>
            </a:r>
            <a:r>
              <a:rPr lang="nl-BE" dirty="0" smtClean="0"/>
              <a:t>) </a:t>
            </a:r>
            <a:r>
              <a:rPr lang="nl-BE" dirty="0" err="1" smtClean="0"/>
              <a:t>innovation</a:t>
            </a:r>
            <a:r>
              <a:rPr lang="nl-BE" dirty="0" smtClean="0"/>
              <a:t> </a:t>
            </a:r>
            <a:r>
              <a:rPr lang="nl-BE" dirty="0" err="1" smtClean="0"/>
              <a:t>processes</a:t>
            </a:r>
            <a:r>
              <a:rPr lang="nl-BE" dirty="0" smtClean="0"/>
              <a:t>?</a:t>
            </a:r>
            <a:endParaRPr lang="nl-B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90388"/>
            <a:ext cx="2472050" cy="8732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5105823"/>
            <a:ext cx="2401608" cy="998131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5. </a:t>
            </a:r>
            <a:r>
              <a:rPr lang="en-US" sz="4900" dirty="0" err="1" smtClean="0"/>
              <a:t>Discussiestellingen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nl-BE" sz="3400" dirty="0" smtClean="0">
                <a:solidFill>
                  <a:schemeClr val="accent3"/>
                </a:solidFill>
              </a:rPr>
              <a:t>- Willen délégués </a:t>
            </a:r>
            <a:r>
              <a:rPr lang="nl-BE" sz="3400" dirty="0">
                <a:solidFill>
                  <a:schemeClr val="accent3"/>
                </a:solidFill>
              </a:rPr>
              <a:t>wel meer inspraak?</a:t>
            </a:r>
            <a:br>
              <a:rPr lang="nl-BE" sz="3400" dirty="0">
                <a:solidFill>
                  <a:schemeClr val="accent3"/>
                </a:solidFill>
              </a:rPr>
            </a:br>
            <a:endParaRPr lang="nl-BE" sz="3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5. </a:t>
            </a:r>
            <a:r>
              <a:rPr lang="en-US" dirty="0" err="1" smtClean="0"/>
              <a:t>Discussiestellingen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Inspraakkloof</a:t>
            </a:r>
            <a:r>
              <a:rPr lang="en-US" sz="3400" dirty="0" smtClean="0">
                <a:solidFill>
                  <a:schemeClr val="accent3"/>
                </a:solidFill>
              </a:rPr>
              <a:t> in de </a:t>
            </a:r>
            <a:r>
              <a:rPr lang="en-US" sz="3400" dirty="0" err="1" smtClean="0">
                <a:solidFill>
                  <a:schemeClr val="accent3"/>
                </a:solidFill>
              </a:rPr>
              <a:t>vakbond</a:t>
            </a:r>
            <a:r>
              <a:rPr lang="en-US" sz="3400" dirty="0" smtClean="0">
                <a:solidFill>
                  <a:schemeClr val="accent3"/>
                </a:solidFill>
              </a:rPr>
              <a:t>?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42</a:t>
            </a:fld>
            <a:endParaRPr lang="nl-NL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591" y="2351272"/>
            <a:ext cx="2514818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3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5. </a:t>
            </a:r>
            <a:r>
              <a:rPr lang="en-US" sz="4900" dirty="0" err="1" smtClean="0"/>
              <a:t>Discussiestellingen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800" dirty="0">
                <a:solidFill>
                  <a:schemeClr val="accent3"/>
                </a:solidFill>
              </a:rPr>
              <a:t> - </a:t>
            </a:r>
            <a:r>
              <a:rPr lang="nl-BE" sz="3800" dirty="0">
                <a:solidFill>
                  <a:schemeClr val="accent3"/>
                </a:solidFill>
              </a:rPr>
              <a:t>Inspraak versus oppositie</a:t>
            </a:r>
            <a:br>
              <a:rPr lang="nl-BE" sz="3800" dirty="0">
                <a:solidFill>
                  <a:schemeClr val="accent3"/>
                </a:solidFill>
              </a:rPr>
            </a:br>
            <a:endParaRPr lang="nl-BE" sz="38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0322" y="1825625"/>
            <a:ext cx="5275028" cy="4114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dirty="0" smtClean="0"/>
              <a:t>Bv. recente bevindingen ESENER-2 onderzoek (</a:t>
            </a:r>
            <a:r>
              <a:rPr lang="nl-BE" dirty="0" err="1" smtClean="0"/>
              <a:t>CPBW’s</a:t>
            </a:r>
            <a:r>
              <a:rPr lang="nl-BE" dirty="0" smtClean="0"/>
              <a:t>):</a:t>
            </a:r>
          </a:p>
          <a:p>
            <a:r>
              <a:rPr lang="nl-BE" dirty="0" smtClean="0"/>
              <a:t>EU </a:t>
            </a:r>
            <a:r>
              <a:rPr lang="nl-BE" dirty="0"/>
              <a:t>t</a:t>
            </a:r>
            <a:r>
              <a:rPr lang="nl-BE" dirty="0" smtClean="0"/>
              <a:t>rend naar ‘inkapselen’ WN-vertegenwoordigers in managementstrategie OSHA.</a:t>
            </a:r>
          </a:p>
          <a:p>
            <a:r>
              <a:rPr lang="en-US" dirty="0" err="1" smtClean="0"/>
              <a:t>Aangedreven</a:t>
            </a:r>
            <a:r>
              <a:rPr lang="en-US" dirty="0" smtClean="0"/>
              <a:t> door </a:t>
            </a:r>
            <a:r>
              <a:rPr lang="en-US" dirty="0" err="1" smtClean="0"/>
              <a:t>unitaire</a:t>
            </a:r>
            <a:r>
              <a:rPr lang="en-US" dirty="0" smtClean="0"/>
              <a:t> </a:t>
            </a:r>
            <a:r>
              <a:rPr lang="en-US" dirty="0" err="1" smtClean="0"/>
              <a:t>logica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Externe</a:t>
            </a:r>
            <a:r>
              <a:rPr lang="en-US" dirty="0" smtClean="0"/>
              <a:t> </a:t>
            </a:r>
            <a:r>
              <a:rPr lang="en-US" dirty="0" err="1" smtClean="0"/>
              <a:t>structuren</a:t>
            </a:r>
            <a:r>
              <a:rPr lang="en-US" dirty="0" smtClean="0"/>
              <a:t> </a:t>
            </a:r>
            <a:r>
              <a:rPr lang="en-US" dirty="0" err="1" smtClean="0"/>
              <a:t>bewaken</a:t>
            </a:r>
            <a:r>
              <a:rPr lang="en-US" dirty="0" smtClean="0"/>
              <a:t> </a:t>
            </a:r>
            <a:r>
              <a:rPr lang="en-US" dirty="0" err="1" smtClean="0"/>
              <a:t>nauwelijks</a:t>
            </a:r>
            <a:r>
              <a:rPr lang="en-US" dirty="0" smtClean="0"/>
              <a:t> </a:t>
            </a:r>
            <a:r>
              <a:rPr lang="en-US" dirty="0" err="1" smtClean="0"/>
              <a:t>onafhankelijke</a:t>
            </a:r>
            <a:r>
              <a:rPr lang="en-US" dirty="0" smtClean="0"/>
              <a:t> </a:t>
            </a:r>
            <a:r>
              <a:rPr lang="en-US" dirty="0" err="1" smtClean="0"/>
              <a:t>rol</a:t>
            </a:r>
            <a:r>
              <a:rPr lang="en-US" dirty="0" smtClean="0"/>
              <a:t> WN’s.</a:t>
            </a:r>
          </a:p>
          <a:p>
            <a:r>
              <a:rPr lang="en-US" dirty="0" err="1" smtClean="0"/>
              <a:t>Indirecte</a:t>
            </a:r>
            <a:r>
              <a:rPr lang="en-US" dirty="0" smtClean="0"/>
              <a:t> </a:t>
            </a:r>
            <a:r>
              <a:rPr lang="en-US" dirty="0" err="1" smtClean="0"/>
              <a:t>structuren</a:t>
            </a:r>
            <a:r>
              <a:rPr lang="en-US" dirty="0" smtClean="0"/>
              <a:t> </a:t>
            </a:r>
            <a:r>
              <a:rPr lang="en-US" dirty="0" err="1" smtClean="0"/>
              <a:t>werken</a:t>
            </a:r>
            <a:r>
              <a:rPr lang="en-US" dirty="0" smtClean="0"/>
              <a:t>, </a:t>
            </a:r>
            <a:r>
              <a:rPr lang="en-US" dirty="0" err="1" smtClean="0"/>
              <a:t>directe</a:t>
            </a:r>
            <a:r>
              <a:rPr lang="en-US" dirty="0" smtClean="0"/>
              <a:t> </a:t>
            </a:r>
            <a:r>
              <a:rPr lang="en-US" dirty="0" err="1" smtClean="0"/>
              <a:t>inspraak</a:t>
            </a:r>
            <a:r>
              <a:rPr lang="en-US" dirty="0" smtClean="0"/>
              <a:t> nog </a:t>
            </a:r>
            <a:r>
              <a:rPr lang="en-US" dirty="0" err="1" smtClean="0"/>
              <a:t>geen</a:t>
            </a:r>
            <a:r>
              <a:rPr lang="en-US" dirty="0" smtClean="0"/>
              <a:t> </a:t>
            </a:r>
            <a:r>
              <a:rPr lang="en-US" dirty="0" err="1" smtClean="0"/>
              <a:t>bewijs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43</a:t>
            </a:fld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937238" y="6313995"/>
            <a:ext cx="6537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Walters, D., &amp; Wadsworth, E. (2019). Participation in safety and health in European workplaces: Framing the capture of representation. European Journal of Industrial Relations.</a:t>
            </a:r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03" y="2064259"/>
            <a:ext cx="2514818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6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dirty="0" smtClean="0"/>
              <a:t>5. </a:t>
            </a:r>
            <a:r>
              <a:rPr lang="en-US" sz="4900" dirty="0" err="1" smtClean="0"/>
              <a:t>Discussiestellingen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>
                <a:solidFill>
                  <a:schemeClr val="accent3"/>
                </a:solidFill>
              </a:rPr>
              <a:t> - </a:t>
            </a:r>
            <a:r>
              <a:rPr lang="nl-BE" sz="3600" dirty="0" smtClean="0">
                <a:solidFill>
                  <a:schemeClr val="accent3"/>
                </a:solidFill>
              </a:rPr>
              <a:t>Directe inspraak(structuren): anti</a:t>
            </a:r>
            <a:br>
              <a:rPr lang="nl-BE" sz="3600" dirty="0" smtClean="0">
                <a:solidFill>
                  <a:schemeClr val="accent3"/>
                </a:solidFill>
              </a:rPr>
            </a:br>
            <a:r>
              <a:rPr lang="nl-BE" sz="3600" dirty="0" smtClean="0">
                <a:solidFill>
                  <a:schemeClr val="accent3"/>
                </a:solidFill>
              </a:rPr>
              <a:t>   syndicaal of complementair?</a:t>
            </a:r>
            <a:endParaRPr lang="nl-BE" sz="38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44</a:t>
            </a:fld>
            <a:endParaRPr lang="nl-NL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34" y="2064259"/>
            <a:ext cx="2514818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71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</a:t>
            </a:r>
            <a:r>
              <a:rPr lang="en-US" dirty="0" err="1"/>
              <a:t>Discussiestellingen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3"/>
                </a:solidFill>
              </a:rPr>
              <a:t> - </a:t>
            </a:r>
            <a:r>
              <a:rPr lang="nl-BE" dirty="0">
                <a:solidFill>
                  <a:schemeClr val="accent3"/>
                </a:solidFill>
              </a:rPr>
              <a:t>Directe inspraak(structuren): anti</a:t>
            </a:r>
            <a:br>
              <a:rPr lang="nl-BE" dirty="0">
                <a:solidFill>
                  <a:schemeClr val="accent3"/>
                </a:solidFill>
              </a:rPr>
            </a:br>
            <a:r>
              <a:rPr lang="nl-BE" dirty="0">
                <a:solidFill>
                  <a:schemeClr val="accent3"/>
                </a:solidFill>
              </a:rPr>
              <a:t>   syndicaal of complementair?</a:t>
            </a:r>
            <a:endParaRPr lang="nl-B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350831"/>
              </p:ext>
            </p:extLst>
          </p:nvPr>
        </p:nvGraphicFramePr>
        <p:xfrm>
          <a:off x="174661" y="2075379"/>
          <a:ext cx="8835775" cy="4091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3390">
                  <a:extLst>
                    <a:ext uri="{9D8B030D-6E8A-4147-A177-3AD203B41FA5}">
                      <a16:colId xmlns:a16="http://schemas.microsoft.com/office/drawing/2014/main" val="427415592"/>
                    </a:ext>
                  </a:extLst>
                </a:gridCol>
                <a:gridCol w="7242385">
                  <a:extLst>
                    <a:ext uri="{9D8B030D-6E8A-4147-A177-3AD203B41FA5}">
                      <a16:colId xmlns:a16="http://schemas.microsoft.com/office/drawing/2014/main" val="473026171"/>
                    </a:ext>
                  </a:extLst>
                </a:gridCol>
              </a:tblGrid>
              <a:tr h="376647">
                <a:tc>
                  <a:txBody>
                    <a:bodyPr/>
                    <a:lstStyle/>
                    <a:p>
                      <a:pPr algn="l"/>
                      <a:endParaRPr lang="nl-B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Beoordeling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stellingen</a:t>
                      </a:r>
                      <a:r>
                        <a:rPr lang="en-US" sz="2000" dirty="0" smtClean="0"/>
                        <a:t> door </a:t>
                      </a:r>
                      <a:r>
                        <a:rPr lang="en-US" sz="2000" dirty="0" err="1" smtClean="0"/>
                        <a:t>verkozen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ACV-militanten OR/CPBW</a:t>
                      </a:r>
                      <a:endParaRPr lang="nl-B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668571"/>
                  </a:ext>
                </a:extLst>
              </a:tr>
              <a:tr h="895312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21,1%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(helemaal) oneens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“Ik ben/we 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zijn doorgaans betrokken of op de hoogte van wat er aan bod komt via directe </a:t>
                      </a:r>
                      <a:r>
                        <a:rPr lang="nl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werknemersparticipatie.”</a:t>
                      </a:r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3244448"/>
                  </a:ext>
                </a:extLst>
              </a:tr>
              <a:tr h="895312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(helemaal) eens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“De 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werkgever of directie gebruikt directe werknemersparticipatie om vakbonden te </a:t>
                      </a:r>
                      <a:r>
                        <a:rPr lang="nl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omzeilen"</a:t>
                      </a:r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0377656"/>
                  </a:ext>
                </a:extLst>
              </a:tr>
              <a:tr h="895312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36,0%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(helemaal) eens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“Rechtstreeks 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werknemers betrekken maakt het syndicaal werk omslachtiger</a:t>
                      </a:r>
                      <a:r>
                        <a:rPr lang="nl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.”</a:t>
                      </a:r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2730641"/>
                  </a:ext>
                </a:extLst>
              </a:tr>
              <a:tr h="895312"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39,5%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(helemaal) oneens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“Rechtstreeks </a:t>
                      </a:r>
                      <a:r>
                        <a:rPr lang="nl-B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werknemers betrekken heeft de arbeidsvoorwaarden in onze bedrijfseenheid of instelling </a:t>
                      </a:r>
                      <a:r>
                        <a:rPr lang="nl-B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verbeterd.”</a:t>
                      </a:r>
                      <a:endParaRPr lang="nl-BE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567066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45</a:t>
            </a:fld>
            <a:endParaRPr lang="nl-NL"/>
          </a:p>
        </p:txBody>
      </p:sp>
      <p:sp>
        <p:nvSpPr>
          <p:cNvPr id="7" name="TextBox 6"/>
          <p:cNvSpPr txBox="1"/>
          <p:nvPr/>
        </p:nvSpPr>
        <p:spPr>
          <a:xfrm>
            <a:off x="937238" y="6313995"/>
            <a:ext cx="65372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solidFill>
                  <a:schemeClr val="bg1"/>
                </a:solidFill>
              </a:rPr>
              <a:t>Bron</a:t>
            </a:r>
            <a:r>
              <a:rPr lang="en-US" sz="1100" dirty="0" smtClean="0">
                <a:solidFill>
                  <a:schemeClr val="bg1"/>
                </a:solidFill>
              </a:rPr>
              <a:t>: ACV-CSC Barometer Wave 3 (2016, n = 819)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9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7915" y="1790009"/>
            <a:ext cx="6160991" cy="2987474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Opmerkingen?</a:t>
            </a:r>
            <a:br>
              <a:rPr lang="nl-NL" dirty="0" smtClean="0"/>
            </a:br>
            <a:r>
              <a:rPr lang="nl-NL" dirty="0" smtClean="0"/>
              <a:t>Vragen?</a:t>
            </a:r>
            <a:br>
              <a:rPr lang="nl-NL" dirty="0" smtClean="0"/>
            </a:br>
            <a:r>
              <a:rPr lang="nl-NL" dirty="0" smtClean="0"/>
              <a:t>Ervaringen?</a:t>
            </a:r>
            <a:endParaRPr lang="nl-NL" dirty="0"/>
          </a:p>
        </p:txBody>
      </p:sp>
      <p:sp>
        <p:nvSpPr>
          <p:cNvPr id="3" name="TextBox 2"/>
          <p:cNvSpPr txBox="1"/>
          <p:nvPr/>
        </p:nvSpPr>
        <p:spPr>
          <a:xfrm>
            <a:off x="451692" y="6345716"/>
            <a:ext cx="391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E-mail: maarten.hermans@kuleuven.be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5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/>
              <a:t>Inleiding</a:t>
            </a:r>
            <a:r>
              <a:rPr lang="en-US" dirty="0"/>
              <a:t/>
            </a:r>
            <a:br>
              <a:rPr lang="en-US" dirty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>
                <a:solidFill>
                  <a:schemeClr val="accent3"/>
                </a:solidFill>
              </a:rPr>
              <a:t>Werknemersinspraak</a:t>
            </a:r>
            <a:r>
              <a:rPr lang="en-US" sz="3400" dirty="0">
                <a:solidFill>
                  <a:schemeClr val="accent3"/>
                </a:solidFill>
              </a:rPr>
              <a:t>?</a:t>
            </a:r>
            <a:endParaRPr lang="nl-BE" sz="3400" dirty="0">
              <a:solidFill>
                <a:schemeClr val="accent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5</a:t>
            </a:fld>
            <a:endParaRPr lang="nl-N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88" y="1516028"/>
            <a:ext cx="6673423" cy="4428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2650" y="6318555"/>
            <a:ext cx="6444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De Spiegelaere, S., Hoffmann, A., </a:t>
            </a:r>
            <a:r>
              <a:rPr lang="nl-BE" sz="1100" dirty="0" err="1">
                <a:solidFill>
                  <a:schemeClr val="bg1"/>
                </a:solidFill>
              </a:rPr>
              <a:t>Jagodziński</a:t>
            </a:r>
            <a:r>
              <a:rPr lang="nl-BE" sz="1100" dirty="0">
                <a:solidFill>
                  <a:schemeClr val="bg1"/>
                </a:solidFill>
              </a:rPr>
              <a:t>, R., </a:t>
            </a:r>
            <a:r>
              <a:rPr lang="en-GB" sz="1100" dirty="0" err="1">
                <a:solidFill>
                  <a:schemeClr val="bg1"/>
                </a:solidFill>
              </a:rPr>
              <a:t>Lafuente</a:t>
            </a:r>
            <a:r>
              <a:rPr lang="en-GB" sz="1100" dirty="0">
                <a:solidFill>
                  <a:schemeClr val="bg1"/>
                </a:solidFill>
              </a:rPr>
              <a:t> Hernández, S</a:t>
            </a:r>
            <a:r>
              <a:rPr lang="en-GB" sz="1100" dirty="0" smtClean="0">
                <a:solidFill>
                  <a:schemeClr val="bg1"/>
                </a:solidFill>
              </a:rPr>
              <a:t>.</a:t>
            </a:r>
            <a:r>
              <a:rPr lang="nl-BE" sz="1100" dirty="0" smtClean="0">
                <a:solidFill>
                  <a:schemeClr val="bg1"/>
                </a:solidFill>
              </a:rPr>
              <a:t>, </a:t>
            </a:r>
            <a:r>
              <a:rPr lang="nl-BE" sz="1100" dirty="0" err="1">
                <a:solidFill>
                  <a:schemeClr val="bg1"/>
                </a:solidFill>
              </a:rPr>
              <a:t>Rasnača</a:t>
            </a:r>
            <a:r>
              <a:rPr lang="nl-BE" sz="1100" dirty="0">
                <a:solidFill>
                  <a:schemeClr val="bg1"/>
                </a:solidFill>
              </a:rPr>
              <a:t>, Z., &amp; </a:t>
            </a:r>
            <a:r>
              <a:rPr lang="nl-BE" sz="1100" dirty="0" err="1">
                <a:solidFill>
                  <a:schemeClr val="bg1"/>
                </a:solidFill>
              </a:rPr>
              <a:t>Vitols</a:t>
            </a:r>
            <a:r>
              <a:rPr lang="nl-BE" sz="1100" dirty="0">
                <a:solidFill>
                  <a:schemeClr val="bg1"/>
                </a:solidFill>
              </a:rPr>
              <a:t>, S. (2019). </a:t>
            </a:r>
            <a:r>
              <a:rPr lang="nl-BE" sz="1100" dirty="0" err="1">
                <a:solidFill>
                  <a:schemeClr val="bg1"/>
                </a:solidFill>
              </a:rPr>
              <a:t>Democracy</a:t>
            </a:r>
            <a:r>
              <a:rPr lang="nl-BE" sz="1100" dirty="0">
                <a:solidFill>
                  <a:schemeClr val="bg1"/>
                </a:solidFill>
              </a:rPr>
              <a:t> at </a:t>
            </a:r>
            <a:r>
              <a:rPr lang="nl-BE" sz="1100" dirty="0" err="1">
                <a:solidFill>
                  <a:schemeClr val="bg1"/>
                </a:solidFill>
              </a:rPr>
              <a:t>work</a:t>
            </a:r>
            <a:r>
              <a:rPr lang="nl-BE" sz="1100" dirty="0">
                <a:solidFill>
                  <a:schemeClr val="bg1"/>
                </a:solidFill>
              </a:rPr>
              <a:t>. In Benchmarking </a:t>
            </a:r>
            <a:r>
              <a:rPr lang="nl-BE" sz="1100" dirty="0" err="1">
                <a:solidFill>
                  <a:schemeClr val="bg1"/>
                </a:solidFill>
              </a:rPr>
              <a:t>Working</a:t>
            </a:r>
            <a:r>
              <a:rPr lang="nl-BE" sz="1100" dirty="0">
                <a:solidFill>
                  <a:schemeClr val="bg1"/>
                </a:solidFill>
              </a:rPr>
              <a:t> Europe 2019. Brussels: ETUI.</a:t>
            </a:r>
          </a:p>
        </p:txBody>
      </p:sp>
    </p:spTree>
    <p:extLst>
      <p:ext uri="{BB962C8B-B14F-4D97-AF65-F5344CB8AC3E}">
        <p14:creationId xmlns:p14="http://schemas.microsoft.com/office/powerpoint/2010/main" val="32772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Inleiding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– wat is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werknemersinspraak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b="1" dirty="0" smtClean="0"/>
              <a:t>2. De (</a:t>
            </a:r>
            <a:r>
              <a:rPr lang="en-US" b="1" dirty="0" err="1" smtClean="0"/>
              <a:t>omvang</a:t>
            </a:r>
            <a:r>
              <a:rPr lang="en-US" b="1" dirty="0" smtClean="0"/>
              <a:t> van) </a:t>
            </a:r>
            <a:r>
              <a:rPr lang="en-US" b="1" dirty="0" err="1" smtClean="0"/>
              <a:t>inspraakkloof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kloof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):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gevolgen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4. Trends in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op het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werk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5.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Inspraak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vakbond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: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discussiestellingen</a:t>
            </a: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7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 smtClean="0"/>
              <a:t>groot</a:t>
            </a:r>
            <a:r>
              <a:rPr lang="en-US" dirty="0" smtClean="0"/>
              <a:t> is de </a:t>
            </a:r>
            <a:r>
              <a:rPr lang="en-US" dirty="0" err="1" smtClean="0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 smtClean="0">
                <a:solidFill>
                  <a:schemeClr val="accent3"/>
                </a:solidFill>
              </a:rPr>
              <a:t>Vraag</a:t>
            </a:r>
            <a:r>
              <a:rPr lang="en-US" sz="3400" dirty="0" smtClean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naar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smtClean="0">
                <a:solidFill>
                  <a:schemeClr val="accent3"/>
                </a:solidFill>
              </a:rPr>
              <a:t>in VS: </a:t>
            </a:r>
            <a:r>
              <a:rPr lang="en-US" sz="3400" dirty="0" err="1" smtClean="0">
                <a:solidFill>
                  <a:schemeClr val="accent3"/>
                </a:solidFill>
              </a:rPr>
              <a:t>vakbondslidm</a:t>
            </a:r>
            <a:r>
              <a:rPr lang="en-US" sz="3400" dirty="0" smtClean="0">
                <a:solidFill>
                  <a:schemeClr val="accent3"/>
                </a:solidFill>
              </a:rPr>
              <a:t>.</a:t>
            </a:r>
            <a:endParaRPr lang="nl-BE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7</a:t>
            </a:fld>
            <a:endParaRPr lang="nl-NL"/>
          </a:p>
        </p:txBody>
      </p:sp>
      <p:pic>
        <p:nvPicPr>
          <p:cNvPr id="11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522" y="1386405"/>
            <a:ext cx="4738955" cy="4738955"/>
          </a:xfrm>
        </p:spPr>
      </p:pic>
      <p:sp>
        <p:nvSpPr>
          <p:cNvPr id="12" name="TextBox 11"/>
          <p:cNvSpPr txBox="1"/>
          <p:nvPr/>
        </p:nvSpPr>
        <p:spPr>
          <a:xfrm>
            <a:off x="952650" y="6403194"/>
            <a:ext cx="5240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>
                <a:solidFill>
                  <a:schemeClr val="bg1"/>
                </a:solidFill>
              </a:rPr>
              <a:t>https://www.bls.gov/spotlight/2016/union-membership-in-the-united-states/home.htm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9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2. Hoe </a:t>
            </a:r>
            <a:r>
              <a:rPr lang="en-US" sz="4000" dirty="0" err="1"/>
              <a:t>groot</a:t>
            </a:r>
            <a:r>
              <a:rPr lang="en-US" sz="4000" dirty="0"/>
              <a:t> is de </a:t>
            </a:r>
            <a:r>
              <a:rPr lang="en-US" sz="4000" dirty="0" err="1"/>
              <a:t>inspraakkloof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3100" dirty="0">
                <a:solidFill>
                  <a:schemeClr val="accent3"/>
                </a:solidFill>
              </a:rPr>
              <a:t> - </a:t>
            </a:r>
            <a:r>
              <a:rPr lang="en-US" sz="3100" dirty="0" err="1">
                <a:solidFill>
                  <a:schemeClr val="accent3"/>
                </a:solidFill>
              </a:rPr>
              <a:t>Vraag</a:t>
            </a:r>
            <a:r>
              <a:rPr lang="en-US" sz="3100" dirty="0">
                <a:solidFill>
                  <a:schemeClr val="accent3"/>
                </a:solidFill>
              </a:rPr>
              <a:t> </a:t>
            </a:r>
            <a:r>
              <a:rPr lang="en-US" sz="3100" dirty="0" err="1">
                <a:solidFill>
                  <a:schemeClr val="accent3"/>
                </a:solidFill>
              </a:rPr>
              <a:t>naar</a:t>
            </a:r>
            <a:r>
              <a:rPr lang="en-US" sz="3100" dirty="0">
                <a:solidFill>
                  <a:schemeClr val="accent3"/>
                </a:solidFill>
              </a:rPr>
              <a:t> </a:t>
            </a:r>
            <a:r>
              <a:rPr lang="en-US" sz="3100" dirty="0" err="1">
                <a:solidFill>
                  <a:schemeClr val="accent3"/>
                </a:solidFill>
              </a:rPr>
              <a:t>inspraak</a:t>
            </a:r>
            <a:r>
              <a:rPr lang="en-US" sz="3100" dirty="0">
                <a:solidFill>
                  <a:schemeClr val="accent3"/>
                </a:solidFill>
              </a:rPr>
              <a:t> in de VS</a:t>
            </a:r>
            <a:endParaRPr lang="nl-BE" sz="3100" dirty="0">
              <a:solidFill>
                <a:schemeClr val="accent3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57" y="1690689"/>
            <a:ext cx="8651629" cy="43258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B6386-FBAC-464A-9360-3CFEC36DCEE2}" type="slidenum">
              <a:rPr lang="nl-NL" smtClean="0"/>
              <a:pPr/>
              <a:t>8</a:t>
            </a:fld>
            <a:endParaRPr lang="nl-N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793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2. Hoe </a:t>
            </a:r>
            <a:r>
              <a:rPr lang="en-US" dirty="0" err="1"/>
              <a:t>groot</a:t>
            </a:r>
            <a:r>
              <a:rPr lang="en-US" dirty="0"/>
              <a:t> is de </a:t>
            </a:r>
            <a:r>
              <a:rPr lang="en-US" dirty="0" err="1"/>
              <a:t>inspraakkloof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3400" dirty="0">
                <a:solidFill>
                  <a:schemeClr val="accent3"/>
                </a:solidFill>
              </a:rPr>
              <a:t> - </a:t>
            </a:r>
            <a:r>
              <a:rPr lang="en-US" sz="3400" dirty="0" err="1">
                <a:solidFill>
                  <a:schemeClr val="accent3"/>
                </a:solidFill>
              </a:rPr>
              <a:t>Vraag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naar</a:t>
            </a:r>
            <a:r>
              <a:rPr lang="en-US" sz="3400" dirty="0">
                <a:solidFill>
                  <a:schemeClr val="accent3"/>
                </a:solidFill>
              </a:rPr>
              <a:t> </a:t>
            </a:r>
            <a:r>
              <a:rPr lang="en-US" sz="3400" dirty="0" err="1">
                <a:solidFill>
                  <a:schemeClr val="accent3"/>
                </a:solidFill>
              </a:rPr>
              <a:t>inspraak</a:t>
            </a:r>
            <a:r>
              <a:rPr lang="en-US" sz="3400" dirty="0">
                <a:solidFill>
                  <a:schemeClr val="accent3"/>
                </a:solidFill>
              </a:rPr>
              <a:t> in VS: </a:t>
            </a:r>
            <a:r>
              <a:rPr lang="en-US" sz="3400" dirty="0" err="1">
                <a:solidFill>
                  <a:schemeClr val="accent3"/>
                </a:solidFill>
              </a:rPr>
              <a:t>vakbondslidm</a:t>
            </a:r>
            <a:r>
              <a:rPr lang="en-US" sz="3400" dirty="0">
                <a:solidFill>
                  <a:schemeClr val="accent3"/>
                </a:solidFill>
              </a:rPr>
              <a:t>.</a:t>
            </a:r>
            <a:endParaRPr lang="nl-BE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B0EA-5BAC-FA4C-8300-43CFBEC32614}" type="slidenum">
              <a:rPr lang="nl-NL" smtClean="0"/>
              <a:t>9</a:t>
            </a:fld>
            <a:endParaRPr lang="nl-NL"/>
          </a:p>
        </p:txBody>
      </p:sp>
      <p:sp>
        <p:nvSpPr>
          <p:cNvPr id="3" name="TextBox 2"/>
          <p:cNvSpPr txBox="1"/>
          <p:nvPr/>
        </p:nvSpPr>
        <p:spPr>
          <a:xfrm>
            <a:off x="952650" y="6403194"/>
            <a:ext cx="65485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100" dirty="0" smtClean="0">
                <a:solidFill>
                  <a:schemeClr val="bg1"/>
                </a:solidFill>
              </a:rPr>
              <a:t>Augustus 2019, https</a:t>
            </a:r>
            <a:r>
              <a:rPr lang="nl-BE" sz="1100" dirty="0">
                <a:solidFill>
                  <a:schemeClr val="bg1"/>
                </a:solidFill>
              </a:rPr>
              <a:t>://news.gallup.com/poll/265916/labor-day-turns-125-union-approval-near-year-high.aspx</a:t>
            </a: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1398"/>
            <a:ext cx="7941826" cy="410327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947" y="147048"/>
            <a:ext cx="828697" cy="4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9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NL.pptx" id="{DF1A2655-42B7-4E15-A3D7-A54A5778B15F}" vid="{15ECF971-2BAE-49DD-ACD6-C34A04DD6FC2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PPT_NL</Template>
  <TotalTime>5368</TotalTime>
  <Words>2089</Words>
  <Application>Microsoft Office PowerPoint</Application>
  <PresentationFormat>On-screen Show (4:3)</PresentationFormat>
  <Paragraphs>268</Paragraphs>
  <Slides>46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Office-thema</vt:lpstr>
      <vt:lpstr>De inspraakkloof op het werk</vt:lpstr>
      <vt:lpstr>1. Inleiding  - Wie?</vt:lpstr>
      <vt:lpstr>1. Inleiding  - Vandaag op het programma</vt:lpstr>
      <vt:lpstr>1. Inleiding  - Werknemersinspraak?</vt:lpstr>
      <vt:lpstr>1. Inleiding  - Werknemersinspraak?</vt:lpstr>
      <vt:lpstr>PowerPoint Presentation</vt:lpstr>
      <vt:lpstr>2. Hoe groot is de inspraakkloof?  - Vraag naar inspraak in VS: vakbondslidm.</vt:lpstr>
      <vt:lpstr>2. Hoe groot is de inspraakkloof?  - Vraag naar inspraak in de VS</vt:lpstr>
      <vt:lpstr>2. Hoe groot is de inspraakkloof?  - Vraag naar inspraak in VS: vakbondslidm.</vt:lpstr>
      <vt:lpstr>2. Hoe groot is de inspraakkloof?  - Vraag naar inspraak in de VS</vt:lpstr>
      <vt:lpstr>2. Hoe groot is de inspraakkloof?  - Vraag naar inspraak in de VS</vt:lpstr>
      <vt:lpstr>2. Hoe groot is de inspraakkloof?  - Vraag naar inspraak in de VS</vt:lpstr>
      <vt:lpstr>PowerPoint Presentation</vt:lpstr>
      <vt:lpstr>2. Hoe groot is de inspraakkloof?  - Vraag naar inspraak in de VS</vt:lpstr>
      <vt:lpstr>2. Hoe groot is de inspraakkloof?  - Werknemersinspraak in Europa</vt:lpstr>
      <vt:lpstr>2. Hoe groot is de inspraakkloof?  - Werknemersinspraak in Europa</vt:lpstr>
      <vt:lpstr>2. Hoe groot is de inspraakkloof?  - Werknemersinspraak in Europa</vt:lpstr>
      <vt:lpstr>2. Hoe groot is de inspraakkloof?  - Inspraak(kloof) in België: op het werk</vt:lpstr>
      <vt:lpstr>2. Hoe groot is de inspraakkloof?  - Inspraak(kloof) in België: op het werk</vt:lpstr>
      <vt:lpstr>2. Hoe groot is de inspraakkloof?  - Inspraak(kloof) in België: lidmaatschap</vt:lpstr>
      <vt:lpstr>2. Hoe groot is de inspraakkloof?  - Inspraak(kloof) in België: lidmaatschap</vt:lpstr>
      <vt:lpstr>2. Hoe groot is de inspraakkloof?  - Inspraak(kloof) in België: soc. verkiezingen</vt:lpstr>
      <vt:lpstr>PowerPoint Presentation</vt:lpstr>
      <vt:lpstr>PowerPoint Presentation</vt:lpstr>
      <vt:lpstr>PowerPoint Presentation</vt:lpstr>
      <vt:lpstr>3. Inspraak(kloof): gevolgen?  - Democratisch gedrag en attitudes</vt:lpstr>
      <vt:lpstr>3. Inspraak(kloof): gevolgen?  - Arbeidskwaliteit en tevredenheid</vt:lpstr>
      <vt:lpstr>3. Inspraak(kloof): gevolgen?  - Bedrijfsprestaties – innovatief gedrag</vt:lpstr>
      <vt:lpstr>PowerPoint Presentation</vt:lpstr>
      <vt:lpstr>4. Trends in inspraak  - daling structurele werknemersmacht</vt:lpstr>
      <vt:lpstr>4. Trends in inspraak  - groei unitair managementdenken</vt:lpstr>
      <vt:lpstr>4. Trends in inspraak  - groei unitair managementdenken</vt:lpstr>
      <vt:lpstr>4. Trends in inspraak  - groei unitair managementdenken</vt:lpstr>
      <vt:lpstr>4. Trends in inspraak  - dalende inspraak in “flexibele schil”</vt:lpstr>
      <vt:lpstr>4. Trends in inspraak  - dalende inspraak in “flexibele schil”</vt:lpstr>
      <vt:lpstr>4. Trends in inspraak  - dalende inspraak in “flexibele schil”</vt:lpstr>
      <vt:lpstr>Samenvatting</vt:lpstr>
      <vt:lpstr>PowerPoint Presentation</vt:lpstr>
      <vt:lpstr>5. Discussiestellingen - Willen délégués wel meer inspraak? </vt:lpstr>
      <vt:lpstr>5. Discussiestellingen - Willen délégués wel meer inspraak? </vt:lpstr>
      <vt:lpstr>5. Discussiestellingen - Willen délégués wel meer inspraak? </vt:lpstr>
      <vt:lpstr>5. Discussiestellingen  - Inspraakkloof in de vakbond?</vt:lpstr>
      <vt:lpstr>5. Discussiestellingen  - Inspraak versus oppositie </vt:lpstr>
      <vt:lpstr>5. Discussiestellingen  - Directe inspraak(structuren): anti    syndicaal of complementair?</vt:lpstr>
      <vt:lpstr>5. Discussiestellingen  - Directe inspraak(structuren): anti    syndicaal of complementair?</vt:lpstr>
      <vt:lpstr>Opmerkingen? Vragen? Ervaringen?</vt:lpstr>
    </vt:vector>
  </TitlesOfParts>
  <Company>KU 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rol van de vakbond en overlegorganen in organisaties</dc:title>
  <dc:creator>Maarten Hermans</dc:creator>
  <cp:lastModifiedBy>Maarten Hermans</cp:lastModifiedBy>
  <cp:revision>904</cp:revision>
  <cp:lastPrinted>2019-02-21T05:42:58Z</cp:lastPrinted>
  <dcterms:created xsi:type="dcterms:W3CDTF">2019-02-20T08:55:00Z</dcterms:created>
  <dcterms:modified xsi:type="dcterms:W3CDTF">2019-12-06T12:28:42Z</dcterms:modified>
</cp:coreProperties>
</file>