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71" r:id="rId3"/>
    <p:sldId id="272" r:id="rId4"/>
    <p:sldId id="274" r:id="rId5"/>
    <p:sldId id="403" r:id="rId6"/>
    <p:sldId id="278" r:id="rId7"/>
    <p:sldId id="404" r:id="rId8"/>
    <p:sldId id="399" r:id="rId9"/>
    <p:sldId id="398" r:id="rId10"/>
    <p:sldId id="400" r:id="rId11"/>
    <p:sldId id="292" r:id="rId12"/>
    <p:sldId id="410" r:id="rId13"/>
    <p:sldId id="401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405" r:id="rId22"/>
    <p:sldId id="288" r:id="rId23"/>
    <p:sldId id="289" r:id="rId24"/>
    <p:sldId id="293" r:id="rId25"/>
    <p:sldId id="376" r:id="rId26"/>
    <p:sldId id="406" r:id="rId27"/>
    <p:sldId id="402" r:id="rId28"/>
    <p:sldId id="408" r:id="rId29"/>
    <p:sldId id="411" r:id="rId30"/>
    <p:sldId id="407" r:id="rId31"/>
    <p:sldId id="40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3181"/>
    <a:srgbClr val="E8D3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53"/>
    <p:restoredTop sz="90348"/>
  </p:normalViewPr>
  <p:slideViewPr>
    <p:cSldViewPr snapToGrid="0" snapToObjects="1">
      <p:cViewPr varScale="1">
        <p:scale>
          <a:sx n="197" d="100"/>
          <a:sy n="197" d="100"/>
        </p:scale>
        <p:origin x="216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/>
              </a:solidFill>
              <a:latin typeface="Fira Sans Light" panose="020B04030500000200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Nr of SSMs (1% FDR)</c:v>
                </c:pt>
              </c:strCache>
            </c:strRef>
          </c:tx>
          <c:spPr>
            <a:solidFill>
              <a:srgbClr val="4B318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Open search
(500 Da)</c:v>
                </c:pt>
                <c:pt idx="1">
                  <c:v>Standard search
(5 ppm)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745327</c:v>
                </c:pt>
                <c:pt idx="1">
                  <c:v>352938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BC-8C4E-9A78-13D60F2BC5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915973375"/>
        <c:axId val="1919554559"/>
      </c:barChart>
      <c:catAx>
        <c:axId val="191597337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Fira Sans Light" panose="020B0403050000020004" pitchFamily="34" charset="0"/>
                <a:ea typeface="+mn-ea"/>
                <a:cs typeface="+mn-cs"/>
              </a:defRPr>
            </a:pPr>
            <a:endParaRPr lang="en-US"/>
          </a:p>
        </c:txPr>
        <c:crossAx val="1919554559"/>
        <c:crosses val="autoZero"/>
        <c:auto val="1"/>
        <c:lblAlgn val="ctr"/>
        <c:lblOffset val="100"/>
        <c:noMultiLvlLbl val="0"/>
      </c:catAx>
      <c:valAx>
        <c:axId val="191955455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Fira Sans Light" panose="020B0403050000020004" pitchFamily="34" charset="0"/>
                <a:ea typeface="+mn-ea"/>
                <a:cs typeface="+mn-cs"/>
              </a:defRPr>
            </a:pPr>
            <a:endParaRPr lang="en-US"/>
          </a:p>
        </c:txPr>
        <c:crossAx val="1915973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FC4C5-2B65-9044-A358-4F6BFB4D59FB}" type="datetimeFigureOut">
              <a:rPr lang="en-US" smtClean="0"/>
              <a:t>7/23/18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3D8D5-F29E-0F49-9059-5CCAFCA1F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615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+111% IDs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3D8D5-F29E-0F49-9059-5CCAFCA1FE7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910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# SSMs	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(Da)	Potential modification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369,341	0.003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46,659	1.005	First isotopic peak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31,473	15.998	Oxidation or hydroxylation / Ala → Ser substitution /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→ Tyr substitution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14,088	2.006	Second isotopic peak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6,418	-0.991	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Amidation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5,777	-17.023	Pyro-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from Q / loss of ammonia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5,433	17.002	Replacement of proton with ammonium ion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4,815	183.039	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Aminoethylbenzenesulfonylation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4,777	27.998	Formylation / Ser → Asp substitution /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→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substitution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3,266	301.991	Unidentified modification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3D8D5-F29E-0F49-9059-5CCAFCA1FE7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018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3D8D5-F29E-0F49-9059-5CCAFCA1FE7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679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E6EDD-2AC5-C340-954A-E8921E7D2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360000"/>
            <a:ext cx="11473200" cy="2387600"/>
          </a:xfrm>
        </p:spPr>
        <p:txBody>
          <a:bodyPr anchor="t"/>
          <a:lstStyle>
            <a:lvl1pPr algn="ctr">
              <a:defRPr sz="6000" b="0" i="0">
                <a:solidFill>
                  <a:srgbClr val="4B3181"/>
                </a:solidFill>
                <a:latin typeface="Fira Sans" panose="020B05030500000200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DD2848-7A93-FC49-9907-7320140F62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000" y="3466800"/>
            <a:ext cx="114732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rgbClr val="4B3181"/>
                </a:solidFill>
                <a:latin typeface="Fira Sans Light" panose="020B04030500000200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380C4-A1E6-424B-BAF9-8A10CC350D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68E3B1-FFCA-1642-B3ED-8D57B2DCB067}" type="datetime1">
              <a:rPr lang="en-US" smtClean="0"/>
              <a:t>7/23/18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CA7FB-C017-1E42-B8D7-5E2F6B13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2C5A7-7CDD-0C4F-A44A-860C49F8B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9CC79B-EF36-E84A-9D81-247A27CBF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73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EA2B6CC-E6A9-604C-ADD1-A8B2F63CE054}"/>
              </a:ext>
            </a:extLst>
          </p:cNvPr>
          <p:cNvSpPr/>
          <p:nvPr userDrawn="1"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rgbClr val="4B31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90F715-EF71-F141-A83D-B45C02B76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DB8A57-DBA9-7543-859C-000AD64A08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C7B15-A7D4-9E41-BC69-C6B4519D3E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2582C1-24F6-E249-8498-DAEF9BBC10A1}" type="datetime1">
              <a:rPr lang="en-US" smtClean="0"/>
              <a:t>7/23/18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8EA2B0-FD53-5647-B47B-0D73DCB6A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548CC-19B5-9A44-AEF4-8438E0A79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9CC79B-EF36-E84A-9D81-247A27CBF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908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FB7937-A1C4-BD4B-9879-8B573F0032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1DE7F5-8A5B-DD4B-A799-855EECBB5A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F6A62F-57BD-E540-B637-1B0606D07F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49726E-6841-1F4B-8857-CB2B414A3FF8}" type="datetime1">
              <a:rPr lang="en-US" smtClean="0"/>
              <a:t>7/23/18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D1816-AB56-E44C-83ED-EE28FDE49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BBE7C-98B4-094E-B3C6-BD2B43C4C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9CC79B-EF36-E84A-9D81-247A27CBF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559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C93D4CF-FF84-2040-A2AA-A65F05A69A25}"/>
              </a:ext>
            </a:extLst>
          </p:cNvPr>
          <p:cNvSpPr/>
          <p:nvPr userDrawn="1"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rgbClr val="4B31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1C8E48-D13B-3B4E-9DB9-A001F225D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F3BD1-AE29-1943-8BB2-FF265D2383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B085B-B1CE-EF4F-A49E-19A42FC607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5AF149-387B-3D4F-A971-A3D784C42D5F}" type="datetime1">
              <a:rPr lang="en-US" smtClean="0"/>
              <a:t>7/23/18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CB2DEC-EDEC-EB47-BA46-B9C252A1B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D11072-1B30-D447-8F18-B4236E23B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9CC79B-EF36-E84A-9D81-247A27CBF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703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F3E95-8CC7-A14B-B61E-D8152F294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AC5C8-F3C4-664D-BC07-B2A3D7458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DBEE2-DD2C-F54F-B35B-D00E67752B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7E022F-161D-6E4A-9F95-105A3D3D1EE6}" type="datetime1">
              <a:rPr lang="en-US" smtClean="0"/>
              <a:t>7/23/18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91671-FC33-594A-9913-B332A1D04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D2165-9276-8747-8A26-6C4582409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9CC79B-EF36-E84A-9D81-247A27CBF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89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CB8A245-D669-B849-A161-7480BDDF17B9}"/>
              </a:ext>
            </a:extLst>
          </p:cNvPr>
          <p:cNvSpPr/>
          <p:nvPr userDrawn="1"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rgbClr val="4B31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F40E47-0A49-1A4D-8FD0-EAD26B2AD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DA466-DA2F-D34E-97A6-E5A465196A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A37760-49BE-9946-98B7-C86186CEEA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614ED-5C40-4743-8D3F-AD6FBD6B2D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A23C0D3-29AE-4F45-B61F-711A360769CD}" type="datetime1">
              <a:rPr lang="en-US" smtClean="0"/>
              <a:t>7/23/18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C00DB-0B7F-1A49-8393-5C5C158CC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49E6B0-0D84-3747-832F-FABBCBC85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9CC79B-EF36-E84A-9D81-247A27CBF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997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E044EBA-3408-9540-B6F0-5526BE855DEA}"/>
              </a:ext>
            </a:extLst>
          </p:cNvPr>
          <p:cNvSpPr/>
          <p:nvPr userDrawn="1"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rgbClr val="4B31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197270-A677-1041-8A1F-58F98FA8E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800" y="180000"/>
            <a:ext cx="10515600" cy="72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A432B6-7E26-EE4D-8279-905E9838AD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EFA3E1-1F72-374F-B37C-F7C4AE02F6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716809-8EF6-7545-9515-ED49ADC273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2EF3EE-BC8A-DC4A-A408-4B7C7F77DD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F688A2-FF0A-1D42-B568-87E56A17DF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2D251E5-20FA-9D46-BC0A-64929B278701}" type="datetime1">
              <a:rPr lang="en-US" smtClean="0"/>
              <a:t>7/23/18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8B0CD9-C1D4-CB4D-9CC8-6DA46EB20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592945-974C-724D-8F06-AA06E2FD9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9CC79B-EF36-E84A-9D81-247A27CBF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854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3CAD3D6-065B-9741-AB78-5845B2A74BDA}"/>
              </a:ext>
            </a:extLst>
          </p:cNvPr>
          <p:cNvSpPr/>
          <p:nvPr userDrawn="1"/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rgbClr val="4B31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9B4053-72DF-9C41-99F3-05DEC2BB2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E2FFD6-8244-5145-A7A1-0D55CD9DE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25F1CB-506B-7148-9410-89D010AFD352}" type="datetime1">
              <a:rPr lang="en-US" smtClean="0"/>
              <a:t>7/23/18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ECF624-5DA6-7F44-BAFE-500671C50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FEF0AE-BC2A-7B4C-AFA0-3366E19DE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9CC79B-EF36-E84A-9D81-247A27CBF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852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806E19-9761-2041-BFDD-1562243F5B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CA5C10-5AC9-4348-841F-645BB6C58915}" type="datetime1">
              <a:rPr lang="en-US" smtClean="0"/>
              <a:t>7/23/18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E480D4-17FC-D845-8D6E-152886C37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2FEF32-4C3B-FF41-B75C-1EAB7F396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9CC79B-EF36-E84A-9D81-247A27CBF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041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5D711-3283-4B4E-A13A-CA052BBC4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234540-36EF-F444-809C-04181D641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CCC987-C8D7-2748-84B3-BE53CE0029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ADDDEB-300B-6B4D-BDFC-A86AD24F6D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76812E-73BE-1B4E-9DD5-1F991A7CC916}" type="datetime1">
              <a:rPr lang="en-US" smtClean="0"/>
              <a:t>7/23/18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12FB5C-17ED-134F-9C5B-0ADDB169D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BB79A0-AEC4-AA48-BE43-B12A7AED6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9CC79B-EF36-E84A-9D81-247A27CBF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629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7842F-4B0D-4E49-9814-808CD7A8B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9D8FA0-AA44-1F4D-AA61-54E8D8E6CB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BE3CD0-F02A-334D-918B-13C25C933C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98FDAE-1620-EC42-A522-C70B2A0F71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17D8360-8451-EA49-8C9B-9EEB80E63EC0}" type="datetime1">
              <a:rPr lang="en-US" smtClean="0"/>
              <a:t>7/23/18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612B5D-C290-ED44-A57F-C66D124B5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6119F0-FF24-B84C-B52B-1E0793CD4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9CC79B-EF36-E84A-9D81-247A27CBF6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153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60AAAE-5462-A944-9EB3-5C928D0FF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000"/>
            <a:ext cx="105156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512F35-7352-D345-B889-0D0D3BEC01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7EC9A5-12D9-2043-96C1-EB9956E432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Fira Sans Light" panose="020B0403050000020004" pitchFamily="34" charset="0"/>
              </a:defRPr>
            </a:lvl1pPr>
          </a:lstStyle>
          <a:p>
            <a:fld id="{413EA451-D9B8-3B45-871D-27AE31F391B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721C52-AC9D-DD4F-A971-3068AE970E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12B6ECA5-F650-C442-B470-2F1D413083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9E153-CEC6-D345-9449-6DA3292BB6D7}" type="datetime1">
              <a:rPr lang="en-US" smtClean="0"/>
              <a:t>7/23/18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259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 cap="small" baseline="0">
          <a:solidFill>
            <a:schemeClr val="bg1"/>
          </a:solidFill>
          <a:latin typeface="Fira Sans Book" panose="020B0503050000020004" pitchFamily="34" charset="0"/>
          <a:ea typeface="+mj-ea"/>
          <a:cs typeface="Gill Sans Light" panose="020B03020201040202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Gill Sans Light" panose="020B0302020104020203" pitchFamily="34" charset="-79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Gill Sans Light" panose="020B0302020104020203" pitchFamily="34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Gill Sans Light" panose="020B0302020104020203" pitchFamily="34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Gill Sans Light" panose="020B0302020104020203" pitchFamily="34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Fira Sans Light" panose="020B0403050000020004" pitchFamily="34" charset="0"/>
          <a:ea typeface="+mn-ea"/>
          <a:cs typeface="Gill Sans Light" panose="020B0302020104020203" pitchFamily="34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FEDEC-4BD5-C84A-8DAF-A30A7B42BD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000" y="500006"/>
            <a:ext cx="11473200" cy="1908638"/>
          </a:xfrm>
        </p:spPr>
        <p:txBody>
          <a:bodyPr>
            <a:noAutofit/>
          </a:bodyPr>
          <a:lstStyle/>
          <a:p>
            <a:pPr algn="l"/>
            <a:r>
              <a:rPr lang="en-US" sz="4400" b="1" dirty="0">
                <a:cs typeface="Gill Sans" panose="020B0502020104020203" pitchFamily="34" charset="-79"/>
              </a:rPr>
              <a:t>Fast open modification</a:t>
            </a:r>
            <a:br>
              <a:rPr lang="en-US" sz="4400" b="1" dirty="0">
                <a:cs typeface="Gill Sans" panose="020B0502020104020203" pitchFamily="34" charset="-79"/>
              </a:rPr>
            </a:br>
            <a:r>
              <a:rPr lang="en-US" sz="4400" b="1" dirty="0">
                <a:cs typeface="Gill Sans" panose="020B0502020104020203" pitchFamily="34" charset="-79"/>
              </a:rPr>
              <a:t>spectral library searching through approximate nearest neighbor indexing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E0451A-9577-2540-9016-1B28AA701D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000" y="3408656"/>
            <a:ext cx="11473200" cy="1866132"/>
          </a:xfrm>
        </p:spPr>
        <p:txBody>
          <a:bodyPr anchor="t">
            <a:noAutofit/>
          </a:bodyPr>
          <a:lstStyle/>
          <a:p>
            <a:pPr algn="l"/>
            <a:r>
              <a:rPr lang="en-US" dirty="0"/>
              <a:t>Wout Bittremieux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Cascadia Proteomics Symposium</a:t>
            </a:r>
          </a:p>
          <a:p>
            <a:pPr algn="l"/>
            <a:r>
              <a:rPr lang="en-US" dirty="0"/>
              <a:t>July 23, 2018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0AE444-9F52-C743-89EA-AA5710463136}"/>
              </a:ext>
            </a:extLst>
          </p:cNvPr>
          <p:cNvCxnSpPr/>
          <p:nvPr/>
        </p:nvCxnSpPr>
        <p:spPr>
          <a:xfrm>
            <a:off x="360000" y="2908650"/>
            <a:ext cx="11473200" cy="0"/>
          </a:xfrm>
          <a:prstGeom prst="line">
            <a:avLst/>
          </a:prstGeom>
          <a:ln w="63500">
            <a:solidFill>
              <a:srgbClr val="E8D3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94124E6-D946-134A-B199-FB04456A90DC}"/>
              </a:ext>
            </a:extLst>
          </p:cNvPr>
          <p:cNvGrpSpPr/>
          <p:nvPr/>
        </p:nvGrpSpPr>
        <p:grpSpPr>
          <a:xfrm>
            <a:off x="360000" y="5770489"/>
            <a:ext cx="2989392" cy="583200"/>
            <a:chOff x="360001" y="5122562"/>
            <a:chExt cx="2989392" cy="5832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C123D8B-1F19-2042-A32F-BA1DA8C7A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0001" y="5122562"/>
              <a:ext cx="718227" cy="5832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46BCB12-F16E-2C4A-B231-0676D121FFFD}"/>
                </a:ext>
              </a:extLst>
            </p:cNvPr>
            <p:cNvSpPr txBox="1"/>
            <p:nvPr/>
          </p:nvSpPr>
          <p:spPr>
            <a:xfrm>
              <a:off x="1260000" y="5179026"/>
              <a:ext cx="20893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4B3181"/>
                  </a:solidFill>
                  <a:latin typeface="Fira Sans Light" panose="020B0403050000020004" pitchFamily="34" charset="0"/>
                </a:rPr>
                <a:t>@</a:t>
              </a:r>
              <a:r>
                <a:rPr lang="en-US" sz="2400" dirty="0" err="1">
                  <a:solidFill>
                    <a:srgbClr val="4B3181"/>
                  </a:solidFill>
                  <a:latin typeface="Fira Sans Light" panose="020B0403050000020004" pitchFamily="34" charset="0"/>
                </a:rPr>
                <a:t>bittremieux</a:t>
              </a:r>
              <a:endParaRPr lang="en-US" sz="2400" dirty="0">
                <a:solidFill>
                  <a:srgbClr val="4B3181"/>
                </a:solidFill>
                <a:latin typeface="Fira Sans Light" panose="020B04030500000200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4F5B404-E1D7-4440-9B1B-F27CC6D182B2}"/>
              </a:ext>
            </a:extLst>
          </p:cNvPr>
          <p:cNvGrpSpPr/>
          <p:nvPr/>
        </p:nvGrpSpPr>
        <p:grpSpPr>
          <a:xfrm>
            <a:off x="8775715" y="5770489"/>
            <a:ext cx="3057485" cy="583200"/>
            <a:chOff x="360000" y="5144354"/>
            <a:chExt cx="3057485" cy="5832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75C552F-2CC5-2643-88D8-ADEB6D769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0000" y="5144354"/>
              <a:ext cx="776082" cy="5832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D196B6F-BE9A-B14B-9733-7F4192A6CC71}"/>
                </a:ext>
              </a:extLst>
            </p:cNvPr>
            <p:cNvSpPr txBox="1"/>
            <p:nvPr/>
          </p:nvSpPr>
          <p:spPr>
            <a:xfrm>
              <a:off x="1260001" y="5205122"/>
              <a:ext cx="21574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4B3181"/>
                  </a:solidFill>
                  <a:latin typeface="Fira Sans Light" panose="020B0403050000020004" pitchFamily="34" charset="0"/>
                </a:rPr>
                <a:t>wout@uw.edu</a:t>
              </a:r>
              <a:endParaRPr lang="en-US" sz="2400" dirty="0">
                <a:solidFill>
                  <a:srgbClr val="4B3181"/>
                </a:solidFill>
                <a:latin typeface="Fira Sans Light" panose="020B04030500000200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125C01B-4059-1F47-8B36-69B494BAA3AF}"/>
              </a:ext>
            </a:extLst>
          </p:cNvPr>
          <p:cNvGrpSpPr/>
          <p:nvPr/>
        </p:nvGrpSpPr>
        <p:grpSpPr>
          <a:xfrm>
            <a:off x="4542470" y="5738089"/>
            <a:ext cx="3038966" cy="648000"/>
            <a:chOff x="6653715" y="4017722"/>
            <a:chExt cx="3038966" cy="6480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73ECFA0-2FEE-6B46-A5F4-636BC83A0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53715" y="4017722"/>
              <a:ext cx="627710" cy="6480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ECA2C7A-F907-4042-B0D2-DFC4DBD9381E}"/>
                </a:ext>
              </a:extLst>
            </p:cNvPr>
            <p:cNvSpPr txBox="1"/>
            <p:nvPr/>
          </p:nvSpPr>
          <p:spPr>
            <a:xfrm>
              <a:off x="7462801" y="4110889"/>
              <a:ext cx="22298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4B3181"/>
                  </a:solidFill>
                  <a:latin typeface="Fira Sans Light" panose="020B0403050000020004" pitchFamily="34" charset="0"/>
                </a:rPr>
                <a:t>bittremieux.be</a:t>
              </a:r>
              <a:endParaRPr lang="en-US" sz="2400" dirty="0">
                <a:solidFill>
                  <a:srgbClr val="4B3181"/>
                </a:solidFill>
                <a:latin typeface="Fira Sans Light" panose="020B04030500000200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8864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C7A96-9208-6040-8FE1-B193B3591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ANN-</a:t>
            </a:r>
            <a:r>
              <a:rPr lang="en-US" dirty="0" err="1"/>
              <a:t>SoLo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2103B-0620-7043-9657-D652318984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Cascade search</a:t>
            </a:r>
          </a:p>
          <a:p>
            <a:endParaRPr lang="en-US" dirty="0"/>
          </a:p>
          <a:p>
            <a:r>
              <a:rPr lang="en-US" dirty="0"/>
              <a:t>Shifted dot product</a:t>
            </a:r>
          </a:p>
          <a:p>
            <a:endParaRPr lang="en-US" dirty="0"/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Approximate nearest neighbor indexing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B2520E-108B-7C44-B2FE-8E29101DC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C79B-EF36-E84A-9D81-247A27CBF6A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27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81267-269B-3A4E-BB73-1206E5B76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shifted dot product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4C2A50-468E-4643-9331-80D5C90930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34544" y="1690688"/>
            <a:ext cx="1942857" cy="432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D8B73B-F909-3649-849E-B37B74807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11945" y="1690688"/>
            <a:ext cx="2045512" cy="43200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6648707-6E40-C646-B98A-B4D1BC6F2250}"/>
              </a:ext>
            </a:extLst>
          </p:cNvPr>
          <p:cNvCxnSpPr>
            <a:cxnSpLocks/>
          </p:cNvCxnSpPr>
          <p:nvPr/>
        </p:nvCxnSpPr>
        <p:spPr>
          <a:xfrm>
            <a:off x="5196000" y="3586480"/>
            <a:ext cx="1800000" cy="0"/>
          </a:xfrm>
          <a:prstGeom prst="straightConnector1">
            <a:avLst/>
          </a:prstGeom>
          <a:ln w="1270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32E5982-FE62-A547-8718-B3AFEEB838B9}"/>
              </a:ext>
            </a:extLst>
          </p:cNvPr>
          <p:cNvSpPr txBox="1"/>
          <p:nvPr/>
        </p:nvSpPr>
        <p:spPr>
          <a:xfrm>
            <a:off x="5589929" y="2817039"/>
            <a:ext cx="10121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Fira Sans Light" panose="020B0403050000020004" pitchFamily="34" charset="0"/>
                <a:cs typeface="Gill Sans" panose="020B0502020104020203" pitchFamily="34" charset="-79"/>
              </a:rPr>
              <a:t>???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B2989B-20F1-E244-A355-CE22F4E0B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C79B-EF36-E84A-9D81-247A27CBF6A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006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EA38C-1E9F-DD41-899C-7482C0369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shifted dot product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7A4E90-7106-0E47-89EA-AEB4E53E77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9800" y="1468800"/>
            <a:ext cx="10652400" cy="5110172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EC8164-E9A7-B140-B16E-EDCA532AA2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800" y="1468800"/>
            <a:ext cx="10652400" cy="511017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76F87C-F5CC-F948-8E33-83D199A93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C79B-EF36-E84A-9D81-247A27CBF6A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C7A96-9208-6040-8FE1-B193B3591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ANN-</a:t>
            </a:r>
            <a:r>
              <a:rPr lang="en-US" dirty="0" err="1"/>
              <a:t>SoLo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2103B-0620-7043-9657-D652318984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Cascade search</a:t>
            </a:r>
          </a:p>
          <a:p>
            <a:endParaRPr lang="en-US" dirty="0"/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Shifted dot product</a:t>
            </a:r>
          </a:p>
          <a:p>
            <a:endParaRPr lang="en-US" dirty="0"/>
          </a:p>
          <a:p>
            <a:r>
              <a:rPr lang="en-US" dirty="0"/>
              <a:t>Approximate nearest neighbor indexing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BB182D-92F3-514A-880A-219F93B7B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C79B-EF36-E84A-9D81-247A27CBF6A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568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6F0C47-7F7E-1249-BA2C-7D00E74C903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7391" y="9000"/>
            <a:ext cx="12486782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5169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905680-694C-784E-A158-D9963D0A82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7390" y="9000"/>
            <a:ext cx="12486781" cy="684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E968D8-2D86-6144-948E-E11922BCC89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>
            <a:off x="10206000" y="5101200"/>
            <a:ext cx="1625600" cy="1397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0525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D13CEB-347D-F04F-BCDB-9945ADE7E3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7390" y="9000"/>
            <a:ext cx="12486781" cy="68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1194FA-12F7-4849-88FB-261173BE083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>
            <a:off x="8658000" y="4467600"/>
            <a:ext cx="3175000" cy="2032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31227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B1B7D5-DCE3-AF48-BD46-5492114058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7390" y="9000"/>
            <a:ext cx="12486781" cy="68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08CDCA-62AA-DF46-AA32-DDE2244F4E0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0000"/>
          </a:blip>
          <a:stretch>
            <a:fillRect/>
          </a:stretch>
        </p:blipFill>
        <p:spPr>
          <a:xfrm>
            <a:off x="6242400" y="3830400"/>
            <a:ext cx="5588000" cy="2667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26210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19ED22-0551-434B-BCDC-2305D8F5BA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7390" y="9000"/>
            <a:ext cx="12486781" cy="68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293C2E-0E9F-744A-8CA1-CFEF7CEFE65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7730" y="729000"/>
            <a:ext cx="9216541" cy="540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4464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030E69-4473-5646-A7F3-5A0EB3647D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7390" y="9000"/>
            <a:ext cx="12486781" cy="68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3DEE94-8680-E64F-A755-E663AF949F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9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7730" y="729000"/>
            <a:ext cx="9216541" cy="540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8210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1FDBCAE-1E0A-414B-A4F4-F6C52A9DA1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2158"/>
            <a:ext cx="12192000" cy="70023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6EDF27-8793-C14E-B3AB-288C93A547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2158"/>
            <a:ext cx="12192000" cy="700231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B3051FF-4C73-4D4F-B6FC-FB0988989038}"/>
              </a:ext>
            </a:extLst>
          </p:cNvPr>
          <p:cNvGrpSpPr/>
          <p:nvPr/>
        </p:nvGrpSpPr>
        <p:grpSpPr>
          <a:xfrm>
            <a:off x="0" y="-72158"/>
            <a:ext cx="12192000" cy="7002316"/>
            <a:chOff x="0" y="-72158"/>
            <a:chExt cx="12192000" cy="700231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13ED072-72A1-FD4D-AF46-AE426AE923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 radius="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72158"/>
              <a:ext cx="12192000" cy="7002316"/>
            </a:xfrm>
            <a:custGeom>
              <a:avLst/>
              <a:gdLst>
                <a:gd name="connsiteX0" fmla="*/ 2030274 w 12192000"/>
                <a:gd name="connsiteY0" fmla="*/ 5831510 h 7002316"/>
                <a:gd name="connsiteX1" fmla="*/ 1670274 w 12192000"/>
                <a:gd name="connsiteY1" fmla="*/ 6191510 h 7002316"/>
                <a:gd name="connsiteX2" fmla="*/ 2030274 w 12192000"/>
                <a:gd name="connsiteY2" fmla="*/ 6551510 h 7002316"/>
                <a:gd name="connsiteX3" fmla="*/ 2390274 w 12192000"/>
                <a:gd name="connsiteY3" fmla="*/ 6191510 h 7002316"/>
                <a:gd name="connsiteX4" fmla="*/ 2030274 w 12192000"/>
                <a:gd name="connsiteY4" fmla="*/ 5831510 h 7002316"/>
                <a:gd name="connsiteX5" fmla="*/ 0 w 12192000"/>
                <a:gd name="connsiteY5" fmla="*/ 0 h 7002316"/>
                <a:gd name="connsiteX6" fmla="*/ 12192000 w 12192000"/>
                <a:gd name="connsiteY6" fmla="*/ 0 h 7002316"/>
                <a:gd name="connsiteX7" fmla="*/ 12192000 w 12192000"/>
                <a:gd name="connsiteY7" fmla="*/ 7002316 h 7002316"/>
                <a:gd name="connsiteX8" fmla="*/ 0 w 12192000"/>
                <a:gd name="connsiteY8" fmla="*/ 7002316 h 7002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7002316">
                  <a:moveTo>
                    <a:pt x="2030274" y="5831510"/>
                  </a:moveTo>
                  <a:cubicBezTo>
                    <a:pt x="1831451" y="5831510"/>
                    <a:pt x="1670274" y="5992687"/>
                    <a:pt x="1670274" y="6191510"/>
                  </a:cubicBezTo>
                  <a:cubicBezTo>
                    <a:pt x="1670274" y="6390333"/>
                    <a:pt x="1831451" y="6551510"/>
                    <a:pt x="2030274" y="6551510"/>
                  </a:cubicBezTo>
                  <a:cubicBezTo>
                    <a:pt x="2229097" y="6551510"/>
                    <a:pt x="2390274" y="6390333"/>
                    <a:pt x="2390274" y="6191510"/>
                  </a:cubicBezTo>
                  <a:cubicBezTo>
                    <a:pt x="2390274" y="5992687"/>
                    <a:pt x="2229097" y="5831510"/>
                    <a:pt x="2030274" y="5831510"/>
                  </a:cubicBez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7002316"/>
                  </a:lnTo>
                  <a:lnTo>
                    <a:pt x="0" y="7002316"/>
                  </a:lnTo>
                  <a:close/>
                </a:path>
              </a:pathLst>
            </a:cu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67B2F38-258B-0F46-9531-FFD06CDF3989}"/>
                </a:ext>
              </a:extLst>
            </p:cNvPr>
            <p:cNvSpPr/>
            <p:nvPr/>
          </p:nvSpPr>
          <p:spPr>
            <a:xfrm>
              <a:off x="1670274" y="5759352"/>
              <a:ext cx="720000" cy="72000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0714FC1-CB56-AD42-997C-043435F0E8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9941" y="2959108"/>
            <a:ext cx="1619250" cy="360045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8664785-708F-E043-8EAA-6AF54D814E12}"/>
              </a:ext>
            </a:extLst>
          </p:cNvPr>
          <p:cNvGrpSpPr>
            <a:grpSpLocks noChangeAspect="1"/>
          </p:cNvGrpSpPr>
          <p:nvPr/>
        </p:nvGrpSpPr>
        <p:grpSpPr>
          <a:xfrm>
            <a:off x="-564000" y="-316881"/>
            <a:ext cx="13320000" cy="7491763"/>
            <a:chOff x="0" y="0"/>
            <a:chExt cx="12192000" cy="68580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89F5143-6801-D04E-9C96-779F20B6F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4785DDB-CCD9-3446-A6E9-628B5313F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artisticBlur radius="25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4957063 w 12192000"/>
                <a:gd name="connsiteY0" fmla="*/ 879676 h 6858000"/>
                <a:gd name="connsiteX1" fmla="*/ 2257063 w 12192000"/>
                <a:gd name="connsiteY1" fmla="*/ 3579676 h 6858000"/>
                <a:gd name="connsiteX2" fmla="*/ 4957063 w 12192000"/>
                <a:gd name="connsiteY2" fmla="*/ 6279676 h 6858000"/>
                <a:gd name="connsiteX3" fmla="*/ 7657063 w 12192000"/>
                <a:gd name="connsiteY3" fmla="*/ 3579676 h 6858000"/>
                <a:gd name="connsiteX4" fmla="*/ 4957063 w 12192000"/>
                <a:gd name="connsiteY4" fmla="*/ 879676 h 6858000"/>
                <a:gd name="connsiteX5" fmla="*/ 0 w 12192000"/>
                <a:gd name="connsiteY5" fmla="*/ 0 h 6858000"/>
                <a:gd name="connsiteX6" fmla="*/ 12192000 w 12192000"/>
                <a:gd name="connsiteY6" fmla="*/ 0 h 6858000"/>
                <a:gd name="connsiteX7" fmla="*/ 12192000 w 12192000"/>
                <a:gd name="connsiteY7" fmla="*/ 6858000 h 6858000"/>
                <a:gd name="connsiteX8" fmla="*/ 0 w 12192000"/>
                <a:gd name="connsiteY8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6858000">
                  <a:moveTo>
                    <a:pt x="4957063" y="879676"/>
                  </a:moveTo>
                  <a:cubicBezTo>
                    <a:pt x="3465894" y="879676"/>
                    <a:pt x="2257063" y="2088507"/>
                    <a:pt x="2257063" y="3579676"/>
                  </a:cubicBezTo>
                  <a:cubicBezTo>
                    <a:pt x="2257063" y="5070845"/>
                    <a:pt x="3465894" y="6279676"/>
                    <a:pt x="4957063" y="6279676"/>
                  </a:cubicBezTo>
                  <a:cubicBezTo>
                    <a:pt x="6448232" y="6279676"/>
                    <a:pt x="7657063" y="5070845"/>
                    <a:pt x="7657063" y="3579676"/>
                  </a:cubicBezTo>
                  <a:cubicBezTo>
                    <a:pt x="7657063" y="2088507"/>
                    <a:pt x="6448232" y="879676"/>
                    <a:pt x="4957063" y="879676"/>
                  </a:cubicBez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CCA5019-0BBB-E34D-9958-30371D11067A}"/>
                </a:ext>
              </a:extLst>
            </p:cNvPr>
            <p:cNvSpPr/>
            <p:nvPr/>
          </p:nvSpPr>
          <p:spPr>
            <a:xfrm>
              <a:off x="2247418" y="867691"/>
              <a:ext cx="5400000" cy="5400000"/>
            </a:xfrm>
            <a:prstGeom prst="ellipse">
              <a:avLst/>
            </a:prstGeom>
            <a:noFill/>
            <a:ln w="1143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F6CAA02-357D-114F-B32E-F9082DD4DC9A}"/>
              </a:ext>
            </a:extLst>
          </p:cNvPr>
          <p:cNvGrpSpPr/>
          <p:nvPr/>
        </p:nvGrpSpPr>
        <p:grpSpPr>
          <a:xfrm>
            <a:off x="8878466" y="2869200"/>
            <a:ext cx="1752600" cy="3950800"/>
            <a:chOff x="6779450" y="2913550"/>
            <a:chExt cx="1752600" cy="39508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7894DBD-9F1C-A741-852D-BAD90D94F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6912800" y="5784350"/>
              <a:ext cx="1619250" cy="10800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A04EED8-15D7-7D43-A701-6D4DD56F0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79450" y="2913550"/>
              <a:ext cx="1752600" cy="3594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298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030E69-4473-5646-A7F3-5A0EB3647D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7390" y="9000"/>
            <a:ext cx="1248678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1428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058E28-5293-BA42-8F68-6D865D6E1A0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126000"/>
            <a:ext cx="5914791" cy="324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14D2CF-3F5E-EC4E-927A-64BDDB6A04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00" y="3492000"/>
            <a:ext cx="5914791" cy="324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7CE284-7DFD-CA4C-8277-F12744EEC01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3538" y="126000"/>
            <a:ext cx="3958646" cy="324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0700FF-3513-6440-9007-0DFF438BA1E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3200" y="3492000"/>
            <a:ext cx="5219323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0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9C3A88-6C92-154E-8BDF-DF3D2F2F82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3788" y="9000"/>
            <a:ext cx="12479576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053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F831C2-D896-5948-9BB6-2B972A46F9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7390" y="9000"/>
            <a:ext cx="12486781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0309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4C587-433D-654E-ADFC-91230A7A4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approximate nearest neighbor indexing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F4066-3D0A-C84A-9AA3-290671DBC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Retrieve candidates in logarithmic time</a:t>
            </a:r>
          </a:p>
          <a:p>
            <a:endParaRPr lang="en-US" dirty="0"/>
          </a:p>
          <a:p>
            <a:r>
              <a:rPr lang="en-US" dirty="0"/>
              <a:t>Does not depend on precursor mass</a:t>
            </a:r>
          </a:p>
          <a:p>
            <a:endParaRPr lang="en-US" dirty="0"/>
          </a:p>
          <a:p>
            <a:r>
              <a:rPr lang="en-US" dirty="0"/>
              <a:t>Tunable precision-performance trade-off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9FC889-FB44-F54F-BA70-63906C652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C79B-EF36-E84A-9D81-247A27CBF6A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8445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C7A96-9208-6040-8FE1-B193B3591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ANN-</a:t>
            </a:r>
            <a:r>
              <a:rPr lang="en-US" dirty="0" err="1"/>
              <a:t>SoLo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2103B-0620-7043-9657-D652318984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>
              <a:solidFill>
                <a:srgbClr val="4B3181"/>
              </a:solidFill>
            </a:endParaRPr>
          </a:p>
          <a:p>
            <a:r>
              <a:rPr lang="en-US" dirty="0">
                <a:solidFill>
                  <a:srgbClr val="4B3181"/>
                </a:solidFill>
                <a:latin typeface="Fira Sans" panose="020B0503050000020004" pitchFamily="34" charset="0"/>
              </a:rPr>
              <a:t>Cascade search</a:t>
            </a:r>
            <a:r>
              <a:rPr lang="en-US" b="1" dirty="0">
                <a:latin typeface="Fira Sans" panose="020B0503050000020004" pitchFamily="34" charset="0"/>
              </a:rPr>
              <a:t> </a:t>
            </a:r>
            <a:r>
              <a:rPr lang="en-US" dirty="0"/>
              <a:t>to maximize (un)modified identifications</a:t>
            </a:r>
          </a:p>
          <a:p>
            <a:endParaRPr lang="en-US" dirty="0">
              <a:solidFill>
                <a:srgbClr val="4B3181"/>
              </a:solidFill>
            </a:endParaRPr>
          </a:p>
          <a:p>
            <a:r>
              <a:rPr lang="en-US" dirty="0">
                <a:solidFill>
                  <a:srgbClr val="4B3181"/>
                </a:solidFill>
                <a:latin typeface="Fira Sans" panose="020B0503050000020004" pitchFamily="34" charset="0"/>
              </a:rPr>
              <a:t>Shifted dot product</a:t>
            </a:r>
            <a:r>
              <a:rPr lang="en-US" b="1" dirty="0">
                <a:latin typeface="Fira Sans" panose="020B0503050000020004" pitchFamily="34" charset="0"/>
              </a:rPr>
              <a:t> </a:t>
            </a:r>
            <a:r>
              <a:rPr lang="en-US" dirty="0"/>
              <a:t>to sensitively match modified peptides</a:t>
            </a:r>
          </a:p>
          <a:p>
            <a:endParaRPr lang="en-US" dirty="0">
              <a:solidFill>
                <a:srgbClr val="4B3181"/>
              </a:solidFill>
            </a:endParaRPr>
          </a:p>
          <a:p>
            <a:r>
              <a:rPr lang="en-US" dirty="0">
                <a:solidFill>
                  <a:srgbClr val="4B3181"/>
                </a:solidFill>
                <a:latin typeface="Fira Sans" panose="020B0503050000020004" pitchFamily="34" charset="0"/>
              </a:rPr>
              <a:t>Approximate nearest neighbor</a:t>
            </a:r>
            <a:r>
              <a:rPr lang="en-US" dirty="0"/>
              <a:t> to speed up spectral identifications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b="1" dirty="0">
                <a:solidFill>
                  <a:srgbClr val="4B3181"/>
                </a:solidFill>
                <a:latin typeface="Fira Sans" panose="020B0503050000020004" pitchFamily="34" charset="0"/>
              </a:rPr>
              <a:t>➜ fast open modification spectral library searching</a:t>
            </a:r>
          </a:p>
          <a:p>
            <a:endParaRPr lang="en-US" dirty="0">
              <a:solidFill>
                <a:srgbClr val="4B318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B16B8A-4275-4E4B-A2AB-6A284B12E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C79B-EF36-E84A-9D81-247A27CBF6A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9289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7E9AF-424D-0748-8780-D95D3B6A2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ANN-</a:t>
            </a:r>
            <a:r>
              <a:rPr lang="en-US" dirty="0" err="1"/>
              <a:t>SoLo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E3AD52-0381-9948-BD16-F9B4D75AA802}"/>
              </a:ext>
            </a:extLst>
          </p:cNvPr>
          <p:cNvSpPr txBox="1"/>
          <p:nvPr/>
        </p:nvSpPr>
        <p:spPr>
          <a:xfrm>
            <a:off x="838200" y="6120000"/>
            <a:ext cx="10515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Chalkley, R. J. </a:t>
            </a:r>
            <a:r>
              <a:rPr lang="en-US" sz="1400" i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et al</a:t>
            </a:r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. Proteome Informatics Research Group (</a:t>
            </a:r>
            <a:r>
              <a:rPr lang="en-US" sz="1400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iPRG</a:t>
            </a:r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)_2012: A study on detecting modified peptides in a complex mixture. </a:t>
            </a:r>
            <a:r>
              <a:rPr lang="en-US" sz="1400" i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Mol. Cell. Proteomics</a:t>
            </a:r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</a:t>
            </a:r>
            <a:r>
              <a:rPr lang="en-US" sz="1400" b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13</a:t>
            </a:r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, 360–371 (2014).</a:t>
            </a:r>
            <a:endParaRPr lang="en-US" sz="1400" dirty="0">
              <a:effectLst/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F9EDEB6-F38F-9C42-BC93-5AC13985FC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9800" y="1468800"/>
            <a:ext cx="10652400" cy="4601245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22C583-AB2F-8646-BAD5-23F0643F3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400" y="1468800"/>
            <a:ext cx="10652400" cy="4601245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4FBE777-9BF8-6C4E-9BAA-5B07F5B20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C79B-EF36-E84A-9D81-247A27CBF6AC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08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5B4D1-837D-6F45-82BB-361DE1E43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ANN-</a:t>
            </a:r>
            <a:r>
              <a:rPr lang="en-US" dirty="0" err="1"/>
              <a:t>SoLo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9262AB8-8194-1C4E-ABF7-C86521A138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7650406"/>
              </p:ext>
            </p:extLst>
          </p:nvPr>
        </p:nvGraphicFramePr>
        <p:xfrm>
          <a:off x="838200" y="2286062"/>
          <a:ext cx="10515600" cy="296672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204067826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04086172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52059781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265225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0" i="0" dirty="0">
                          <a:latin typeface="Fira Sans" panose="020B0503050000020004" pitchFamily="34" charset="0"/>
                          <a:cs typeface="Gill Sans" panose="020B0502020104020203" pitchFamily="34" charset="-79"/>
                        </a:rPr>
                        <a:t>Search engine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dirty="0">
                          <a:latin typeface="Fira Sans" panose="020B0503050000020004" pitchFamily="34" charset="0"/>
                          <a:cs typeface="Gill Sans" panose="020B0502020104020203" pitchFamily="34" charset="-79"/>
                        </a:rPr>
                        <a:t>Time (min)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dirty="0">
                          <a:latin typeface="Fira Sans" panose="020B0503050000020004" pitchFamily="34" charset="0"/>
                          <a:cs typeface="Gill Sans" panose="020B0502020104020203" pitchFamily="34" charset="-79"/>
                        </a:rPr>
                        <a:t># SSMs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dirty="0">
                          <a:latin typeface="Fira Sans" panose="020B0503050000020004" pitchFamily="34" charset="0"/>
                          <a:cs typeface="Gill Sans" panose="020B0502020104020203" pitchFamily="34" charset="-79"/>
                        </a:rPr>
                        <a:t># Peptides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9813646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r>
                        <a:rPr lang="en-US" b="0" i="1" dirty="0">
                          <a:latin typeface="Fira Sans Light" panose="020B0403050000020004" pitchFamily="34" charset="0"/>
                          <a:cs typeface="Gill Sans Light" panose="020B0302020104020203" pitchFamily="34" charset="-79"/>
                        </a:rPr>
                        <a:t>Standard search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8461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 err="1">
                          <a:latin typeface="Fira Sans Light" panose="020B0403050000020004" pitchFamily="34" charset="0"/>
                          <a:cs typeface="Gill Sans Light" panose="020B0302020104020203" pitchFamily="34" charset="-79"/>
                        </a:rPr>
                        <a:t>SpectraST</a:t>
                      </a:r>
                      <a:endParaRPr lang="en-US" b="0" i="0" dirty="0">
                        <a:latin typeface="Fira Sans Light" panose="020B0403050000020004" pitchFamily="34" charset="0"/>
                        <a:cs typeface="Gill Sans Light" panose="020B0302020104020203" pitchFamily="34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dirty="0">
                          <a:latin typeface="Fira Sans Light" panose="020B0403050000020004" pitchFamily="34" charset="0"/>
                          <a:cs typeface="Gill Sans Light" panose="020B0302020104020203" pitchFamily="34" charset="-79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dirty="0">
                          <a:latin typeface="Fira Sans Light" panose="020B0403050000020004" pitchFamily="34" charset="0"/>
                          <a:cs typeface="Gill Sans Light" panose="020B0302020104020203" pitchFamily="34" charset="-79"/>
                        </a:rPr>
                        <a:t>369,242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dirty="0">
                          <a:latin typeface="Fira Sans Light" panose="020B0403050000020004" pitchFamily="34" charset="0"/>
                          <a:cs typeface="Gill Sans Light" panose="020B0302020104020203" pitchFamily="34" charset="-79"/>
                        </a:rPr>
                        <a:t>109,518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6019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Fira Sans Light" panose="020B0403050000020004" pitchFamily="34" charset="0"/>
                          <a:cs typeface="Gill Sans Light" panose="020B0302020104020203" pitchFamily="34" charset="-79"/>
                        </a:rPr>
                        <a:t>ANN-</a:t>
                      </a:r>
                      <a:r>
                        <a:rPr lang="en-US" b="0" i="0" dirty="0" err="1">
                          <a:latin typeface="Fira Sans Light" panose="020B0403050000020004" pitchFamily="34" charset="0"/>
                          <a:cs typeface="Gill Sans Light" panose="020B0302020104020203" pitchFamily="34" charset="-79"/>
                        </a:rPr>
                        <a:t>SoLo</a:t>
                      </a:r>
                      <a:endParaRPr lang="en-US" b="0" i="0" dirty="0">
                        <a:latin typeface="Fira Sans Light" panose="020B0403050000020004" pitchFamily="34" charset="0"/>
                        <a:cs typeface="Gill Sans Light" panose="020B0302020104020203" pitchFamily="34" charset="-79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dirty="0">
                          <a:latin typeface="Fira Sans Light" panose="020B0403050000020004" pitchFamily="34" charset="0"/>
                          <a:cs typeface="Gill Sans Light" panose="020B0302020104020203" pitchFamily="34" charset="-79"/>
                        </a:rPr>
                        <a:t>24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dirty="0">
                          <a:latin typeface="Fira Sans Light" panose="020B0403050000020004" pitchFamily="34" charset="0"/>
                          <a:cs typeface="Gill Sans Light" panose="020B0302020104020203" pitchFamily="34" charset="-79"/>
                        </a:rPr>
                        <a:t>352,938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dirty="0">
                          <a:latin typeface="Fira Sans Light" panose="020B0403050000020004" pitchFamily="34" charset="0"/>
                          <a:cs typeface="Gill Sans Light" panose="020B0302020104020203" pitchFamily="34" charset="-79"/>
                        </a:rPr>
                        <a:t>113,108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65659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b="0" i="0" dirty="0">
                        <a:latin typeface="Gill Sans Light" panose="020B0302020104020203" pitchFamily="34" charset="-79"/>
                        <a:cs typeface="Gill Sans Light" panose="020B0302020104020203" pitchFamily="34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b="0" i="0" dirty="0">
                        <a:latin typeface="Gill Sans Light" panose="020B0302020104020203" pitchFamily="34" charset="-79"/>
                        <a:cs typeface="Gill Sans Light" panose="020B0302020104020203" pitchFamily="34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b="0" i="0" dirty="0">
                        <a:latin typeface="Gill Sans Light" panose="020B0302020104020203" pitchFamily="34" charset="-79"/>
                        <a:cs typeface="Gill Sans Light" panose="020B0302020104020203" pitchFamily="34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b="0" i="0" dirty="0">
                        <a:latin typeface="Gill Sans Light" panose="020B0302020104020203" pitchFamily="34" charset="-79"/>
                        <a:cs typeface="Gill Sans Light" panose="020B0302020104020203" pitchFamily="34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4973524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r>
                        <a:rPr lang="en-US" b="0" i="1" dirty="0">
                          <a:latin typeface="Fira Sans Light" panose="020B0403050000020004" pitchFamily="34" charset="0"/>
                          <a:cs typeface="Gill Sans Light" panose="020B0302020104020203" pitchFamily="34" charset="-79"/>
                        </a:rPr>
                        <a:t>Open search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9712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 err="1">
                          <a:latin typeface="Fira Sans Light" panose="020B0403050000020004" pitchFamily="34" charset="0"/>
                          <a:cs typeface="Gill Sans Light" panose="020B0302020104020203" pitchFamily="34" charset="-79"/>
                        </a:rPr>
                        <a:t>SpectraST</a:t>
                      </a:r>
                      <a:endParaRPr lang="en-US" b="0" i="0" dirty="0">
                        <a:latin typeface="Fira Sans Light" panose="020B0403050000020004" pitchFamily="34" charset="0"/>
                        <a:cs typeface="Gill Sans Light" panose="020B0302020104020203" pitchFamily="34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dirty="0">
                          <a:latin typeface="Fira Sans Light" panose="020B0403050000020004" pitchFamily="34" charset="0"/>
                          <a:cs typeface="Gill Sans Light" panose="020B0302020104020203" pitchFamily="34" charset="-79"/>
                        </a:rPr>
                        <a:t>1277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dirty="0">
                          <a:latin typeface="Fira Sans Light" panose="020B0403050000020004" pitchFamily="34" charset="0"/>
                          <a:cs typeface="Gill Sans Light" panose="020B0302020104020203" pitchFamily="34" charset="-79"/>
                        </a:rPr>
                        <a:t>531,886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dirty="0">
                          <a:latin typeface="Fira Sans Light" panose="020B0403050000020004" pitchFamily="34" charset="0"/>
                          <a:cs typeface="Gill Sans Light" panose="020B0302020104020203" pitchFamily="34" charset="-79"/>
                        </a:rPr>
                        <a:t>137,064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36882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Fira Sans Light" panose="020B0403050000020004" pitchFamily="34" charset="0"/>
                          <a:cs typeface="Gill Sans Light" panose="020B0302020104020203" pitchFamily="34" charset="-79"/>
                        </a:rPr>
                        <a:t>ANN-</a:t>
                      </a:r>
                      <a:r>
                        <a:rPr lang="en-US" b="0" i="0" dirty="0" err="1">
                          <a:latin typeface="Fira Sans Light" panose="020B0403050000020004" pitchFamily="34" charset="0"/>
                          <a:cs typeface="Gill Sans Light" panose="020B0302020104020203" pitchFamily="34" charset="-79"/>
                        </a:rPr>
                        <a:t>SoLo</a:t>
                      </a:r>
                      <a:endParaRPr lang="en-US" b="0" i="0" dirty="0">
                        <a:latin typeface="Fira Sans Light" panose="020B0403050000020004" pitchFamily="34" charset="0"/>
                        <a:cs typeface="Gill Sans Light" panose="020B0302020104020203" pitchFamily="34" charset="-79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dirty="0">
                          <a:latin typeface="Fira Sans Light" panose="020B0403050000020004" pitchFamily="34" charset="0"/>
                          <a:cs typeface="Gill Sans Light" panose="020B0302020104020203" pitchFamily="34" charset="-79"/>
                        </a:rPr>
                        <a:t>107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dirty="0">
                          <a:latin typeface="Fira Sans Light" panose="020B0403050000020004" pitchFamily="34" charset="0"/>
                          <a:cs typeface="Gill Sans Light" panose="020B0302020104020203" pitchFamily="34" charset="-79"/>
                        </a:rPr>
                        <a:t>745,327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dirty="0">
                          <a:latin typeface="Fira Sans Light" panose="020B0403050000020004" pitchFamily="34" charset="0"/>
                          <a:cs typeface="Gill Sans Light" panose="020B0302020104020203" pitchFamily="34" charset="-79"/>
                        </a:rPr>
                        <a:t>195,999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3222500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80C450-3F38-9047-8C27-51AA35ADB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C79B-EF36-E84A-9D81-247A27CBF6AC}" type="slidenum">
              <a:rPr lang="en-US" smtClean="0"/>
              <a:t>27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4B8FB2-5935-E14C-9C82-6701B130A12D}"/>
              </a:ext>
            </a:extLst>
          </p:cNvPr>
          <p:cNvSpPr txBox="1"/>
          <p:nvPr/>
        </p:nvSpPr>
        <p:spPr>
          <a:xfrm>
            <a:off x="838200" y="6120000"/>
            <a:ext cx="10515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Fira Sans Light" panose="020B0403050000020004" pitchFamily="34" charset="0"/>
                <a:cs typeface="Gill Sans Light" panose="020B0302020104020203" pitchFamily="34" charset="-79"/>
              </a:rPr>
              <a:t>Chick, J. M. </a:t>
            </a:r>
            <a:r>
              <a:rPr lang="en-US" sz="1400" i="1" dirty="0">
                <a:latin typeface="Fira Sans Light" panose="020B0403050000020004" pitchFamily="34" charset="0"/>
                <a:cs typeface="Gill Sans Light" panose="020B0302020104020203" pitchFamily="34" charset="-79"/>
              </a:rPr>
              <a:t>et al</a:t>
            </a:r>
            <a:r>
              <a:rPr lang="en-US" sz="1400" dirty="0">
                <a:latin typeface="Fira Sans Light" panose="020B0403050000020004" pitchFamily="34" charset="0"/>
                <a:cs typeface="Gill Sans Light" panose="020B0302020104020203" pitchFamily="34" charset="-79"/>
              </a:rPr>
              <a:t>. A mass-tolerant database search identifies a large proportion of unassigned spectra in shotgun proteomics as modified peptides. </a:t>
            </a:r>
            <a:r>
              <a:rPr lang="en-US" sz="1400" i="1" dirty="0">
                <a:latin typeface="Fira Sans Light" panose="020B0403050000020004" pitchFamily="34" charset="0"/>
                <a:cs typeface="Gill Sans Light" panose="020B0302020104020203" pitchFamily="34" charset="-79"/>
              </a:rPr>
              <a:t>Nat. </a:t>
            </a:r>
            <a:r>
              <a:rPr lang="en-US" sz="1400" i="1" dirty="0" err="1">
                <a:latin typeface="Fira Sans Light" panose="020B0403050000020004" pitchFamily="34" charset="0"/>
                <a:cs typeface="Gill Sans Light" panose="020B0302020104020203" pitchFamily="34" charset="-79"/>
              </a:rPr>
              <a:t>Biotechnol</a:t>
            </a:r>
            <a:r>
              <a:rPr lang="en-US" sz="1400" i="1" dirty="0">
                <a:latin typeface="Fira Sans Light" panose="020B0403050000020004" pitchFamily="34" charset="0"/>
                <a:cs typeface="Gill Sans Light" panose="020B0302020104020203" pitchFamily="34" charset="-79"/>
              </a:rPr>
              <a:t>.</a:t>
            </a:r>
            <a:r>
              <a:rPr lang="en-US" sz="1400" dirty="0">
                <a:latin typeface="Fira Sans Light" panose="020B0403050000020004" pitchFamily="34" charset="0"/>
                <a:cs typeface="Gill Sans Light" panose="020B0302020104020203" pitchFamily="34" charset="-79"/>
              </a:rPr>
              <a:t> </a:t>
            </a:r>
            <a:r>
              <a:rPr lang="en-US" sz="1400" b="1" dirty="0">
                <a:latin typeface="Fira Sans Light" panose="020B0403050000020004" pitchFamily="34" charset="0"/>
                <a:cs typeface="Gill Sans Light" panose="020B0302020104020203" pitchFamily="34" charset="-79"/>
              </a:rPr>
              <a:t>33</a:t>
            </a:r>
            <a:r>
              <a:rPr lang="en-US" sz="1400" dirty="0">
                <a:latin typeface="Fira Sans Light" panose="020B0403050000020004" pitchFamily="34" charset="0"/>
                <a:cs typeface="Gill Sans Light" panose="020B0302020104020203" pitchFamily="34" charset="-79"/>
              </a:rPr>
              <a:t>, 743–749 (2015).</a:t>
            </a:r>
            <a:endParaRPr lang="en-US" sz="1400" dirty="0">
              <a:effectLst/>
              <a:latin typeface="Fira Sans Light" panose="020B0403050000020004" pitchFamily="34" charset="0"/>
              <a:cs typeface="Gill Sans Light" panose="020B0302020104020203" pitchFamily="34" charset="-79"/>
            </a:endParaRP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3E354EE3-427E-E942-BF88-F5A9BC1C3C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5296859"/>
              </p:ext>
            </p:extLst>
          </p:nvPr>
        </p:nvGraphicFramePr>
        <p:xfrm>
          <a:off x="838200" y="2286062"/>
          <a:ext cx="10515600" cy="148336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204067826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04086172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52059781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265225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b="0" i="0" dirty="0">
                          <a:latin typeface="Fira Sans" panose="020B0503050000020004" pitchFamily="34" charset="0"/>
                          <a:cs typeface="Gill Sans" panose="020B0502020104020203" pitchFamily="34" charset="-79"/>
                        </a:rPr>
                        <a:t>Search engine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dirty="0">
                          <a:latin typeface="Fira Sans" panose="020B0503050000020004" pitchFamily="34" charset="0"/>
                          <a:cs typeface="Gill Sans" panose="020B0502020104020203" pitchFamily="34" charset="-79"/>
                        </a:rPr>
                        <a:t>Time (min)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dirty="0">
                          <a:latin typeface="Fira Sans" panose="020B0503050000020004" pitchFamily="34" charset="0"/>
                          <a:cs typeface="Gill Sans" panose="020B0502020104020203" pitchFamily="34" charset="-79"/>
                        </a:rPr>
                        <a:t># SSMs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dirty="0">
                          <a:latin typeface="Fira Sans" panose="020B0503050000020004" pitchFamily="34" charset="0"/>
                          <a:cs typeface="Gill Sans" panose="020B0502020104020203" pitchFamily="34" charset="-79"/>
                        </a:rPr>
                        <a:t># Peptides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9813646"/>
                  </a:ext>
                </a:extLst>
              </a:tr>
              <a:tr h="370840">
                <a:tc gridSpan="4">
                  <a:txBody>
                    <a:bodyPr/>
                    <a:lstStyle/>
                    <a:p>
                      <a:r>
                        <a:rPr lang="en-US" b="0" i="1" dirty="0">
                          <a:latin typeface="Fira Sans Light" panose="020B0403050000020004" pitchFamily="34" charset="0"/>
                          <a:cs typeface="Gill Sans Light" panose="020B0302020104020203" pitchFamily="34" charset="-79"/>
                        </a:rPr>
                        <a:t>Standard search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8461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 err="1">
                          <a:latin typeface="Fira Sans Light" panose="020B0403050000020004" pitchFamily="34" charset="0"/>
                          <a:cs typeface="Gill Sans Light" panose="020B0302020104020203" pitchFamily="34" charset="-79"/>
                        </a:rPr>
                        <a:t>SpectraST</a:t>
                      </a:r>
                      <a:endParaRPr lang="en-US" b="0" i="0" dirty="0">
                        <a:latin typeface="Fira Sans Light" panose="020B0403050000020004" pitchFamily="34" charset="0"/>
                        <a:cs typeface="Gill Sans Light" panose="020B0302020104020203" pitchFamily="34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dirty="0">
                          <a:latin typeface="Fira Sans Light" panose="020B0403050000020004" pitchFamily="34" charset="0"/>
                          <a:cs typeface="Gill Sans Light" panose="020B0302020104020203" pitchFamily="34" charset="-79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dirty="0">
                          <a:latin typeface="Fira Sans Light" panose="020B0403050000020004" pitchFamily="34" charset="0"/>
                          <a:cs typeface="Gill Sans Light" panose="020B0302020104020203" pitchFamily="34" charset="-79"/>
                        </a:rPr>
                        <a:t>369,242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dirty="0">
                          <a:latin typeface="Fira Sans Light" panose="020B0403050000020004" pitchFamily="34" charset="0"/>
                          <a:cs typeface="Gill Sans Light" panose="020B0302020104020203" pitchFamily="34" charset="-79"/>
                        </a:rPr>
                        <a:t>109,518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6019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0" dirty="0">
                          <a:latin typeface="Fira Sans Light" panose="020B0403050000020004" pitchFamily="34" charset="0"/>
                          <a:cs typeface="Gill Sans Light" panose="020B0302020104020203" pitchFamily="34" charset="-79"/>
                        </a:rPr>
                        <a:t>ANN-</a:t>
                      </a:r>
                      <a:r>
                        <a:rPr lang="en-US" b="0" i="0" dirty="0" err="1">
                          <a:latin typeface="Fira Sans Light" panose="020B0403050000020004" pitchFamily="34" charset="0"/>
                          <a:cs typeface="Gill Sans Light" panose="020B0302020104020203" pitchFamily="34" charset="-79"/>
                        </a:rPr>
                        <a:t>SoLo</a:t>
                      </a:r>
                      <a:endParaRPr lang="en-US" b="0" i="0" dirty="0">
                        <a:latin typeface="Fira Sans Light" panose="020B0403050000020004" pitchFamily="34" charset="0"/>
                        <a:cs typeface="Gill Sans Light" panose="020B0302020104020203" pitchFamily="34" charset="-79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dirty="0">
                          <a:latin typeface="Fira Sans Light" panose="020B0403050000020004" pitchFamily="34" charset="0"/>
                          <a:cs typeface="Gill Sans Light" panose="020B0302020104020203" pitchFamily="34" charset="-79"/>
                        </a:rPr>
                        <a:t>24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dirty="0">
                          <a:latin typeface="Fira Sans Light" panose="020B0403050000020004" pitchFamily="34" charset="0"/>
                          <a:cs typeface="Gill Sans Light" panose="020B0302020104020203" pitchFamily="34" charset="-79"/>
                        </a:rPr>
                        <a:t>352,938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i="0" dirty="0">
                          <a:latin typeface="Fira Sans Light" panose="020B0403050000020004" pitchFamily="34" charset="0"/>
                          <a:cs typeface="Gill Sans Light" panose="020B0302020104020203" pitchFamily="34" charset="-79"/>
                        </a:rPr>
                        <a:t>113,108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65659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848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31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C627BA3-E3CA-D34D-8A0C-A43CA7E09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00" y="1461208"/>
            <a:ext cx="5040000" cy="335534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9CB6B58-6903-1E40-9FC9-C1AEB0FB902A}"/>
              </a:ext>
            </a:extLst>
          </p:cNvPr>
          <p:cNvSpPr txBox="1"/>
          <p:nvPr/>
        </p:nvSpPr>
        <p:spPr>
          <a:xfrm>
            <a:off x="704000" y="988791"/>
            <a:ext cx="504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cap="small" dirty="0">
                <a:solidFill>
                  <a:schemeClr val="bg1"/>
                </a:solidFill>
                <a:latin typeface="Fira Sans Light" panose="020B0403050000020004" pitchFamily="34" charset="0"/>
              </a:rPr>
              <a:t>Noble lab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994DF0-D899-C94E-AD33-FD2B07FF0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B839AA-F865-A144-ABBD-2B8D76922D3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000" y="5277600"/>
            <a:ext cx="2362511" cy="11614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9FCEB1-03E3-6C45-AC94-3F66E470C12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660" y="5489186"/>
            <a:ext cx="3728340" cy="7382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B9AEDA9-71A7-E44F-B06D-110ACA88F3C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9690" y="5415357"/>
            <a:ext cx="2766790" cy="8859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0995C64-7A11-D846-B9F9-B62E86CFFA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8000" y="1461600"/>
            <a:ext cx="5040000" cy="334774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54A2C65-B4BF-704C-82DB-3D41E1791254}"/>
              </a:ext>
            </a:extLst>
          </p:cNvPr>
          <p:cNvSpPr txBox="1"/>
          <p:nvPr/>
        </p:nvSpPr>
        <p:spPr>
          <a:xfrm>
            <a:off x="6448000" y="990000"/>
            <a:ext cx="504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cap="small" dirty="0">
                <a:solidFill>
                  <a:schemeClr val="bg1"/>
                </a:solidFill>
                <a:latin typeface="Fira Sans Light" panose="020B0403050000020004" pitchFamily="34" charset="0"/>
              </a:rPr>
              <a:t>ADREM data lab</a:t>
            </a:r>
          </a:p>
        </p:txBody>
      </p:sp>
    </p:spTree>
    <p:extLst>
      <p:ext uri="{BB962C8B-B14F-4D97-AF65-F5344CB8AC3E}">
        <p14:creationId xmlns:p14="http://schemas.microsoft.com/office/powerpoint/2010/main" val="14844011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31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94DF0-D899-C94E-AD33-FD2B07FF0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ANN-</a:t>
            </a:r>
            <a:r>
              <a:rPr lang="en-US" dirty="0" err="1"/>
              <a:t>SoLo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D9F040-F778-1644-9D35-ACDCC7664020}"/>
              </a:ext>
            </a:extLst>
          </p:cNvPr>
          <p:cNvSpPr txBox="1"/>
          <p:nvPr/>
        </p:nvSpPr>
        <p:spPr>
          <a:xfrm>
            <a:off x="838800" y="1468799"/>
            <a:ext cx="10515600" cy="138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Fira Sans Light" panose="020B0403050000020004" pitchFamily="34" charset="0"/>
              </a:rPr>
              <a:t>Bittremieux, W., </a:t>
            </a:r>
            <a:r>
              <a:rPr lang="en-US" sz="2800" dirty="0" err="1">
                <a:solidFill>
                  <a:schemeClr val="bg1"/>
                </a:solidFill>
                <a:latin typeface="Fira Sans Light" panose="020B0403050000020004" pitchFamily="34" charset="0"/>
              </a:rPr>
              <a:t>Meysman</a:t>
            </a:r>
            <a:r>
              <a:rPr lang="en-US" sz="2800" dirty="0">
                <a:solidFill>
                  <a:schemeClr val="bg1"/>
                </a:solidFill>
                <a:latin typeface="Fira Sans Light" panose="020B0403050000020004" pitchFamily="34" charset="0"/>
              </a:rPr>
              <a:t>, P., Noble, W. S. &amp; </a:t>
            </a:r>
            <a:r>
              <a:rPr lang="en-US" sz="2800" dirty="0" err="1">
                <a:solidFill>
                  <a:schemeClr val="bg1"/>
                </a:solidFill>
                <a:latin typeface="Fira Sans Light" panose="020B0403050000020004" pitchFamily="34" charset="0"/>
              </a:rPr>
              <a:t>Laukens</a:t>
            </a:r>
            <a:r>
              <a:rPr lang="en-US" sz="2800" dirty="0">
                <a:solidFill>
                  <a:schemeClr val="bg1"/>
                </a:solidFill>
                <a:latin typeface="Fira Sans Light" panose="020B0403050000020004" pitchFamily="34" charset="0"/>
              </a:rPr>
              <a:t>, K.</a:t>
            </a:r>
            <a:br>
              <a:rPr lang="en-US" sz="2800" dirty="0">
                <a:solidFill>
                  <a:schemeClr val="bg1"/>
                </a:solidFill>
                <a:latin typeface="Fira Sans Light" panose="020B0403050000020004" pitchFamily="34" charset="0"/>
              </a:rPr>
            </a:br>
            <a:r>
              <a:rPr lang="en-US" sz="2800" dirty="0">
                <a:solidFill>
                  <a:schemeClr val="bg1"/>
                </a:solidFill>
                <a:latin typeface="Fira Sans Light" panose="020B0403050000020004" pitchFamily="34" charset="0"/>
              </a:rPr>
              <a:t>Fast open modification spectral library searching through approximate nearest neighbor indexing. </a:t>
            </a:r>
            <a:r>
              <a:rPr lang="en-US" sz="2800" i="1" dirty="0" err="1">
                <a:solidFill>
                  <a:schemeClr val="bg1"/>
                </a:solidFill>
                <a:latin typeface="Fira Sans Light" panose="020B0403050000020004" pitchFamily="34" charset="0"/>
              </a:rPr>
              <a:t>bioRxiv</a:t>
            </a:r>
            <a:r>
              <a:rPr lang="en-US" sz="2800" dirty="0">
                <a:solidFill>
                  <a:schemeClr val="bg1"/>
                </a:solidFill>
                <a:latin typeface="Fira Sans Light" panose="020B0403050000020004" pitchFamily="34" charset="0"/>
              </a:rPr>
              <a:t> (2018).</a:t>
            </a:r>
            <a:endParaRPr lang="en-US" sz="2800" dirty="0">
              <a:solidFill>
                <a:schemeClr val="bg1"/>
              </a:solidFill>
              <a:effectLst/>
              <a:latin typeface="Fira Sans Light" panose="020B04030500000200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73573C-2F5C-FB4E-937B-F7CE64001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200" y="3538297"/>
            <a:ext cx="444149" cy="583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48041E5-CB71-ED43-8930-E8C2AF787570}"/>
              </a:ext>
            </a:extLst>
          </p:cNvPr>
          <p:cNvSpPr txBox="1"/>
          <p:nvPr/>
        </p:nvSpPr>
        <p:spPr>
          <a:xfrm>
            <a:off x="1731882" y="3568287"/>
            <a:ext cx="9744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Fira Sans Light" panose="020B0403050000020004" pitchFamily="34" charset="0"/>
              </a:rPr>
              <a:t>https://</a:t>
            </a:r>
            <a:r>
              <a:rPr lang="en-US" sz="2800" dirty="0" err="1">
                <a:solidFill>
                  <a:schemeClr val="bg1"/>
                </a:solidFill>
                <a:latin typeface="Fira Sans Light" panose="020B0403050000020004" pitchFamily="34" charset="0"/>
              </a:rPr>
              <a:t>doi.org</a:t>
            </a:r>
            <a:r>
              <a:rPr lang="en-US" sz="2800" dirty="0">
                <a:solidFill>
                  <a:schemeClr val="bg1"/>
                </a:solidFill>
                <a:latin typeface="Fira Sans Light" panose="020B0403050000020004" pitchFamily="34" charset="0"/>
              </a:rPr>
              <a:t>/10.1101/326173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8E0EE76-48EC-E047-827E-EF4E5C5D77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200" y="4806000"/>
            <a:ext cx="586968" cy="5832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DAF8712-24EC-3241-977F-D0D62B219DC1}"/>
              </a:ext>
            </a:extLst>
          </p:cNvPr>
          <p:cNvSpPr txBox="1"/>
          <p:nvPr/>
        </p:nvSpPr>
        <p:spPr>
          <a:xfrm>
            <a:off x="1799065" y="4835990"/>
            <a:ext cx="96777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Fira Sans Light" panose="020B0403050000020004" pitchFamily="34" charset="0"/>
              </a:rPr>
              <a:t>https://</a:t>
            </a:r>
            <a:r>
              <a:rPr lang="en-US" sz="2800" dirty="0" err="1">
                <a:solidFill>
                  <a:schemeClr val="bg1"/>
                </a:solidFill>
                <a:latin typeface="Fira Sans Light" panose="020B0403050000020004" pitchFamily="34" charset="0"/>
              </a:rPr>
              <a:t>github.com</a:t>
            </a:r>
            <a:r>
              <a:rPr lang="en-US" sz="2800" dirty="0">
                <a:solidFill>
                  <a:schemeClr val="bg1"/>
                </a:solidFill>
                <a:latin typeface="Fira Sans Light" panose="020B0403050000020004" pitchFamily="34" charset="0"/>
              </a:rPr>
              <a:t>/</a:t>
            </a:r>
            <a:r>
              <a:rPr lang="en-US" sz="2800" dirty="0" err="1">
                <a:solidFill>
                  <a:schemeClr val="bg1"/>
                </a:solidFill>
                <a:latin typeface="Fira Sans Light" panose="020B0403050000020004" pitchFamily="34" charset="0"/>
              </a:rPr>
              <a:t>bittremieux</a:t>
            </a:r>
            <a:r>
              <a:rPr lang="en-US" sz="2800" dirty="0">
                <a:solidFill>
                  <a:schemeClr val="bg1"/>
                </a:solidFill>
                <a:latin typeface="Fira Sans Light" panose="020B0403050000020004" pitchFamily="34" charset="0"/>
              </a:rPr>
              <a:t>/ANN-</a:t>
            </a:r>
            <a:r>
              <a:rPr lang="en-US" sz="2800" dirty="0" err="1">
                <a:solidFill>
                  <a:schemeClr val="bg1"/>
                </a:solidFill>
                <a:latin typeface="Fira Sans Light" panose="020B0403050000020004" pitchFamily="34" charset="0"/>
              </a:rPr>
              <a:t>SoLo</a:t>
            </a:r>
            <a:endParaRPr lang="en-US" sz="2800" dirty="0">
              <a:solidFill>
                <a:schemeClr val="bg1"/>
              </a:solidFill>
              <a:latin typeface="Fira Sans Light" panose="020B04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88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1FDBCAE-1E0A-414B-A4F4-F6C52A9DA1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2158"/>
            <a:ext cx="12192000" cy="7002316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EDA5AADC-92A1-904B-BED8-22C81009B019}"/>
              </a:ext>
            </a:extLst>
          </p:cNvPr>
          <p:cNvGrpSpPr/>
          <p:nvPr/>
        </p:nvGrpSpPr>
        <p:grpSpPr>
          <a:xfrm>
            <a:off x="1" y="-72157"/>
            <a:ext cx="12191999" cy="7002315"/>
            <a:chOff x="1" y="-7535"/>
            <a:chExt cx="12191999" cy="7002315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9AF73910-93DA-1A4B-B42A-3BAA801CE3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 radius="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-7535"/>
              <a:ext cx="12191999" cy="7002315"/>
            </a:xfrm>
            <a:custGeom>
              <a:avLst/>
              <a:gdLst>
                <a:gd name="connsiteX0" fmla="*/ 2030274 w 12191999"/>
                <a:gd name="connsiteY0" fmla="*/ 5831509 h 7002315"/>
                <a:gd name="connsiteX1" fmla="*/ 1670274 w 12191999"/>
                <a:gd name="connsiteY1" fmla="*/ 6191509 h 7002315"/>
                <a:gd name="connsiteX2" fmla="*/ 2030274 w 12191999"/>
                <a:gd name="connsiteY2" fmla="*/ 6551509 h 7002315"/>
                <a:gd name="connsiteX3" fmla="*/ 2390274 w 12191999"/>
                <a:gd name="connsiteY3" fmla="*/ 6191509 h 7002315"/>
                <a:gd name="connsiteX4" fmla="*/ 2030274 w 12191999"/>
                <a:gd name="connsiteY4" fmla="*/ 5831509 h 7002315"/>
                <a:gd name="connsiteX5" fmla="*/ 5224256 w 12191999"/>
                <a:gd name="connsiteY5" fmla="*/ 3721972 h 7002315"/>
                <a:gd name="connsiteX6" fmla="*/ 4864257 w 12191999"/>
                <a:gd name="connsiteY6" fmla="*/ 4081972 h 7002315"/>
                <a:gd name="connsiteX7" fmla="*/ 5224256 w 12191999"/>
                <a:gd name="connsiteY7" fmla="*/ 4441972 h 7002315"/>
                <a:gd name="connsiteX8" fmla="*/ 5584256 w 12191999"/>
                <a:gd name="connsiteY8" fmla="*/ 4081972 h 7002315"/>
                <a:gd name="connsiteX9" fmla="*/ 5224256 w 12191999"/>
                <a:gd name="connsiteY9" fmla="*/ 3721972 h 7002315"/>
                <a:gd name="connsiteX10" fmla="*/ 9401620 w 12191999"/>
                <a:gd name="connsiteY10" fmla="*/ 1787295 h 7002315"/>
                <a:gd name="connsiteX11" fmla="*/ 9041620 w 12191999"/>
                <a:gd name="connsiteY11" fmla="*/ 2147295 h 7002315"/>
                <a:gd name="connsiteX12" fmla="*/ 9401620 w 12191999"/>
                <a:gd name="connsiteY12" fmla="*/ 2507295 h 7002315"/>
                <a:gd name="connsiteX13" fmla="*/ 9761620 w 12191999"/>
                <a:gd name="connsiteY13" fmla="*/ 2147295 h 7002315"/>
                <a:gd name="connsiteX14" fmla="*/ 9401620 w 12191999"/>
                <a:gd name="connsiteY14" fmla="*/ 1787295 h 7002315"/>
                <a:gd name="connsiteX15" fmla="*/ 11057166 w 12191999"/>
                <a:gd name="connsiteY15" fmla="*/ 998022 h 7002315"/>
                <a:gd name="connsiteX16" fmla="*/ 10697166 w 12191999"/>
                <a:gd name="connsiteY16" fmla="*/ 1358022 h 7002315"/>
                <a:gd name="connsiteX17" fmla="*/ 11057166 w 12191999"/>
                <a:gd name="connsiteY17" fmla="*/ 1718022 h 7002315"/>
                <a:gd name="connsiteX18" fmla="*/ 11417166 w 12191999"/>
                <a:gd name="connsiteY18" fmla="*/ 1358022 h 7002315"/>
                <a:gd name="connsiteX19" fmla="*/ 11057166 w 12191999"/>
                <a:gd name="connsiteY19" fmla="*/ 998022 h 7002315"/>
                <a:gd name="connsiteX20" fmla="*/ 1739913 w 12191999"/>
                <a:gd name="connsiteY20" fmla="*/ 353130 h 7002315"/>
                <a:gd name="connsiteX21" fmla="*/ 1379913 w 12191999"/>
                <a:gd name="connsiteY21" fmla="*/ 713130 h 7002315"/>
                <a:gd name="connsiteX22" fmla="*/ 1739913 w 12191999"/>
                <a:gd name="connsiteY22" fmla="*/ 1073131 h 7002315"/>
                <a:gd name="connsiteX23" fmla="*/ 2099913 w 12191999"/>
                <a:gd name="connsiteY23" fmla="*/ 713130 h 7002315"/>
                <a:gd name="connsiteX24" fmla="*/ 1739913 w 12191999"/>
                <a:gd name="connsiteY24" fmla="*/ 353130 h 7002315"/>
                <a:gd name="connsiteX25" fmla="*/ 0 w 12191999"/>
                <a:gd name="connsiteY25" fmla="*/ 0 h 7002315"/>
                <a:gd name="connsiteX26" fmla="*/ 12191999 w 12191999"/>
                <a:gd name="connsiteY26" fmla="*/ 0 h 7002315"/>
                <a:gd name="connsiteX27" fmla="*/ 12191999 w 12191999"/>
                <a:gd name="connsiteY27" fmla="*/ 7002315 h 7002315"/>
                <a:gd name="connsiteX28" fmla="*/ 0 w 12191999"/>
                <a:gd name="connsiteY28" fmla="*/ 7002315 h 7002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191999" h="7002315">
                  <a:moveTo>
                    <a:pt x="2030274" y="5831509"/>
                  </a:moveTo>
                  <a:cubicBezTo>
                    <a:pt x="1831451" y="5831509"/>
                    <a:pt x="1670274" y="5992686"/>
                    <a:pt x="1670274" y="6191509"/>
                  </a:cubicBezTo>
                  <a:cubicBezTo>
                    <a:pt x="1670274" y="6390332"/>
                    <a:pt x="1831451" y="6551509"/>
                    <a:pt x="2030274" y="6551509"/>
                  </a:cubicBezTo>
                  <a:cubicBezTo>
                    <a:pt x="2229097" y="6551509"/>
                    <a:pt x="2390274" y="6390332"/>
                    <a:pt x="2390274" y="6191509"/>
                  </a:cubicBezTo>
                  <a:cubicBezTo>
                    <a:pt x="2390274" y="5992686"/>
                    <a:pt x="2229097" y="5831509"/>
                    <a:pt x="2030274" y="5831509"/>
                  </a:cubicBezTo>
                  <a:close/>
                  <a:moveTo>
                    <a:pt x="5224256" y="3721972"/>
                  </a:moveTo>
                  <a:cubicBezTo>
                    <a:pt x="5025434" y="3721972"/>
                    <a:pt x="4864257" y="3883149"/>
                    <a:pt x="4864257" y="4081972"/>
                  </a:cubicBezTo>
                  <a:cubicBezTo>
                    <a:pt x="4864257" y="4280795"/>
                    <a:pt x="5025434" y="4441972"/>
                    <a:pt x="5224256" y="4441972"/>
                  </a:cubicBezTo>
                  <a:cubicBezTo>
                    <a:pt x="5423079" y="4441972"/>
                    <a:pt x="5584256" y="4280795"/>
                    <a:pt x="5584256" y="4081972"/>
                  </a:cubicBezTo>
                  <a:cubicBezTo>
                    <a:pt x="5584256" y="3883149"/>
                    <a:pt x="5423079" y="3721972"/>
                    <a:pt x="5224256" y="3721972"/>
                  </a:cubicBezTo>
                  <a:close/>
                  <a:moveTo>
                    <a:pt x="9401620" y="1787295"/>
                  </a:moveTo>
                  <a:cubicBezTo>
                    <a:pt x="9202797" y="1787295"/>
                    <a:pt x="9041620" y="1948472"/>
                    <a:pt x="9041620" y="2147295"/>
                  </a:cubicBezTo>
                  <a:cubicBezTo>
                    <a:pt x="9041620" y="2346118"/>
                    <a:pt x="9202797" y="2507295"/>
                    <a:pt x="9401620" y="2507295"/>
                  </a:cubicBezTo>
                  <a:cubicBezTo>
                    <a:pt x="9600443" y="2507295"/>
                    <a:pt x="9761620" y="2346118"/>
                    <a:pt x="9761620" y="2147295"/>
                  </a:cubicBezTo>
                  <a:cubicBezTo>
                    <a:pt x="9761620" y="1948472"/>
                    <a:pt x="9600443" y="1787295"/>
                    <a:pt x="9401620" y="1787295"/>
                  </a:cubicBezTo>
                  <a:close/>
                  <a:moveTo>
                    <a:pt x="11057166" y="998022"/>
                  </a:moveTo>
                  <a:cubicBezTo>
                    <a:pt x="10858343" y="998022"/>
                    <a:pt x="10697166" y="1159199"/>
                    <a:pt x="10697166" y="1358022"/>
                  </a:cubicBezTo>
                  <a:cubicBezTo>
                    <a:pt x="10697166" y="1556845"/>
                    <a:pt x="10858343" y="1718022"/>
                    <a:pt x="11057166" y="1718022"/>
                  </a:cubicBezTo>
                  <a:cubicBezTo>
                    <a:pt x="11255989" y="1718022"/>
                    <a:pt x="11417166" y="1556845"/>
                    <a:pt x="11417166" y="1358022"/>
                  </a:cubicBezTo>
                  <a:cubicBezTo>
                    <a:pt x="11417166" y="1159199"/>
                    <a:pt x="11255989" y="998022"/>
                    <a:pt x="11057166" y="998022"/>
                  </a:cubicBezTo>
                  <a:close/>
                  <a:moveTo>
                    <a:pt x="1739913" y="353130"/>
                  </a:moveTo>
                  <a:cubicBezTo>
                    <a:pt x="1541090" y="353130"/>
                    <a:pt x="1379913" y="514307"/>
                    <a:pt x="1379913" y="713130"/>
                  </a:cubicBezTo>
                  <a:cubicBezTo>
                    <a:pt x="1379913" y="911953"/>
                    <a:pt x="1541090" y="1073131"/>
                    <a:pt x="1739913" y="1073131"/>
                  </a:cubicBezTo>
                  <a:cubicBezTo>
                    <a:pt x="1938736" y="1073131"/>
                    <a:pt x="2099913" y="911953"/>
                    <a:pt x="2099913" y="713130"/>
                  </a:cubicBezTo>
                  <a:cubicBezTo>
                    <a:pt x="2099913" y="514307"/>
                    <a:pt x="1938736" y="353130"/>
                    <a:pt x="1739913" y="353130"/>
                  </a:cubicBezTo>
                  <a:close/>
                  <a:moveTo>
                    <a:pt x="0" y="0"/>
                  </a:moveTo>
                  <a:lnTo>
                    <a:pt x="12191999" y="0"/>
                  </a:lnTo>
                  <a:lnTo>
                    <a:pt x="12191999" y="7002315"/>
                  </a:lnTo>
                  <a:lnTo>
                    <a:pt x="0" y="7002315"/>
                  </a:lnTo>
                  <a:close/>
                </a:path>
              </a:pathLst>
            </a:custGeom>
          </p:spPr>
        </p:pic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84CBEE1-D0B8-3945-AE8F-B33F66C76AE7}"/>
                </a:ext>
              </a:extLst>
            </p:cNvPr>
            <p:cNvSpPr/>
            <p:nvPr/>
          </p:nvSpPr>
          <p:spPr>
            <a:xfrm>
              <a:off x="1670273" y="5823973"/>
              <a:ext cx="720000" cy="72000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EE44701-4C5E-404A-836E-47F7AAE3410F}"/>
                </a:ext>
              </a:extLst>
            </p:cNvPr>
            <p:cNvSpPr/>
            <p:nvPr/>
          </p:nvSpPr>
          <p:spPr>
            <a:xfrm>
              <a:off x="1389536" y="335969"/>
              <a:ext cx="720000" cy="72000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B749D22-17B1-D542-ABC6-AF29E04863B6}"/>
                </a:ext>
              </a:extLst>
            </p:cNvPr>
            <p:cNvSpPr/>
            <p:nvPr/>
          </p:nvSpPr>
          <p:spPr>
            <a:xfrm>
              <a:off x="4873882" y="3724061"/>
              <a:ext cx="720000" cy="72000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49B2CDC-93B1-4041-80D9-6B06AAB07BC8}"/>
                </a:ext>
              </a:extLst>
            </p:cNvPr>
            <p:cNvSpPr/>
            <p:nvPr/>
          </p:nvSpPr>
          <p:spPr>
            <a:xfrm>
              <a:off x="9041620" y="1789383"/>
              <a:ext cx="720000" cy="72000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E839BBA-BA20-5644-B90A-98F487D8666B}"/>
                </a:ext>
              </a:extLst>
            </p:cNvPr>
            <p:cNvSpPr/>
            <p:nvPr/>
          </p:nvSpPr>
          <p:spPr>
            <a:xfrm>
              <a:off x="10697166" y="980861"/>
              <a:ext cx="720000" cy="72000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068D1C9-C9FD-854E-9EA7-C605D13B0EC9}"/>
              </a:ext>
            </a:extLst>
          </p:cNvPr>
          <p:cNvGrpSpPr/>
          <p:nvPr/>
        </p:nvGrpSpPr>
        <p:grpSpPr>
          <a:xfrm>
            <a:off x="0" y="-72158"/>
            <a:ext cx="12192000" cy="7002316"/>
            <a:chOff x="0" y="-72158"/>
            <a:chExt cx="12192000" cy="700231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B35EDD79-C126-CA47-83AE-81ECDA7309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 radius="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72158"/>
              <a:ext cx="12192000" cy="7002316"/>
            </a:xfrm>
            <a:custGeom>
              <a:avLst/>
              <a:gdLst>
                <a:gd name="connsiteX0" fmla="*/ 2030274 w 12192000"/>
                <a:gd name="connsiteY0" fmla="*/ 5831510 h 7002316"/>
                <a:gd name="connsiteX1" fmla="*/ 1670274 w 12192000"/>
                <a:gd name="connsiteY1" fmla="*/ 6191510 h 7002316"/>
                <a:gd name="connsiteX2" fmla="*/ 2030274 w 12192000"/>
                <a:gd name="connsiteY2" fmla="*/ 6551510 h 7002316"/>
                <a:gd name="connsiteX3" fmla="*/ 2390274 w 12192000"/>
                <a:gd name="connsiteY3" fmla="*/ 6191510 h 7002316"/>
                <a:gd name="connsiteX4" fmla="*/ 2030274 w 12192000"/>
                <a:gd name="connsiteY4" fmla="*/ 5831510 h 7002316"/>
                <a:gd name="connsiteX5" fmla="*/ 0 w 12192000"/>
                <a:gd name="connsiteY5" fmla="*/ 0 h 7002316"/>
                <a:gd name="connsiteX6" fmla="*/ 12192000 w 12192000"/>
                <a:gd name="connsiteY6" fmla="*/ 0 h 7002316"/>
                <a:gd name="connsiteX7" fmla="*/ 12192000 w 12192000"/>
                <a:gd name="connsiteY7" fmla="*/ 7002316 h 7002316"/>
                <a:gd name="connsiteX8" fmla="*/ 0 w 12192000"/>
                <a:gd name="connsiteY8" fmla="*/ 7002316 h 7002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7002316">
                  <a:moveTo>
                    <a:pt x="2030274" y="5831510"/>
                  </a:moveTo>
                  <a:cubicBezTo>
                    <a:pt x="1831451" y="5831510"/>
                    <a:pt x="1670274" y="5992687"/>
                    <a:pt x="1670274" y="6191510"/>
                  </a:cubicBezTo>
                  <a:cubicBezTo>
                    <a:pt x="1670274" y="6390333"/>
                    <a:pt x="1831451" y="6551510"/>
                    <a:pt x="2030274" y="6551510"/>
                  </a:cubicBezTo>
                  <a:cubicBezTo>
                    <a:pt x="2229097" y="6551510"/>
                    <a:pt x="2390274" y="6390333"/>
                    <a:pt x="2390274" y="6191510"/>
                  </a:cubicBezTo>
                  <a:cubicBezTo>
                    <a:pt x="2390274" y="5992687"/>
                    <a:pt x="2229097" y="5831510"/>
                    <a:pt x="2030274" y="5831510"/>
                  </a:cubicBez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7002316"/>
                  </a:lnTo>
                  <a:lnTo>
                    <a:pt x="0" y="7002316"/>
                  </a:lnTo>
                  <a:close/>
                </a:path>
              </a:pathLst>
            </a:custGeom>
          </p:spPr>
        </p:pic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E460B37-9806-4647-A0E0-61907C428B07}"/>
                </a:ext>
              </a:extLst>
            </p:cNvPr>
            <p:cNvSpPr/>
            <p:nvPr/>
          </p:nvSpPr>
          <p:spPr>
            <a:xfrm>
              <a:off x="1670274" y="5759352"/>
              <a:ext cx="720000" cy="72000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24594F3-29EA-B345-998E-405C3864E6A6}"/>
              </a:ext>
            </a:extLst>
          </p:cNvPr>
          <p:cNvGrpSpPr/>
          <p:nvPr/>
        </p:nvGrpSpPr>
        <p:grpSpPr>
          <a:xfrm>
            <a:off x="8878466" y="2869200"/>
            <a:ext cx="1752600" cy="3950800"/>
            <a:chOff x="6779450" y="2913550"/>
            <a:chExt cx="1752600" cy="39508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96FF5DB-FD04-464B-9637-DCF16CEE01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6912800" y="5784350"/>
              <a:ext cx="1619250" cy="1080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086B610-F3CF-ED46-9E81-D7DC6AAB3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79450" y="2913550"/>
              <a:ext cx="1752600" cy="3594100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DBA6AFB-F64C-674D-AF8C-110EE9FCB5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267683" y="2941975"/>
            <a:ext cx="1619250" cy="36004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66A393-AE86-7645-BF9B-60A1ED50D1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996392" y="2905279"/>
            <a:ext cx="17018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34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57732-3BBF-A14A-9189-461368DDC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profiling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CA0D54-F104-1B49-B125-F7A5B66208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4267" y="1468800"/>
            <a:ext cx="9783467" cy="4600800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CAF6D3-E146-E740-B492-A9C1F9E1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C79B-EF36-E84A-9D81-247A27CBF6AC}" type="slidenum">
              <a:rPr lang="en-US" smtClean="0"/>
              <a:t>30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848CF3-302F-504D-AF62-DD0D2AED433A}"/>
              </a:ext>
            </a:extLst>
          </p:cNvPr>
          <p:cNvSpPr txBox="1"/>
          <p:nvPr/>
        </p:nvSpPr>
        <p:spPr>
          <a:xfrm>
            <a:off x="838200" y="6120000"/>
            <a:ext cx="10515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Chalkley, R. J. </a:t>
            </a:r>
            <a:r>
              <a:rPr lang="en-US" sz="1400" i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et al</a:t>
            </a:r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. Proteome Informatics Research Group (</a:t>
            </a:r>
            <a:r>
              <a:rPr lang="en-US" sz="1400" dirty="0" err="1">
                <a:latin typeface="Gill Sans Light" panose="020B0302020104020203" pitchFamily="34" charset="-79"/>
                <a:cs typeface="Gill Sans Light" panose="020B0302020104020203" pitchFamily="34" charset="-79"/>
              </a:rPr>
              <a:t>iPRG</a:t>
            </a:r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)_2012: A study on detecting modified peptides in a complex mixture. </a:t>
            </a:r>
            <a:r>
              <a:rPr lang="en-US" sz="1400" i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Mol. Cell. Proteomics</a:t>
            </a:r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 </a:t>
            </a:r>
            <a:r>
              <a:rPr lang="en-US" sz="1400" b="1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13</a:t>
            </a:r>
            <a:r>
              <a:rPr lang="en-US" sz="1400" dirty="0">
                <a:latin typeface="Gill Sans Light" panose="020B0302020104020203" pitchFamily="34" charset="-79"/>
                <a:cs typeface="Gill Sans Light" panose="020B0302020104020203" pitchFamily="34" charset="-79"/>
              </a:rPr>
              <a:t>, 360–371 (2014).</a:t>
            </a:r>
            <a:endParaRPr lang="en-US" sz="1400" dirty="0">
              <a:effectLst/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64993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5B4D1-837D-6F45-82BB-361DE1E43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modification searching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9262AB8-8194-1C4E-ABF7-C86521A138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4201113"/>
              </p:ext>
            </p:extLst>
          </p:nvPr>
        </p:nvGraphicFramePr>
        <p:xfrm>
          <a:off x="838200" y="1558603"/>
          <a:ext cx="10515600" cy="407924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071706">
                  <a:extLst>
                    <a:ext uri="{9D8B030D-6E8A-4147-A177-3AD203B41FA5}">
                      <a16:colId xmlns:a16="http://schemas.microsoft.com/office/drawing/2014/main" val="2040678269"/>
                    </a:ext>
                  </a:extLst>
                </a:gridCol>
                <a:gridCol w="1071706">
                  <a:extLst>
                    <a:ext uri="{9D8B030D-6E8A-4147-A177-3AD203B41FA5}">
                      <a16:colId xmlns:a16="http://schemas.microsoft.com/office/drawing/2014/main" val="4040861722"/>
                    </a:ext>
                  </a:extLst>
                </a:gridCol>
                <a:gridCol w="8372188">
                  <a:extLst>
                    <a:ext uri="{9D8B030D-6E8A-4147-A177-3AD203B41FA5}">
                      <a16:colId xmlns:a16="http://schemas.microsoft.com/office/drawing/2014/main" val="15205978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latin typeface="Fira Sans" panose="020B0503050000020004" pitchFamily="34" charset="0"/>
                        </a:rPr>
                        <a:t># SSMs</a:t>
                      </a:r>
                      <a:endParaRPr lang="en-US" sz="1800" b="0" i="0" dirty="0">
                        <a:latin typeface="Fira Sans" panose="020B0503050000020004" pitchFamily="34" charset="0"/>
                        <a:cs typeface="Gill Sans" panose="020B0502020104020203" pitchFamily="34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1" dirty="0" err="1">
                          <a:latin typeface="Fira Sans" panose="020B0503050000020004" pitchFamily="34" charset="0"/>
                        </a:rPr>
                        <a:t>Δm</a:t>
                      </a:r>
                      <a:r>
                        <a:rPr lang="en-US" sz="1800" b="0" i="0" dirty="0">
                          <a:latin typeface="Fira Sans" panose="020B0503050000020004" pitchFamily="34" charset="0"/>
                        </a:rPr>
                        <a:t> (Da)</a:t>
                      </a:r>
                      <a:endParaRPr lang="en-US" sz="1800" b="0" i="0" dirty="0">
                        <a:latin typeface="Fira Sans" panose="020B0503050000020004" pitchFamily="34" charset="0"/>
                        <a:cs typeface="Gill Sans" panose="020B0502020104020203" pitchFamily="34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dirty="0">
                          <a:latin typeface="Fira Sans" panose="020B0503050000020004" pitchFamily="34" charset="0"/>
                        </a:rPr>
                        <a:t>Potential modification</a:t>
                      </a:r>
                      <a:endParaRPr lang="en-US" sz="1800" b="0" i="0" dirty="0">
                        <a:latin typeface="Fira Sans" panose="020B0503050000020004" pitchFamily="34" charset="0"/>
                        <a:cs typeface="Gill Sans" panose="020B0502020104020203" pitchFamily="34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9813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latin typeface="Fira Sans Light" panose="020B0403050000020004" pitchFamily="34" charset="0"/>
                        </a:rPr>
                        <a:t>369,341</a:t>
                      </a:r>
                      <a:endParaRPr lang="en-US" sz="1800" b="0" i="0" dirty="0">
                        <a:latin typeface="Fira Sans Light" panose="020B0403050000020004" pitchFamily="34" charset="0"/>
                        <a:cs typeface="Gill Sans Light" panose="020B0302020104020203" pitchFamily="34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latin typeface="Fira Sans Light" panose="020B0403050000020004" pitchFamily="34" charset="0"/>
                        </a:rPr>
                        <a:t>0.003</a:t>
                      </a:r>
                      <a:endParaRPr lang="en-US" sz="1800" b="0" i="0" dirty="0">
                        <a:latin typeface="Fira Sans Light" panose="020B0403050000020004" pitchFamily="34" charset="0"/>
                        <a:cs typeface="Gill Sans Light" panose="020B0302020104020203" pitchFamily="34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800" b="0" i="0" dirty="0">
                        <a:latin typeface="Fira Sans Light" panose="020B0403050000020004" pitchFamily="34" charset="0"/>
                        <a:cs typeface="Gill Sans Light" panose="020B0302020104020203" pitchFamily="34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6019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latin typeface="Fira Sans Light" panose="020B0403050000020004" pitchFamily="34" charset="0"/>
                        </a:rPr>
                        <a:t>46,659</a:t>
                      </a:r>
                      <a:endParaRPr lang="en-US" sz="1800" b="0" i="0" dirty="0">
                        <a:latin typeface="Fira Sans Light" panose="020B0403050000020004" pitchFamily="34" charset="0"/>
                        <a:cs typeface="Gill Sans Light" panose="020B0302020104020203" pitchFamily="34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latin typeface="Fira Sans Light" panose="020B0403050000020004" pitchFamily="34" charset="0"/>
                        </a:rPr>
                        <a:t>1.005</a:t>
                      </a:r>
                      <a:endParaRPr lang="en-US" sz="1800" b="0" i="0" dirty="0">
                        <a:latin typeface="Fira Sans Light" panose="020B0403050000020004" pitchFamily="34" charset="0"/>
                        <a:cs typeface="Gill Sans Light" panose="020B0302020104020203" pitchFamily="34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dirty="0">
                          <a:latin typeface="Fira Sans Light" panose="020B0403050000020004" pitchFamily="34" charset="0"/>
                        </a:rPr>
                        <a:t>First isotopic peak</a:t>
                      </a:r>
                      <a:endParaRPr lang="en-US" sz="1800" b="0" i="0" dirty="0">
                        <a:latin typeface="Fira Sans Light" panose="020B0403050000020004" pitchFamily="34" charset="0"/>
                        <a:cs typeface="Gill Sans Light" panose="020B0302020104020203" pitchFamily="34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5659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latin typeface="Fira Sans Light" panose="020B0403050000020004" pitchFamily="34" charset="0"/>
                        </a:rPr>
                        <a:t>31,473</a:t>
                      </a:r>
                      <a:endParaRPr lang="en-US" sz="1800" b="0" i="0" dirty="0">
                        <a:latin typeface="Fira Sans Light" panose="020B0403050000020004" pitchFamily="34" charset="0"/>
                        <a:cs typeface="Gill Sans Light" panose="020B0302020104020203" pitchFamily="34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latin typeface="Fira Sans Light" panose="020B0403050000020004" pitchFamily="34" charset="0"/>
                        </a:rPr>
                        <a:t>15.998</a:t>
                      </a:r>
                      <a:endParaRPr lang="en-US" sz="1800" b="0" i="0" dirty="0">
                        <a:latin typeface="Fira Sans Light" panose="020B0403050000020004" pitchFamily="34" charset="0"/>
                        <a:cs typeface="Gill Sans Light" panose="020B0302020104020203" pitchFamily="34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kern="1200" dirty="0">
                          <a:effectLst/>
                          <a:latin typeface="Fira Sans Light" panose="020B0403050000020004" pitchFamily="34" charset="0"/>
                        </a:rPr>
                        <a:t>Oxidation or hydroxylation / Ala → Ser substitution / </a:t>
                      </a:r>
                      <a:r>
                        <a:rPr lang="en-US" sz="1800" b="0" i="0" kern="1200" dirty="0" err="1">
                          <a:effectLst/>
                          <a:latin typeface="Fira Sans Light" panose="020B0403050000020004" pitchFamily="34" charset="0"/>
                        </a:rPr>
                        <a:t>Phe</a:t>
                      </a:r>
                      <a:r>
                        <a:rPr lang="en-US" sz="1800" b="0" i="0" kern="1200" dirty="0">
                          <a:effectLst/>
                          <a:latin typeface="Fira Sans Light" panose="020B0403050000020004" pitchFamily="34" charset="0"/>
                        </a:rPr>
                        <a:t> → Tyr substitution</a:t>
                      </a:r>
                      <a:endParaRPr lang="en-US" sz="1800" b="0" i="0" kern="1200" dirty="0">
                        <a:solidFill>
                          <a:schemeClr val="tx1"/>
                        </a:solidFill>
                        <a:effectLst/>
                        <a:latin typeface="Fira Sans Light" panose="020B04030500000200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4973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latin typeface="Fira Sans Light" panose="020B0403050000020004" pitchFamily="34" charset="0"/>
                        </a:rPr>
                        <a:t>14,088</a:t>
                      </a:r>
                      <a:endParaRPr lang="en-US" sz="1800" b="0" i="0" dirty="0">
                        <a:latin typeface="Fira Sans Light" panose="020B0403050000020004" pitchFamily="34" charset="0"/>
                        <a:cs typeface="Gill Sans Light" panose="020B0302020104020203" pitchFamily="34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latin typeface="Fira Sans Light" panose="020B0403050000020004" pitchFamily="34" charset="0"/>
                        </a:rPr>
                        <a:t>2.006</a:t>
                      </a:r>
                      <a:endParaRPr lang="en-US" sz="1800" b="0" i="0" dirty="0">
                        <a:latin typeface="Fira Sans Light" panose="020B0403050000020004" pitchFamily="34" charset="0"/>
                        <a:cs typeface="Gill Sans Light" panose="020B0302020104020203" pitchFamily="34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dirty="0">
                          <a:latin typeface="Fira Sans Light" panose="020B0403050000020004" pitchFamily="34" charset="0"/>
                        </a:rPr>
                        <a:t>Second isotopic peak</a:t>
                      </a:r>
                      <a:endParaRPr lang="en-US" sz="1800" b="0" i="0" dirty="0">
                        <a:latin typeface="Fira Sans Light" panose="020B0403050000020004" pitchFamily="34" charset="0"/>
                        <a:cs typeface="Gill Sans Light" panose="020B0302020104020203" pitchFamily="34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36882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latin typeface="Fira Sans Light" panose="020B0403050000020004" pitchFamily="34" charset="0"/>
                        </a:rPr>
                        <a:t>6,418</a:t>
                      </a:r>
                      <a:endParaRPr lang="en-US" sz="1800" b="0" i="0" dirty="0">
                        <a:latin typeface="Fira Sans Light" panose="020B0403050000020004" pitchFamily="34" charset="0"/>
                        <a:cs typeface="Gill Sans Light" panose="020B0302020104020203" pitchFamily="34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kern="1200" dirty="0">
                          <a:effectLst/>
                          <a:latin typeface="Fira Sans Light" panose="020B0403050000020004" pitchFamily="34" charset="0"/>
                        </a:rPr>
                        <a:t>-0.991</a:t>
                      </a:r>
                      <a:endParaRPr lang="en-US" sz="1800" b="0" i="0" kern="1200" dirty="0">
                        <a:solidFill>
                          <a:schemeClr val="tx1"/>
                        </a:solidFill>
                        <a:effectLst/>
                        <a:latin typeface="Fira Sans Light" panose="020B04030500000200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dirty="0" err="1">
                          <a:latin typeface="Fira Sans Light" panose="020B0403050000020004" pitchFamily="34" charset="0"/>
                        </a:rPr>
                        <a:t>Amidation</a:t>
                      </a:r>
                      <a:endParaRPr lang="en-US" sz="1800" b="0" i="0" dirty="0">
                        <a:latin typeface="Fira Sans Light" panose="020B0403050000020004" pitchFamily="34" charset="0"/>
                        <a:cs typeface="Gill Sans Light" panose="020B0302020104020203" pitchFamily="34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3222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latin typeface="Fira Sans Light" panose="020B0403050000020004" pitchFamily="34" charset="0"/>
                        </a:rPr>
                        <a:t>5,777</a:t>
                      </a:r>
                      <a:endParaRPr lang="en-US" sz="1800" b="0" i="0" dirty="0">
                        <a:latin typeface="Fira Sans Light" panose="020B0403050000020004" pitchFamily="34" charset="0"/>
                        <a:cs typeface="Gill Sans Light" panose="020B0302020104020203" pitchFamily="34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kern="1200" dirty="0">
                          <a:effectLst/>
                          <a:latin typeface="Fira Sans Light" panose="020B0403050000020004" pitchFamily="34" charset="0"/>
                        </a:rPr>
                        <a:t>-17.023</a:t>
                      </a:r>
                      <a:endParaRPr lang="en-US" sz="1800" b="0" i="0" kern="1200" dirty="0">
                        <a:solidFill>
                          <a:schemeClr val="tx1"/>
                        </a:solidFill>
                        <a:effectLst/>
                        <a:latin typeface="Fira Sans Light" panose="020B04030500000200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kern="1200" dirty="0">
                          <a:effectLst/>
                          <a:latin typeface="Fira Sans Light" panose="020B0403050000020004" pitchFamily="34" charset="0"/>
                        </a:rPr>
                        <a:t>Pyro-</a:t>
                      </a:r>
                      <a:r>
                        <a:rPr lang="en-US" sz="1800" b="0" i="0" kern="1200" dirty="0" err="1">
                          <a:effectLst/>
                          <a:latin typeface="Fira Sans Light" panose="020B0403050000020004" pitchFamily="34" charset="0"/>
                        </a:rPr>
                        <a:t>glu</a:t>
                      </a:r>
                      <a:r>
                        <a:rPr lang="en-US" sz="1800" b="0" i="0" kern="1200" dirty="0">
                          <a:effectLst/>
                          <a:latin typeface="Fira Sans Light" panose="020B0403050000020004" pitchFamily="34" charset="0"/>
                        </a:rPr>
                        <a:t> from Q / loss of ammonia</a:t>
                      </a:r>
                      <a:endParaRPr lang="en-US" sz="1800" b="0" i="0" kern="1200" dirty="0">
                        <a:solidFill>
                          <a:schemeClr val="tx1"/>
                        </a:solidFill>
                        <a:effectLst/>
                        <a:latin typeface="Fira Sans Light" panose="020B04030500000200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008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latin typeface="Fira Sans Light" panose="020B0403050000020004" pitchFamily="34" charset="0"/>
                        </a:rPr>
                        <a:t>5,433</a:t>
                      </a:r>
                      <a:endParaRPr lang="en-US" sz="1800" b="0" i="0" dirty="0">
                        <a:latin typeface="Fira Sans Light" panose="020B0403050000020004" pitchFamily="34" charset="0"/>
                        <a:cs typeface="Gill Sans Light" panose="020B0302020104020203" pitchFamily="34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latin typeface="Fira Sans Light" panose="020B0403050000020004" pitchFamily="34" charset="0"/>
                        </a:rPr>
                        <a:t>17.002</a:t>
                      </a:r>
                      <a:endParaRPr lang="en-US" sz="1800" b="0" i="0" dirty="0">
                        <a:latin typeface="Fira Sans Light" panose="020B0403050000020004" pitchFamily="34" charset="0"/>
                        <a:cs typeface="Gill Sans Light" panose="020B0302020104020203" pitchFamily="34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kern="1200" dirty="0">
                          <a:effectLst/>
                          <a:latin typeface="Fira Sans Light" panose="020B0403050000020004" pitchFamily="34" charset="0"/>
                        </a:rPr>
                        <a:t>Replacement of proton with ammonium ion</a:t>
                      </a:r>
                      <a:endParaRPr lang="en-US" sz="1800" b="0" i="0" kern="1200" dirty="0">
                        <a:solidFill>
                          <a:schemeClr val="tx1"/>
                        </a:solidFill>
                        <a:effectLst/>
                        <a:latin typeface="Fira Sans Light" panose="020B04030500000200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4663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latin typeface="Fira Sans Light" panose="020B0403050000020004" pitchFamily="34" charset="0"/>
                        </a:rPr>
                        <a:t>4,815</a:t>
                      </a:r>
                      <a:endParaRPr lang="en-US" sz="1800" b="0" i="0" dirty="0">
                        <a:latin typeface="Fira Sans Light" panose="020B0403050000020004" pitchFamily="34" charset="0"/>
                        <a:cs typeface="Gill Sans Light" panose="020B0302020104020203" pitchFamily="34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latin typeface="Fira Sans Light" panose="020B0403050000020004" pitchFamily="34" charset="0"/>
                        </a:rPr>
                        <a:t>183.039</a:t>
                      </a:r>
                      <a:endParaRPr lang="en-US" sz="1800" b="0" i="0" dirty="0">
                        <a:latin typeface="Fira Sans Light" panose="020B0403050000020004" pitchFamily="34" charset="0"/>
                        <a:cs typeface="Gill Sans Light" panose="020B0302020104020203" pitchFamily="34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dirty="0" err="1">
                          <a:latin typeface="Fira Sans Light" panose="020B0403050000020004" pitchFamily="34" charset="0"/>
                        </a:rPr>
                        <a:t>Aminoethylbenzenesulfonylation</a:t>
                      </a:r>
                      <a:endParaRPr lang="en-US" sz="1800" b="0" i="0" dirty="0">
                        <a:latin typeface="Fira Sans Light" panose="020B0403050000020004" pitchFamily="34" charset="0"/>
                        <a:cs typeface="Gill Sans Light" panose="020B0302020104020203" pitchFamily="34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27752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latin typeface="Fira Sans Light" panose="020B0403050000020004" pitchFamily="34" charset="0"/>
                        </a:rPr>
                        <a:t>4,777</a:t>
                      </a:r>
                      <a:endParaRPr lang="en-US" sz="1800" b="0" i="0" dirty="0">
                        <a:latin typeface="Fira Sans Light" panose="020B0403050000020004" pitchFamily="34" charset="0"/>
                        <a:cs typeface="Gill Sans Light" panose="020B0302020104020203" pitchFamily="34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latin typeface="Fira Sans Light" panose="020B0403050000020004" pitchFamily="34" charset="0"/>
                        </a:rPr>
                        <a:t>27.998</a:t>
                      </a:r>
                      <a:endParaRPr lang="en-US" sz="1800" b="0" i="0" dirty="0">
                        <a:latin typeface="Fira Sans Light" panose="020B0403050000020004" pitchFamily="34" charset="0"/>
                        <a:cs typeface="Gill Sans Light" panose="020B0302020104020203" pitchFamily="34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kern="1200" dirty="0">
                          <a:effectLst/>
                          <a:latin typeface="Fira Sans Light" panose="020B0403050000020004" pitchFamily="34" charset="0"/>
                        </a:rPr>
                        <a:t>Formylation / Ser → Asp substitution / </a:t>
                      </a:r>
                      <a:r>
                        <a:rPr lang="en-US" sz="1800" b="0" i="0" kern="1200" dirty="0" err="1">
                          <a:effectLst/>
                          <a:latin typeface="Fira Sans Light" panose="020B0403050000020004" pitchFamily="34" charset="0"/>
                        </a:rPr>
                        <a:t>Thr</a:t>
                      </a:r>
                      <a:r>
                        <a:rPr lang="en-US" sz="1800" b="0" i="0" kern="1200" dirty="0">
                          <a:effectLst/>
                          <a:latin typeface="Fira Sans Light" panose="020B0403050000020004" pitchFamily="34" charset="0"/>
                        </a:rPr>
                        <a:t> → </a:t>
                      </a:r>
                      <a:r>
                        <a:rPr lang="en-US" sz="1800" b="0" i="0" kern="1200" dirty="0" err="1">
                          <a:effectLst/>
                          <a:latin typeface="Fira Sans Light" panose="020B0403050000020004" pitchFamily="34" charset="0"/>
                        </a:rPr>
                        <a:t>Glu</a:t>
                      </a:r>
                      <a:r>
                        <a:rPr lang="en-US" sz="1800" b="0" i="0" kern="1200" dirty="0">
                          <a:effectLst/>
                          <a:latin typeface="Fira Sans Light" panose="020B0403050000020004" pitchFamily="34" charset="0"/>
                        </a:rPr>
                        <a:t> substitution</a:t>
                      </a:r>
                      <a:endParaRPr lang="en-US" sz="1800" b="0" i="0" kern="1200" dirty="0">
                        <a:solidFill>
                          <a:schemeClr val="tx1"/>
                        </a:solidFill>
                        <a:effectLst/>
                        <a:latin typeface="Fira Sans Light" panose="020B04030500000200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44642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effectLst/>
                          <a:latin typeface="Fira Sans Light" panose="020B0403050000020004" pitchFamily="34" charset="0"/>
                        </a:rPr>
                        <a:t>3,266</a:t>
                      </a:r>
                      <a:endParaRPr lang="en-US" sz="1800" b="0" i="0" kern="1200" dirty="0">
                        <a:solidFill>
                          <a:schemeClr val="tx1"/>
                        </a:solidFill>
                        <a:effectLst/>
                        <a:latin typeface="Fira Sans Light" panose="020B04030500000200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0" i="0" dirty="0">
                          <a:latin typeface="Fira Sans Light" panose="020B0403050000020004" pitchFamily="34" charset="0"/>
                        </a:rPr>
                        <a:t>301.991</a:t>
                      </a:r>
                      <a:endParaRPr lang="en-US" sz="1800" b="0" i="0" dirty="0">
                        <a:latin typeface="Fira Sans Light" panose="020B0403050000020004" pitchFamily="34" charset="0"/>
                        <a:cs typeface="Gill Sans Light" panose="020B0302020104020203" pitchFamily="34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dirty="0">
                          <a:latin typeface="Fira Sans Light" panose="020B0403050000020004" pitchFamily="34" charset="0"/>
                        </a:rPr>
                        <a:t>Unidentified modification</a:t>
                      </a:r>
                      <a:endParaRPr lang="en-US" sz="1800" b="0" i="0" dirty="0">
                        <a:latin typeface="Fira Sans Light" panose="020B0403050000020004" pitchFamily="34" charset="0"/>
                        <a:cs typeface="Gill Sans Light" panose="020B0302020104020203" pitchFamily="34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916535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80C450-3F38-9047-8C27-51AA35ADB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C79B-EF36-E84A-9D81-247A27CBF6AC}" type="slidenum">
              <a:rPr lang="en-US" smtClean="0"/>
              <a:t>31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653838-7DD5-AD4E-ABB4-D7930482CB1A}"/>
              </a:ext>
            </a:extLst>
          </p:cNvPr>
          <p:cNvSpPr txBox="1"/>
          <p:nvPr/>
        </p:nvSpPr>
        <p:spPr>
          <a:xfrm>
            <a:off x="838200" y="6120000"/>
            <a:ext cx="10515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Fira Sans Light" panose="020B0403050000020004" pitchFamily="34" charset="0"/>
                <a:cs typeface="Gill Sans Light" panose="020B0302020104020203" pitchFamily="34" charset="-79"/>
              </a:rPr>
              <a:t>Chick, J. M. </a:t>
            </a:r>
            <a:r>
              <a:rPr lang="en-US" sz="1400" i="1" dirty="0">
                <a:latin typeface="Fira Sans Light" panose="020B0403050000020004" pitchFamily="34" charset="0"/>
                <a:cs typeface="Gill Sans Light" panose="020B0302020104020203" pitchFamily="34" charset="-79"/>
              </a:rPr>
              <a:t>et al</a:t>
            </a:r>
            <a:r>
              <a:rPr lang="en-US" sz="1400" dirty="0">
                <a:latin typeface="Fira Sans Light" panose="020B0403050000020004" pitchFamily="34" charset="0"/>
                <a:cs typeface="Gill Sans Light" panose="020B0302020104020203" pitchFamily="34" charset="-79"/>
              </a:rPr>
              <a:t>. A mass-tolerant database search identifies a large proportion of unassigned spectra in shotgun proteomics as modified peptides. </a:t>
            </a:r>
            <a:r>
              <a:rPr lang="en-US" sz="1400" i="1" dirty="0">
                <a:latin typeface="Fira Sans Light" panose="020B0403050000020004" pitchFamily="34" charset="0"/>
                <a:cs typeface="Gill Sans Light" panose="020B0302020104020203" pitchFamily="34" charset="-79"/>
              </a:rPr>
              <a:t>Nat. </a:t>
            </a:r>
            <a:r>
              <a:rPr lang="en-US" sz="1400" i="1" dirty="0" err="1">
                <a:latin typeface="Fira Sans Light" panose="020B0403050000020004" pitchFamily="34" charset="0"/>
                <a:cs typeface="Gill Sans Light" panose="020B0302020104020203" pitchFamily="34" charset="-79"/>
              </a:rPr>
              <a:t>Biotechnol</a:t>
            </a:r>
            <a:r>
              <a:rPr lang="en-US" sz="1400" i="1" dirty="0">
                <a:latin typeface="Fira Sans Light" panose="020B0403050000020004" pitchFamily="34" charset="0"/>
                <a:cs typeface="Gill Sans Light" panose="020B0302020104020203" pitchFamily="34" charset="-79"/>
              </a:rPr>
              <a:t>.</a:t>
            </a:r>
            <a:r>
              <a:rPr lang="en-US" sz="1400" dirty="0">
                <a:latin typeface="Fira Sans Light" panose="020B0403050000020004" pitchFamily="34" charset="0"/>
                <a:cs typeface="Gill Sans Light" panose="020B0302020104020203" pitchFamily="34" charset="-79"/>
              </a:rPr>
              <a:t> </a:t>
            </a:r>
            <a:r>
              <a:rPr lang="en-US" sz="1400" b="1" dirty="0">
                <a:latin typeface="Fira Sans Light" panose="020B0403050000020004" pitchFamily="34" charset="0"/>
                <a:cs typeface="Gill Sans Light" panose="020B0302020104020203" pitchFamily="34" charset="-79"/>
              </a:rPr>
              <a:t>33</a:t>
            </a:r>
            <a:r>
              <a:rPr lang="en-US" sz="1400" dirty="0">
                <a:latin typeface="Fira Sans Light" panose="020B0403050000020004" pitchFamily="34" charset="0"/>
                <a:cs typeface="Gill Sans Light" panose="020B0302020104020203" pitchFamily="34" charset="-79"/>
              </a:rPr>
              <a:t>, 743–749 (2015).</a:t>
            </a:r>
            <a:endParaRPr lang="en-US" sz="1400" dirty="0">
              <a:effectLst/>
              <a:latin typeface="Fira Sans Light" panose="020B0403050000020004" pitchFamily="34" charset="0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275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1F0946-2338-D44A-9EBB-7862F8855E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2158"/>
            <a:ext cx="12192000" cy="700231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0D739364-95D5-794A-B27B-996C0AF58049}"/>
              </a:ext>
            </a:extLst>
          </p:cNvPr>
          <p:cNvGrpSpPr/>
          <p:nvPr/>
        </p:nvGrpSpPr>
        <p:grpSpPr>
          <a:xfrm>
            <a:off x="0" y="-1431000"/>
            <a:ext cx="12192000" cy="9720000"/>
            <a:chOff x="0" y="-1431000"/>
            <a:chExt cx="12192000" cy="97200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79D294D-6D90-5C4C-83BC-410710C85A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 radius="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72158"/>
              <a:ext cx="12192000" cy="7002316"/>
            </a:xfrm>
            <a:custGeom>
              <a:avLst/>
              <a:gdLst>
                <a:gd name="connsiteX0" fmla="*/ 9464762 w 12192000"/>
                <a:gd name="connsiteY0" fmla="*/ 0 h 7002316"/>
                <a:gd name="connsiteX1" fmla="*/ 12192000 w 12192000"/>
                <a:gd name="connsiteY1" fmla="*/ 0 h 7002316"/>
                <a:gd name="connsiteX2" fmla="*/ 12192000 w 12192000"/>
                <a:gd name="connsiteY2" fmla="*/ 7002316 h 7002316"/>
                <a:gd name="connsiteX3" fmla="*/ 9464762 w 12192000"/>
                <a:gd name="connsiteY3" fmla="*/ 7002316 h 7002316"/>
                <a:gd name="connsiteX4" fmla="*/ 9532539 w 12192000"/>
                <a:gd name="connsiteY4" fmla="*/ 6937697 h 7002316"/>
                <a:gd name="connsiteX5" fmla="*/ 10956000 w 12192000"/>
                <a:gd name="connsiteY5" fmla="*/ 3501158 h 7002316"/>
                <a:gd name="connsiteX6" fmla="*/ 9532539 w 12192000"/>
                <a:gd name="connsiteY6" fmla="*/ 64619 h 7002316"/>
                <a:gd name="connsiteX7" fmla="*/ 0 w 12192000"/>
                <a:gd name="connsiteY7" fmla="*/ 0 h 7002316"/>
                <a:gd name="connsiteX8" fmla="*/ 2727238 w 12192000"/>
                <a:gd name="connsiteY8" fmla="*/ 0 h 7002316"/>
                <a:gd name="connsiteX9" fmla="*/ 2659461 w 12192000"/>
                <a:gd name="connsiteY9" fmla="*/ 64619 h 7002316"/>
                <a:gd name="connsiteX10" fmla="*/ 1236000 w 12192000"/>
                <a:gd name="connsiteY10" fmla="*/ 3501158 h 7002316"/>
                <a:gd name="connsiteX11" fmla="*/ 2659461 w 12192000"/>
                <a:gd name="connsiteY11" fmla="*/ 6937697 h 7002316"/>
                <a:gd name="connsiteX12" fmla="*/ 2727238 w 12192000"/>
                <a:gd name="connsiteY12" fmla="*/ 7002316 h 7002316"/>
                <a:gd name="connsiteX13" fmla="*/ 0 w 12192000"/>
                <a:gd name="connsiteY13" fmla="*/ 7002316 h 7002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2000" h="7002316">
                  <a:moveTo>
                    <a:pt x="9464762" y="0"/>
                  </a:moveTo>
                  <a:lnTo>
                    <a:pt x="12192000" y="0"/>
                  </a:lnTo>
                  <a:lnTo>
                    <a:pt x="12192000" y="7002316"/>
                  </a:lnTo>
                  <a:lnTo>
                    <a:pt x="9464762" y="7002316"/>
                  </a:lnTo>
                  <a:lnTo>
                    <a:pt x="9532539" y="6937697"/>
                  </a:lnTo>
                  <a:cubicBezTo>
                    <a:pt x="10412026" y="6058210"/>
                    <a:pt x="10956000" y="4843210"/>
                    <a:pt x="10956000" y="3501158"/>
                  </a:cubicBezTo>
                  <a:cubicBezTo>
                    <a:pt x="10956000" y="2159106"/>
                    <a:pt x="10412026" y="944106"/>
                    <a:pt x="9532539" y="64619"/>
                  </a:cubicBezTo>
                  <a:close/>
                  <a:moveTo>
                    <a:pt x="0" y="0"/>
                  </a:moveTo>
                  <a:lnTo>
                    <a:pt x="2727238" y="0"/>
                  </a:lnTo>
                  <a:lnTo>
                    <a:pt x="2659461" y="64619"/>
                  </a:lnTo>
                  <a:cubicBezTo>
                    <a:pt x="1779974" y="944106"/>
                    <a:pt x="1236000" y="2159106"/>
                    <a:pt x="1236000" y="3501158"/>
                  </a:cubicBezTo>
                  <a:cubicBezTo>
                    <a:pt x="1236000" y="4843210"/>
                    <a:pt x="1779974" y="6058210"/>
                    <a:pt x="2659461" y="6937697"/>
                  </a:cubicBezTo>
                  <a:lnTo>
                    <a:pt x="2727238" y="7002316"/>
                  </a:lnTo>
                  <a:lnTo>
                    <a:pt x="0" y="7002316"/>
                  </a:lnTo>
                  <a:close/>
                </a:path>
              </a:pathLst>
            </a:cu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A6BDBC9-ABE8-6849-88F1-A22EB78AAABC}"/>
                </a:ext>
              </a:extLst>
            </p:cNvPr>
            <p:cNvSpPr/>
            <p:nvPr/>
          </p:nvSpPr>
          <p:spPr>
            <a:xfrm>
              <a:off x="1236000" y="-1431000"/>
              <a:ext cx="9720000" cy="972000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9421880B-4293-8B4B-AA33-8B7286B304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996392" y="2905279"/>
            <a:ext cx="17018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095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FD5A4-1CB6-D246-9EFC-F52036F56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modification searching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7A2039-7545-4C4A-B578-2DA90FC91A1C}"/>
              </a:ext>
            </a:extLst>
          </p:cNvPr>
          <p:cNvSpPr txBox="1"/>
          <p:nvPr/>
        </p:nvSpPr>
        <p:spPr>
          <a:xfrm>
            <a:off x="838200" y="6120000"/>
            <a:ext cx="10515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Fira Sans Light" panose="020B0403050000020004" pitchFamily="34" charset="0"/>
                <a:cs typeface="Gill Sans Light" panose="020B0302020104020203" pitchFamily="34" charset="-79"/>
              </a:rPr>
              <a:t>Chick, J. M. </a:t>
            </a:r>
            <a:r>
              <a:rPr lang="en-US" sz="1400" i="1" dirty="0">
                <a:latin typeface="Fira Sans Light" panose="020B0403050000020004" pitchFamily="34" charset="0"/>
                <a:cs typeface="Gill Sans Light" panose="020B0302020104020203" pitchFamily="34" charset="-79"/>
              </a:rPr>
              <a:t>et al</a:t>
            </a:r>
            <a:r>
              <a:rPr lang="en-US" sz="1400" dirty="0">
                <a:latin typeface="Fira Sans Light" panose="020B0403050000020004" pitchFamily="34" charset="0"/>
                <a:cs typeface="Gill Sans Light" panose="020B0302020104020203" pitchFamily="34" charset="-79"/>
              </a:rPr>
              <a:t>. A mass-tolerant database search identifies a large proportion of unassigned spectra in shotgun proteomics as modified peptides. </a:t>
            </a:r>
            <a:r>
              <a:rPr lang="en-US" sz="1400" i="1" dirty="0">
                <a:latin typeface="Fira Sans Light" panose="020B0403050000020004" pitchFamily="34" charset="0"/>
                <a:cs typeface="Gill Sans Light" panose="020B0302020104020203" pitchFamily="34" charset="-79"/>
              </a:rPr>
              <a:t>Nat. </a:t>
            </a:r>
            <a:r>
              <a:rPr lang="en-US" sz="1400" i="1" dirty="0" err="1">
                <a:latin typeface="Fira Sans Light" panose="020B0403050000020004" pitchFamily="34" charset="0"/>
                <a:cs typeface="Gill Sans Light" panose="020B0302020104020203" pitchFamily="34" charset="-79"/>
              </a:rPr>
              <a:t>Biotechnol</a:t>
            </a:r>
            <a:r>
              <a:rPr lang="en-US" sz="1400" i="1" dirty="0">
                <a:latin typeface="Fira Sans Light" panose="020B0403050000020004" pitchFamily="34" charset="0"/>
                <a:cs typeface="Gill Sans Light" panose="020B0302020104020203" pitchFamily="34" charset="-79"/>
              </a:rPr>
              <a:t>.</a:t>
            </a:r>
            <a:r>
              <a:rPr lang="en-US" sz="1400" dirty="0">
                <a:latin typeface="Fira Sans Light" panose="020B0403050000020004" pitchFamily="34" charset="0"/>
                <a:cs typeface="Gill Sans Light" panose="020B0302020104020203" pitchFamily="34" charset="-79"/>
              </a:rPr>
              <a:t> </a:t>
            </a:r>
            <a:r>
              <a:rPr lang="en-US" sz="1400" b="1" dirty="0">
                <a:latin typeface="Fira Sans Light" panose="020B0403050000020004" pitchFamily="34" charset="0"/>
                <a:cs typeface="Gill Sans Light" panose="020B0302020104020203" pitchFamily="34" charset="-79"/>
              </a:rPr>
              <a:t>33</a:t>
            </a:r>
            <a:r>
              <a:rPr lang="en-US" sz="1400" dirty="0">
                <a:latin typeface="Fira Sans Light" panose="020B0403050000020004" pitchFamily="34" charset="0"/>
                <a:cs typeface="Gill Sans Light" panose="020B0302020104020203" pitchFamily="34" charset="-79"/>
              </a:rPr>
              <a:t>, 743–749 (2015).</a:t>
            </a:r>
            <a:endParaRPr lang="en-US" sz="1400" dirty="0">
              <a:effectLst/>
              <a:latin typeface="Fira Sans Light" panose="020B0403050000020004" pitchFamily="34" charset="0"/>
              <a:cs typeface="Gill Sans Light" panose="020B0302020104020203" pitchFamily="34" charset="-79"/>
            </a:endParaRP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A0266C2B-79B4-0345-AA6A-707B7EE652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1800330"/>
              </p:ext>
            </p:extLst>
          </p:nvPr>
        </p:nvGraphicFramePr>
        <p:xfrm>
          <a:off x="838200" y="1465200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E8E590-B6B9-D44A-B277-3E46942C8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C79B-EF36-E84A-9D81-247A27CBF6A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47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96631-53C1-334A-ACAF-CD4C8DA6E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modification searching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4F2ECBF-01CA-F146-930D-661EAB1862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70400" y="1468800"/>
            <a:ext cx="10652400" cy="434450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5EE383-7F89-EB4B-9D26-B3E3FF163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C79B-EF36-E84A-9D81-247A27CBF6AC}" type="slidenum">
              <a:rPr lang="en-US" smtClean="0"/>
              <a:t>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C1779B-DD47-BC48-AEAB-F96F44B88A89}"/>
              </a:ext>
            </a:extLst>
          </p:cNvPr>
          <p:cNvSpPr txBox="1"/>
          <p:nvPr/>
        </p:nvSpPr>
        <p:spPr>
          <a:xfrm>
            <a:off x="838200" y="6120000"/>
            <a:ext cx="10515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Fira Sans Light" panose="020B0403050000020004" pitchFamily="34" charset="0"/>
                <a:cs typeface="Gill Sans Light" panose="020B0302020104020203" pitchFamily="34" charset="-79"/>
              </a:rPr>
              <a:t>Chick, J. M. </a:t>
            </a:r>
            <a:r>
              <a:rPr lang="en-US" sz="1400" i="1" dirty="0">
                <a:latin typeface="Fira Sans Light" panose="020B0403050000020004" pitchFamily="34" charset="0"/>
                <a:cs typeface="Gill Sans Light" panose="020B0302020104020203" pitchFamily="34" charset="-79"/>
              </a:rPr>
              <a:t>et al</a:t>
            </a:r>
            <a:r>
              <a:rPr lang="en-US" sz="1400" dirty="0">
                <a:latin typeface="Fira Sans Light" panose="020B0403050000020004" pitchFamily="34" charset="0"/>
                <a:cs typeface="Gill Sans Light" panose="020B0302020104020203" pitchFamily="34" charset="-79"/>
              </a:rPr>
              <a:t>. A mass-tolerant database search identifies a large proportion of unassigned spectra in shotgun proteomics as modified peptides. </a:t>
            </a:r>
            <a:r>
              <a:rPr lang="en-US" sz="1400" i="1" dirty="0">
                <a:latin typeface="Fira Sans Light" panose="020B0403050000020004" pitchFamily="34" charset="0"/>
                <a:cs typeface="Gill Sans Light" panose="020B0302020104020203" pitchFamily="34" charset="-79"/>
              </a:rPr>
              <a:t>Nat. </a:t>
            </a:r>
            <a:r>
              <a:rPr lang="en-US" sz="1400" i="1" dirty="0" err="1">
                <a:latin typeface="Fira Sans Light" panose="020B0403050000020004" pitchFamily="34" charset="0"/>
                <a:cs typeface="Gill Sans Light" panose="020B0302020104020203" pitchFamily="34" charset="-79"/>
              </a:rPr>
              <a:t>Biotechnol</a:t>
            </a:r>
            <a:r>
              <a:rPr lang="en-US" sz="1400" i="1" dirty="0">
                <a:latin typeface="Fira Sans Light" panose="020B0403050000020004" pitchFamily="34" charset="0"/>
                <a:cs typeface="Gill Sans Light" panose="020B0302020104020203" pitchFamily="34" charset="-79"/>
              </a:rPr>
              <a:t>.</a:t>
            </a:r>
            <a:r>
              <a:rPr lang="en-US" sz="1400" dirty="0">
                <a:latin typeface="Fira Sans Light" panose="020B0403050000020004" pitchFamily="34" charset="0"/>
                <a:cs typeface="Gill Sans Light" panose="020B0302020104020203" pitchFamily="34" charset="-79"/>
              </a:rPr>
              <a:t> </a:t>
            </a:r>
            <a:r>
              <a:rPr lang="en-US" sz="1400" b="1" dirty="0">
                <a:latin typeface="Fira Sans Light" panose="020B0403050000020004" pitchFamily="34" charset="0"/>
                <a:cs typeface="Gill Sans Light" panose="020B0302020104020203" pitchFamily="34" charset="-79"/>
              </a:rPr>
              <a:t>33</a:t>
            </a:r>
            <a:r>
              <a:rPr lang="en-US" sz="1400" dirty="0">
                <a:latin typeface="Fira Sans Light" panose="020B0403050000020004" pitchFamily="34" charset="0"/>
                <a:cs typeface="Gill Sans Light" panose="020B0302020104020203" pitchFamily="34" charset="-79"/>
              </a:rPr>
              <a:t>, 743–749 (2015).</a:t>
            </a:r>
            <a:endParaRPr lang="en-US" sz="1400" dirty="0">
              <a:effectLst/>
              <a:latin typeface="Fira Sans Light" panose="020B0403050000020004" pitchFamily="34" charset="0"/>
              <a:cs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52214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7D3E5-21E7-8345-98BC-8B6E81B0F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ANN-</a:t>
            </a:r>
            <a:r>
              <a:rPr lang="en-US" dirty="0" err="1"/>
              <a:t>SoLo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D9958AC-855D-6841-90D9-128AA14010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5646" y="1468800"/>
            <a:ext cx="7000707" cy="4351338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915B493-4E44-4C43-A44B-362812A82B09}"/>
              </a:ext>
            </a:extLst>
          </p:cNvPr>
          <p:cNvSpPr txBox="1"/>
          <p:nvPr/>
        </p:nvSpPr>
        <p:spPr>
          <a:xfrm>
            <a:off x="838200" y="5760000"/>
            <a:ext cx="10515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Fira Sans Light" panose="020B0403050000020004" pitchFamily="34" charset="0"/>
              </a:rPr>
              <a:t>Bittremieux, W., </a:t>
            </a:r>
            <a:r>
              <a:rPr lang="en-US" sz="2000" dirty="0" err="1">
                <a:latin typeface="Fira Sans Light" panose="020B0403050000020004" pitchFamily="34" charset="0"/>
              </a:rPr>
              <a:t>Meysman</a:t>
            </a:r>
            <a:r>
              <a:rPr lang="en-US" sz="2000" dirty="0">
                <a:latin typeface="Fira Sans Light" panose="020B0403050000020004" pitchFamily="34" charset="0"/>
              </a:rPr>
              <a:t>, P., Noble, W. S. &amp; </a:t>
            </a:r>
            <a:r>
              <a:rPr lang="en-US" sz="2000" dirty="0" err="1">
                <a:latin typeface="Fira Sans Light" panose="020B0403050000020004" pitchFamily="34" charset="0"/>
              </a:rPr>
              <a:t>Laukens</a:t>
            </a:r>
            <a:r>
              <a:rPr lang="en-US" sz="2000" dirty="0">
                <a:latin typeface="Fira Sans Light" panose="020B0403050000020004" pitchFamily="34" charset="0"/>
              </a:rPr>
              <a:t>, K. Fast open modification spectral library searching through approximate nearest neighbor indexing. </a:t>
            </a:r>
            <a:r>
              <a:rPr lang="en-US" sz="2000" i="1" dirty="0" err="1">
                <a:latin typeface="Fira Sans Light" panose="020B0403050000020004" pitchFamily="34" charset="0"/>
              </a:rPr>
              <a:t>bioRxiv</a:t>
            </a:r>
            <a:r>
              <a:rPr lang="en-US" sz="2000" dirty="0">
                <a:latin typeface="Fira Sans Light" panose="020B0403050000020004" pitchFamily="34" charset="0"/>
              </a:rPr>
              <a:t> (2018).</a:t>
            </a:r>
            <a:endParaRPr lang="en-US" sz="2000" dirty="0">
              <a:effectLst/>
              <a:latin typeface="Fira Sans Light" panose="020B04030500000200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54B57A-1964-FE4A-84C9-9D595A49B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C79B-EF36-E84A-9D81-247A27CBF6A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924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C7A96-9208-6040-8FE1-B193B3591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ANN-</a:t>
            </a:r>
            <a:r>
              <a:rPr lang="en-US" dirty="0" err="1"/>
              <a:t>SoLo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2103B-0620-7043-9657-D652318984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Cascade search</a:t>
            </a:r>
          </a:p>
          <a:p>
            <a:endParaRPr lang="en-US" dirty="0"/>
          </a:p>
          <a:p>
            <a:r>
              <a:rPr lang="en-US" dirty="0"/>
              <a:t>Shifted dot product</a:t>
            </a:r>
          </a:p>
          <a:p>
            <a:endParaRPr lang="en-US" dirty="0"/>
          </a:p>
          <a:p>
            <a:r>
              <a:rPr lang="en-US" dirty="0"/>
              <a:t>Approximate nearest neighbor indexing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58B84D-88A9-194C-90C0-FB1CC8804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CC79B-EF36-E84A-9D81-247A27CBF6A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93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EABAB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3622A837-7011-6740-BECC-763F50F05B91}"/>
              </a:ext>
            </a:extLst>
          </p:cNvPr>
          <p:cNvGrpSpPr/>
          <p:nvPr/>
        </p:nvGrpSpPr>
        <p:grpSpPr>
          <a:xfrm>
            <a:off x="1269257" y="3398615"/>
            <a:ext cx="1733227" cy="1308065"/>
            <a:chOff x="428688" y="2826180"/>
            <a:chExt cx="2201169" cy="175601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D736987-A515-9145-84A7-AC5172C5F77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38200" y="2826180"/>
              <a:ext cx="833426" cy="540000"/>
              <a:chOff x="7735077" y="2509934"/>
              <a:chExt cx="1080000" cy="720000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AAB07618-A18C-0445-85F0-7EA8D33CA83D}"/>
                  </a:ext>
                </a:extLst>
              </p:cNvPr>
              <p:cNvGrpSpPr/>
              <p:nvPr/>
            </p:nvGrpSpPr>
            <p:grpSpPr>
              <a:xfrm>
                <a:off x="7735077" y="2509934"/>
                <a:ext cx="1080000" cy="720000"/>
                <a:chOff x="7735077" y="2509934"/>
                <a:chExt cx="1080000" cy="720000"/>
              </a:xfrm>
            </p:grpSpPr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B9136DF4-9055-E342-A249-447C644BB744}"/>
                    </a:ext>
                  </a:extLst>
                </p:cNvPr>
                <p:cNvCxnSpPr/>
                <p:nvPr/>
              </p:nvCxnSpPr>
              <p:spPr>
                <a:xfrm>
                  <a:off x="7744408" y="2509934"/>
                  <a:ext cx="0" cy="720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>
                  <a:extLst>
                    <a:ext uri="{FF2B5EF4-FFF2-40B4-BE49-F238E27FC236}">
                      <a16:creationId xmlns:a16="http://schemas.microsoft.com/office/drawing/2014/main" id="{7489584B-594B-994D-ADA7-6C3F3C11FAF1}"/>
                    </a:ext>
                  </a:extLst>
                </p:cNvPr>
                <p:cNvCxnSpPr/>
                <p:nvPr/>
              </p:nvCxnSpPr>
              <p:spPr>
                <a:xfrm rot="5400000">
                  <a:off x="8275077" y="2680603"/>
                  <a:ext cx="0" cy="1080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7A3B7F46-E47E-0444-B67E-7C733D019234}"/>
                  </a:ext>
                </a:extLst>
              </p:cNvPr>
              <p:cNvCxnSpPr/>
              <p:nvPr/>
            </p:nvCxnSpPr>
            <p:spPr>
              <a:xfrm>
                <a:off x="7906139" y="2772000"/>
                <a:ext cx="0" cy="45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5842174F-05D0-8443-96FC-FA1A5A8B9D91}"/>
                  </a:ext>
                </a:extLst>
              </p:cNvPr>
              <p:cNvCxnSpPr/>
              <p:nvPr/>
            </p:nvCxnSpPr>
            <p:spPr>
              <a:xfrm>
                <a:off x="8067870" y="3042000"/>
                <a:ext cx="0" cy="18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92F9FBBE-8050-CB4F-83B2-8190517CD5A9}"/>
                  </a:ext>
                </a:extLst>
              </p:cNvPr>
              <p:cNvCxnSpPr/>
              <p:nvPr/>
            </p:nvCxnSpPr>
            <p:spPr>
              <a:xfrm>
                <a:off x="8504180" y="2682000"/>
                <a:ext cx="0" cy="54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32BAC490-B5C0-4F43-96B7-4B9FE9BEB35F}"/>
                  </a:ext>
                </a:extLst>
              </p:cNvPr>
              <p:cNvCxnSpPr/>
              <p:nvPr/>
            </p:nvCxnSpPr>
            <p:spPr>
              <a:xfrm>
                <a:off x="8577943" y="2952000"/>
                <a:ext cx="0" cy="27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0225F9F-D0B1-DD4D-AE3F-D1A9E6B71E6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28688" y="3380635"/>
              <a:ext cx="833426" cy="540000"/>
              <a:chOff x="7735077" y="2509934"/>
              <a:chExt cx="1080000" cy="720000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9499238-838B-1145-BA47-26B30A6F8F7C}"/>
                  </a:ext>
                </a:extLst>
              </p:cNvPr>
              <p:cNvGrpSpPr/>
              <p:nvPr/>
            </p:nvGrpSpPr>
            <p:grpSpPr>
              <a:xfrm>
                <a:off x="7735077" y="2509934"/>
                <a:ext cx="1080000" cy="720000"/>
                <a:chOff x="7735077" y="2509934"/>
                <a:chExt cx="1080000" cy="720000"/>
              </a:xfrm>
            </p:grpSpPr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BCA69F21-5C8B-7343-B426-CBFA1AC00EBA}"/>
                    </a:ext>
                  </a:extLst>
                </p:cNvPr>
                <p:cNvCxnSpPr/>
                <p:nvPr/>
              </p:nvCxnSpPr>
              <p:spPr>
                <a:xfrm>
                  <a:off x="7744408" y="2509934"/>
                  <a:ext cx="0" cy="720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5B0F5894-FE84-CD41-B6B0-6A4A734BE9EB}"/>
                    </a:ext>
                  </a:extLst>
                </p:cNvPr>
                <p:cNvCxnSpPr/>
                <p:nvPr/>
              </p:nvCxnSpPr>
              <p:spPr>
                <a:xfrm rot="5400000">
                  <a:off x="8275077" y="2680603"/>
                  <a:ext cx="0" cy="1080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9D878570-7B2D-8743-A0E8-A4E244E1A33B}"/>
                  </a:ext>
                </a:extLst>
              </p:cNvPr>
              <p:cNvCxnSpPr/>
              <p:nvPr/>
            </p:nvCxnSpPr>
            <p:spPr>
              <a:xfrm>
                <a:off x="7906139" y="2772000"/>
                <a:ext cx="0" cy="45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B54F8F07-7264-C340-9824-13002E9C6AB9}"/>
                  </a:ext>
                </a:extLst>
              </p:cNvPr>
              <p:cNvCxnSpPr/>
              <p:nvPr/>
            </p:nvCxnSpPr>
            <p:spPr>
              <a:xfrm>
                <a:off x="8067870" y="3042000"/>
                <a:ext cx="0" cy="18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680AAD54-44F7-5143-9046-FAD76159399E}"/>
                  </a:ext>
                </a:extLst>
              </p:cNvPr>
              <p:cNvCxnSpPr/>
              <p:nvPr/>
            </p:nvCxnSpPr>
            <p:spPr>
              <a:xfrm>
                <a:off x="8504180" y="2682000"/>
                <a:ext cx="0" cy="54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10CF3699-CCF5-6E44-8855-406C548DEC12}"/>
                  </a:ext>
                </a:extLst>
              </p:cNvPr>
              <p:cNvCxnSpPr/>
              <p:nvPr/>
            </p:nvCxnSpPr>
            <p:spPr>
              <a:xfrm>
                <a:off x="8577943" y="2952000"/>
                <a:ext cx="0" cy="27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3B1A0D8-BCF1-5142-8181-3F7FEB79EE7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96431" y="3051855"/>
              <a:ext cx="833426" cy="540000"/>
              <a:chOff x="7735077" y="2509934"/>
              <a:chExt cx="1080000" cy="720000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1507A19E-6809-214E-8DC9-8D1E161CF96E}"/>
                  </a:ext>
                </a:extLst>
              </p:cNvPr>
              <p:cNvGrpSpPr/>
              <p:nvPr/>
            </p:nvGrpSpPr>
            <p:grpSpPr>
              <a:xfrm>
                <a:off x="7735077" y="2509934"/>
                <a:ext cx="1080000" cy="720000"/>
                <a:chOff x="7735077" y="2509934"/>
                <a:chExt cx="1080000" cy="720000"/>
              </a:xfrm>
            </p:grpSpPr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7694EFCF-FA1F-694C-ADF9-D2FCFF299367}"/>
                    </a:ext>
                  </a:extLst>
                </p:cNvPr>
                <p:cNvCxnSpPr/>
                <p:nvPr/>
              </p:nvCxnSpPr>
              <p:spPr>
                <a:xfrm>
                  <a:off x="7744408" y="2509934"/>
                  <a:ext cx="0" cy="720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B00AC16C-1066-4B4E-A3D7-F144F3012237}"/>
                    </a:ext>
                  </a:extLst>
                </p:cNvPr>
                <p:cNvCxnSpPr/>
                <p:nvPr/>
              </p:nvCxnSpPr>
              <p:spPr>
                <a:xfrm rot="5400000">
                  <a:off x="8275077" y="2680603"/>
                  <a:ext cx="0" cy="1080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CFA495AC-199F-0048-98E0-598C04463769}"/>
                  </a:ext>
                </a:extLst>
              </p:cNvPr>
              <p:cNvCxnSpPr/>
              <p:nvPr/>
            </p:nvCxnSpPr>
            <p:spPr>
              <a:xfrm>
                <a:off x="7906139" y="2772000"/>
                <a:ext cx="0" cy="45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83D6C996-4CDF-4547-A394-047934A951DD}"/>
                  </a:ext>
                </a:extLst>
              </p:cNvPr>
              <p:cNvCxnSpPr/>
              <p:nvPr/>
            </p:nvCxnSpPr>
            <p:spPr>
              <a:xfrm>
                <a:off x="8067870" y="3042000"/>
                <a:ext cx="0" cy="18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09D1EB43-E3E9-5441-B872-8EFC1A0D71CF}"/>
                  </a:ext>
                </a:extLst>
              </p:cNvPr>
              <p:cNvCxnSpPr/>
              <p:nvPr/>
            </p:nvCxnSpPr>
            <p:spPr>
              <a:xfrm>
                <a:off x="8504180" y="2682000"/>
                <a:ext cx="0" cy="54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B8386E04-6FD4-A542-AD49-362D202DF5BE}"/>
                  </a:ext>
                </a:extLst>
              </p:cNvPr>
              <p:cNvCxnSpPr/>
              <p:nvPr/>
            </p:nvCxnSpPr>
            <p:spPr>
              <a:xfrm>
                <a:off x="8577943" y="2952000"/>
                <a:ext cx="0" cy="27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244E1AF-DE2E-004C-B28E-7457E17FCC2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48068" y="3543435"/>
              <a:ext cx="833426" cy="540000"/>
              <a:chOff x="7735077" y="2509934"/>
              <a:chExt cx="1080000" cy="720000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63098C3D-73FD-BF4E-97D0-F76B88AD1278}"/>
                  </a:ext>
                </a:extLst>
              </p:cNvPr>
              <p:cNvGrpSpPr/>
              <p:nvPr/>
            </p:nvGrpSpPr>
            <p:grpSpPr>
              <a:xfrm>
                <a:off x="7735077" y="2509934"/>
                <a:ext cx="1080000" cy="720000"/>
                <a:chOff x="7735077" y="2509934"/>
                <a:chExt cx="1080000" cy="720000"/>
              </a:xfrm>
            </p:grpSpPr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19CC5C49-F814-7A43-BC08-A00A2B58FC08}"/>
                    </a:ext>
                  </a:extLst>
                </p:cNvPr>
                <p:cNvCxnSpPr/>
                <p:nvPr/>
              </p:nvCxnSpPr>
              <p:spPr>
                <a:xfrm>
                  <a:off x="7744408" y="2509934"/>
                  <a:ext cx="0" cy="720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AFD0A335-1E49-B543-A10C-DF9F84431DC5}"/>
                    </a:ext>
                  </a:extLst>
                </p:cNvPr>
                <p:cNvCxnSpPr/>
                <p:nvPr/>
              </p:nvCxnSpPr>
              <p:spPr>
                <a:xfrm rot="5400000">
                  <a:off x="8275077" y="2680603"/>
                  <a:ext cx="0" cy="1080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D0F61D3D-99F7-C94C-B293-299F8F53EED9}"/>
                  </a:ext>
                </a:extLst>
              </p:cNvPr>
              <p:cNvCxnSpPr/>
              <p:nvPr/>
            </p:nvCxnSpPr>
            <p:spPr>
              <a:xfrm>
                <a:off x="7906139" y="2772000"/>
                <a:ext cx="0" cy="45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63E01E6C-2C88-844F-B235-B901D6567548}"/>
                  </a:ext>
                </a:extLst>
              </p:cNvPr>
              <p:cNvCxnSpPr/>
              <p:nvPr/>
            </p:nvCxnSpPr>
            <p:spPr>
              <a:xfrm>
                <a:off x="8067870" y="3042000"/>
                <a:ext cx="0" cy="18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55A6AC58-511A-E34B-BDEC-8B1CC3B16C93}"/>
                  </a:ext>
                </a:extLst>
              </p:cNvPr>
              <p:cNvCxnSpPr/>
              <p:nvPr/>
            </p:nvCxnSpPr>
            <p:spPr>
              <a:xfrm>
                <a:off x="8504180" y="2682000"/>
                <a:ext cx="0" cy="54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EAF58727-C1AC-1242-A2BE-C0511AFFD6DA}"/>
                  </a:ext>
                </a:extLst>
              </p:cNvPr>
              <p:cNvCxnSpPr/>
              <p:nvPr/>
            </p:nvCxnSpPr>
            <p:spPr>
              <a:xfrm>
                <a:off x="8577943" y="2952000"/>
                <a:ext cx="0" cy="27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9D3F823-F0B5-A042-8461-7DE2B6E4945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9053" y="4042194"/>
              <a:ext cx="833426" cy="540000"/>
              <a:chOff x="7735077" y="2509934"/>
              <a:chExt cx="1080000" cy="720000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6B2FEF17-A3FC-C64E-9EA2-D96BE96E8F92}"/>
                  </a:ext>
                </a:extLst>
              </p:cNvPr>
              <p:cNvGrpSpPr/>
              <p:nvPr/>
            </p:nvGrpSpPr>
            <p:grpSpPr>
              <a:xfrm>
                <a:off x="7735077" y="2509934"/>
                <a:ext cx="1080000" cy="720000"/>
                <a:chOff x="7735077" y="2509934"/>
                <a:chExt cx="1080000" cy="720000"/>
              </a:xfrm>
            </p:grpSpPr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5CE06198-58E9-BD42-9C9A-AEF7D314C1DC}"/>
                    </a:ext>
                  </a:extLst>
                </p:cNvPr>
                <p:cNvCxnSpPr/>
                <p:nvPr/>
              </p:nvCxnSpPr>
              <p:spPr>
                <a:xfrm>
                  <a:off x="7744408" y="2509934"/>
                  <a:ext cx="0" cy="720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2E5F0205-BAE5-2B45-84C6-E130B34273E9}"/>
                    </a:ext>
                  </a:extLst>
                </p:cNvPr>
                <p:cNvCxnSpPr/>
                <p:nvPr/>
              </p:nvCxnSpPr>
              <p:spPr>
                <a:xfrm rot="5400000">
                  <a:off x="8275077" y="2680603"/>
                  <a:ext cx="0" cy="1080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64CA2EA9-D057-2E43-999D-E4C1FA1DFB03}"/>
                  </a:ext>
                </a:extLst>
              </p:cNvPr>
              <p:cNvCxnSpPr/>
              <p:nvPr/>
            </p:nvCxnSpPr>
            <p:spPr>
              <a:xfrm>
                <a:off x="7906139" y="2772000"/>
                <a:ext cx="0" cy="45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4BF081F3-AC12-4C41-84C7-E2AF6C305C81}"/>
                  </a:ext>
                </a:extLst>
              </p:cNvPr>
              <p:cNvCxnSpPr/>
              <p:nvPr/>
            </p:nvCxnSpPr>
            <p:spPr>
              <a:xfrm>
                <a:off x="8067870" y="3042000"/>
                <a:ext cx="0" cy="18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FAA9DD95-01BE-E343-9DE7-A8420CCCE2DE}"/>
                  </a:ext>
                </a:extLst>
              </p:cNvPr>
              <p:cNvCxnSpPr/>
              <p:nvPr/>
            </p:nvCxnSpPr>
            <p:spPr>
              <a:xfrm>
                <a:off x="8504180" y="2682000"/>
                <a:ext cx="0" cy="54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C0530649-8895-9049-BA8D-BD3C713936B8}"/>
                  </a:ext>
                </a:extLst>
              </p:cNvPr>
              <p:cNvCxnSpPr/>
              <p:nvPr/>
            </p:nvCxnSpPr>
            <p:spPr>
              <a:xfrm>
                <a:off x="8577943" y="2952000"/>
                <a:ext cx="0" cy="27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EC197D4C-6A12-9349-9AC9-3A8C8653FD69}"/>
              </a:ext>
            </a:extLst>
          </p:cNvPr>
          <p:cNvSpPr/>
          <p:nvPr/>
        </p:nvSpPr>
        <p:spPr>
          <a:xfrm>
            <a:off x="3691694" y="3415702"/>
            <a:ext cx="1417342" cy="1340831"/>
          </a:xfrm>
          <a:prstGeom prst="rect">
            <a:avLst/>
          </a:prstGeom>
          <a:ln w="635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Fira Sans Light" panose="020B0403050000020004" pitchFamily="34" charset="0"/>
                <a:cs typeface="Gill Sans Light" panose="020B0302020104020203" pitchFamily="34" charset="-79"/>
              </a:rPr>
              <a:t>search &amp; FDR control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67FA5B72-494F-354D-9223-5FC039416EB7}"/>
              </a:ext>
            </a:extLst>
          </p:cNvPr>
          <p:cNvCxnSpPr>
            <a:cxnSpLocks/>
            <a:stCxn id="44" idx="3"/>
            <a:endCxn id="47" idx="1"/>
          </p:cNvCxnSpPr>
          <p:nvPr/>
        </p:nvCxnSpPr>
        <p:spPr>
          <a:xfrm>
            <a:off x="5109036" y="4086118"/>
            <a:ext cx="530683" cy="9885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C4F87D9A-BB28-314F-93AC-09C0A5FA9477}"/>
              </a:ext>
            </a:extLst>
          </p:cNvPr>
          <p:cNvSpPr txBox="1"/>
          <p:nvPr/>
        </p:nvSpPr>
        <p:spPr>
          <a:xfrm>
            <a:off x="5639719" y="3803615"/>
            <a:ext cx="93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Fira Sans Light" panose="020B0403050000020004" pitchFamily="34" charset="0"/>
                <a:cs typeface="Gill Sans Light" panose="020B0302020104020203" pitchFamily="34" charset="-79"/>
              </a:rPr>
              <a:t>rejected spectra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E75098C-0A08-C647-9460-F8EAC85EEA64}"/>
              </a:ext>
            </a:extLst>
          </p:cNvPr>
          <p:cNvCxnSpPr/>
          <p:nvPr/>
        </p:nvCxnSpPr>
        <p:spPr>
          <a:xfrm>
            <a:off x="6525118" y="4086117"/>
            <a:ext cx="566937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ACC492C6-03E9-CB4A-A07A-9B6E8F67DD7D}"/>
              </a:ext>
            </a:extLst>
          </p:cNvPr>
          <p:cNvSpPr/>
          <p:nvPr/>
        </p:nvSpPr>
        <p:spPr>
          <a:xfrm>
            <a:off x="7108764" y="3415702"/>
            <a:ext cx="1417342" cy="1340831"/>
          </a:xfrm>
          <a:prstGeom prst="rect">
            <a:avLst/>
          </a:prstGeom>
          <a:ln w="635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Fira Sans Light" panose="020B0403050000020004" pitchFamily="34" charset="0"/>
                <a:cs typeface="Gill Sans Light" panose="020B0302020104020203" pitchFamily="34" charset="-79"/>
              </a:rPr>
              <a:t>search &amp; FDR control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97B37FB-98DD-4242-8D7F-CC95ED924BA5}"/>
              </a:ext>
            </a:extLst>
          </p:cNvPr>
          <p:cNvCxnSpPr/>
          <p:nvPr/>
        </p:nvCxnSpPr>
        <p:spPr>
          <a:xfrm>
            <a:off x="3100757" y="4086117"/>
            <a:ext cx="566937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8735C19-29B5-064B-B20A-15063DB98273}"/>
              </a:ext>
            </a:extLst>
          </p:cNvPr>
          <p:cNvCxnSpPr>
            <a:cxnSpLocks/>
          </p:cNvCxnSpPr>
          <p:nvPr/>
        </p:nvCxnSpPr>
        <p:spPr>
          <a:xfrm>
            <a:off x="4383987" y="2866740"/>
            <a:ext cx="0" cy="536332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9530F862-38E4-2A4B-9AF6-5ABD7008EE71}"/>
              </a:ext>
            </a:extLst>
          </p:cNvPr>
          <p:cNvCxnSpPr>
            <a:cxnSpLocks/>
          </p:cNvCxnSpPr>
          <p:nvPr/>
        </p:nvCxnSpPr>
        <p:spPr>
          <a:xfrm>
            <a:off x="7817435" y="2866740"/>
            <a:ext cx="0" cy="536332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Can 53">
            <a:extLst>
              <a:ext uri="{FF2B5EF4-FFF2-40B4-BE49-F238E27FC236}">
                <a16:creationId xmlns:a16="http://schemas.microsoft.com/office/drawing/2014/main" id="{17D28B4B-81CC-8947-B366-29CA17E17AB2}"/>
              </a:ext>
            </a:extLst>
          </p:cNvPr>
          <p:cNvSpPr/>
          <p:nvPr/>
        </p:nvSpPr>
        <p:spPr>
          <a:xfrm>
            <a:off x="4100519" y="2231930"/>
            <a:ext cx="566937" cy="536332"/>
          </a:xfrm>
          <a:prstGeom prst="can">
            <a:avLst/>
          </a:prstGeom>
          <a:solidFill>
            <a:schemeClr val="bg2">
              <a:lumMod val="75000"/>
              <a:alpha val="2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ira Sans Light" panose="020B0403050000020004" pitchFamily="34" charset="0"/>
            </a:endParaRPr>
          </a:p>
        </p:txBody>
      </p:sp>
      <p:sp>
        <p:nvSpPr>
          <p:cNvPr id="55" name="Can 54">
            <a:extLst>
              <a:ext uri="{FF2B5EF4-FFF2-40B4-BE49-F238E27FC236}">
                <a16:creationId xmlns:a16="http://schemas.microsoft.com/office/drawing/2014/main" id="{5164FC98-4936-8248-88C7-DBF6ED511D38}"/>
              </a:ext>
            </a:extLst>
          </p:cNvPr>
          <p:cNvSpPr/>
          <p:nvPr/>
        </p:nvSpPr>
        <p:spPr>
          <a:xfrm>
            <a:off x="7108764" y="1427432"/>
            <a:ext cx="1417342" cy="1340831"/>
          </a:xfrm>
          <a:prstGeom prst="can">
            <a:avLst/>
          </a:prstGeom>
          <a:solidFill>
            <a:schemeClr val="bg2">
              <a:lumMod val="75000"/>
              <a:alpha val="2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ira Sans Light" panose="020B0403050000020004" pitchFamily="34" charset="0"/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8D7F6F0-2F09-6646-A14E-001C8D02461C}"/>
              </a:ext>
            </a:extLst>
          </p:cNvPr>
          <p:cNvCxnSpPr/>
          <p:nvPr/>
        </p:nvCxnSpPr>
        <p:spPr>
          <a:xfrm>
            <a:off x="8526106" y="4086117"/>
            <a:ext cx="566937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F2E16DE4-4572-AF44-BAEC-77EA65CBE6C0}"/>
              </a:ext>
            </a:extLst>
          </p:cNvPr>
          <p:cNvSpPr txBox="1"/>
          <p:nvPr/>
        </p:nvSpPr>
        <p:spPr>
          <a:xfrm>
            <a:off x="9049530" y="3811632"/>
            <a:ext cx="93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Fira Sans Light" panose="020B0403050000020004" pitchFamily="34" charset="0"/>
                <a:cs typeface="Gill Sans Light" panose="020B0302020104020203" pitchFamily="34" charset="-79"/>
              </a:rPr>
              <a:t>rejected spectra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2967107-1AB4-734D-A362-42D63D496A7F}"/>
              </a:ext>
            </a:extLst>
          </p:cNvPr>
          <p:cNvGrpSpPr/>
          <p:nvPr/>
        </p:nvGrpSpPr>
        <p:grpSpPr>
          <a:xfrm>
            <a:off x="3454571" y="5381965"/>
            <a:ext cx="2164959" cy="402249"/>
            <a:chOff x="3683374" y="4634215"/>
            <a:chExt cx="2749461" cy="540000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A83D7E4D-6A2C-824D-A46F-FD588945DF7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83374" y="4634215"/>
              <a:ext cx="833426" cy="540000"/>
              <a:chOff x="7735077" y="2509934"/>
              <a:chExt cx="1080000" cy="720000"/>
            </a:xfrm>
          </p:grpSpPr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E8565951-4261-2041-8A8A-979705C2D40A}"/>
                  </a:ext>
                </a:extLst>
              </p:cNvPr>
              <p:cNvGrpSpPr/>
              <p:nvPr/>
            </p:nvGrpSpPr>
            <p:grpSpPr>
              <a:xfrm>
                <a:off x="7735077" y="2509934"/>
                <a:ext cx="1080000" cy="720000"/>
                <a:chOff x="7735077" y="2509934"/>
                <a:chExt cx="1080000" cy="720000"/>
              </a:xfrm>
            </p:grpSpPr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28AE7EE7-E58C-204F-9FDE-09A7CAB1DA43}"/>
                    </a:ext>
                  </a:extLst>
                </p:cNvPr>
                <p:cNvCxnSpPr/>
                <p:nvPr/>
              </p:nvCxnSpPr>
              <p:spPr>
                <a:xfrm>
                  <a:off x="7744408" y="2509934"/>
                  <a:ext cx="0" cy="720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>
                  <a:extLst>
                    <a:ext uri="{FF2B5EF4-FFF2-40B4-BE49-F238E27FC236}">
                      <a16:creationId xmlns:a16="http://schemas.microsoft.com/office/drawing/2014/main" id="{7052EC9A-1538-E94C-8C02-405F30B52F93}"/>
                    </a:ext>
                  </a:extLst>
                </p:cNvPr>
                <p:cNvCxnSpPr/>
                <p:nvPr/>
              </p:nvCxnSpPr>
              <p:spPr>
                <a:xfrm rot="5400000">
                  <a:off x="8275077" y="2680603"/>
                  <a:ext cx="0" cy="1080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94E8E29E-AEA4-4141-BD8B-F1172B3FE668}"/>
                  </a:ext>
                </a:extLst>
              </p:cNvPr>
              <p:cNvCxnSpPr/>
              <p:nvPr/>
            </p:nvCxnSpPr>
            <p:spPr>
              <a:xfrm>
                <a:off x="7906139" y="2772000"/>
                <a:ext cx="0" cy="45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D0E10D9C-B736-3C40-B31D-A314DD932C53}"/>
                  </a:ext>
                </a:extLst>
              </p:cNvPr>
              <p:cNvCxnSpPr/>
              <p:nvPr/>
            </p:nvCxnSpPr>
            <p:spPr>
              <a:xfrm>
                <a:off x="8067870" y="3042000"/>
                <a:ext cx="0" cy="18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4BF29583-C184-224A-B17F-2C8D22F92A97}"/>
                  </a:ext>
                </a:extLst>
              </p:cNvPr>
              <p:cNvCxnSpPr/>
              <p:nvPr/>
            </p:nvCxnSpPr>
            <p:spPr>
              <a:xfrm>
                <a:off x="8504180" y="2682000"/>
                <a:ext cx="0" cy="54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7FA2457F-A312-A848-89FD-A2C1AC4816AA}"/>
                  </a:ext>
                </a:extLst>
              </p:cNvPr>
              <p:cNvCxnSpPr/>
              <p:nvPr/>
            </p:nvCxnSpPr>
            <p:spPr>
              <a:xfrm>
                <a:off x="8577943" y="2952000"/>
                <a:ext cx="0" cy="27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FFAF738-DDBE-7548-B78D-8AA5033DF132}"/>
                </a:ext>
              </a:extLst>
            </p:cNvPr>
            <p:cNvSpPr txBox="1"/>
            <p:nvPr/>
          </p:nvSpPr>
          <p:spPr>
            <a:xfrm>
              <a:off x="4604060" y="4719549"/>
              <a:ext cx="1828775" cy="413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Fira Sans Light" panose="020B0403050000020004" pitchFamily="34" charset="0"/>
                  <a:cs typeface="Gill Sans Light" panose="020B0302020104020203" pitchFamily="34" charset="-79"/>
                </a:rPr>
                <a:t>PLLLHCTG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27E5C673-5FFF-9E45-95DF-28D6ADC106E3}"/>
              </a:ext>
            </a:extLst>
          </p:cNvPr>
          <p:cNvGrpSpPr/>
          <p:nvPr/>
        </p:nvGrpSpPr>
        <p:grpSpPr>
          <a:xfrm>
            <a:off x="3470948" y="5842694"/>
            <a:ext cx="2164959" cy="402249"/>
            <a:chOff x="3683374" y="4634215"/>
            <a:chExt cx="2749461" cy="540000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4D168F7D-34D6-DE46-8DAD-A77379F00FC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83374" y="4634215"/>
              <a:ext cx="833426" cy="540000"/>
              <a:chOff x="7735077" y="2509934"/>
              <a:chExt cx="1080000" cy="720000"/>
            </a:xfrm>
          </p:grpSpPr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11E7A59F-6C6F-D049-96A8-74A0A84B20AC}"/>
                  </a:ext>
                </a:extLst>
              </p:cNvPr>
              <p:cNvGrpSpPr/>
              <p:nvPr/>
            </p:nvGrpSpPr>
            <p:grpSpPr>
              <a:xfrm>
                <a:off x="7735077" y="2509934"/>
                <a:ext cx="1080000" cy="720000"/>
                <a:chOff x="7735077" y="2509934"/>
                <a:chExt cx="1080000" cy="720000"/>
              </a:xfrm>
            </p:grpSpPr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4FF3418E-5038-9545-8521-F6B344CEAED7}"/>
                    </a:ext>
                  </a:extLst>
                </p:cNvPr>
                <p:cNvCxnSpPr/>
                <p:nvPr/>
              </p:nvCxnSpPr>
              <p:spPr>
                <a:xfrm>
                  <a:off x="7744408" y="2509934"/>
                  <a:ext cx="0" cy="720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E28C2F94-4528-3A49-800F-B50E472C14F6}"/>
                    </a:ext>
                  </a:extLst>
                </p:cNvPr>
                <p:cNvCxnSpPr/>
                <p:nvPr/>
              </p:nvCxnSpPr>
              <p:spPr>
                <a:xfrm rot="5400000">
                  <a:off x="8275077" y="2680603"/>
                  <a:ext cx="0" cy="1080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11E47596-6317-1C44-8666-B19FA0A1145B}"/>
                  </a:ext>
                </a:extLst>
              </p:cNvPr>
              <p:cNvCxnSpPr/>
              <p:nvPr/>
            </p:nvCxnSpPr>
            <p:spPr>
              <a:xfrm>
                <a:off x="7906139" y="2772000"/>
                <a:ext cx="0" cy="45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CCDB4CC9-7089-0046-BF87-CB0855C240BC}"/>
                  </a:ext>
                </a:extLst>
              </p:cNvPr>
              <p:cNvCxnSpPr/>
              <p:nvPr/>
            </p:nvCxnSpPr>
            <p:spPr>
              <a:xfrm>
                <a:off x="8067870" y="3042000"/>
                <a:ext cx="0" cy="18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DE10F985-BE8B-1648-ACD0-56F835F419EF}"/>
                  </a:ext>
                </a:extLst>
              </p:cNvPr>
              <p:cNvCxnSpPr/>
              <p:nvPr/>
            </p:nvCxnSpPr>
            <p:spPr>
              <a:xfrm>
                <a:off x="8504180" y="2682000"/>
                <a:ext cx="0" cy="54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763FB6E6-DBD0-9C45-AD45-01D31788888A}"/>
                  </a:ext>
                </a:extLst>
              </p:cNvPr>
              <p:cNvCxnSpPr/>
              <p:nvPr/>
            </p:nvCxnSpPr>
            <p:spPr>
              <a:xfrm>
                <a:off x="8577943" y="2952000"/>
                <a:ext cx="0" cy="27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ECD9A9D5-5C6E-A34A-8222-4701675BA2B1}"/>
                </a:ext>
              </a:extLst>
            </p:cNvPr>
            <p:cNvSpPr txBox="1"/>
            <p:nvPr/>
          </p:nvSpPr>
          <p:spPr>
            <a:xfrm>
              <a:off x="4604060" y="4719549"/>
              <a:ext cx="1828775" cy="413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Fira Sans Light" panose="020B0403050000020004" pitchFamily="34" charset="0"/>
                  <a:cs typeface="Gill Sans Light" panose="020B0302020104020203" pitchFamily="34" charset="-79"/>
                </a:rPr>
                <a:t>SLSQPVLTQ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356A43D8-867A-9942-BC1A-9C9D20D8317E}"/>
              </a:ext>
            </a:extLst>
          </p:cNvPr>
          <p:cNvGrpSpPr/>
          <p:nvPr/>
        </p:nvGrpSpPr>
        <p:grpSpPr>
          <a:xfrm>
            <a:off x="3477052" y="6297431"/>
            <a:ext cx="2164959" cy="402249"/>
            <a:chOff x="3683374" y="4634215"/>
            <a:chExt cx="2749461" cy="540000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B48EF398-6FA7-D142-B812-C75FA0615DE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83374" y="4634215"/>
              <a:ext cx="833426" cy="540000"/>
              <a:chOff x="7735077" y="2509934"/>
              <a:chExt cx="1080000" cy="720000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16153145-85DA-C345-BCBB-0E4965EC9B61}"/>
                  </a:ext>
                </a:extLst>
              </p:cNvPr>
              <p:cNvGrpSpPr/>
              <p:nvPr/>
            </p:nvGrpSpPr>
            <p:grpSpPr>
              <a:xfrm>
                <a:off x="7735077" y="2509934"/>
                <a:ext cx="1080000" cy="720000"/>
                <a:chOff x="7735077" y="2509934"/>
                <a:chExt cx="1080000" cy="720000"/>
              </a:xfrm>
            </p:grpSpPr>
            <p:cxnSp>
              <p:nvCxnSpPr>
                <p:cNvPr id="89" name="Straight Connector 88">
                  <a:extLst>
                    <a:ext uri="{FF2B5EF4-FFF2-40B4-BE49-F238E27FC236}">
                      <a16:creationId xmlns:a16="http://schemas.microsoft.com/office/drawing/2014/main" id="{33DD7A6D-31D3-AE42-BAF0-B6F7165079B2}"/>
                    </a:ext>
                  </a:extLst>
                </p:cNvPr>
                <p:cNvCxnSpPr/>
                <p:nvPr/>
              </p:nvCxnSpPr>
              <p:spPr>
                <a:xfrm>
                  <a:off x="7744408" y="2509934"/>
                  <a:ext cx="0" cy="720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Connector 89">
                  <a:extLst>
                    <a:ext uri="{FF2B5EF4-FFF2-40B4-BE49-F238E27FC236}">
                      <a16:creationId xmlns:a16="http://schemas.microsoft.com/office/drawing/2014/main" id="{70F9794A-3DE6-9C4A-8718-E8D3045A9B72}"/>
                    </a:ext>
                  </a:extLst>
                </p:cNvPr>
                <p:cNvCxnSpPr/>
                <p:nvPr/>
              </p:nvCxnSpPr>
              <p:spPr>
                <a:xfrm rot="5400000">
                  <a:off x="8275077" y="2680603"/>
                  <a:ext cx="0" cy="1080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42F6F039-6B6F-6E46-8131-DF7E90800292}"/>
                  </a:ext>
                </a:extLst>
              </p:cNvPr>
              <p:cNvCxnSpPr/>
              <p:nvPr/>
            </p:nvCxnSpPr>
            <p:spPr>
              <a:xfrm>
                <a:off x="7906139" y="2772000"/>
                <a:ext cx="0" cy="45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D0D25688-C7FB-434A-874B-9690708F909F}"/>
                  </a:ext>
                </a:extLst>
              </p:cNvPr>
              <p:cNvCxnSpPr/>
              <p:nvPr/>
            </p:nvCxnSpPr>
            <p:spPr>
              <a:xfrm>
                <a:off x="8067870" y="3042000"/>
                <a:ext cx="0" cy="18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735B3328-8AEE-254F-88DE-1B00889A58AC}"/>
                  </a:ext>
                </a:extLst>
              </p:cNvPr>
              <p:cNvCxnSpPr/>
              <p:nvPr/>
            </p:nvCxnSpPr>
            <p:spPr>
              <a:xfrm>
                <a:off x="8504180" y="2682000"/>
                <a:ext cx="0" cy="54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87768A57-AB02-BF42-9645-BEC058A2BCB9}"/>
                  </a:ext>
                </a:extLst>
              </p:cNvPr>
              <p:cNvCxnSpPr/>
              <p:nvPr/>
            </p:nvCxnSpPr>
            <p:spPr>
              <a:xfrm>
                <a:off x="8577943" y="2952000"/>
                <a:ext cx="0" cy="27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D8EEC4FD-A2EE-714C-94A9-406CB9C28DA0}"/>
                </a:ext>
              </a:extLst>
            </p:cNvPr>
            <p:cNvSpPr txBox="1"/>
            <p:nvPr/>
          </p:nvSpPr>
          <p:spPr>
            <a:xfrm>
              <a:off x="4604060" y="4719549"/>
              <a:ext cx="1828775" cy="413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Fira Sans Light" panose="020B0403050000020004" pitchFamily="34" charset="0"/>
                  <a:cs typeface="Gill Sans Light" panose="020B0302020104020203" pitchFamily="34" charset="-79"/>
                </a:rPr>
                <a:t>SASASLGSS</a:t>
              </a:r>
            </a:p>
          </p:txBody>
        </p:sp>
      </p:grp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C952C737-4283-F64C-A0E2-9A7F562194B1}"/>
              </a:ext>
            </a:extLst>
          </p:cNvPr>
          <p:cNvCxnSpPr>
            <a:cxnSpLocks/>
          </p:cNvCxnSpPr>
          <p:nvPr/>
        </p:nvCxnSpPr>
        <p:spPr>
          <a:xfrm>
            <a:off x="4349187" y="4756533"/>
            <a:ext cx="0" cy="536332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18C93FF9-35E0-234A-924C-3BB171E33F26}"/>
              </a:ext>
            </a:extLst>
          </p:cNvPr>
          <p:cNvCxnSpPr>
            <a:cxnSpLocks/>
          </p:cNvCxnSpPr>
          <p:nvPr/>
        </p:nvCxnSpPr>
        <p:spPr>
          <a:xfrm>
            <a:off x="7817435" y="4756533"/>
            <a:ext cx="0" cy="536332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98EB6FAB-AA8F-D348-9641-C0E4ACEEE629}"/>
              </a:ext>
            </a:extLst>
          </p:cNvPr>
          <p:cNvSpPr txBox="1"/>
          <p:nvPr/>
        </p:nvSpPr>
        <p:spPr>
          <a:xfrm>
            <a:off x="4349186" y="4811409"/>
            <a:ext cx="108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Fira Sans Light" panose="020B0403050000020004" pitchFamily="34" charset="0"/>
                <a:cs typeface="Gill Sans Light" panose="020B0302020104020203" pitchFamily="34" charset="-79"/>
              </a:rPr>
              <a:t>accepted</a:t>
            </a:r>
          </a:p>
          <a:p>
            <a:pPr algn="ctr"/>
            <a:r>
              <a:rPr lang="en-US" sz="1600" dirty="0">
                <a:latin typeface="Fira Sans Light" panose="020B0403050000020004" pitchFamily="34" charset="0"/>
                <a:cs typeface="Gill Sans Light" panose="020B0302020104020203" pitchFamily="34" charset="-79"/>
              </a:rPr>
              <a:t>SSMs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BB0F378-AFEE-4645-A2E6-2F2828C36E6F}"/>
              </a:ext>
            </a:extLst>
          </p:cNvPr>
          <p:cNvSpPr txBox="1"/>
          <p:nvPr/>
        </p:nvSpPr>
        <p:spPr>
          <a:xfrm>
            <a:off x="7817433" y="4811409"/>
            <a:ext cx="108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Fira Sans Light" panose="020B0403050000020004" pitchFamily="34" charset="0"/>
                <a:cs typeface="Gill Sans Light" panose="020B0302020104020203" pitchFamily="34" charset="-79"/>
              </a:rPr>
              <a:t>accepted</a:t>
            </a:r>
          </a:p>
          <a:p>
            <a:pPr algn="ctr"/>
            <a:r>
              <a:rPr lang="en-US" sz="1600" dirty="0">
                <a:latin typeface="Fira Sans Light" panose="020B0403050000020004" pitchFamily="34" charset="0"/>
                <a:cs typeface="Gill Sans Light" panose="020B0302020104020203" pitchFamily="34" charset="-79"/>
              </a:rPr>
              <a:t>SSMs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9528BA73-DB62-C748-9F8F-7D1A41822F31}"/>
              </a:ext>
            </a:extLst>
          </p:cNvPr>
          <p:cNvGrpSpPr/>
          <p:nvPr/>
        </p:nvGrpSpPr>
        <p:grpSpPr>
          <a:xfrm>
            <a:off x="6888017" y="5376749"/>
            <a:ext cx="1912958" cy="402249"/>
            <a:chOff x="3683374" y="4634220"/>
            <a:chExt cx="2429426" cy="540001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E1D9DF90-F7D2-AB44-9261-335C421C636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83374" y="4634220"/>
              <a:ext cx="833425" cy="540001"/>
              <a:chOff x="7735077" y="2509934"/>
              <a:chExt cx="1080000" cy="720000"/>
            </a:xfrm>
          </p:grpSpPr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DA37D0DB-7A5C-BB4D-B5CF-32180E94E404}"/>
                  </a:ext>
                </a:extLst>
              </p:cNvPr>
              <p:cNvGrpSpPr/>
              <p:nvPr/>
            </p:nvGrpSpPr>
            <p:grpSpPr>
              <a:xfrm>
                <a:off x="7735077" y="2509934"/>
                <a:ext cx="1080000" cy="720000"/>
                <a:chOff x="7735077" y="2509934"/>
                <a:chExt cx="1080000" cy="720000"/>
              </a:xfrm>
            </p:grpSpPr>
            <p:cxnSp>
              <p:nvCxnSpPr>
                <p:cNvPr id="103" name="Straight Connector 102">
                  <a:extLst>
                    <a:ext uri="{FF2B5EF4-FFF2-40B4-BE49-F238E27FC236}">
                      <a16:creationId xmlns:a16="http://schemas.microsoft.com/office/drawing/2014/main" id="{E0009553-AAEB-F540-ADFC-0B0A04078350}"/>
                    </a:ext>
                  </a:extLst>
                </p:cNvPr>
                <p:cNvCxnSpPr/>
                <p:nvPr/>
              </p:nvCxnSpPr>
              <p:spPr>
                <a:xfrm>
                  <a:off x="7744408" y="2509934"/>
                  <a:ext cx="0" cy="720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>
                  <a:extLst>
                    <a:ext uri="{FF2B5EF4-FFF2-40B4-BE49-F238E27FC236}">
                      <a16:creationId xmlns:a16="http://schemas.microsoft.com/office/drawing/2014/main" id="{EC2F7C45-73B1-9B41-9675-4F960A94B6C9}"/>
                    </a:ext>
                  </a:extLst>
                </p:cNvPr>
                <p:cNvCxnSpPr/>
                <p:nvPr/>
              </p:nvCxnSpPr>
              <p:spPr>
                <a:xfrm rot="5400000">
                  <a:off x="8275077" y="2680603"/>
                  <a:ext cx="0" cy="1080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CE1FC043-797C-AC4C-A3EA-4B7E6B7F9A07}"/>
                  </a:ext>
                </a:extLst>
              </p:cNvPr>
              <p:cNvCxnSpPr/>
              <p:nvPr/>
            </p:nvCxnSpPr>
            <p:spPr>
              <a:xfrm>
                <a:off x="7906139" y="2772000"/>
                <a:ext cx="0" cy="45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ABF4E0FE-61E8-C048-9424-60D895D05A10}"/>
                  </a:ext>
                </a:extLst>
              </p:cNvPr>
              <p:cNvCxnSpPr/>
              <p:nvPr/>
            </p:nvCxnSpPr>
            <p:spPr>
              <a:xfrm>
                <a:off x="8067870" y="3042000"/>
                <a:ext cx="0" cy="18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38FF3172-6C03-6641-B53F-281A1B43BD4A}"/>
                  </a:ext>
                </a:extLst>
              </p:cNvPr>
              <p:cNvCxnSpPr/>
              <p:nvPr/>
            </p:nvCxnSpPr>
            <p:spPr>
              <a:xfrm>
                <a:off x="8504180" y="2682000"/>
                <a:ext cx="0" cy="54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B1F80404-E348-A940-A1C4-2840D146FB44}"/>
                  </a:ext>
                </a:extLst>
              </p:cNvPr>
              <p:cNvCxnSpPr/>
              <p:nvPr/>
            </p:nvCxnSpPr>
            <p:spPr>
              <a:xfrm>
                <a:off x="8577943" y="2952000"/>
                <a:ext cx="0" cy="27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9FBE6AC2-78B2-7943-B4AD-28C7917446F0}"/>
                </a:ext>
              </a:extLst>
            </p:cNvPr>
            <p:cNvSpPr txBox="1"/>
            <p:nvPr/>
          </p:nvSpPr>
          <p:spPr>
            <a:xfrm>
              <a:off x="4604059" y="4719549"/>
              <a:ext cx="1508741" cy="413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Fira Sans Light" panose="020B0403050000020004" pitchFamily="34" charset="0"/>
                  <a:cs typeface="Gill Sans Light" panose="020B0302020104020203" pitchFamily="34" charset="-79"/>
                </a:rPr>
                <a:t>VKLTCpTLS</a:t>
              </a:r>
              <a:endParaRPr lang="en-US" sz="1400" dirty="0">
                <a:latin typeface="Fira Sans Light" panose="020B0403050000020004" pitchFamily="34" charset="0"/>
                <a:cs typeface="Gill Sans Light" panose="020B0302020104020203" pitchFamily="34" charset="-79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B2744E98-2953-BD43-904D-56EC07851C12}"/>
              </a:ext>
            </a:extLst>
          </p:cNvPr>
          <p:cNvGrpSpPr/>
          <p:nvPr/>
        </p:nvGrpSpPr>
        <p:grpSpPr>
          <a:xfrm>
            <a:off x="6904393" y="5837481"/>
            <a:ext cx="2056958" cy="402249"/>
            <a:chOff x="3683374" y="4634215"/>
            <a:chExt cx="2612303" cy="540000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A3CC8AB8-A4BD-3D44-B798-52122C124BA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83374" y="4634215"/>
              <a:ext cx="833426" cy="540000"/>
              <a:chOff x="7735077" y="2509934"/>
              <a:chExt cx="1080000" cy="720000"/>
            </a:xfrm>
          </p:grpSpPr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0FDD439A-5BD3-0C43-82D7-99D465AABF03}"/>
                  </a:ext>
                </a:extLst>
              </p:cNvPr>
              <p:cNvGrpSpPr/>
              <p:nvPr/>
            </p:nvGrpSpPr>
            <p:grpSpPr>
              <a:xfrm>
                <a:off x="7735077" y="2509934"/>
                <a:ext cx="1080000" cy="720000"/>
                <a:chOff x="7735077" y="2509934"/>
                <a:chExt cx="1080000" cy="720000"/>
              </a:xfrm>
            </p:grpSpPr>
            <p:cxnSp>
              <p:nvCxnSpPr>
                <p:cNvPr id="113" name="Straight Connector 112">
                  <a:extLst>
                    <a:ext uri="{FF2B5EF4-FFF2-40B4-BE49-F238E27FC236}">
                      <a16:creationId xmlns:a16="http://schemas.microsoft.com/office/drawing/2014/main" id="{2E261B3A-63CE-5148-ABFA-9C872B162AE6}"/>
                    </a:ext>
                  </a:extLst>
                </p:cNvPr>
                <p:cNvCxnSpPr/>
                <p:nvPr/>
              </p:nvCxnSpPr>
              <p:spPr>
                <a:xfrm>
                  <a:off x="7744408" y="2509934"/>
                  <a:ext cx="0" cy="720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>
                  <a:extLst>
                    <a:ext uri="{FF2B5EF4-FFF2-40B4-BE49-F238E27FC236}">
                      <a16:creationId xmlns:a16="http://schemas.microsoft.com/office/drawing/2014/main" id="{EC7F8DA3-CD81-CF4A-8E2F-27FDB30D0A8D}"/>
                    </a:ext>
                  </a:extLst>
                </p:cNvPr>
                <p:cNvCxnSpPr/>
                <p:nvPr/>
              </p:nvCxnSpPr>
              <p:spPr>
                <a:xfrm rot="5400000">
                  <a:off x="8275077" y="2680603"/>
                  <a:ext cx="0" cy="1080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9CBD2A9A-CD3D-1144-B3A5-4F1A002926F0}"/>
                  </a:ext>
                </a:extLst>
              </p:cNvPr>
              <p:cNvCxnSpPr/>
              <p:nvPr/>
            </p:nvCxnSpPr>
            <p:spPr>
              <a:xfrm>
                <a:off x="7906139" y="2772000"/>
                <a:ext cx="0" cy="45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74110235-CBCC-3A4D-BAAF-657296032EDE}"/>
                  </a:ext>
                </a:extLst>
              </p:cNvPr>
              <p:cNvCxnSpPr/>
              <p:nvPr/>
            </p:nvCxnSpPr>
            <p:spPr>
              <a:xfrm>
                <a:off x="8067870" y="3042000"/>
                <a:ext cx="0" cy="18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21150F68-5D79-7143-8C9B-40DA5A975185}"/>
                  </a:ext>
                </a:extLst>
              </p:cNvPr>
              <p:cNvCxnSpPr/>
              <p:nvPr/>
            </p:nvCxnSpPr>
            <p:spPr>
              <a:xfrm>
                <a:off x="8504180" y="2682000"/>
                <a:ext cx="0" cy="54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BC1E7FE4-2C7C-D04A-A7D4-124BBE6CF8F7}"/>
                  </a:ext>
                </a:extLst>
              </p:cNvPr>
              <p:cNvCxnSpPr/>
              <p:nvPr/>
            </p:nvCxnSpPr>
            <p:spPr>
              <a:xfrm>
                <a:off x="8577943" y="2952000"/>
                <a:ext cx="0" cy="27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1DB6D009-1E47-F74D-A9D5-AE2CAC89B476}"/>
                </a:ext>
              </a:extLst>
            </p:cNvPr>
            <p:cNvSpPr txBox="1"/>
            <p:nvPr/>
          </p:nvSpPr>
          <p:spPr>
            <a:xfrm>
              <a:off x="4604059" y="4719549"/>
              <a:ext cx="1691618" cy="413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Fira Sans Light" panose="020B0403050000020004" pitchFamily="34" charset="0"/>
                  <a:cs typeface="Gill Sans Light" panose="020B0302020104020203" pitchFamily="34" charset="-79"/>
                </a:rPr>
                <a:t>SGHpSSpYIIA</a:t>
              </a:r>
              <a:endParaRPr lang="en-US" sz="1400" dirty="0">
                <a:latin typeface="Fira Sans Light" panose="020B0403050000020004" pitchFamily="34" charset="0"/>
                <a:cs typeface="Gill Sans Light" panose="020B0302020104020203" pitchFamily="34" charset="-79"/>
              </a:endParaRPr>
            </a:p>
          </p:txBody>
        </p: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5111B8A6-6AE9-3343-8853-80C242A11A25}"/>
              </a:ext>
            </a:extLst>
          </p:cNvPr>
          <p:cNvSpPr txBox="1"/>
          <p:nvPr/>
        </p:nvSpPr>
        <p:spPr>
          <a:xfrm>
            <a:off x="3520452" y="1610076"/>
            <a:ext cx="1657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Fira Sans Light" panose="020B0403050000020004" pitchFamily="34" charset="0"/>
                <a:cs typeface="Gill Sans Light" panose="020B0302020104020203" pitchFamily="34" charset="-79"/>
              </a:rPr>
              <a:t>small precursor mass window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C5C0C3AA-4E8D-D14F-B6DD-A99FF6E04257}"/>
              </a:ext>
            </a:extLst>
          </p:cNvPr>
          <p:cNvSpPr txBox="1"/>
          <p:nvPr/>
        </p:nvSpPr>
        <p:spPr>
          <a:xfrm>
            <a:off x="8526106" y="1804352"/>
            <a:ext cx="1585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Fira Sans Light" panose="020B0403050000020004" pitchFamily="34" charset="0"/>
                <a:cs typeface="Gill Sans Light" panose="020B0302020104020203" pitchFamily="34" charset="-79"/>
              </a:rPr>
              <a:t>wide precursor mass window</a:t>
            </a: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8F1F1A7F-0C79-764A-88FC-53996B4E4DEC}"/>
              </a:ext>
            </a:extLst>
          </p:cNvPr>
          <p:cNvGrpSpPr>
            <a:grpSpLocks noChangeAspect="1"/>
          </p:cNvGrpSpPr>
          <p:nvPr/>
        </p:nvGrpSpPr>
        <p:grpSpPr>
          <a:xfrm>
            <a:off x="10260209" y="3481221"/>
            <a:ext cx="656249" cy="402249"/>
            <a:chOff x="7735077" y="2509934"/>
            <a:chExt cx="1080000" cy="720000"/>
          </a:xfrm>
        </p:grpSpPr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11FAE16C-4182-3D4D-BA2D-49900FBF9C87}"/>
                </a:ext>
              </a:extLst>
            </p:cNvPr>
            <p:cNvGrpSpPr/>
            <p:nvPr/>
          </p:nvGrpSpPr>
          <p:grpSpPr>
            <a:xfrm>
              <a:off x="7735077" y="2509934"/>
              <a:ext cx="1080000" cy="720000"/>
              <a:chOff x="7735077" y="2509934"/>
              <a:chExt cx="1080000" cy="720000"/>
            </a:xfrm>
          </p:grpSpPr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3B9B53F5-81E6-6441-9892-BD77E50A1E85}"/>
                  </a:ext>
                </a:extLst>
              </p:cNvPr>
              <p:cNvCxnSpPr/>
              <p:nvPr/>
            </p:nvCxnSpPr>
            <p:spPr>
              <a:xfrm>
                <a:off x="7744408" y="2509934"/>
                <a:ext cx="0" cy="7200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50AEB908-1AB4-2C4E-B122-B921B0CF6D96}"/>
                  </a:ext>
                </a:extLst>
              </p:cNvPr>
              <p:cNvCxnSpPr/>
              <p:nvPr/>
            </p:nvCxnSpPr>
            <p:spPr>
              <a:xfrm rot="5400000">
                <a:off x="8275077" y="2680603"/>
                <a:ext cx="0" cy="10800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46589B9-DDDF-F147-81F6-F2020A2F512B}"/>
                </a:ext>
              </a:extLst>
            </p:cNvPr>
            <p:cNvCxnSpPr/>
            <p:nvPr/>
          </p:nvCxnSpPr>
          <p:spPr>
            <a:xfrm>
              <a:off x="7906139" y="2772000"/>
              <a:ext cx="0" cy="45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72F27AD9-63C4-4F4F-9346-6D6034E9DE05}"/>
                </a:ext>
              </a:extLst>
            </p:cNvPr>
            <p:cNvCxnSpPr/>
            <p:nvPr/>
          </p:nvCxnSpPr>
          <p:spPr>
            <a:xfrm>
              <a:off x="8067870" y="3042000"/>
              <a:ext cx="0" cy="18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B321144-5361-3342-8AE6-AA38C7851D1D}"/>
                </a:ext>
              </a:extLst>
            </p:cNvPr>
            <p:cNvCxnSpPr/>
            <p:nvPr/>
          </p:nvCxnSpPr>
          <p:spPr>
            <a:xfrm>
              <a:off x="8504180" y="2682000"/>
              <a:ext cx="0" cy="54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960CB913-3D71-A740-9D19-3903F7AE7634}"/>
                </a:ext>
              </a:extLst>
            </p:cNvPr>
            <p:cNvCxnSpPr/>
            <p:nvPr/>
          </p:nvCxnSpPr>
          <p:spPr>
            <a:xfrm>
              <a:off x="8577943" y="2952000"/>
              <a:ext cx="0" cy="27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02F4BAD3-3381-E34F-AB4F-527469ED9F11}"/>
              </a:ext>
            </a:extLst>
          </p:cNvPr>
          <p:cNvGrpSpPr>
            <a:grpSpLocks noChangeAspect="1"/>
          </p:cNvGrpSpPr>
          <p:nvPr/>
        </p:nvGrpSpPr>
        <p:grpSpPr>
          <a:xfrm>
            <a:off x="10266494" y="4119592"/>
            <a:ext cx="656249" cy="402249"/>
            <a:chOff x="7735077" y="2509934"/>
            <a:chExt cx="1080000" cy="720000"/>
          </a:xfrm>
        </p:grpSpPr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E3558FB6-9B5A-DB4E-97AF-1D06301F1493}"/>
                </a:ext>
              </a:extLst>
            </p:cNvPr>
            <p:cNvGrpSpPr/>
            <p:nvPr/>
          </p:nvGrpSpPr>
          <p:grpSpPr>
            <a:xfrm>
              <a:off x="7735077" y="2509934"/>
              <a:ext cx="1080000" cy="720000"/>
              <a:chOff x="7735077" y="2509934"/>
              <a:chExt cx="1080000" cy="720000"/>
            </a:xfrm>
          </p:grpSpPr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C47D2E3B-0BA0-F64D-9AB7-14DC2DE0CFDA}"/>
                  </a:ext>
                </a:extLst>
              </p:cNvPr>
              <p:cNvCxnSpPr/>
              <p:nvPr/>
            </p:nvCxnSpPr>
            <p:spPr>
              <a:xfrm>
                <a:off x="7744408" y="2509934"/>
                <a:ext cx="0" cy="7200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E70EFBDB-F65C-4E4C-A23A-0BFE25A2C465}"/>
                  </a:ext>
                </a:extLst>
              </p:cNvPr>
              <p:cNvCxnSpPr/>
              <p:nvPr/>
            </p:nvCxnSpPr>
            <p:spPr>
              <a:xfrm rot="5400000">
                <a:off x="8275077" y="2680603"/>
                <a:ext cx="0" cy="108000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34E2895C-E8D5-C445-AC9D-81816818885C}"/>
                </a:ext>
              </a:extLst>
            </p:cNvPr>
            <p:cNvCxnSpPr/>
            <p:nvPr/>
          </p:nvCxnSpPr>
          <p:spPr>
            <a:xfrm>
              <a:off x="7906139" y="2772000"/>
              <a:ext cx="0" cy="45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3322BE4E-619D-F44D-AE9A-D87721749D2E}"/>
                </a:ext>
              </a:extLst>
            </p:cNvPr>
            <p:cNvCxnSpPr/>
            <p:nvPr/>
          </p:nvCxnSpPr>
          <p:spPr>
            <a:xfrm>
              <a:off x="8067870" y="3042000"/>
              <a:ext cx="0" cy="18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25331822-480B-B94D-BBC6-9FF2D76C3821}"/>
                </a:ext>
              </a:extLst>
            </p:cNvPr>
            <p:cNvCxnSpPr/>
            <p:nvPr/>
          </p:nvCxnSpPr>
          <p:spPr>
            <a:xfrm>
              <a:off x="8504180" y="2682000"/>
              <a:ext cx="0" cy="54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C00A97BE-805A-5046-AA5E-E399AB890149}"/>
                </a:ext>
              </a:extLst>
            </p:cNvPr>
            <p:cNvCxnSpPr/>
            <p:nvPr/>
          </p:nvCxnSpPr>
          <p:spPr>
            <a:xfrm>
              <a:off x="8577943" y="2952000"/>
              <a:ext cx="0" cy="270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9" name="Title 1">
            <a:extLst>
              <a:ext uri="{FF2B5EF4-FFF2-40B4-BE49-F238E27FC236}">
                <a16:creationId xmlns:a16="http://schemas.microsoft.com/office/drawing/2014/main" id="{73EDE3BA-F4D2-5E48-9539-0FD654E0EDBB}"/>
              </a:ext>
            </a:extLst>
          </p:cNvPr>
          <p:cNvSpPr txBox="1">
            <a:spLocks/>
          </p:cNvSpPr>
          <p:nvPr/>
        </p:nvSpPr>
        <p:spPr>
          <a:xfrm>
            <a:off x="838200" y="180000"/>
            <a:ext cx="105156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 cap="small" baseline="0">
                <a:solidFill>
                  <a:schemeClr val="bg1"/>
                </a:solidFill>
                <a:latin typeface="Fira Sans" panose="020B0503050000020004" pitchFamily="34" charset="0"/>
                <a:ea typeface="+mj-ea"/>
                <a:cs typeface="Gill Sans Light" panose="020B0302020104020203" pitchFamily="34" charset="-79"/>
              </a:defRPr>
            </a:lvl1pPr>
          </a:lstStyle>
          <a:p>
            <a:r>
              <a:rPr lang="en-US" dirty="0"/>
              <a:t>cascade search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3A5469-DD4D-9B47-AEAE-35165CE0C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9CC79B-EF36-E84A-9D81-247A27CBF6A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52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9" grpId="0" animBg="1"/>
      <p:bldP spid="55" grpId="0" animBg="1"/>
      <p:bldP spid="57" grpId="0"/>
      <p:bldP spid="93" grpId="0"/>
      <p:bldP spid="94" grpId="0"/>
      <p:bldP spid="1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1404</TotalTime>
  <Words>616</Words>
  <Application>Microsoft Macintosh PowerPoint</Application>
  <PresentationFormat>Widescreen</PresentationFormat>
  <Paragraphs>183</Paragraphs>
  <Slides>31</Slides>
  <Notes>3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Calibri</vt:lpstr>
      <vt:lpstr>Fira Sans</vt:lpstr>
      <vt:lpstr>Fira Sans Book</vt:lpstr>
      <vt:lpstr>Fira Sans Light</vt:lpstr>
      <vt:lpstr>Gill Sans</vt:lpstr>
      <vt:lpstr>Gill Sans Light</vt:lpstr>
      <vt:lpstr>Office Theme</vt:lpstr>
      <vt:lpstr>Fast open modification spectral library searching through approximate nearest neighbor indexing</vt:lpstr>
      <vt:lpstr>PowerPoint Presentation</vt:lpstr>
      <vt:lpstr>PowerPoint Presentation</vt:lpstr>
      <vt:lpstr>PowerPoint Presentation</vt:lpstr>
      <vt:lpstr>open modification searching</vt:lpstr>
      <vt:lpstr>open modification searching</vt:lpstr>
      <vt:lpstr>ANN-SoLo</vt:lpstr>
      <vt:lpstr>ANN-SoLo</vt:lpstr>
      <vt:lpstr>PowerPoint Presentation</vt:lpstr>
      <vt:lpstr>ANN-SoLo</vt:lpstr>
      <vt:lpstr>shifted dot product</vt:lpstr>
      <vt:lpstr>shifted dot product</vt:lpstr>
      <vt:lpstr>ANN-SoLo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approximate nearest neighbor indexing</vt:lpstr>
      <vt:lpstr>ANN-SoLo</vt:lpstr>
      <vt:lpstr>ANN-SoLo</vt:lpstr>
      <vt:lpstr>ANN-SoLo</vt:lpstr>
      <vt:lpstr>acknowledgments</vt:lpstr>
      <vt:lpstr>ANN-SoLo</vt:lpstr>
      <vt:lpstr>profiling</vt:lpstr>
      <vt:lpstr>open modification searching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Fast open modification spectral library searching through approximate nearest neighbor indexing</dc:title>
  <dc:creator>Wout Bittremieux</dc:creator>
  <cp:lastModifiedBy>Wout Bittremieux</cp:lastModifiedBy>
  <cp:revision>151</cp:revision>
  <dcterms:created xsi:type="dcterms:W3CDTF">2018-06-21T17:16:13Z</dcterms:created>
  <dcterms:modified xsi:type="dcterms:W3CDTF">2018-07-23T13:55:15Z</dcterms:modified>
</cp:coreProperties>
</file>