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9" r:id="rId9"/>
    <p:sldId id="270" r:id="rId10"/>
    <p:sldId id="273" r:id="rId11"/>
    <p:sldId id="256" r:id="rId12"/>
    <p:sldId id="271" r:id="rId13"/>
    <p:sldId id="272" r:id="rId14"/>
    <p:sldId id="25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CCFF-503E-044D-8080-93C522900400}" type="datetimeFigureOut">
              <a:rPr lang="en-US"/>
              <a:pPr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19C8-9CCA-E543-853E-084F9F7BCD14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81" y="1800373"/>
            <a:ext cx="6796216" cy="1143000"/>
          </a:xfrm>
        </p:spPr>
        <p:txBody>
          <a:bodyPr>
            <a:normAutofit fontScale="90000"/>
          </a:bodyPr>
          <a:lstStyle/>
          <a:p>
            <a:r>
              <a:rPr lang="en-GB" sz="3556" dirty="0"/>
              <a:t>What text really is and Textual Communities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443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/>
              <a:t>TEI, Graz</a:t>
            </a:r>
          </a:p>
          <a:p>
            <a:pPr algn="ctr">
              <a:buNone/>
            </a:pPr>
            <a:r>
              <a:rPr lang="en-US" sz="2400" dirty="0"/>
              <a:t>19 September 2019</a:t>
            </a:r>
          </a:p>
          <a:p>
            <a:pPr algn="ctr">
              <a:buNone/>
            </a:pPr>
            <a:r>
              <a:rPr lang="en-US" sz="2400" dirty="0"/>
              <a:t>Peter Robinson</a:t>
            </a:r>
          </a:p>
          <a:p>
            <a:pPr algn="ctr">
              <a:buNone/>
            </a:pPr>
            <a:r>
              <a:rPr lang="en-US" sz="2400" dirty="0"/>
              <a:t>University of Saskatchewan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1F6D-7CAC-F041-83A9-438E991D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89B2-0F5A-6344-B282-CB0792C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1465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document</a:t>
            </a:r>
          </a:p>
          <a:p>
            <a:pPr marL="0" indent="0">
              <a:buNone/>
            </a:pPr>
            <a:r>
              <a:rPr lang="en-US" dirty="0"/>
              <a:t>      document=</a:t>
            </a:r>
            <a:r>
              <a:rPr lang="en-US" dirty="0" err="1"/>
              <a:t>Hg:folio</a:t>
            </a:r>
            <a:r>
              <a:rPr lang="en-US" dirty="0"/>
              <a:t>=1r</a:t>
            </a:r>
          </a:p>
          <a:p>
            <a:r>
              <a:rPr lang="en-US" dirty="0"/>
              <a:t>The act of communication</a:t>
            </a:r>
          </a:p>
          <a:p>
            <a:pPr marL="0" indent="0">
              <a:buNone/>
            </a:pPr>
            <a:r>
              <a:rPr lang="en-US" dirty="0"/>
              <a:t>	entity=</a:t>
            </a:r>
            <a:r>
              <a:rPr lang="en-US" dirty="0" err="1"/>
              <a:t>CTP:part</a:t>
            </a:r>
            <a:r>
              <a:rPr lang="en-US" dirty="0"/>
              <a:t>=</a:t>
            </a:r>
            <a:r>
              <a:rPr lang="en-US" dirty="0" err="1"/>
              <a:t>GP:line</a:t>
            </a:r>
            <a:r>
              <a:rPr lang="en-US" dirty="0"/>
              <a:t>=1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text:</a:t>
            </a:r>
          </a:p>
          <a:p>
            <a:pPr marL="0" indent="0">
              <a:buNone/>
            </a:pPr>
            <a:r>
              <a:rPr lang="en-US" dirty="0"/>
              <a:t>	document=</a:t>
            </a:r>
            <a:r>
              <a:rPr lang="en-US" dirty="0" err="1"/>
              <a:t>Hg:folio</a:t>
            </a:r>
            <a:r>
              <a:rPr lang="en-US" dirty="0"/>
              <a:t>=1r:entity=</a:t>
            </a:r>
            <a:r>
              <a:rPr lang="en-US" dirty="0" err="1"/>
              <a:t>CTP:part</a:t>
            </a:r>
            <a:r>
              <a:rPr lang="en-US" dirty="0"/>
              <a:t>=</a:t>
            </a:r>
            <a:r>
              <a:rPr lang="en-US" dirty="0" err="1"/>
              <a:t>GP:line</a:t>
            </a:r>
            <a:r>
              <a:rPr lang="en-US" dirty="0"/>
              <a:t>=1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Formally: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www.textualcommunities.org</a:t>
            </a:r>
            <a:r>
              <a:rPr lang="en-US" dirty="0"/>
              <a:t>/</a:t>
            </a:r>
            <a:r>
              <a:rPr lang="en-US" dirty="0" err="1"/>
              <a:t>uri</a:t>
            </a:r>
            <a:r>
              <a:rPr lang="en-US" dirty="0"/>
              <a:t>/urn:det:tc:usask:CTP2/entity=</a:t>
            </a:r>
            <a:r>
              <a:rPr lang="en-US" dirty="0" err="1"/>
              <a:t>CTP:part</a:t>
            </a:r>
            <a:r>
              <a:rPr lang="en-US" dirty="0"/>
              <a:t>=</a:t>
            </a:r>
            <a:r>
              <a:rPr lang="en-US" dirty="0" err="1"/>
              <a:t>GP:line</a:t>
            </a:r>
            <a:r>
              <a:rPr lang="en-US" dirty="0"/>
              <a:t>=1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664607" y="5763077"/>
            <a:ext cx="1260929" cy="18143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271034" y="4335688"/>
            <a:ext cx="991505" cy="925286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422853" y="4349296"/>
            <a:ext cx="928009" cy="834572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5070" y="4910364"/>
            <a:ext cx="9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pb 1r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037" y="4946140"/>
            <a:ext cx="83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pb 1v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2857" y="3497481"/>
            <a:ext cx="1106714" cy="805097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969278" y="3741515"/>
            <a:ext cx="692159" cy="308428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7045" y="3642178"/>
            <a:ext cx="616851" cy="431798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560284" y="3617705"/>
            <a:ext cx="879930" cy="624104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878832" y="3968304"/>
            <a:ext cx="701196" cy="1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3229434" y="3702053"/>
            <a:ext cx="807353" cy="616849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7824" y="2872538"/>
            <a:ext cx="64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This 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6213" y="2851150"/>
            <a:ext cx="70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runs across several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9184" y="2860221"/>
            <a:ext cx="6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lines. While this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5999" y="3048456"/>
            <a:ext cx="5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block runs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9037" y="3049267"/>
            <a:ext cx="70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across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4471" y="3065331"/>
            <a:ext cx="70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page break.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6463402" y="5763077"/>
            <a:ext cx="1260929" cy="18143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94856" y="6412984"/>
            <a:ext cx="123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Document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3808" y="6412984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Entity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5662860" y="3772350"/>
            <a:ext cx="1528530" cy="1387940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1466401" y="4392844"/>
            <a:ext cx="928009" cy="834572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996115" y="3787558"/>
            <a:ext cx="1444182" cy="1273178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40309" y="2938331"/>
            <a:ext cx="164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This line</a:t>
            </a:r>
          </a:p>
          <a:p>
            <a:r>
              <a:rPr lang="en-US" sz="1200"/>
              <a:t>runs across several lines.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2497" y="3108872"/>
            <a:ext cx="164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While this block runs across a page break.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5227" y="4961572"/>
            <a:ext cx="9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ab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45609" y="4961572"/>
            <a:ext cx="9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ab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7824" y="2872538"/>
            <a:ext cx="449033" cy="46166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36626" y="2872538"/>
            <a:ext cx="623658" cy="638394"/>
          </a:xfrm>
          <a:prstGeom prst="rect">
            <a:avLst/>
          </a:prstGeom>
          <a:solidFill>
            <a:schemeClr val="accent3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94856" y="2879492"/>
            <a:ext cx="439964" cy="210934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94540" y="3124659"/>
            <a:ext cx="485636" cy="360122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47692" y="3137359"/>
            <a:ext cx="439964" cy="360122"/>
          </a:xfrm>
          <a:prstGeom prst="rect">
            <a:avLst/>
          </a:prstGeom>
          <a:solidFill>
            <a:schemeClr val="accent6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989036" y="3090425"/>
            <a:ext cx="566963" cy="407055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44471" y="3103462"/>
            <a:ext cx="566963" cy="407055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996548" y="2976431"/>
            <a:ext cx="583200" cy="17280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96548" y="3191713"/>
            <a:ext cx="1410602" cy="172800"/>
          </a:xfrm>
          <a:prstGeom prst="rect">
            <a:avLst/>
          </a:prstGeom>
          <a:solidFill>
            <a:schemeClr val="accent3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96548" y="3383121"/>
            <a:ext cx="375552" cy="172800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65997" y="3170812"/>
            <a:ext cx="684000" cy="17280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111660" y="3177162"/>
            <a:ext cx="684000" cy="172800"/>
          </a:xfrm>
          <a:prstGeom prst="rect">
            <a:avLst/>
          </a:prstGeom>
          <a:solidFill>
            <a:schemeClr val="accent6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65997" y="3373246"/>
            <a:ext cx="620500" cy="172800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024597" y="3375863"/>
            <a:ext cx="842750" cy="172800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23722" y="0"/>
            <a:ext cx="4113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&lt;text&gt;</a:t>
            </a:r>
          </a:p>
          <a:p>
            <a:r>
              <a:rPr lang="en-US" sz="1200"/>
              <a:t>	&lt;body&gt;</a:t>
            </a:r>
          </a:p>
          <a:p>
            <a:r>
              <a:rPr lang="en-US" sz="1200"/>
              <a:t>	&lt;pb n="1r"/&gt;</a:t>
            </a:r>
          </a:p>
          <a:p>
            <a:r>
              <a:rPr lang="en-US" sz="1200"/>
              <a:t>		&lt;div n="Sample" type="entity"&gt;</a:t>
            </a:r>
          </a:p>
          <a:p>
            <a:r>
              <a:rPr lang="en-US" sz="1200"/>
              <a:t>			&lt;lb/&gt;&lt;ab n="1"&gt;This line</a:t>
            </a:r>
          </a:p>
          <a:p>
            <a:r>
              <a:rPr lang="en-US" sz="1200"/>
              <a:t>			&lt;lb/&gt;runs across several</a:t>
            </a:r>
          </a:p>
          <a:p>
            <a:r>
              <a:rPr lang="en-US" sz="1200"/>
              <a:t>			&lt;lb/&gt;lines&lt;/ab&gt;&lt;ab n="2"&gt; While this </a:t>
            </a:r>
          </a:p>
          <a:p>
            <a:r>
              <a:rPr lang="en-US" sz="1200"/>
              <a:t>			&lt;lb/&gt;block runs</a:t>
            </a:r>
          </a:p>
          <a:p>
            <a:r>
              <a:rPr lang="en-US" sz="1200"/>
              <a:t>	&lt;pb n="1v"&gt;</a:t>
            </a:r>
          </a:p>
          <a:p>
            <a:r>
              <a:rPr lang="en-US" sz="1200"/>
              <a:t>			&lt;lb/&gt;across a </a:t>
            </a:r>
          </a:p>
          <a:p>
            <a:r>
              <a:rPr lang="en-US" sz="1200"/>
              <a:t>			&lt;lb/&gt;page break.</a:t>
            </a:r>
          </a:p>
          <a:p>
            <a:r>
              <a:rPr lang="en-US" sz="1200"/>
              <a:t>			&lt;/ab&gt;</a:t>
            </a:r>
          </a:p>
          <a:p>
            <a:r>
              <a:rPr lang="en-US" sz="1200"/>
              <a:t>		&lt;/div&gt;</a:t>
            </a:r>
          </a:p>
          <a:p>
            <a:r>
              <a:rPr lang="en-US" sz="1200"/>
              <a:t>	&lt;/body&gt;</a:t>
            </a:r>
          </a:p>
          <a:p>
            <a:r>
              <a:rPr lang="en-US" sz="1200"/>
              <a:t>&lt;/text&gt;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91576" y="793927"/>
            <a:ext cx="654955" cy="177624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392839" y="990601"/>
            <a:ext cx="1453692" cy="165099"/>
          </a:xfrm>
          <a:prstGeom prst="rect">
            <a:avLst/>
          </a:prstGeom>
          <a:solidFill>
            <a:schemeClr val="accent3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417782" y="1174750"/>
            <a:ext cx="360000" cy="180000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953257" y="1155700"/>
            <a:ext cx="703353" cy="19905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17782" y="1367450"/>
            <a:ext cx="773794" cy="188300"/>
          </a:xfrm>
          <a:prstGeom prst="rect">
            <a:avLst/>
          </a:prstGeom>
          <a:solidFill>
            <a:schemeClr val="accent6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449533" y="1694855"/>
            <a:ext cx="566964" cy="197446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449533" y="1917701"/>
            <a:ext cx="807356" cy="165099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997574" y="278536"/>
            <a:ext cx="27368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text has 7 leaves:</a:t>
            </a:r>
          </a:p>
          <a:p>
            <a:r>
              <a:rPr lang="en-US"/>
              <a:t>– Document: across</a:t>
            </a:r>
          </a:p>
          <a:p>
            <a:r>
              <a:rPr lang="en-US"/>
              <a:t>    six lines in two pages</a:t>
            </a:r>
          </a:p>
          <a:p>
            <a:r>
              <a:rPr lang="en-US"/>
              <a:t>– Entity: across</a:t>
            </a:r>
          </a:p>
          <a:p>
            <a:r>
              <a:rPr lang="en-US"/>
              <a:t>    two &lt;ab&gt; in one &lt;div&gt;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C900-D3FE-6E4A-8FBB-04A871D2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this work: Textual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316D-EBA9-D14B-9217-50C7B7F5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json to hold all leaves and their hierarchies of “entity” and “document”</a:t>
            </a:r>
          </a:p>
          <a:p>
            <a:r>
              <a:rPr lang="en-US" dirty="0"/>
              <a:t>Use </a:t>
            </a:r>
            <a:r>
              <a:rPr lang="en-US" dirty="0" err="1"/>
              <a:t>mongoDb</a:t>
            </a:r>
            <a:r>
              <a:rPr lang="en-US" dirty="0"/>
              <a:t> for storage/retrieval</a:t>
            </a:r>
          </a:p>
          <a:p>
            <a:r>
              <a:rPr lang="en-US" dirty="0"/>
              <a:t>Real-time editing </a:t>
            </a:r>
          </a:p>
          <a:p>
            <a:r>
              <a:rPr lang="en-US" dirty="0"/>
              <a:t>Use TEI for validation of document input</a:t>
            </a:r>
          </a:p>
        </p:txBody>
      </p:sp>
    </p:spTree>
    <p:extLst>
      <p:ext uri="{BB962C8B-B14F-4D97-AF65-F5344CB8AC3E}">
        <p14:creationId xmlns:p14="http://schemas.microsoft.com/office/powerpoint/2010/main" val="105728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F845-F31D-F149-B1A1-175A098C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2862943" cy="5255305"/>
          </a:xfrm>
        </p:spPr>
        <p:txBody>
          <a:bodyPr/>
          <a:lstStyle/>
          <a:p>
            <a:r>
              <a:rPr lang="en-US" dirty="0"/>
              <a:t>Why do we do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11158-0CCC-B34E-B214-32A2D2D0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02" y="0"/>
            <a:ext cx="5527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0763"/>
            <a:ext cx="5951838" cy="26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216" y="3494216"/>
            <a:ext cx="5653903" cy="27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0595" y="13043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 251 in Hg: On folio 231r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9312" y="312488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 folio 231v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15514" y="954216"/>
            <a:ext cx="5110255" cy="3200400"/>
            <a:chOff x="2615514" y="954216"/>
            <a:chExt cx="5110255" cy="3200400"/>
          </a:xfrm>
        </p:grpSpPr>
        <p:sp>
          <p:nvSpPr>
            <p:cNvPr id="8" name="Rectangle 7"/>
            <p:cNvSpPr/>
            <p:nvPr/>
          </p:nvSpPr>
          <p:spPr>
            <a:xfrm>
              <a:off x="2615514" y="954216"/>
              <a:ext cx="3219621" cy="1716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83892" y="3982994"/>
              <a:ext cx="2741877" cy="1716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5514" y="1256270"/>
            <a:ext cx="4668107" cy="3700162"/>
            <a:chOff x="2615514" y="1256270"/>
            <a:chExt cx="4668107" cy="3700162"/>
          </a:xfrm>
        </p:grpSpPr>
        <p:sp>
          <p:nvSpPr>
            <p:cNvPr id="12" name="Rectangle 11"/>
            <p:cNvSpPr/>
            <p:nvPr/>
          </p:nvSpPr>
          <p:spPr>
            <a:xfrm>
              <a:off x="2615514" y="1256270"/>
              <a:ext cx="2052594" cy="576649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83892" y="4297405"/>
              <a:ext cx="2299729" cy="65902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5514" y="2272270"/>
            <a:ext cx="4668106" cy="3459891"/>
            <a:chOff x="2615514" y="2272270"/>
            <a:chExt cx="4668106" cy="3459891"/>
          </a:xfrm>
        </p:grpSpPr>
        <p:sp>
          <p:nvSpPr>
            <p:cNvPr id="15" name="Rectangle 14"/>
            <p:cNvSpPr/>
            <p:nvPr/>
          </p:nvSpPr>
          <p:spPr>
            <a:xfrm>
              <a:off x="2615514" y="2272270"/>
              <a:ext cx="2052594" cy="30205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621" y="5430107"/>
              <a:ext cx="2285999" cy="30205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Production version (you can look but not touch): </a:t>
            </a:r>
            <a:br>
              <a:rPr lang="en-US"/>
            </a:br>
            <a:r>
              <a:rPr lang="en-US"/>
              <a:t>            </a:t>
            </a:r>
            <a:r>
              <a:rPr lang="en-US">
                <a:solidFill>
                  <a:srgbClr val="FF0000"/>
                </a:solidFill>
              </a:rPr>
              <a:t>textualcommunities.org</a:t>
            </a:r>
          </a:p>
          <a:p>
            <a:r>
              <a:rPr lang="en-US"/>
              <a:t>Sandbox version (looking and touching)</a:t>
            </a:r>
            <a:br>
              <a:rPr lang="en-US"/>
            </a:br>
            <a:r>
              <a:rPr lang="en-US"/>
              <a:t>       </a:t>
            </a:r>
            <a:r>
              <a:rPr lang="en-US">
                <a:solidFill>
                  <a:srgbClr val="FF0000"/>
                </a:solidFill>
              </a:rPr>
              <a:t>textualcommunitiessandbox.org</a:t>
            </a:r>
          </a:p>
          <a:p>
            <a:r>
              <a:rPr lang="en-US"/>
              <a:t>Wiki:</a:t>
            </a:r>
          </a:p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wiki.usask.ca/display/TC/Textual+Communities</a:t>
            </a:r>
            <a:r>
              <a:rPr lang="en-GB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  <a:p>
            <a:pPr algn="ctr">
              <a:buNone/>
            </a:pPr>
            <a:br>
              <a:rPr lang="en-US"/>
            </a:br>
            <a:r>
              <a:rPr lang="en-US"/>
              <a:t>peter.robinson@usask.ca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text, really?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“An act of communication”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OHCO thesis: an ordered hierarchy of content objects</a:t>
            </a:r>
          </a:p>
          <a:p>
            <a:pPr>
              <a:buNone/>
            </a:pPr>
            <a:r>
              <a:rPr lang="en-US" dirty="0"/>
              <a:t>AKA: a tree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864" y="1166842"/>
            <a:ext cx="5690974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&lt;text&gt;</a:t>
            </a:r>
          </a:p>
          <a:p>
            <a:r>
              <a:rPr lang="en-US"/>
              <a:t>	&lt;body&gt;</a:t>
            </a:r>
          </a:p>
          <a:p>
            <a:r>
              <a:rPr lang="en-US"/>
              <a:t>	&lt;pb n="1r"/&gt;</a:t>
            </a:r>
          </a:p>
          <a:p>
            <a:r>
              <a:rPr lang="en-US"/>
              <a:t>		&lt;div n="Sample" type="entity"&gt;</a:t>
            </a:r>
          </a:p>
          <a:p>
            <a:r>
              <a:rPr lang="en-US"/>
              <a:t>			&lt;lb/&gt;&lt;ab n="1"&gt;This line</a:t>
            </a:r>
          </a:p>
          <a:p>
            <a:r>
              <a:rPr lang="en-US"/>
              <a:t>			&lt;lb/&gt;runs across several</a:t>
            </a:r>
          </a:p>
          <a:p>
            <a:r>
              <a:rPr lang="en-US"/>
              <a:t>			&lt;lb/&gt;lines&lt;/ab&gt;&lt;ab n="2"&gt; While this </a:t>
            </a:r>
          </a:p>
          <a:p>
            <a:r>
              <a:rPr lang="en-US"/>
              <a:t>			&lt;lb/&gt;block runs</a:t>
            </a:r>
          </a:p>
          <a:p>
            <a:r>
              <a:rPr lang="en-US"/>
              <a:t>	&lt;pb n="1v"&gt;</a:t>
            </a:r>
          </a:p>
          <a:p>
            <a:r>
              <a:rPr lang="en-US"/>
              <a:t>			&lt;lb/&gt;across a </a:t>
            </a:r>
          </a:p>
          <a:p>
            <a:r>
              <a:rPr lang="en-US"/>
              <a:t>			&lt;lb/&gt;page break.</a:t>
            </a:r>
          </a:p>
          <a:p>
            <a:r>
              <a:rPr lang="en-US"/>
              <a:t>			&lt;/ab&gt;</a:t>
            </a:r>
          </a:p>
          <a:p>
            <a:r>
              <a:rPr lang="en-US"/>
              <a:t>		&lt;/div&gt;</a:t>
            </a:r>
          </a:p>
          <a:p>
            <a:r>
              <a:rPr lang="en-US"/>
              <a:t>	&lt;/body&gt;</a:t>
            </a:r>
          </a:p>
          <a:p>
            <a:r>
              <a:rPr lang="en-US"/>
              <a:t>&lt;/text&gt;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7081" y="2903838"/>
            <a:ext cx="1716216" cy="2402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1968" y="3439297"/>
            <a:ext cx="1337275" cy="2402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9018" y="2293105"/>
            <a:ext cx="715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 text is </a:t>
            </a:r>
          </a:p>
          <a:p>
            <a:r>
              <a:rPr lang="en-GB" sz="3600" b="1" dirty="0"/>
              <a:t>   an act of communication </a:t>
            </a:r>
          </a:p>
          <a:p>
            <a:r>
              <a:rPr lang="en-GB" sz="3600" b="1" dirty="0"/>
              <a:t>   inscribed in a document</a:t>
            </a:r>
            <a:endParaRPr lang="en-GB" sz="3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067" y="1236133"/>
            <a:ext cx="797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Looke þat in thestat of Innocence /whan Adam and Eue  naked weren in Paradys // and no thyng ne hadden shame of hir nakednesse 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0133" y="266636"/>
            <a:ext cx="61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Parson’s Tale 251 in Hengwrt</a:t>
            </a:r>
          </a:p>
        </p:txBody>
      </p:sp>
      <p:pic>
        <p:nvPicPr>
          <p:cNvPr id="7" name="Picture 6" descr="Hg2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330"/>
            <a:ext cx="9144000" cy="2979340"/>
          </a:xfrm>
          <a:prstGeom prst="rect">
            <a:avLst/>
          </a:prstGeom>
        </p:spPr>
      </p:pic>
      <p:pic>
        <p:nvPicPr>
          <p:cNvPr id="8" name="Picture 7" descr="Hg231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8670"/>
            <a:ext cx="9144000" cy="18915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9072"/>
            <a:ext cx="9108136" cy="163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72400" y="3098802"/>
            <a:ext cx="1227667" cy="567267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utensia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52149" y="-1"/>
            <a:ext cx="4792133" cy="6869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B28D-C4FB-FC42-95A8-86BE7F92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“overlapping hierarchies”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8759-99F9-BE4E-A095-832CB76B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1534886"/>
            <a:ext cx="7271657" cy="4582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BUT:</a:t>
            </a:r>
          </a:p>
          <a:p>
            <a:pPr marL="0" indent="0">
              <a:buNone/>
            </a:pPr>
            <a:r>
              <a:rPr lang="en-US" sz="4400" dirty="0"/>
              <a:t>A two independent hierarchies..</a:t>
            </a:r>
          </a:p>
          <a:p>
            <a:pPr marL="742950" indent="-742950">
              <a:buAutoNum type="arabicPeriod"/>
            </a:pPr>
            <a:r>
              <a:rPr lang="en-US" sz="4400" dirty="0"/>
              <a:t>The act of communication</a:t>
            </a:r>
          </a:p>
          <a:p>
            <a:pPr marL="742950" indent="-742950">
              <a:buAutoNum type="arabicPeriod"/>
            </a:pPr>
            <a:r>
              <a:rPr lang="en-US" sz="4400" dirty="0"/>
              <a:t>The physical document</a:t>
            </a:r>
          </a:p>
        </p:txBody>
      </p:sp>
    </p:spTree>
    <p:extLst>
      <p:ext uri="{BB962C8B-B14F-4D97-AF65-F5344CB8AC3E}">
        <p14:creationId xmlns:p14="http://schemas.microsoft.com/office/powerpoint/2010/main" val="266117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8759-99F9-BE4E-A095-832CB76B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1034142"/>
            <a:ext cx="7271657" cy="40821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/>
              <a:t>Tree 1: The act of communication</a:t>
            </a:r>
          </a:p>
          <a:p>
            <a:pPr marL="0" indent="0">
              <a:buNone/>
            </a:pPr>
            <a:r>
              <a:rPr lang="en-US" sz="3600" dirty="0"/>
              <a:t>		Novel-&gt;Chapter-&gt;Paragraphs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400" dirty="0"/>
              <a:t>Tree 2: The physical document</a:t>
            </a:r>
          </a:p>
          <a:p>
            <a:pPr marL="0" indent="0">
              <a:buNone/>
            </a:pPr>
            <a:r>
              <a:rPr lang="en-US" sz="4400" dirty="0"/>
              <a:t>		</a:t>
            </a:r>
            <a:r>
              <a:rPr lang="en-US" sz="3600" dirty="0"/>
              <a:t>Book-&gt;Pages-&gt;Lines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700" dirty="0"/>
              <a:t>Every part of the text is a LEAF present independently in EACH tree</a:t>
            </a:r>
          </a:p>
        </p:txBody>
      </p:sp>
    </p:spTree>
    <p:extLst>
      <p:ext uri="{BB962C8B-B14F-4D97-AF65-F5344CB8AC3E}">
        <p14:creationId xmlns:p14="http://schemas.microsoft.com/office/powerpoint/2010/main" val="43587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277</Words>
  <Application>Microsoft Macintosh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What text really is and Textual Communities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“overlapping hierarchies”</vt:lpstr>
      <vt:lpstr>PowerPoint Presentation</vt:lpstr>
      <vt:lpstr>The importance of identifiers</vt:lpstr>
      <vt:lpstr>PowerPoint Presentation</vt:lpstr>
      <vt:lpstr>Making this work: Textual Communities</vt:lpstr>
      <vt:lpstr>Why do we do this?</vt:lpstr>
      <vt:lpstr>PowerPoint Presentation</vt:lpstr>
      <vt:lpstr>Find it here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Robinson</dc:creator>
  <cp:lastModifiedBy>Robinson, Peter</cp:lastModifiedBy>
  <cp:revision>37</cp:revision>
  <dcterms:created xsi:type="dcterms:W3CDTF">2018-06-27T16:39:41Z</dcterms:created>
  <dcterms:modified xsi:type="dcterms:W3CDTF">2019-09-19T09:52:25Z</dcterms:modified>
</cp:coreProperties>
</file>