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69" r:id="rId3"/>
    <p:sldId id="298" r:id="rId4"/>
    <p:sldId id="297" r:id="rId5"/>
    <p:sldId id="301" r:id="rId6"/>
    <p:sldId id="303" r:id="rId7"/>
    <p:sldId id="304" r:id="rId8"/>
    <p:sldId id="314" r:id="rId9"/>
    <p:sldId id="315" r:id="rId10"/>
    <p:sldId id="305" r:id="rId11"/>
    <p:sldId id="316" r:id="rId12"/>
    <p:sldId id="307" r:id="rId13"/>
    <p:sldId id="308" r:id="rId14"/>
    <p:sldId id="312" r:id="rId15"/>
    <p:sldId id="313" r:id="rId16"/>
    <p:sldId id="29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25" autoAdjust="0"/>
    <p:restoredTop sz="91572" autoAdjust="0"/>
  </p:normalViewPr>
  <p:slideViewPr>
    <p:cSldViewPr snapToGrid="0" snapToObjects="1">
      <p:cViewPr varScale="1">
        <p:scale>
          <a:sx n="64" d="100"/>
          <a:sy n="64" d="100"/>
        </p:scale>
        <p:origin x="-117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E3B3E-782A-9745-8E84-372F7B6771BF}" type="datetimeFigureOut">
              <a:rPr lang="en-US" smtClean="0"/>
              <a:t>3/30/2018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71C0A-6FC9-E54E-92BE-11816E6C8A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06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1C5F8-0761-4F16-9195-27C518D050D8}" type="datetimeFigureOut">
              <a:rPr lang="en-GB" smtClean="0"/>
              <a:t>30/03/2018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AD555-40CF-468B-A0A5-9DB149337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063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AD555-40CF-468B-A0A5-9DB149337C6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57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AD555-40CF-468B-A0A5-9DB149337C6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097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AD555-40CF-468B-A0A5-9DB149337C6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097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AD555-40CF-468B-A0A5-9DB149337C6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097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AD555-40CF-468B-A0A5-9DB149337C6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097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AD555-40CF-468B-A0A5-9DB149337C6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097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AD555-40CF-468B-A0A5-9DB149337C6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097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AD555-40CF-468B-A0A5-9DB149337C6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097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AD555-40CF-468B-A0A5-9DB149337C6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097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AD555-40CF-468B-A0A5-9DB149337C6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097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AD555-40CF-468B-A0A5-9DB149337C6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097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AD555-40CF-468B-A0A5-9DB149337C6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097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AD555-40CF-468B-A0A5-9DB149337C6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097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AD555-40CF-468B-A0A5-9DB149337C6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097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2192" y="822995"/>
            <a:ext cx="7265534" cy="2972717"/>
          </a:xfrm>
        </p:spPr>
        <p:txBody>
          <a:bodyPr>
            <a:noAutofit/>
          </a:bodyPr>
          <a:lstStyle>
            <a:lvl1pPr algn="l">
              <a:defRPr sz="7800">
                <a:solidFill>
                  <a:srgbClr val="00A6D6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2192" y="4271063"/>
            <a:ext cx="7067378" cy="136773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83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74336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3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Afbeelding 2" descr="TUDelft_LogoZWAR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46" y="6218336"/>
            <a:ext cx="1104294" cy="430675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6420935"/>
            <a:ext cx="23163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55821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5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Research Data Services - TU Delft Library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32CF66-B496-874C-8E08-71A5E0622B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5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3106" y="274638"/>
            <a:ext cx="71064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3106" y="1600200"/>
            <a:ext cx="7106464" cy="4648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-1" y="13"/>
            <a:ext cx="1576384" cy="6857987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 dirty="0">
              <a:latin typeface="Tahoma" pitchFamily="34" charset="0"/>
            </a:endParaRPr>
          </a:p>
        </p:txBody>
      </p:sp>
      <p:pic>
        <p:nvPicPr>
          <p:cNvPr id="8" name="Picture 3" descr="TU_P5#white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3" y="6108245"/>
            <a:ext cx="1368883" cy="843232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/>
        </p:nvSpPr>
        <p:spPr>
          <a:xfrm>
            <a:off x="6651560" y="6420935"/>
            <a:ext cx="23163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24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583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00200"/>
            <a:ext cx="835832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Afbeelding 2" descr="TUDelft_LogoZWART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46" y="6218336"/>
            <a:ext cx="1104294" cy="430675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6651560" y="6420935"/>
            <a:ext cx="23163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44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delft.nl/library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4tu.nl/repository/uuid:8e68fa44-3265-4cc6-8255-20edc35aceb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4tu.nl/repository/uuid:8e68fa44-3265-4cc6-8255-20edc35aceb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researchdata.4tu.nl/en/about-4turesearchdata/contact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building.co.uk/fire-devastates-delft-architecture-faculty/3113390.article" TargetMode="External"/><Relationship Id="rId7" Type="http://schemas.openxmlformats.org/officeDocument/2006/relationships/hyperlink" Target="https://blogs.loc.gov/thesignal/2013/03/the-personal-pain-of-data-los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news.bbc.co.uk/2/hi/uk_news/england/hampshire/4390048.stm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hyperlink" Target="http://www.bbc.com/news/education-4028854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atasupport.researchdata.nl/start-de-cursus/i-begrippen/research-lifecycle/https:/arxiv.org/abs/0906.254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atasupport.researchdata.nl/en/start-de-cursus/ii-planfase/onderzoeksontwerp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data.4tu.nl/en/planning-research/data-management-plan/http:/researchdata.4tu.nl/en/planning-research/data-management-pla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data.4tu.nl/en/planning-research/data-management-plan/http:/researchdata.4tu.nl/en/planning-research/data-management-plan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data.4tu.nl/en/planning-research/data-management-plan/http:/researchdata.4tu.nl/en/planning-research/data-management-plan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_LNS3501.jpg">
            <a:hlinkClick r:id="rId3"/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Picture 3" descr="TU_P5#white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3" y="6108245"/>
            <a:ext cx="1368883" cy="84323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804000"/>
            <a:ext cx="9246868" cy="1408997"/>
            <a:chOff x="542608" y="804000"/>
            <a:chExt cx="8698158" cy="1408997"/>
          </a:xfrm>
        </p:grpSpPr>
        <p:sp>
          <p:nvSpPr>
            <p:cNvPr id="9" name="Rectangle 8"/>
            <p:cNvSpPr/>
            <p:nvPr/>
          </p:nvSpPr>
          <p:spPr bwMode="auto">
            <a:xfrm>
              <a:off x="542608" y="804000"/>
              <a:ext cx="8601392" cy="10232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5" tIns="45712" rIns="91425" bIns="45712" numCol="1" rtlCol="0" anchor="t" anchorCtr="0" compatLnSpc="1">
              <a:prstTxWarp prst="textNoShape">
                <a:avLst/>
              </a:prstTxWarp>
            </a:bodyPr>
            <a:lstStyle/>
            <a:p>
              <a:pPr defTabSz="914260" eaLnBrk="0" hangingPunct="0"/>
              <a:endParaRPr lang="en-US" sz="3600" dirty="0">
                <a:solidFill>
                  <a:schemeClr val="tx1"/>
                </a:solidFill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39374" y="951113"/>
              <a:ext cx="8601392" cy="12618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U Delft-UltraLight" panose="02000000000000000000" pitchFamily="2" charset="0"/>
                  <a:ea typeface="ＭＳ Ｐゴシック" pitchFamily="1" charset="-128"/>
                </a:rPr>
                <a:t>How to leave your data behind</a:t>
              </a:r>
              <a:endPara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U Delft-UltraLight" panose="02000000000000000000" pitchFamily="2" charset="0"/>
                <a:ea typeface="ＭＳ Ｐゴシック" pitchFamily="1" charset="-128"/>
              </a:endParaRPr>
            </a:p>
            <a:p>
              <a:endParaRPr lang="en-GB" sz="3600" dirty="0"/>
            </a:p>
          </p:txBody>
        </p:sp>
      </p:grpSp>
      <p:sp>
        <p:nvSpPr>
          <p:cNvPr id="8" name="Subtitle 5"/>
          <p:cNvSpPr txBox="1">
            <a:spLocks/>
          </p:cNvSpPr>
          <p:nvPr/>
        </p:nvSpPr>
        <p:spPr>
          <a:xfrm>
            <a:off x="142048" y="3125558"/>
            <a:ext cx="3284738" cy="10984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None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None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Data Management </a:t>
            </a:r>
            <a:b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 BT Symposium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r>
              <a:rPr lang="en-GB" sz="2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September 2017</a:t>
            </a:r>
            <a:endParaRPr lang="en-GB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ubtitle 5"/>
          <p:cNvSpPr txBox="1">
            <a:spLocks/>
          </p:cNvSpPr>
          <p:nvPr/>
        </p:nvSpPr>
        <p:spPr>
          <a:xfrm>
            <a:off x="5479974" y="3125558"/>
            <a:ext cx="3664024" cy="10862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Jasmin K. Böhmer &amp;</a:t>
            </a:r>
          </a:p>
          <a:p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Ellen Verbakel</a:t>
            </a:r>
            <a:b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Data Services</a:t>
            </a:r>
            <a:b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4TU.Centre For Research Data</a:t>
            </a:r>
          </a:p>
          <a:p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548" y="0"/>
            <a:ext cx="746449" cy="26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2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1701835" y="207241"/>
            <a:ext cx="2150946" cy="864096"/>
            <a:chOff x="971600" y="207244"/>
            <a:chExt cx="2150946" cy="864096"/>
          </a:xfrm>
        </p:grpSpPr>
        <p:sp>
          <p:nvSpPr>
            <p:cNvPr id="39" name="Rectangle 38"/>
            <p:cNvSpPr/>
            <p:nvPr/>
          </p:nvSpPr>
          <p:spPr>
            <a:xfrm>
              <a:off x="971600" y="207244"/>
              <a:ext cx="2150946" cy="86409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91621" y="316126"/>
              <a:ext cx="2110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PLANNING PHASE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216897" y="207244"/>
            <a:ext cx="2176430" cy="864096"/>
            <a:chOff x="3835730" y="207244"/>
            <a:chExt cx="2176430" cy="864096"/>
          </a:xfrm>
        </p:grpSpPr>
        <p:sp>
          <p:nvSpPr>
            <p:cNvPr id="42" name="Rectangle 41"/>
            <p:cNvSpPr/>
            <p:nvPr/>
          </p:nvSpPr>
          <p:spPr>
            <a:xfrm>
              <a:off x="3835730" y="207244"/>
              <a:ext cx="2176430" cy="86409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838827" y="316125"/>
              <a:ext cx="21109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A6D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RESEARCH PHASE</a:t>
              </a:r>
              <a:endParaRPr lang="en-GB" dirty="0">
                <a:solidFill>
                  <a:srgbClr val="00A6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749995" y="207244"/>
            <a:ext cx="2162378" cy="864096"/>
            <a:chOff x="6732240" y="207244"/>
            <a:chExt cx="2162378" cy="864096"/>
          </a:xfrm>
        </p:grpSpPr>
        <p:sp>
          <p:nvSpPr>
            <p:cNvPr id="45" name="Rectangle 44"/>
            <p:cNvSpPr/>
            <p:nvPr/>
          </p:nvSpPr>
          <p:spPr>
            <a:xfrm>
              <a:off x="6732240" y="207244"/>
              <a:ext cx="2162378" cy="86409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732240" y="316124"/>
              <a:ext cx="2110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USER</a:t>
              </a:r>
              <a:b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PHASE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459857"/>
              </p:ext>
            </p:extLst>
          </p:nvPr>
        </p:nvGraphicFramePr>
        <p:xfrm>
          <a:off x="1753309" y="1811020"/>
          <a:ext cx="7159064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9532"/>
                <a:gridCol w="35795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accent2"/>
                          </a:solidFill>
                        </a:rPr>
                        <a:t>Data Management Need</a:t>
                      </a:r>
                      <a:endParaRPr lang="en-GB" sz="24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accent2"/>
                          </a:solidFill>
                        </a:rPr>
                        <a:t>Provided</a:t>
                      </a:r>
                      <a:r>
                        <a:rPr lang="en-GB" sz="2400" baseline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GB" sz="2400" dirty="0" smtClean="0">
                          <a:solidFill>
                            <a:schemeClr val="accent2"/>
                          </a:solidFill>
                        </a:rPr>
                        <a:t>Solution</a:t>
                      </a:r>
                      <a:endParaRPr lang="en-GB" sz="28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Regularly </a:t>
                      </a:r>
                      <a:r>
                        <a:rPr lang="en-GB" sz="2400" b="1" i="0" kern="1200" dirty="0" smtClean="0">
                          <a:solidFill>
                            <a:srgbClr val="00A6D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exchange data internationally </a:t>
                      </a:r>
                      <a:r>
                        <a:rPr lang="en-GB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between groups.</a:t>
                      </a:r>
                    </a:p>
                    <a:p>
                      <a:pPr algn="l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 smtClean="0">
                          <a:solidFill>
                            <a:srgbClr val="00A6D6"/>
                          </a:solidFill>
                        </a:rPr>
                        <a:t>10 GB secure FTP </a:t>
                      </a:r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with different </a:t>
                      </a:r>
                      <a:r>
                        <a:rPr lang="en-GB" sz="2400" b="0" baseline="0" dirty="0" smtClean="0">
                          <a:solidFill>
                            <a:schemeClr val="tx1"/>
                          </a:solidFill>
                        </a:rPr>
                        <a:t>rights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 smtClean="0">
                          <a:solidFill>
                            <a:srgbClr val="00A6D6"/>
                          </a:solidFill>
                        </a:rPr>
                        <a:t>Archive</a:t>
                      </a:r>
                      <a:r>
                        <a:rPr lang="en-GB" sz="2400" b="1" baseline="0" dirty="0" smtClean="0">
                          <a:solidFill>
                            <a:srgbClr val="00A6D6"/>
                          </a:solidFill>
                        </a:rPr>
                        <a:t>, preserve and publish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</a:rPr>
                        <a:t> finalised research output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 smtClean="0">
                          <a:solidFill>
                            <a:srgbClr val="00A6D6"/>
                          </a:solidFill>
                        </a:rPr>
                        <a:t>100GB free data publication</a:t>
                      </a:r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 each year;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</a:rPr>
                        <a:t> preserved for at least 15 years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13" y="2708910"/>
            <a:ext cx="1098550" cy="1098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383" y="5079184"/>
            <a:ext cx="2327515" cy="88793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701835" y="2299720"/>
            <a:ext cx="7356911" cy="42382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154930" y="2299719"/>
            <a:ext cx="3828637" cy="42382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83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1701835" y="207241"/>
            <a:ext cx="2150946" cy="864096"/>
            <a:chOff x="971600" y="207244"/>
            <a:chExt cx="2150946" cy="864096"/>
          </a:xfrm>
        </p:grpSpPr>
        <p:sp>
          <p:nvSpPr>
            <p:cNvPr id="39" name="Rectangle 38"/>
            <p:cNvSpPr/>
            <p:nvPr/>
          </p:nvSpPr>
          <p:spPr>
            <a:xfrm>
              <a:off x="971600" y="207244"/>
              <a:ext cx="2150946" cy="86409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91621" y="316126"/>
              <a:ext cx="2110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PLANNING PHASE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216897" y="207244"/>
            <a:ext cx="2176430" cy="864096"/>
            <a:chOff x="3835730" y="207244"/>
            <a:chExt cx="2176430" cy="864096"/>
          </a:xfrm>
        </p:grpSpPr>
        <p:sp>
          <p:nvSpPr>
            <p:cNvPr id="42" name="Rectangle 41"/>
            <p:cNvSpPr/>
            <p:nvPr/>
          </p:nvSpPr>
          <p:spPr>
            <a:xfrm>
              <a:off x="3835730" y="207244"/>
              <a:ext cx="2176430" cy="86409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838827" y="316125"/>
              <a:ext cx="21109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RESEARCH PHASE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749995" y="207244"/>
            <a:ext cx="2162378" cy="864096"/>
            <a:chOff x="6732240" y="207244"/>
            <a:chExt cx="2162378" cy="864096"/>
          </a:xfrm>
        </p:grpSpPr>
        <p:sp>
          <p:nvSpPr>
            <p:cNvPr id="45" name="Rectangle 44"/>
            <p:cNvSpPr/>
            <p:nvPr/>
          </p:nvSpPr>
          <p:spPr>
            <a:xfrm>
              <a:off x="6732240" y="207244"/>
              <a:ext cx="2162378" cy="86409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732240" y="316124"/>
              <a:ext cx="2110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A6D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USER</a:t>
              </a:r>
              <a:br>
                <a:rPr lang="en-GB" dirty="0" smtClean="0">
                  <a:solidFill>
                    <a:srgbClr val="00A6D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GB" dirty="0" smtClean="0">
                  <a:solidFill>
                    <a:srgbClr val="00A6D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PHASE</a:t>
              </a:r>
              <a:endParaRPr lang="en-GB" dirty="0">
                <a:solidFill>
                  <a:srgbClr val="00A6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721855" y="1414042"/>
            <a:ext cx="7190517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>
                <a:solidFill>
                  <a:srgbClr val="00A6D6"/>
                </a:solidFill>
              </a:rPr>
              <a:t>Selection for Data Archiving</a:t>
            </a:r>
            <a:endParaRPr lang="en-GB" sz="2800" dirty="0">
              <a:solidFill>
                <a:srgbClr val="00A6D6"/>
              </a:solidFill>
            </a:endParaRPr>
          </a:p>
          <a:p>
            <a:pPr marL="8064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GB" sz="2800" dirty="0"/>
              <a:t> Data with potential for </a:t>
            </a:r>
            <a:r>
              <a:rPr lang="en-GB" sz="2800" dirty="0" smtClean="0"/>
              <a:t>reuse</a:t>
            </a:r>
          </a:p>
          <a:p>
            <a:pPr marL="806450">
              <a:buClr>
                <a:srgbClr val="C00000"/>
              </a:buClr>
            </a:pPr>
            <a:endParaRPr lang="en-GB" sz="2800" dirty="0"/>
          </a:p>
          <a:p>
            <a:pPr marL="8064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GB" sz="2800" dirty="0"/>
              <a:t> Data that improves an (open access)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	    publication</a:t>
            </a:r>
          </a:p>
          <a:p>
            <a:pPr marL="806450">
              <a:buClr>
                <a:srgbClr val="C00000"/>
              </a:buClr>
            </a:pPr>
            <a:endParaRPr lang="en-GB" sz="2800" dirty="0"/>
          </a:p>
          <a:p>
            <a:pPr marL="8064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GB" sz="2800" dirty="0"/>
              <a:t> Data that is produced via processes that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	    are </a:t>
            </a:r>
            <a:r>
              <a:rPr lang="en-GB" sz="2800" dirty="0"/>
              <a:t>difficult to </a:t>
            </a:r>
            <a:r>
              <a:rPr lang="en-GB" sz="2800" dirty="0" smtClean="0"/>
              <a:t>repeat</a:t>
            </a:r>
          </a:p>
          <a:p>
            <a:pPr marL="806450">
              <a:buClr>
                <a:srgbClr val="C00000"/>
              </a:buClr>
            </a:pPr>
            <a:endParaRPr lang="en-GB" sz="2800" dirty="0"/>
          </a:p>
          <a:p>
            <a:pPr marL="8064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GB" sz="2800" dirty="0"/>
              <a:t> Funder Requirements</a:t>
            </a:r>
          </a:p>
        </p:txBody>
      </p:sp>
      <p:grpSp>
        <p:nvGrpSpPr>
          <p:cNvPr id="12" name="Group 11"/>
          <p:cNvGrpSpPr/>
          <p:nvPr/>
        </p:nvGrpSpPr>
        <p:grpSpPr>
          <a:xfrm rot="19569946">
            <a:off x="392214" y="2572757"/>
            <a:ext cx="2320290" cy="2114550"/>
            <a:chOff x="4639892" y="4080510"/>
            <a:chExt cx="2320290" cy="2114550"/>
          </a:xfrm>
        </p:grpSpPr>
        <p:sp>
          <p:nvSpPr>
            <p:cNvPr id="13" name="Rounded Rectangular Callout 12"/>
            <p:cNvSpPr/>
            <p:nvPr/>
          </p:nvSpPr>
          <p:spPr>
            <a:xfrm>
              <a:off x="4639892" y="4080510"/>
              <a:ext cx="2320290" cy="2114550"/>
            </a:xfrm>
            <a:prstGeom prst="wedgeRoundRectCallout">
              <a:avLst>
                <a:gd name="adj1" fmla="val -20545"/>
                <a:gd name="adj2" fmla="val 65184"/>
                <a:gd name="adj3" fmla="val 16667"/>
              </a:avLst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40136" y="4599176"/>
              <a:ext cx="231980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Black" panose="0208090404030B020404" pitchFamily="18" charset="0"/>
                </a:rPr>
                <a:t>Let’s Talk </a:t>
              </a:r>
            </a:p>
            <a:p>
              <a:pPr algn="ctr"/>
              <a:r>
                <a:rPr lang="en-GB" sz="3200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Black" panose="0208090404030B020404" pitchFamily="18" charset="0"/>
                </a:rPr>
                <a:t>about it!</a:t>
              </a:r>
              <a:endParaRPr lang="en-GB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670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1701835" y="207241"/>
            <a:ext cx="2150946" cy="864096"/>
            <a:chOff x="971600" y="207244"/>
            <a:chExt cx="2150946" cy="864096"/>
          </a:xfrm>
        </p:grpSpPr>
        <p:sp>
          <p:nvSpPr>
            <p:cNvPr id="39" name="Rectangle 38"/>
            <p:cNvSpPr/>
            <p:nvPr/>
          </p:nvSpPr>
          <p:spPr>
            <a:xfrm>
              <a:off x="971600" y="207244"/>
              <a:ext cx="2150946" cy="86409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91621" y="316126"/>
              <a:ext cx="2110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PLANNING PHASE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216897" y="207244"/>
            <a:ext cx="2176430" cy="864096"/>
            <a:chOff x="3835730" y="207244"/>
            <a:chExt cx="2176430" cy="864096"/>
          </a:xfrm>
        </p:grpSpPr>
        <p:sp>
          <p:nvSpPr>
            <p:cNvPr id="42" name="Rectangle 41"/>
            <p:cNvSpPr/>
            <p:nvPr/>
          </p:nvSpPr>
          <p:spPr>
            <a:xfrm>
              <a:off x="3835730" y="207244"/>
              <a:ext cx="2176430" cy="86409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838827" y="316125"/>
              <a:ext cx="21109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RESEARCH PHASE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749995" y="207244"/>
            <a:ext cx="2162378" cy="864096"/>
            <a:chOff x="6732240" y="207244"/>
            <a:chExt cx="2162378" cy="864096"/>
          </a:xfrm>
        </p:grpSpPr>
        <p:sp>
          <p:nvSpPr>
            <p:cNvPr id="45" name="Rectangle 44"/>
            <p:cNvSpPr/>
            <p:nvPr/>
          </p:nvSpPr>
          <p:spPr>
            <a:xfrm>
              <a:off x="6732240" y="207244"/>
              <a:ext cx="2162378" cy="86409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732240" y="316124"/>
              <a:ext cx="2110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A6D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USER</a:t>
              </a:r>
              <a:br>
                <a:rPr lang="en-GB" dirty="0" smtClean="0">
                  <a:solidFill>
                    <a:srgbClr val="00A6D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GB" dirty="0" smtClean="0">
                  <a:solidFill>
                    <a:srgbClr val="00A6D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PHASE</a:t>
              </a:r>
              <a:endParaRPr lang="en-GB" dirty="0">
                <a:solidFill>
                  <a:srgbClr val="00A6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701835" y="1360438"/>
            <a:ext cx="721053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>
                <a:solidFill>
                  <a:srgbClr val="00A6D6"/>
                </a:solidFill>
              </a:rPr>
              <a:t>4TU.Centre for Research Data</a:t>
            </a: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GB" sz="2800" dirty="0"/>
              <a:t>- trusted and certified long-term 	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	  preservation</a:t>
            </a:r>
          </a:p>
          <a:p>
            <a:endParaRPr lang="en-GB" sz="2800" dirty="0"/>
          </a:p>
          <a:p>
            <a:r>
              <a:rPr lang="en-GB" sz="2800" dirty="0"/>
              <a:t>	- guarantee to store and preserve your 	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	  data </a:t>
            </a:r>
            <a:r>
              <a:rPr lang="en-GB" sz="2800" dirty="0"/>
              <a:t>for at least 15 </a:t>
            </a:r>
            <a:r>
              <a:rPr lang="en-GB" sz="2800" dirty="0" smtClean="0"/>
              <a:t>years</a:t>
            </a:r>
          </a:p>
          <a:p>
            <a:endParaRPr lang="en-GB" sz="2800" dirty="0"/>
          </a:p>
          <a:p>
            <a:r>
              <a:rPr lang="en-GB" sz="2800" dirty="0"/>
              <a:t>	- improved visibility and citation of </a:t>
            </a:r>
            <a:r>
              <a:rPr lang="en-GB" sz="2800" dirty="0" smtClean="0"/>
              <a:t>data-sets </a:t>
            </a:r>
            <a:br>
              <a:rPr lang="en-GB" sz="2800" dirty="0" smtClean="0"/>
            </a:br>
            <a:r>
              <a:rPr lang="en-GB" sz="2800" dirty="0" smtClean="0"/>
              <a:t>	  and research</a:t>
            </a:r>
          </a:p>
          <a:p>
            <a:endParaRPr lang="en-GB" sz="2800" dirty="0"/>
          </a:p>
          <a:p>
            <a:r>
              <a:rPr lang="en-GB" sz="2800" dirty="0"/>
              <a:t> 	- specialised for technological data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229" y="1828546"/>
            <a:ext cx="129614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1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1701835" y="207241"/>
            <a:ext cx="2150946" cy="864096"/>
            <a:chOff x="971600" y="207244"/>
            <a:chExt cx="2150946" cy="864096"/>
          </a:xfrm>
        </p:grpSpPr>
        <p:sp>
          <p:nvSpPr>
            <p:cNvPr id="39" name="Rectangle 38"/>
            <p:cNvSpPr/>
            <p:nvPr/>
          </p:nvSpPr>
          <p:spPr>
            <a:xfrm>
              <a:off x="971600" y="207244"/>
              <a:ext cx="2150946" cy="86409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91621" y="316126"/>
              <a:ext cx="2110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PLANNING PHASE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216897" y="207244"/>
            <a:ext cx="2176430" cy="864096"/>
            <a:chOff x="3835730" y="207244"/>
            <a:chExt cx="2176430" cy="864096"/>
          </a:xfrm>
        </p:grpSpPr>
        <p:sp>
          <p:nvSpPr>
            <p:cNvPr id="42" name="Rectangle 41"/>
            <p:cNvSpPr/>
            <p:nvPr/>
          </p:nvSpPr>
          <p:spPr>
            <a:xfrm>
              <a:off x="3835730" y="207244"/>
              <a:ext cx="2176430" cy="86409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838827" y="316125"/>
              <a:ext cx="21109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RESEARCH PHASE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749995" y="207244"/>
            <a:ext cx="2162378" cy="864096"/>
            <a:chOff x="6732240" y="207244"/>
            <a:chExt cx="2162378" cy="864096"/>
          </a:xfrm>
        </p:grpSpPr>
        <p:sp>
          <p:nvSpPr>
            <p:cNvPr id="45" name="Rectangle 44"/>
            <p:cNvSpPr/>
            <p:nvPr/>
          </p:nvSpPr>
          <p:spPr>
            <a:xfrm>
              <a:off x="6732240" y="207244"/>
              <a:ext cx="2162378" cy="86409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732240" y="316124"/>
              <a:ext cx="2110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A6D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USER</a:t>
              </a:r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GB" dirty="0" smtClean="0">
                  <a:solidFill>
                    <a:srgbClr val="00A6D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PHASE</a:t>
              </a:r>
              <a:endParaRPr lang="en-GB" dirty="0">
                <a:solidFill>
                  <a:srgbClr val="00A6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12" name="Picture 1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01" y="1143484"/>
            <a:ext cx="8533306" cy="558924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6791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1701835" y="207241"/>
            <a:ext cx="2150946" cy="864096"/>
            <a:chOff x="971600" y="207244"/>
            <a:chExt cx="2150946" cy="864096"/>
          </a:xfrm>
        </p:grpSpPr>
        <p:sp>
          <p:nvSpPr>
            <p:cNvPr id="39" name="Rectangle 38"/>
            <p:cNvSpPr/>
            <p:nvPr/>
          </p:nvSpPr>
          <p:spPr>
            <a:xfrm>
              <a:off x="971600" y="207244"/>
              <a:ext cx="2150946" cy="86409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91621" y="316126"/>
              <a:ext cx="2110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PLANNING PHASE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216897" y="207244"/>
            <a:ext cx="2176430" cy="864096"/>
            <a:chOff x="3835730" y="207244"/>
            <a:chExt cx="2176430" cy="864096"/>
          </a:xfrm>
        </p:grpSpPr>
        <p:sp>
          <p:nvSpPr>
            <p:cNvPr id="42" name="Rectangle 41"/>
            <p:cNvSpPr/>
            <p:nvPr/>
          </p:nvSpPr>
          <p:spPr>
            <a:xfrm>
              <a:off x="3835730" y="207244"/>
              <a:ext cx="2176430" cy="86409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838827" y="316125"/>
              <a:ext cx="21109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RESEARCH PHASE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749995" y="207244"/>
            <a:ext cx="2162378" cy="864096"/>
            <a:chOff x="6732240" y="207244"/>
            <a:chExt cx="2162378" cy="864096"/>
          </a:xfrm>
        </p:grpSpPr>
        <p:sp>
          <p:nvSpPr>
            <p:cNvPr id="45" name="Rectangle 44"/>
            <p:cNvSpPr/>
            <p:nvPr/>
          </p:nvSpPr>
          <p:spPr>
            <a:xfrm>
              <a:off x="6732240" y="207244"/>
              <a:ext cx="2162378" cy="86409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732240" y="316124"/>
              <a:ext cx="2110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A6D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USER</a:t>
              </a:r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GB" dirty="0" smtClean="0">
                  <a:solidFill>
                    <a:srgbClr val="00A6D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PHASE</a:t>
              </a:r>
              <a:endParaRPr lang="en-GB" dirty="0">
                <a:solidFill>
                  <a:srgbClr val="00A6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11" name="Picture 10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01" y="1143484"/>
            <a:ext cx="8533306" cy="558924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322718" y="1136509"/>
            <a:ext cx="1988058" cy="369332"/>
          </a:xfrm>
          <a:prstGeom prst="rect">
            <a:avLst/>
          </a:prstGeom>
          <a:solidFill>
            <a:srgbClr val="92D050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Link to ORCID-Info</a:t>
            </a:r>
            <a:endParaRPr lang="en-GB" dirty="0"/>
          </a:p>
        </p:txBody>
      </p:sp>
      <p:sp>
        <p:nvSpPr>
          <p:cNvPr id="21" name="Rounded Rectangular Callout 20"/>
          <p:cNvSpPr/>
          <p:nvPr/>
        </p:nvSpPr>
        <p:spPr>
          <a:xfrm>
            <a:off x="1907704" y="1633950"/>
            <a:ext cx="1928026" cy="674370"/>
          </a:xfrm>
          <a:prstGeom prst="wedgeRoundRectCallout">
            <a:avLst>
              <a:gd name="adj1" fmla="val -36162"/>
              <a:gd name="adj2" fmla="val -83888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7227824" y="1905552"/>
            <a:ext cx="1858899" cy="369332"/>
          </a:xfrm>
          <a:prstGeom prst="rect">
            <a:avLst/>
          </a:prstGeom>
          <a:solidFill>
            <a:srgbClr val="92D050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Citable Data-DOI</a:t>
            </a:r>
            <a:endParaRPr lang="en-GB" dirty="0"/>
          </a:p>
        </p:txBody>
      </p:sp>
      <p:sp>
        <p:nvSpPr>
          <p:cNvPr id="23" name="Rounded Rectangular Callout 22"/>
          <p:cNvSpPr/>
          <p:nvPr/>
        </p:nvSpPr>
        <p:spPr>
          <a:xfrm>
            <a:off x="3955603" y="1345906"/>
            <a:ext cx="5010531" cy="308610"/>
          </a:xfrm>
          <a:prstGeom prst="wedgeRoundRectCallout">
            <a:avLst>
              <a:gd name="adj1" fmla="val 33459"/>
              <a:gd name="adj2" fmla="val 95833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6158287" y="6423371"/>
            <a:ext cx="2819401" cy="369332"/>
          </a:xfrm>
          <a:prstGeom prst="rect">
            <a:avLst/>
          </a:prstGeom>
          <a:solidFill>
            <a:srgbClr val="92D050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Openly Available Data Files</a:t>
            </a:r>
            <a:endParaRPr lang="en-GB" dirty="0"/>
          </a:p>
        </p:txBody>
      </p:sp>
      <p:sp>
        <p:nvSpPr>
          <p:cNvPr id="25" name="Rounded Rectangular Callout 24"/>
          <p:cNvSpPr/>
          <p:nvPr/>
        </p:nvSpPr>
        <p:spPr>
          <a:xfrm>
            <a:off x="426038" y="6460397"/>
            <a:ext cx="5211435" cy="318231"/>
          </a:xfrm>
          <a:prstGeom prst="wedgeRoundRectCallout">
            <a:avLst>
              <a:gd name="adj1" fmla="val 57150"/>
              <a:gd name="adj2" fmla="val 11937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ular Callout 25"/>
          <p:cNvSpPr/>
          <p:nvPr/>
        </p:nvSpPr>
        <p:spPr>
          <a:xfrm>
            <a:off x="1861669" y="5860503"/>
            <a:ext cx="6814787" cy="308610"/>
          </a:xfrm>
          <a:prstGeom prst="wedgeRoundRectCallout">
            <a:avLst>
              <a:gd name="adj1" fmla="val 36253"/>
              <a:gd name="adj2" fmla="val -97844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7087288" y="5257802"/>
            <a:ext cx="1988058" cy="369332"/>
          </a:xfrm>
          <a:prstGeom prst="rect">
            <a:avLst/>
          </a:prstGeom>
          <a:solidFill>
            <a:srgbClr val="92D050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Link to Publication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08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7083" y="500583"/>
            <a:ext cx="8315428" cy="5688632"/>
          </a:xfrm>
        </p:spPr>
        <p:txBody>
          <a:bodyPr/>
          <a:lstStyle/>
          <a:p>
            <a:pPr marL="0" indent="0" algn="r">
              <a:buNone/>
            </a:pPr>
            <a:endParaRPr lang="en-GB" b="1" dirty="0"/>
          </a:p>
          <a:p>
            <a:pPr marL="0" indent="0" algn="r">
              <a:buNone/>
            </a:pPr>
            <a:endParaRPr lang="en-GB" b="1" dirty="0"/>
          </a:p>
          <a:p>
            <a:pPr marL="0" indent="0" algn="r">
              <a:buNone/>
            </a:pPr>
            <a:endParaRPr lang="en-GB" b="1" dirty="0"/>
          </a:p>
          <a:p>
            <a:pPr marL="0" indent="0" algn="r">
              <a:buNone/>
            </a:pPr>
            <a:r>
              <a:rPr lang="en-GB" b="1" dirty="0"/>
              <a:t>Research Data Services</a:t>
            </a:r>
            <a:endParaRPr lang="en-GB" dirty="0"/>
          </a:p>
          <a:p>
            <a:pPr marL="0" indent="0" algn="r">
              <a:buNone/>
            </a:pPr>
            <a:r>
              <a:rPr lang="en-GB" dirty="0">
                <a:hlinkClick r:id="rId2"/>
              </a:rPr>
              <a:t>4TU.ResearchData</a:t>
            </a:r>
            <a:r>
              <a:rPr lang="en-GB" dirty="0"/>
              <a:t>, hosted at TU Delft Library</a:t>
            </a:r>
          </a:p>
          <a:p>
            <a:pPr marL="0" indent="0" algn="r">
              <a:buNone/>
            </a:pPr>
            <a:endParaRPr lang="en-GB" dirty="0" smtClean="0"/>
          </a:p>
          <a:p>
            <a:pPr marL="0" indent="0" algn="r">
              <a:buNone/>
            </a:pPr>
            <a:r>
              <a:rPr lang="en-GB" dirty="0" smtClean="0"/>
              <a:t>T </a:t>
            </a:r>
            <a:r>
              <a:rPr lang="en-GB" dirty="0"/>
              <a:t>+31 (0)15 27 88 600</a:t>
            </a:r>
            <a:br>
              <a:rPr lang="en-GB" dirty="0"/>
            </a:br>
            <a:r>
              <a:rPr lang="en-GB" dirty="0"/>
              <a:t>E </a:t>
            </a:r>
            <a:r>
              <a:rPr lang="en-GB" dirty="0">
                <a:solidFill>
                  <a:srgbClr val="00A6D6"/>
                </a:solidFill>
              </a:rPr>
              <a:t>researchdata@4tu.nl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GB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dirty="0"/>
              <a:t>@</a:t>
            </a:r>
            <a:r>
              <a:rPr lang="en-GB" dirty="0" smtClean="0"/>
              <a:t>4TU.ResearchData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6560" y="531917"/>
            <a:ext cx="3745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accent6">
                    <a:lumMod val="75000"/>
                  </a:schemeClr>
                </a:solidFill>
              </a:rPr>
              <a:t>Please be in touch!</a:t>
            </a:r>
            <a:endParaRPr lang="en-GB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28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lh5.googleusercontent.com/JqKafUuiH0CLgJRlRI49GlLy26lUAykNyeiSTs629_HoxBmRaWdGfkj7seJy_7No5_vwybJJ06ytMzAwGSWlFkTo0x5S59F_L60Rc2Vl-BcCJ-8zfiCXYVIk5jmUCg9-a3MnbIUtTr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469" y="181911"/>
            <a:ext cx="3548271" cy="330035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lh3.googleusercontent.com/nvNOD4mGCpeVxZohv8mYiDaNcDGCuuS5R2gV8NVt0fB12jAl0VIJiLbERHNlv-UORXqzRs62AZmSldfH_DfJqPu7Nc4sYXT2HWR5r8O4hK6AfYg40vwOf0Z9XdXS4txa0OcDPMYEmb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659" y="3626283"/>
            <a:ext cx="4260081" cy="271479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653" y="2985116"/>
            <a:ext cx="2782816" cy="316229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Picture 4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369" y="181911"/>
            <a:ext cx="3701584" cy="243626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82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656" y="980728"/>
            <a:ext cx="6727072" cy="5371837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1701835" y="207241"/>
            <a:ext cx="2150946" cy="864096"/>
            <a:chOff x="971600" y="207244"/>
            <a:chExt cx="2150946" cy="864096"/>
          </a:xfrm>
        </p:grpSpPr>
        <p:sp>
          <p:nvSpPr>
            <p:cNvPr id="39" name="Rectangle 38"/>
            <p:cNvSpPr/>
            <p:nvPr/>
          </p:nvSpPr>
          <p:spPr>
            <a:xfrm>
              <a:off x="971600" y="207244"/>
              <a:ext cx="2150946" cy="86409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91621" y="316126"/>
              <a:ext cx="2110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PLANNING PHASE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216897" y="207244"/>
            <a:ext cx="2176430" cy="864096"/>
            <a:chOff x="3835730" y="207244"/>
            <a:chExt cx="2176430" cy="864096"/>
          </a:xfrm>
        </p:grpSpPr>
        <p:sp>
          <p:nvSpPr>
            <p:cNvPr id="42" name="Rectangle 41"/>
            <p:cNvSpPr/>
            <p:nvPr/>
          </p:nvSpPr>
          <p:spPr>
            <a:xfrm>
              <a:off x="3835730" y="207244"/>
              <a:ext cx="2176430" cy="86409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838827" y="316125"/>
              <a:ext cx="21109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RESEARCH PHASE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749995" y="207244"/>
            <a:ext cx="2162378" cy="864096"/>
            <a:chOff x="6732240" y="207244"/>
            <a:chExt cx="2162378" cy="864096"/>
          </a:xfrm>
        </p:grpSpPr>
        <p:sp>
          <p:nvSpPr>
            <p:cNvPr id="45" name="Rectangle 44"/>
            <p:cNvSpPr/>
            <p:nvPr/>
          </p:nvSpPr>
          <p:spPr>
            <a:xfrm>
              <a:off x="6732240" y="207244"/>
              <a:ext cx="2162378" cy="86409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732240" y="316124"/>
              <a:ext cx="2110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USER</a:t>
              </a:r>
              <a:b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PHASE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226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1701835" y="207241"/>
            <a:ext cx="2150946" cy="864096"/>
            <a:chOff x="971600" y="207244"/>
            <a:chExt cx="2150946" cy="864096"/>
          </a:xfrm>
        </p:grpSpPr>
        <p:sp>
          <p:nvSpPr>
            <p:cNvPr id="39" name="Rectangle 38"/>
            <p:cNvSpPr/>
            <p:nvPr/>
          </p:nvSpPr>
          <p:spPr>
            <a:xfrm>
              <a:off x="971600" y="207244"/>
              <a:ext cx="2150946" cy="86409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A6D6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91621" y="316126"/>
              <a:ext cx="2110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A6D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PLANNING PHASE</a:t>
              </a:r>
              <a:endParaRPr lang="en-GB" dirty="0">
                <a:solidFill>
                  <a:srgbClr val="00A6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216897" y="207244"/>
            <a:ext cx="2176430" cy="864096"/>
            <a:chOff x="3835730" y="207244"/>
            <a:chExt cx="2176430" cy="864096"/>
          </a:xfrm>
        </p:grpSpPr>
        <p:sp>
          <p:nvSpPr>
            <p:cNvPr id="42" name="Rectangle 41"/>
            <p:cNvSpPr/>
            <p:nvPr/>
          </p:nvSpPr>
          <p:spPr>
            <a:xfrm>
              <a:off x="3835730" y="207244"/>
              <a:ext cx="2176430" cy="86409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838827" y="316125"/>
              <a:ext cx="21109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RESEARCH PHASE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749995" y="207244"/>
            <a:ext cx="2162378" cy="864096"/>
            <a:chOff x="6732240" y="207244"/>
            <a:chExt cx="2162378" cy="864096"/>
          </a:xfrm>
        </p:grpSpPr>
        <p:sp>
          <p:nvSpPr>
            <p:cNvPr id="45" name="Rectangle 44"/>
            <p:cNvSpPr/>
            <p:nvPr/>
          </p:nvSpPr>
          <p:spPr>
            <a:xfrm>
              <a:off x="6732240" y="207244"/>
              <a:ext cx="2162378" cy="86409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732240" y="316124"/>
              <a:ext cx="2110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USER</a:t>
              </a:r>
              <a:b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PHASE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701834" y="1431524"/>
            <a:ext cx="733563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>
                <a:solidFill>
                  <a:srgbClr val="00A6D6"/>
                </a:solidFill>
              </a:rPr>
              <a:t>Research Design &amp; Reproducibility</a:t>
            </a:r>
          </a:p>
        </p:txBody>
      </p:sp>
      <p:pic>
        <p:nvPicPr>
          <p:cNvPr id="13" name="Picture 1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856" y="3786620"/>
            <a:ext cx="7146972" cy="148099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grpSp>
        <p:nvGrpSpPr>
          <p:cNvPr id="7" name="Group 6"/>
          <p:cNvGrpSpPr/>
          <p:nvPr/>
        </p:nvGrpSpPr>
        <p:grpSpPr>
          <a:xfrm rot="2044266">
            <a:off x="5423465" y="1725444"/>
            <a:ext cx="2320290" cy="2114550"/>
            <a:chOff x="4639892" y="4080510"/>
            <a:chExt cx="2320290" cy="2114550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4639892" y="4080510"/>
              <a:ext cx="2320290" cy="2114550"/>
            </a:xfrm>
            <a:prstGeom prst="wedgeRoundRectCallout">
              <a:avLst>
                <a:gd name="adj1" fmla="val -20545"/>
                <a:gd name="adj2" fmla="val 65184"/>
                <a:gd name="adj3" fmla="val 16667"/>
              </a:avLst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40136" y="4599176"/>
              <a:ext cx="231980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Black" panose="0208090404030B020404" pitchFamily="18" charset="0"/>
                </a:rPr>
                <a:t>Let’s Talk </a:t>
              </a:r>
            </a:p>
            <a:p>
              <a:pPr algn="ctr"/>
              <a:r>
                <a:rPr lang="en-GB" sz="3200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Black" panose="0208090404030B020404" pitchFamily="18" charset="0"/>
                </a:rPr>
                <a:t>about it!</a:t>
              </a:r>
              <a:endParaRPr lang="en-GB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562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1701835" y="207241"/>
            <a:ext cx="2150946" cy="864096"/>
            <a:chOff x="971600" y="207244"/>
            <a:chExt cx="2150946" cy="864096"/>
          </a:xfrm>
        </p:grpSpPr>
        <p:sp>
          <p:nvSpPr>
            <p:cNvPr id="39" name="Rectangle 38"/>
            <p:cNvSpPr/>
            <p:nvPr/>
          </p:nvSpPr>
          <p:spPr>
            <a:xfrm>
              <a:off x="971600" y="207244"/>
              <a:ext cx="2150946" cy="86409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91621" y="316126"/>
              <a:ext cx="2110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A6D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PLANNING</a:t>
              </a:r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GB" dirty="0" smtClean="0">
                  <a:solidFill>
                    <a:srgbClr val="00A6D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PHASE</a:t>
              </a:r>
              <a:endParaRPr lang="en-GB" dirty="0">
                <a:solidFill>
                  <a:srgbClr val="00A6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216897" y="207244"/>
            <a:ext cx="2176430" cy="864096"/>
            <a:chOff x="3835730" y="207244"/>
            <a:chExt cx="2176430" cy="864096"/>
          </a:xfrm>
        </p:grpSpPr>
        <p:sp>
          <p:nvSpPr>
            <p:cNvPr id="42" name="Rectangle 41"/>
            <p:cNvSpPr/>
            <p:nvPr/>
          </p:nvSpPr>
          <p:spPr>
            <a:xfrm>
              <a:off x="3835730" y="207244"/>
              <a:ext cx="2176430" cy="86409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838827" y="316125"/>
              <a:ext cx="21109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RESEARCH PHASE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749995" y="207244"/>
            <a:ext cx="2162378" cy="864096"/>
            <a:chOff x="6732240" y="207244"/>
            <a:chExt cx="2162378" cy="864096"/>
          </a:xfrm>
        </p:grpSpPr>
        <p:sp>
          <p:nvSpPr>
            <p:cNvPr id="45" name="Rectangle 44"/>
            <p:cNvSpPr/>
            <p:nvPr/>
          </p:nvSpPr>
          <p:spPr>
            <a:xfrm>
              <a:off x="6732240" y="207244"/>
              <a:ext cx="2162378" cy="86409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732240" y="316124"/>
              <a:ext cx="2110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USER</a:t>
              </a:r>
              <a:b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PHASE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12" name="Picture 1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83" y="1268759"/>
            <a:ext cx="3786324" cy="5112569"/>
          </a:xfrm>
          <a:prstGeom prst="rect">
            <a:avLst/>
          </a:prstGeom>
          <a:ln>
            <a:solidFill>
              <a:srgbClr val="00A6D6"/>
            </a:solidFill>
          </a:ln>
        </p:spPr>
      </p:pic>
    </p:spTree>
    <p:extLst>
      <p:ext uri="{BB962C8B-B14F-4D97-AF65-F5344CB8AC3E}">
        <p14:creationId xmlns:p14="http://schemas.microsoft.com/office/powerpoint/2010/main" val="223537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656" y="2874646"/>
            <a:ext cx="2170883" cy="2931284"/>
          </a:xfrm>
          <a:prstGeom prst="rect">
            <a:avLst/>
          </a:prstGeom>
          <a:ln>
            <a:solidFill>
              <a:srgbClr val="00A6D6"/>
            </a:solidFill>
          </a:ln>
        </p:spPr>
      </p:pic>
      <p:grpSp>
        <p:nvGrpSpPr>
          <p:cNvPr id="38" name="Group 37"/>
          <p:cNvGrpSpPr/>
          <p:nvPr/>
        </p:nvGrpSpPr>
        <p:grpSpPr>
          <a:xfrm>
            <a:off x="1701835" y="207241"/>
            <a:ext cx="2150946" cy="864096"/>
            <a:chOff x="971600" y="207244"/>
            <a:chExt cx="2150946" cy="864096"/>
          </a:xfrm>
        </p:grpSpPr>
        <p:sp>
          <p:nvSpPr>
            <p:cNvPr id="39" name="Rectangle 38"/>
            <p:cNvSpPr/>
            <p:nvPr/>
          </p:nvSpPr>
          <p:spPr>
            <a:xfrm>
              <a:off x="971600" y="207244"/>
              <a:ext cx="2150946" cy="86409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91621" y="316126"/>
              <a:ext cx="2110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A6D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PLANNING</a:t>
              </a:r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GB" dirty="0" smtClean="0">
                  <a:solidFill>
                    <a:srgbClr val="00A6D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PHASE</a:t>
              </a:r>
              <a:endParaRPr lang="en-GB" dirty="0">
                <a:solidFill>
                  <a:srgbClr val="00A6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216897" y="207244"/>
            <a:ext cx="2176430" cy="864096"/>
            <a:chOff x="3835730" y="207244"/>
            <a:chExt cx="2176430" cy="864096"/>
          </a:xfrm>
        </p:grpSpPr>
        <p:sp>
          <p:nvSpPr>
            <p:cNvPr id="42" name="Rectangle 41"/>
            <p:cNvSpPr/>
            <p:nvPr/>
          </p:nvSpPr>
          <p:spPr>
            <a:xfrm>
              <a:off x="3835730" y="207244"/>
              <a:ext cx="2176430" cy="86409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838827" y="316125"/>
              <a:ext cx="21109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A6D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RESEARCH PHASE</a:t>
              </a:r>
              <a:endParaRPr lang="en-GB" dirty="0">
                <a:solidFill>
                  <a:srgbClr val="00A6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749995" y="207244"/>
            <a:ext cx="2162378" cy="864096"/>
            <a:chOff x="6732240" y="207244"/>
            <a:chExt cx="2162378" cy="864096"/>
          </a:xfrm>
        </p:grpSpPr>
        <p:sp>
          <p:nvSpPr>
            <p:cNvPr id="45" name="Rectangle 44"/>
            <p:cNvSpPr/>
            <p:nvPr/>
          </p:nvSpPr>
          <p:spPr>
            <a:xfrm>
              <a:off x="6732240" y="207244"/>
              <a:ext cx="2162378" cy="86409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732240" y="316124"/>
              <a:ext cx="2110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A6D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USER</a:t>
              </a:r>
              <a:br>
                <a:rPr lang="en-GB" dirty="0" smtClean="0">
                  <a:solidFill>
                    <a:srgbClr val="00A6D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GB" dirty="0" smtClean="0">
                  <a:solidFill>
                    <a:srgbClr val="00A6D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PHASE</a:t>
              </a:r>
              <a:endParaRPr lang="en-GB" dirty="0">
                <a:solidFill>
                  <a:srgbClr val="00A6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3" name="Rounded Rectangular Callout 12"/>
          <p:cNvSpPr/>
          <p:nvPr/>
        </p:nvSpPr>
        <p:spPr>
          <a:xfrm>
            <a:off x="6529183" y="1669565"/>
            <a:ext cx="2529858" cy="1008112"/>
          </a:xfrm>
          <a:prstGeom prst="wedgeRoundRectCallout">
            <a:avLst>
              <a:gd name="adj1" fmla="val -34291"/>
              <a:gd name="adj2" fmla="val 67055"/>
              <a:gd name="adj3" fmla="val 16667"/>
            </a:avLst>
          </a:prstGeom>
          <a:noFill/>
          <a:ln>
            <a:solidFill>
              <a:srgbClr val="00A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ular Callout 13"/>
          <p:cNvSpPr/>
          <p:nvPr/>
        </p:nvSpPr>
        <p:spPr>
          <a:xfrm>
            <a:off x="6529183" y="2896614"/>
            <a:ext cx="2529858" cy="1008112"/>
          </a:xfrm>
          <a:prstGeom prst="wedgeRoundRectCallout">
            <a:avLst>
              <a:gd name="adj1" fmla="val -34291"/>
              <a:gd name="adj2" fmla="val 67055"/>
              <a:gd name="adj3" fmla="val 16667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ular Callout 14"/>
          <p:cNvSpPr/>
          <p:nvPr/>
        </p:nvSpPr>
        <p:spPr>
          <a:xfrm>
            <a:off x="6529183" y="4160145"/>
            <a:ext cx="2529858" cy="1008112"/>
          </a:xfrm>
          <a:prstGeom prst="wedgeRoundRectCallout">
            <a:avLst>
              <a:gd name="adj1" fmla="val -34291"/>
              <a:gd name="adj2" fmla="val 67055"/>
              <a:gd name="adj3" fmla="val 16667"/>
            </a:avLst>
          </a:prstGeom>
          <a:noFill/>
          <a:ln>
            <a:solidFill>
              <a:srgbClr val="00A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ular Callout 15"/>
          <p:cNvSpPr/>
          <p:nvPr/>
        </p:nvSpPr>
        <p:spPr>
          <a:xfrm>
            <a:off x="1627138" y="2874646"/>
            <a:ext cx="2583395" cy="1008112"/>
          </a:xfrm>
          <a:prstGeom prst="wedgeRoundRectCallout">
            <a:avLst>
              <a:gd name="adj1" fmla="val 33525"/>
              <a:gd name="adj2" fmla="val 64759"/>
              <a:gd name="adj3" fmla="val 16667"/>
            </a:avLst>
          </a:prstGeom>
          <a:noFill/>
          <a:ln>
            <a:solidFill>
              <a:srgbClr val="00A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ular Callout 16"/>
          <p:cNvSpPr/>
          <p:nvPr/>
        </p:nvSpPr>
        <p:spPr>
          <a:xfrm>
            <a:off x="1622459" y="4098782"/>
            <a:ext cx="2583395" cy="1008112"/>
          </a:xfrm>
          <a:prstGeom prst="wedgeRoundRectCallout">
            <a:avLst>
              <a:gd name="adj1" fmla="val 33525"/>
              <a:gd name="adj2" fmla="val 65907"/>
              <a:gd name="adj3" fmla="val 16667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1619331" y="1651175"/>
            <a:ext cx="2583395" cy="1008112"/>
            <a:chOff x="963793" y="1413441"/>
            <a:chExt cx="2583395" cy="1008112"/>
          </a:xfrm>
        </p:grpSpPr>
        <p:sp>
          <p:nvSpPr>
            <p:cNvPr id="19" name="Rounded Rectangular Callout 18"/>
            <p:cNvSpPr/>
            <p:nvPr/>
          </p:nvSpPr>
          <p:spPr>
            <a:xfrm>
              <a:off x="963793" y="1413441"/>
              <a:ext cx="2583395" cy="1008112"/>
            </a:xfrm>
            <a:prstGeom prst="wedgeRoundRectCallout">
              <a:avLst>
                <a:gd name="adj1" fmla="val 33973"/>
                <a:gd name="adj2" fmla="val 64759"/>
                <a:gd name="adj3" fmla="val 16667"/>
              </a:avLst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19180" y="1732749"/>
              <a:ext cx="20882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Data Collection</a:t>
              </a:r>
              <a:endPara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919691" y="3055536"/>
            <a:ext cx="2088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Storage </a:t>
            </a:r>
            <a:b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 Back-up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19691" y="4279672"/>
            <a:ext cx="2088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Documentation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87067" y="1988955"/>
            <a:ext cx="208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Access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49995" y="3101532"/>
            <a:ext cx="2088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Sharing</a:t>
            </a:r>
            <a:b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 Reuse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49995" y="4202536"/>
            <a:ext cx="2088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Preservation </a:t>
            </a:r>
            <a:b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 Archiving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31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1701835" y="207241"/>
            <a:ext cx="2150946" cy="864096"/>
            <a:chOff x="971600" y="207244"/>
            <a:chExt cx="2150946" cy="864096"/>
          </a:xfrm>
        </p:grpSpPr>
        <p:sp>
          <p:nvSpPr>
            <p:cNvPr id="39" name="Rectangle 38"/>
            <p:cNvSpPr/>
            <p:nvPr/>
          </p:nvSpPr>
          <p:spPr>
            <a:xfrm>
              <a:off x="971600" y="207244"/>
              <a:ext cx="2150946" cy="86409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91621" y="316126"/>
              <a:ext cx="2110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A6D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PLANNING</a:t>
              </a:r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GB" dirty="0" smtClean="0">
                  <a:solidFill>
                    <a:srgbClr val="00A6D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PHASE</a:t>
              </a:r>
              <a:endParaRPr lang="en-GB" dirty="0">
                <a:solidFill>
                  <a:srgbClr val="00A6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216897" y="207244"/>
            <a:ext cx="2176430" cy="864096"/>
            <a:chOff x="3835730" y="207244"/>
            <a:chExt cx="2176430" cy="864096"/>
          </a:xfrm>
        </p:grpSpPr>
        <p:sp>
          <p:nvSpPr>
            <p:cNvPr id="42" name="Rectangle 41"/>
            <p:cNvSpPr/>
            <p:nvPr/>
          </p:nvSpPr>
          <p:spPr>
            <a:xfrm>
              <a:off x="3835730" y="207244"/>
              <a:ext cx="2176430" cy="86409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838827" y="316125"/>
              <a:ext cx="21109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RESEARCH PHASE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749995" y="207244"/>
            <a:ext cx="2162378" cy="864096"/>
            <a:chOff x="6732240" y="207244"/>
            <a:chExt cx="2162378" cy="864096"/>
          </a:xfrm>
        </p:grpSpPr>
        <p:sp>
          <p:nvSpPr>
            <p:cNvPr id="45" name="Rectangle 44"/>
            <p:cNvSpPr/>
            <p:nvPr/>
          </p:nvSpPr>
          <p:spPr>
            <a:xfrm>
              <a:off x="6732240" y="207244"/>
              <a:ext cx="2162378" cy="86409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732240" y="316124"/>
              <a:ext cx="2110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USER</a:t>
              </a:r>
              <a:b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PHASE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038" y="1631619"/>
            <a:ext cx="7098147" cy="3926745"/>
          </a:xfrm>
          <a:prstGeom prst="rect">
            <a:avLst/>
          </a:prstGeom>
          <a:ln>
            <a:solidFill>
              <a:srgbClr val="00A6D6"/>
            </a:solidFill>
          </a:ln>
        </p:spPr>
      </p:pic>
    </p:spTree>
    <p:extLst>
      <p:ext uri="{BB962C8B-B14F-4D97-AF65-F5344CB8AC3E}">
        <p14:creationId xmlns:p14="http://schemas.microsoft.com/office/powerpoint/2010/main" val="400193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19217"/>
              </p:ext>
            </p:extLst>
          </p:nvPr>
        </p:nvGraphicFramePr>
        <p:xfrm>
          <a:off x="1695913" y="1319530"/>
          <a:ext cx="7159064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9532"/>
                <a:gridCol w="35795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accent2"/>
                          </a:solidFill>
                        </a:rPr>
                        <a:t>Data Management Need</a:t>
                      </a:r>
                      <a:endParaRPr lang="en-GB" sz="24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accent2"/>
                          </a:solidFill>
                        </a:rPr>
                        <a:t>Provided</a:t>
                      </a:r>
                      <a:r>
                        <a:rPr lang="en-GB" sz="2400" baseline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GB" sz="2400" dirty="0" smtClean="0">
                          <a:solidFill>
                            <a:schemeClr val="accent2"/>
                          </a:solidFill>
                        </a:rPr>
                        <a:t>Solution</a:t>
                      </a:r>
                      <a:endParaRPr lang="en-GB" sz="28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400" b="1" i="0" kern="1200" dirty="0" smtClean="0">
                          <a:solidFill>
                            <a:srgbClr val="00A6D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Store and backup </a:t>
                      </a:r>
                      <a:r>
                        <a:rPr lang="en-GB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individual research</a:t>
                      </a:r>
                      <a:r>
                        <a:rPr lang="en-GB" sz="2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data.</a:t>
                      </a:r>
                    </a:p>
                    <a:p>
                      <a:pPr algn="l"/>
                      <a:endParaRPr lang="en-GB" sz="24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GB" sz="24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want to </a:t>
                      </a:r>
                      <a:r>
                        <a:rPr lang="en-GB" sz="2400" b="1" i="0" kern="1200" dirty="0" smtClean="0">
                          <a:solidFill>
                            <a:srgbClr val="00A6D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store, share and backup</a:t>
                      </a:r>
                      <a:r>
                        <a:rPr lang="en-GB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data with faculty colleagues</a:t>
                      </a:r>
                      <a:r>
                        <a:rPr lang="en-GB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l"/>
                      <a:endParaRPr lang="en-GB" sz="24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sz="24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want to store </a:t>
                      </a:r>
                      <a:r>
                        <a:rPr lang="en-GB" sz="2400" b="1" i="0" kern="1200" dirty="0" smtClean="0">
                          <a:solidFill>
                            <a:srgbClr val="00A6D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raw data.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400" b="1" dirty="0" smtClean="0">
                          <a:solidFill>
                            <a:srgbClr val="00A6D6"/>
                          </a:solidFill>
                        </a:rPr>
                        <a:t>8GB Personal Drive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</a:rPr>
                        <a:t> with automatic backup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GB" sz="2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GB" sz="2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400" b="1" baseline="0" dirty="0" smtClean="0">
                          <a:solidFill>
                            <a:srgbClr val="00A6D6"/>
                          </a:solidFill>
                        </a:rPr>
                        <a:t>50GB Group Data 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</a:rPr>
                        <a:t>Storage with automatic backup</a:t>
                      </a:r>
                    </a:p>
                    <a:p>
                      <a:pPr marL="0" indent="0" algn="l">
                        <a:buNone/>
                      </a:pPr>
                      <a:endParaRPr lang="en-GB" sz="2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>
                        <a:buNone/>
                      </a:pPr>
                      <a:endParaRPr lang="en-GB" sz="2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400" b="1" baseline="0" dirty="0" smtClean="0">
                          <a:solidFill>
                            <a:srgbClr val="00A6D6"/>
                          </a:solidFill>
                        </a:rPr>
                        <a:t>Bulk Data Storage 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</a:rPr>
                        <a:t>with NO automatic backup  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1701835" y="207241"/>
            <a:ext cx="2150946" cy="864096"/>
            <a:chOff x="971600" y="207244"/>
            <a:chExt cx="2150946" cy="864096"/>
          </a:xfrm>
        </p:grpSpPr>
        <p:sp>
          <p:nvSpPr>
            <p:cNvPr id="39" name="Rectangle 38"/>
            <p:cNvSpPr/>
            <p:nvPr/>
          </p:nvSpPr>
          <p:spPr>
            <a:xfrm>
              <a:off x="971600" y="207244"/>
              <a:ext cx="2150946" cy="86409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91621" y="316126"/>
              <a:ext cx="2110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PLANNING PHASE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216897" y="207244"/>
            <a:ext cx="2176430" cy="864096"/>
            <a:chOff x="3835730" y="207244"/>
            <a:chExt cx="2176430" cy="864096"/>
          </a:xfrm>
        </p:grpSpPr>
        <p:sp>
          <p:nvSpPr>
            <p:cNvPr id="42" name="Rectangle 41"/>
            <p:cNvSpPr/>
            <p:nvPr/>
          </p:nvSpPr>
          <p:spPr>
            <a:xfrm>
              <a:off x="3835730" y="207244"/>
              <a:ext cx="2176430" cy="86409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838827" y="316125"/>
              <a:ext cx="21109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A6D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RESEARCH PHASE</a:t>
              </a:r>
              <a:endParaRPr lang="en-GB" dirty="0">
                <a:solidFill>
                  <a:srgbClr val="00A6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749995" y="207244"/>
            <a:ext cx="2162378" cy="864096"/>
            <a:chOff x="6732240" y="207244"/>
            <a:chExt cx="2162378" cy="864096"/>
          </a:xfrm>
        </p:grpSpPr>
        <p:sp>
          <p:nvSpPr>
            <p:cNvPr id="45" name="Rectangle 44"/>
            <p:cNvSpPr/>
            <p:nvPr/>
          </p:nvSpPr>
          <p:spPr>
            <a:xfrm>
              <a:off x="6732240" y="207244"/>
              <a:ext cx="2162378" cy="86409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732240" y="316124"/>
              <a:ext cx="2110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USER</a:t>
              </a:r>
              <a:b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PHASE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898">
            <a:off x="8015334" y="2446710"/>
            <a:ext cx="743053" cy="7430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102" y="5835386"/>
            <a:ext cx="970272" cy="9702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504" y="4069080"/>
            <a:ext cx="957742" cy="9577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47009" y="1787888"/>
            <a:ext cx="7356911" cy="50177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5180066" y="1833493"/>
            <a:ext cx="3838888" cy="50177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 rot="1483552">
            <a:off x="4115300" y="2584998"/>
            <a:ext cx="2320290" cy="2114550"/>
            <a:chOff x="4639892" y="4080510"/>
            <a:chExt cx="2320290" cy="2114550"/>
          </a:xfrm>
        </p:grpSpPr>
        <p:sp>
          <p:nvSpPr>
            <p:cNvPr id="16" name="Rounded Rectangular Callout 15"/>
            <p:cNvSpPr/>
            <p:nvPr/>
          </p:nvSpPr>
          <p:spPr>
            <a:xfrm>
              <a:off x="4639892" y="4080510"/>
              <a:ext cx="2320290" cy="2114550"/>
            </a:xfrm>
            <a:prstGeom prst="wedgeRoundRectCallout">
              <a:avLst>
                <a:gd name="adj1" fmla="val -20545"/>
                <a:gd name="adj2" fmla="val 65184"/>
                <a:gd name="adj3" fmla="val 16667"/>
              </a:avLst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40136" y="4599176"/>
              <a:ext cx="231980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Black" panose="0208090404030B020404" pitchFamily="18" charset="0"/>
                </a:rPr>
                <a:t>Let’s Talk </a:t>
              </a:r>
            </a:p>
            <a:p>
              <a:pPr algn="ctr"/>
              <a:r>
                <a:rPr lang="en-GB" sz="3200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Black" panose="0208090404030B020404" pitchFamily="18" charset="0"/>
                </a:rPr>
                <a:t>about it!</a:t>
              </a:r>
              <a:endParaRPr lang="en-GB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849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1701835" y="207241"/>
            <a:ext cx="2150946" cy="864096"/>
            <a:chOff x="971600" y="207244"/>
            <a:chExt cx="2150946" cy="864096"/>
          </a:xfrm>
        </p:grpSpPr>
        <p:sp>
          <p:nvSpPr>
            <p:cNvPr id="39" name="Rectangle 38"/>
            <p:cNvSpPr/>
            <p:nvPr/>
          </p:nvSpPr>
          <p:spPr>
            <a:xfrm>
              <a:off x="971600" y="207244"/>
              <a:ext cx="2150946" cy="86409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91621" y="316126"/>
              <a:ext cx="2110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PLANNING PHASE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216897" y="207244"/>
            <a:ext cx="2176430" cy="864096"/>
            <a:chOff x="3835730" y="207244"/>
            <a:chExt cx="2176430" cy="864096"/>
          </a:xfrm>
        </p:grpSpPr>
        <p:sp>
          <p:nvSpPr>
            <p:cNvPr id="42" name="Rectangle 41"/>
            <p:cNvSpPr/>
            <p:nvPr/>
          </p:nvSpPr>
          <p:spPr>
            <a:xfrm>
              <a:off x="3835730" y="207244"/>
              <a:ext cx="2176430" cy="86409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838827" y="316125"/>
              <a:ext cx="21109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A6D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RESEARCH PHASE</a:t>
              </a:r>
              <a:endParaRPr lang="en-GB" dirty="0">
                <a:solidFill>
                  <a:srgbClr val="00A6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749995" y="207244"/>
            <a:ext cx="2162378" cy="864096"/>
            <a:chOff x="6732240" y="207244"/>
            <a:chExt cx="2162378" cy="864096"/>
          </a:xfrm>
        </p:grpSpPr>
        <p:sp>
          <p:nvSpPr>
            <p:cNvPr id="45" name="Rectangle 44"/>
            <p:cNvSpPr/>
            <p:nvPr/>
          </p:nvSpPr>
          <p:spPr>
            <a:xfrm>
              <a:off x="6732240" y="207244"/>
              <a:ext cx="2162378" cy="86409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732240" y="316124"/>
              <a:ext cx="2110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USER</a:t>
              </a:r>
              <a:b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PHASE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149084"/>
              </p:ext>
            </p:extLst>
          </p:nvPr>
        </p:nvGraphicFramePr>
        <p:xfrm>
          <a:off x="1753309" y="1811020"/>
          <a:ext cx="7159064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9532"/>
                <a:gridCol w="35795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accent2"/>
                          </a:solidFill>
                        </a:rPr>
                        <a:t>Data Management Need</a:t>
                      </a:r>
                      <a:endParaRPr lang="en-GB" sz="24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accent2"/>
                          </a:solidFill>
                        </a:rPr>
                        <a:t>Provided</a:t>
                      </a:r>
                      <a:r>
                        <a:rPr lang="en-GB" sz="2400" baseline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GB" sz="2400" dirty="0" smtClean="0">
                          <a:solidFill>
                            <a:schemeClr val="accent2"/>
                          </a:solidFill>
                        </a:rPr>
                        <a:t>Solution</a:t>
                      </a:r>
                      <a:endParaRPr lang="en-GB" sz="28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b="1" i="0" kern="1200" dirty="0" smtClean="0">
                          <a:solidFill>
                            <a:srgbClr val="00A6D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Store and share data </a:t>
                      </a:r>
                    </a:p>
                    <a:p>
                      <a:pPr algn="l"/>
                      <a:r>
                        <a:rPr lang="en-GB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en-GB" sz="2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selected others </a:t>
                      </a:r>
                    </a:p>
                    <a:p>
                      <a:pPr algn="l"/>
                      <a:r>
                        <a:rPr lang="en-GB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 and outside of TU Delft)</a:t>
                      </a:r>
                    </a:p>
                    <a:p>
                      <a:pPr algn="l"/>
                      <a:endParaRPr lang="en-GB" sz="24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sz="24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sz="24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 err="1" smtClean="0">
                          <a:solidFill>
                            <a:srgbClr val="00A6D6"/>
                          </a:solidFill>
                        </a:rPr>
                        <a:t>SURFdrive</a:t>
                      </a:r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 allows you to store, </a:t>
                      </a:r>
                      <a:r>
                        <a:rPr lang="en-GB" sz="2400" u="sng" dirty="0" smtClean="0">
                          <a:solidFill>
                            <a:schemeClr val="tx1"/>
                          </a:solidFill>
                        </a:rPr>
                        <a:t>synchronise</a:t>
                      </a:r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 and exchange </a:t>
                      </a:r>
                      <a:r>
                        <a:rPr lang="en-GB" sz="2400" b="1" dirty="0" smtClean="0">
                          <a:solidFill>
                            <a:srgbClr val="00A6D6"/>
                          </a:solidFill>
                        </a:rPr>
                        <a:t>100 GB </a:t>
                      </a:r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of research data safely and </a:t>
                      </a:r>
                    </a:p>
                    <a:p>
                      <a:pPr algn="l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easily with third parties.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31" y="3899932"/>
            <a:ext cx="3054366" cy="181734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01835" y="2299720"/>
            <a:ext cx="7356911" cy="42382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275444" y="2290592"/>
            <a:ext cx="3678456" cy="42382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83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U Delft">
      <a:dk1>
        <a:sysClr val="windowText" lastClr="000000"/>
      </a:dk1>
      <a:lt1>
        <a:srgbClr val="FFFFFF"/>
      </a:lt1>
      <a:dk2>
        <a:srgbClr val="00A6D6"/>
      </a:dk2>
      <a:lt2>
        <a:srgbClr val="FFFFFF"/>
      </a:lt2>
      <a:accent1>
        <a:srgbClr val="A5CA1A"/>
      </a:accent1>
      <a:accent2>
        <a:srgbClr val="E21A1A"/>
      </a:accent2>
      <a:accent3>
        <a:srgbClr val="6D177F"/>
      </a:accent3>
      <a:accent4>
        <a:srgbClr val="E64616"/>
      </a:accent4>
      <a:accent5>
        <a:srgbClr val="008891"/>
      </a:accent5>
      <a:accent6>
        <a:srgbClr val="6B868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</TotalTime>
  <Words>312</Words>
  <Application>Microsoft Office PowerPoint</Application>
  <PresentationFormat>On-screen Show (4:3)</PresentationFormat>
  <Paragraphs>127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TU Delft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JKB</dc:creator>
  <cp:lastModifiedBy>Jasmin K. Böhmer</cp:lastModifiedBy>
  <cp:revision>102</cp:revision>
  <dcterms:created xsi:type="dcterms:W3CDTF">2015-07-09T11:57:30Z</dcterms:created>
  <dcterms:modified xsi:type="dcterms:W3CDTF">2018-03-30T15:35:37Z</dcterms:modified>
</cp:coreProperties>
</file>