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6">
          <p15:clr>
            <a:srgbClr val="A4A3A4"/>
          </p15:clr>
        </p15:guide>
        <p15:guide id="2" pos="2160">
          <p15:clr>
            <a:srgbClr val="A4A3A4"/>
          </p15:clr>
        </p15:guide>
      </p15:notesGuideLst>
    </p:ext>
    <p:ext uri="GoogleSlidesCustomDataVersion2">
      <go:slidesCustomData xmlns:go="http://customooxmlschemas.google.com/" r:id="rId27" roundtripDataSignature="AMtx7mhY2/n+K1/FYUU2An6A0N+u7leQ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6"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I’ll talk a bit about RO-Crate and how we go ahead of moving metadata out of the PID record and into a separate object to keep the collection. Our motivation is gathering all kind of research outputs, not just collection of just one type of thing, but having collections of different types of things. </a:t>
            </a:r>
            <a:endParaRPr/>
          </a:p>
          <a:p>
            <a:pPr indent="0" lvl="0" marL="0" rtl="0" algn="l">
              <a:lnSpc>
                <a:spcPct val="100000"/>
              </a:lnSpc>
              <a:spcBef>
                <a:spcPts val="0"/>
              </a:spcBef>
              <a:spcAft>
                <a:spcPts val="0"/>
              </a:spcAft>
              <a:buSzPts val="1400"/>
              <a:buNone/>
            </a:pPr>
            <a:r>
              <a:t/>
            </a:r>
            <a:endParaRPr/>
          </a:p>
        </p:txBody>
      </p:sp>
      <p:sp>
        <p:nvSpPr>
          <p:cNvPr id="116" name="Google Shape;11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32e1cd0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c32e1cd0b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c32e1cd0b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c32e1cd0b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c32e1cd0b8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c32e1cd0b8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GB" sz="1400">
                <a:latin typeface="Calibri"/>
                <a:ea typeface="Calibri"/>
                <a:cs typeface="Calibri"/>
                <a:sym typeface="Calibri"/>
              </a:rPr>
              <a:t>We're using JSON Linked Data (JSON-LD), which is a way of using JSON where the keys have meaning; we have defined already what the keys mean based on the mapping of the context. </a:t>
            </a:r>
            <a:endParaRPr/>
          </a:p>
          <a:p>
            <a:pPr indent="0" lvl="0" marL="0" rtl="0" algn="l">
              <a:lnSpc>
                <a:spcPct val="100000"/>
              </a:lnSpc>
              <a:spcBef>
                <a:spcPts val="0"/>
              </a:spcBef>
              <a:spcAft>
                <a:spcPts val="0"/>
              </a:spcAft>
              <a:buSzPts val="1400"/>
              <a:buNone/>
            </a:pPr>
            <a:r>
              <a:t/>
            </a:r>
            <a:endParaRPr sz="1050"/>
          </a:p>
        </p:txBody>
      </p:sp>
      <p:sp>
        <p:nvSpPr>
          <p:cNvPr id="129" name="Google Shape;12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685800" y="4400550"/>
            <a:ext cx="5651938"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t/>
            </a:r>
            <a:endParaRPr sz="1000"/>
          </a:p>
        </p:txBody>
      </p:sp>
      <p:sp>
        <p:nvSpPr>
          <p:cNvPr id="136" name="Google Shape;13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5:notes"/>
          <p:cNvSpPr txBox="1"/>
          <p:nvPr>
            <p:ph idx="1" type="body"/>
          </p:nvPr>
        </p:nvSpPr>
        <p:spPr>
          <a:xfrm>
            <a:off x="685800" y="4400550"/>
            <a:ext cx="5651938"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GB">
                <a:latin typeface="Calibri"/>
                <a:ea typeface="Calibri"/>
                <a:cs typeface="Calibri"/>
                <a:sym typeface="Calibri"/>
              </a:rPr>
              <a:t>That context is basically the magic bit we insert on the top of the JSON. The way we have documented this for RO-Crate you shouldn't normally care too much about the Linked Data aspect; instead that provide the links if you have them, but it does mean we can process the crate as JSON-LD and make knowledge graphs if we want to.</a:t>
            </a:r>
            <a:endParaRPr/>
          </a:p>
          <a:p>
            <a:pPr indent="0" lvl="0" marL="0" rtl="0" algn="l">
              <a:lnSpc>
                <a:spcPct val="107000"/>
              </a:lnSpc>
              <a:spcBef>
                <a:spcPts val="800"/>
              </a:spcBef>
              <a:spcAft>
                <a:spcPts val="0"/>
              </a:spcAft>
              <a:buSzPts val="1400"/>
              <a:buNone/>
            </a:pPr>
            <a:r>
              <a:rPr lang="en-GB">
                <a:latin typeface="Calibri"/>
                <a:ea typeface="Calibri"/>
                <a:cs typeface="Calibri"/>
                <a:sym typeface="Calibri"/>
              </a:rPr>
              <a:t>RO-Crates always self-declare, because we want that if you just find one in a wild, you can know that it is an RO-Crate, and this particular version of specifications, so you know which conventions we are following.</a:t>
            </a:r>
            <a:endParaRPr/>
          </a:p>
          <a:p>
            <a:pPr indent="0" lvl="0" marL="0" rtl="0" algn="l">
              <a:lnSpc>
                <a:spcPct val="107000"/>
              </a:lnSpc>
              <a:spcBef>
                <a:spcPts val="800"/>
              </a:spcBef>
              <a:spcAft>
                <a:spcPts val="0"/>
              </a:spcAft>
              <a:buSzPts val="1400"/>
              <a:buNone/>
            </a:pPr>
            <a:r>
              <a:rPr lang="en-GB">
                <a:latin typeface="Calibri"/>
                <a:ea typeface="Calibri"/>
                <a:cs typeface="Calibri"/>
                <a:sym typeface="Calibri"/>
              </a:rPr>
              <a:t>Then we have the metadata about the crate itself, this is the outer box you saw before. Maybe it has some identifier, author and so on. You see these identifiers can be DOIs, re-use existing registries for people and organizations. </a:t>
            </a:r>
            <a:endParaRPr/>
          </a:p>
          <a:p>
            <a:pPr indent="0" lvl="0" marL="0" rtl="0" algn="l">
              <a:lnSpc>
                <a:spcPct val="107000"/>
              </a:lnSpc>
              <a:spcBef>
                <a:spcPts val="800"/>
              </a:spcBef>
              <a:spcAft>
                <a:spcPts val="0"/>
              </a:spcAft>
              <a:buSzPts val="1400"/>
              <a:buNone/>
            </a:pPr>
            <a:r>
              <a:rPr lang="en-GB">
                <a:latin typeface="Calibri"/>
                <a:ea typeface="Calibri"/>
                <a:cs typeface="Calibri"/>
                <a:sym typeface="Calibri"/>
              </a:rPr>
              <a:t>The content is listed as parts, same hasPart as before, but they can be mixed. There can be local files as well as handles and so on in here.  As I said, we are flexible in how you store the RO-Crate, the base assumption is you have a folder and you put the RO-Crate metadata file into it. </a:t>
            </a:r>
            <a:endParaRPr/>
          </a:p>
          <a:p>
            <a:pPr indent="0" lvl="0" marL="0" rtl="0" algn="l">
              <a:lnSpc>
                <a:spcPct val="107000"/>
              </a:lnSpc>
              <a:spcBef>
                <a:spcPts val="800"/>
              </a:spcBef>
              <a:spcAft>
                <a:spcPts val="0"/>
              </a:spcAft>
              <a:buSzPts val="1400"/>
              <a:buNone/>
            </a:pPr>
            <a:r>
              <a:rPr lang="en-GB">
                <a:latin typeface="Calibri"/>
                <a:ea typeface="Calibri"/>
                <a:cs typeface="Calibri"/>
                <a:sym typeface="Calibri"/>
              </a:rPr>
              <a:t>Now you can describe those files, and then you can deposit this wherever you want. It could be that all of these are persistent identifiers and there are no relative file paths. </a:t>
            </a:r>
            <a:endParaRPr/>
          </a:p>
          <a:p>
            <a:pPr indent="0" lvl="0" marL="0" rtl="0" algn="l">
              <a:lnSpc>
                <a:spcPct val="100000"/>
              </a:lnSpc>
              <a:spcBef>
                <a:spcPts val="800"/>
              </a:spcBef>
              <a:spcAft>
                <a:spcPts val="0"/>
              </a:spcAft>
              <a:buSzPts val="1400"/>
              <a:buNone/>
            </a:pPr>
            <a:r>
              <a:t/>
            </a:r>
            <a:endParaRPr sz="1000"/>
          </a:p>
        </p:txBody>
      </p:sp>
      <p:sp>
        <p:nvSpPr>
          <p:cNvPr id="153" name="Google Shape;1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200"/>
              <a:buFont typeface="Calibri"/>
              <a:buNone/>
            </a:pPr>
            <a:r>
              <a:rPr lang="en-GB">
                <a:latin typeface="Calibri"/>
                <a:ea typeface="Calibri"/>
                <a:cs typeface="Calibri"/>
                <a:sym typeface="Calibri"/>
              </a:rPr>
              <a:t>Then we have additional entities to describe each of these. Each entity gets “unrolled” below, so you can include core metadata for each of the items; you don't have to follow the links to see what that individual item is described as. This is important because many of them don't have any FAIR Digital Objects presence, like I said they could be in all kinds of repositories, they might just have a web page, or it could be files that are fresh and don't have anywhere to go.</a:t>
            </a:r>
            <a:endParaRPr/>
          </a:p>
          <a:p>
            <a:pPr indent="0" lvl="0" marL="0" rtl="0" algn="l">
              <a:lnSpc>
                <a:spcPct val="107000"/>
              </a:lnSpc>
              <a:spcBef>
                <a:spcPts val="800"/>
              </a:spcBef>
              <a:spcAft>
                <a:spcPts val="0"/>
              </a:spcAft>
              <a:buSzPts val="1400"/>
              <a:buNone/>
            </a:pPr>
            <a:r>
              <a:rPr lang="en-GB">
                <a:latin typeface="Calibri"/>
                <a:ea typeface="Calibri"/>
                <a:cs typeface="Calibri"/>
                <a:sym typeface="Calibri"/>
              </a:rPr>
              <a:t>Each of the entities can be described in the same way, and then you keep adding nested links. In this case this is from the </a:t>
            </a:r>
            <a:r>
              <a:rPr i="1" lang="en-GB">
                <a:latin typeface="Calibri"/>
                <a:ea typeface="Calibri"/>
                <a:cs typeface="Calibri"/>
                <a:sym typeface="Calibri"/>
              </a:rPr>
              <a:t>contextual entity</a:t>
            </a:r>
            <a:r>
              <a:rPr lang="en-GB">
                <a:latin typeface="Calibri"/>
                <a:ea typeface="Calibri"/>
                <a:cs typeface="Calibri"/>
                <a:sym typeface="Calibri"/>
              </a:rPr>
              <a:t>, so it's an entity that you basically can't download, like you can't download a person, it could be digital twins for that, these are linked onwards. This may seem basic for anyone who knows Linked Data, but the thing is you shouldn't need to know Linked Data to do RO-Crate. </a:t>
            </a:r>
            <a:endParaRPr/>
          </a:p>
          <a:p>
            <a:pPr indent="0" lvl="0" marL="0" rtl="0" algn="l">
              <a:lnSpc>
                <a:spcPct val="107000"/>
              </a:lnSpc>
              <a:spcBef>
                <a:spcPts val="800"/>
              </a:spcBef>
              <a:spcAft>
                <a:spcPts val="0"/>
              </a:spcAft>
              <a:buSzPts val="1400"/>
              <a:buNone/>
            </a:pPr>
            <a:r>
              <a:rPr lang="en-GB">
                <a:latin typeface="Calibri"/>
                <a:ea typeface="Calibri"/>
                <a:cs typeface="Calibri"/>
                <a:sym typeface="Calibri"/>
              </a:rPr>
              <a:t>Now because we only have this flat list approach, so we have a profile of JSON-LD that is more guided than having all kind of possibilities. The first one here is a good example, because it's a file that has been localized, bason a repository entry with a persistent identifier, but if you go to that Zenodo page,  you just get the landing page, you don't get the actual image, and so we have to kind of unroll it in this way.</a:t>
            </a:r>
            <a:endParaRPr/>
          </a:p>
          <a:p>
            <a:pPr indent="0" lvl="0" marL="0" rtl="0" algn="l">
              <a:lnSpc>
                <a:spcPct val="100000"/>
              </a:lnSpc>
              <a:spcBef>
                <a:spcPts val="800"/>
              </a:spcBef>
              <a:spcAft>
                <a:spcPts val="0"/>
              </a:spcAft>
              <a:buSzPts val="1400"/>
              <a:buNone/>
            </a:pPr>
            <a:r>
              <a:t/>
            </a:r>
            <a:endParaRPr sz="1000"/>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4ed62ef3e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4ed62ef3e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24ed62ef3e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GB" sz="1400">
                <a:latin typeface="Calibri"/>
                <a:ea typeface="Calibri"/>
                <a:cs typeface="Calibri"/>
                <a:sym typeface="Calibri"/>
              </a:rPr>
              <a:t>We use the common vocabularies, but only extend where we need to. </a:t>
            </a:r>
            <a:endParaRPr sz="1050"/>
          </a:p>
        </p:txBody>
      </p:sp>
      <p:sp>
        <p:nvSpPr>
          <p:cNvPr id="196" name="Google Shape;19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GB" sz="1400">
                <a:latin typeface="Calibri"/>
                <a:ea typeface="Calibri"/>
                <a:cs typeface="Calibri"/>
                <a:sym typeface="Calibri"/>
              </a:rPr>
              <a:t>The most common vocabulary we use is schema.org, as we use web technology. The core root entry is a “Dataset”, which is based on DCAT, and it has lots of useful properties as we talked about like author. There are lots of types in schema.org for Real World objects, and that's also quite important for connecting that context, so as you can describe organizations, places, different instruments and so on.</a:t>
            </a:r>
            <a:endParaRPr/>
          </a:p>
          <a:p>
            <a:pPr indent="0" lvl="0" marL="0" rtl="0" algn="l">
              <a:lnSpc>
                <a:spcPct val="100000"/>
              </a:lnSpc>
              <a:spcBef>
                <a:spcPts val="0"/>
              </a:spcBef>
              <a:spcAft>
                <a:spcPts val="0"/>
              </a:spcAft>
              <a:buSzPts val="1400"/>
              <a:buNone/>
            </a:pPr>
            <a:r>
              <a:t/>
            </a:r>
            <a:endParaRPr sz="1050"/>
          </a:p>
        </p:txBody>
      </p:sp>
      <p:sp>
        <p:nvSpPr>
          <p:cNvPr id="203" name="Google Shape;20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4ed62ef3e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4ed62ef3e4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4ed62ef3e4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g255a54a38d0_0_5"/>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 name="Google Shape;15;g255a54a38d0_0_5"/>
          <p:cNvGrpSpPr/>
          <p:nvPr/>
        </p:nvGrpSpPr>
        <p:grpSpPr>
          <a:xfrm>
            <a:off x="1107036" y="1588427"/>
            <a:ext cx="994316" cy="61102"/>
            <a:chOff x="4580561" y="2589004"/>
            <a:chExt cx="1064464" cy="25200"/>
          </a:xfrm>
        </p:grpSpPr>
        <p:sp>
          <p:nvSpPr>
            <p:cNvPr id="16" name="Google Shape;16;g255a54a38d0_0_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255a54a38d0_0_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 name="Google Shape;18;g255a54a38d0_0_5"/>
          <p:cNvSpPr txBox="1"/>
          <p:nvPr>
            <p:ph type="ctrTitle"/>
          </p:nvPr>
        </p:nvSpPr>
        <p:spPr>
          <a:xfrm>
            <a:off x="972600" y="1763267"/>
            <a:ext cx="10250700" cy="2219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19" name="Google Shape;19;g255a54a38d0_0_5"/>
          <p:cNvSpPr txBox="1"/>
          <p:nvPr>
            <p:ph idx="1" type="subTitle"/>
          </p:nvPr>
        </p:nvSpPr>
        <p:spPr>
          <a:xfrm>
            <a:off x="972837" y="4230533"/>
            <a:ext cx="10250700" cy="721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 name="Google Shape;20;g255a54a38d0_0_5"/>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6" name="Shape 86"/>
        <p:cNvGrpSpPr/>
        <p:nvPr/>
      </p:nvGrpSpPr>
      <p:grpSpPr>
        <a:xfrm>
          <a:off x="0" y="0"/>
          <a:ext cx="0" cy="0"/>
          <a:chOff x="0" y="0"/>
          <a:chExt cx="0" cy="0"/>
        </a:xfrm>
      </p:grpSpPr>
      <p:grpSp>
        <p:nvGrpSpPr>
          <p:cNvPr id="87" name="Google Shape;87;g255a54a38d0_0_51"/>
          <p:cNvGrpSpPr/>
          <p:nvPr/>
        </p:nvGrpSpPr>
        <p:grpSpPr>
          <a:xfrm>
            <a:off x="1107036" y="5558926"/>
            <a:ext cx="994316" cy="61102"/>
            <a:chOff x="4580561" y="2589004"/>
            <a:chExt cx="1064464" cy="25200"/>
          </a:xfrm>
        </p:grpSpPr>
        <p:sp>
          <p:nvSpPr>
            <p:cNvPr id="88" name="Google Shape;88;g255a54a38d0_0_51"/>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255a54a38d0_0_51"/>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g255a54a38d0_0_51"/>
          <p:cNvSpPr txBox="1"/>
          <p:nvPr>
            <p:ph type="title"/>
          </p:nvPr>
        </p:nvSpPr>
        <p:spPr>
          <a:xfrm>
            <a:off x="972600" y="1152400"/>
            <a:ext cx="9361500" cy="39801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91" name="Google Shape;91;g255a54a38d0_0_5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g255a54a38d0_0_57"/>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g255a54a38d0_0_57"/>
          <p:cNvGrpSpPr/>
          <p:nvPr/>
        </p:nvGrpSpPr>
        <p:grpSpPr>
          <a:xfrm>
            <a:off x="1107036" y="1588427"/>
            <a:ext cx="994316" cy="61102"/>
            <a:chOff x="4580561" y="2589004"/>
            <a:chExt cx="1064464" cy="25200"/>
          </a:xfrm>
        </p:grpSpPr>
        <p:sp>
          <p:nvSpPr>
            <p:cNvPr id="95" name="Google Shape;95;g255a54a38d0_0_5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55a54a38d0_0_5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g255a54a38d0_0_57"/>
          <p:cNvSpPr txBox="1"/>
          <p:nvPr>
            <p:ph type="title"/>
          </p:nvPr>
        </p:nvSpPr>
        <p:spPr>
          <a:xfrm>
            <a:off x="973333" y="1758200"/>
            <a:ext cx="4401300" cy="2249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98" name="Google Shape;98;g255a54a38d0_0_57"/>
          <p:cNvSpPr txBox="1"/>
          <p:nvPr>
            <p:ph idx="1" type="subTitle"/>
          </p:nvPr>
        </p:nvSpPr>
        <p:spPr>
          <a:xfrm>
            <a:off x="966600" y="4215367"/>
            <a:ext cx="4401300" cy="10119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99" name="Google Shape;99;g255a54a38d0_0_57"/>
          <p:cNvSpPr txBox="1"/>
          <p:nvPr>
            <p:ph idx="2" type="body"/>
          </p:nvPr>
        </p:nvSpPr>
        <p:spPr>
          <a:xfrm>
            <a:off x="6898967" y="1803500"/>
            <a:ext cx="4499100" cy="40341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00" name="Google Shape;100;g255a54a38d0_0_5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g255a54a38d0_0_66"/>
          <p:cNvSpPr txBox="1"/>
          <p:nvPr>
            <p:ph idx="1" type="body"/>
          </p:nvPr>
        </p:nvSpPr>
        <p:spPr>
          <a:xfrm>
            <a:off x="966600" y="5830068"/>
            <a:ext cx="10263300" cy="6141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1700"/>
              <a:buNone/>
              <a:defRPr/>
            </a:lvl1pPr>
          </a:lstStyle>
          <a:p/>
        </p:txBody>
      </p:sp>
      <p:sp>
        <p:nvSpPr>
          <p:cNvPr id="103" name="Google Shape;103;g255a54a38d0_0_66"/>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04" name="Shape 104"/>
        <p:cNvGrpSpPr/>
        <p:nvPr/>
      </p:nvGrpSpPr>
      <p:grpSpPr>
        <a:xfrm>
          <a:off x="0" y="0"/>
          <a:ext cx="0" cy="0"/>
          <a:chOff x="0" y="0"/>
          <a:chExt cx="0" cy="0"/>
        </a:xfrm>
      </p:grpSpPr>
      <p:grpSp>
        <p:nvGrpSpPr>
          <p:cNvPr id="105" name="Google Shape;105;g255a54a38d0_0_69"/>
          <p:cNvGrpSpPr/>
          <p:nvPr/>
        </p:nvGrpSpPr>
        <p:grpSpPr>
          <a:xfrm>
            <a:off x="1107036" y="5558926"/>
            <a:ext cx="994316" cy="61102"/>
            <a:chOff x="4580561" y="2589004"/>
            <a:chExt cx="1064464" cy="25200"/>
          </a:xfrm>
        </p:grpSpPr>
        <p:sp>
          <p:nvSpPr>
            <p:cNvPr id="106" name="Google Shape;106;g255a54a38d0_0_69"/>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255a54a38d0_0_69"/>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 name="Google Shape;108;g255a54a38d0_0_69"/>
          <p:cNvSpPr txBox="1"/>
          <p:nvPr>
            <p:ph hasCustomPrompt="1" type="title"/>
          </p:nvPr>
        </p:nvSpPr>
        <p:spPr>
          <a:xfrm>
            <a:off x="972600" y="978600"/>
            <a:ext cx="10251300" cy="1659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10700"/>
              <a:buNone/>
              <a:defRPr sz="10700">
                <a:solidFill>
                  <a:schemeClr val="lt1"/>
                </a:solidFill>
              </a:defRPr>
            </a:lvl1pPr>
            <a:lvl2pPr lvl="1" algn="l">
              <a:lnSpc>
                <a:spcPct val="100000"/>
              </a:lnSpc>
              <a:spcBef>
                <a:spcPts val="0"/>
              </a:spcBef>
              <a:spcAft>
                <a:spcPts val="0"/>
              </a:spcAft>
              <a:buClr>
                <a:schemeClr val="lt1"/>
              </a:buClr>
              <a:buSzPts val="10700"/>
              <a:buNone/>
              <a:defRPr sz="10700">
                <a:solidFill>
                  <a:schemeClr val="lt1"/>
                </a:solidFill>
              </a:defRPr>
            </a:lvl2pPr>
            <a:lvl3pPr lvl="2" algn="l">
              <a:lnSpc>
                <a:spcPct val="100000"/>
              </a:lnSpc>
              <a:spcBef>
                <a:spcPts val="0"/>
              </a:spcBef>
              <a:spcAft>
                <a:spcPts val="0"/>
              </a:spcAft>
              <a:buClr>
                <a:schemeClr val="lt1"/>
              </a:buClr>
              <a:buSzPts val="10700"/>
              <a:buNone/>
              <a:defRPr sz="10700">
                <a:solidFill>
                  <a:schemeClr val="lt1"/>
                </a:solidFill>
              </a:defRPr>
            </a:lvl3pPr>
            <a:lvl4pPr lvl="3" algn="l">
              <a:lnSpc>
                <a:spcPct val="100000"/>
              </a:lnSpc>
              <a:spcBef>
                <a:spcPts val="0"/>
              </a:spcBef>
              <a:spcAft>
                <a:spcPts val="0"/>
              </a:spcAft>
              <a:buClr>
                <a:schemeClr val="lt1"/>
              </a:buClr>
              <a:buSzPts val="10700"/>
              <a:buNone/>
              <a:defRPr sz="10700">
                <a:solidFill>
                  <a:schemeClr val="lt1"/>
                </a:solidFill>
              </a:defRPr>
            </a:lvl4pPr>
            <a:lvl5pPr lvl="4" algn="l">
              <a:lnSpc>
                <a:spcPct val="100000"/>
              </a:lnSpc>
              <a:spcBef>
                <a:spcPts val="0"/>
              </a:spcBef>
              <a:spcAft>
                <a:spcPts val="0"/>
              </a:spcAft>
              <a:buClr>
                <a:schemeClr val="lt1"/>
              </a:buClr>
              <a:buSzPts val="10700"/>
              <a:buNone/>
              <a:defRPr sz="10700">
                <a:solidFill>
                  <a:schemeClr val="lt1"/>
                </a:solidFill>
              </a:defRPr>
            </a:lvl5pPr>
            <a:lvl6pPr lvl="5" algn="l">
              <a:lnSpc>
                <a:spcPct val="100000"/>
              </a:lnSpc>
              <a:spcBef>
                <a:spcPts val="0"/>
              </a:spcBef>
              <a:spcAft>
                <a:spcPts val="0"/>
              </a:spcAft>
              <a:buClr>
                <a:schemeClr val="lt1"/>
              </a:buClr>
              <a:buSzPts val="10700"/>
              <a:buNone/>
              <a:defRPr sz="10700">
                <a:solidFill>
                  <a:schemeClr val="lt1"/>
                </a:solidFill>
              </a:defRPr>
            </a:lvl6pPr>
            <a:lvl7pPr lvl="6" algn="l">
              <a:lnSpc>
                <a:spcPct val="100000"/>
              </a:lnSpc>
              <a:spcBef>
                <a:spcPts val="0"/>
              </a:spcBef>
              <a:spcAft>
                <a:spcPts val="0"/>
              </a:spcAft>
              <a:buClr>
                <a:schemeClr val="lt1"/>
              </a:buClr>
              <a:buSzPts val="10700"/>
              <a:buNone/>
              <a:defRPr sz="10700">
                <a:solidFill>
                  <a:schemeClr val="lt1"/>
                </a:solidFill>
              </a:defRPr>
            </a:lvl7pPr>
            <a:lvl8pPr lvl="7" algn="l">
              <a:lnSpc>
                <a:spcPct val="100000"/>
              </a:lnSpc>
              <a:spcBef>
                <a:spcPts val="0"/>
              </a:spcBef>
              <a:spcAft>
                <a:spcPts val="0"/>
              </a:spcAft>
              <a:buClr>
                <a:schemeClr val="lt1"/>
              </a:buClr>
              <a:buSzPts val="10700"/>
              <a:buNone/>
              <a:defRPr sz="10700">
                <a:solidFill>
                  <a:schemeClr val="lt1"/>
                </a:solidFill>
              </a:defRPr>
            </a:lvl8pPr>
            <a:lvl9pPr lvl="8" algn="l">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109" name="Google Shape;109;g255a54a38d0_0_69"/>
          <p:cNvSpPr txBox="1"/>
          <p:nvPr>
            <p:ph idx="1" type="body"/>
          </p:nvPr>
        </p:nvSpPr>
        <p:spPr>
          <a:xfrm>
            <a:off x="972600" y="3030517"/>
            <a:ext cx="10251300" cy="21072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Clr>
                <a:schemeClr val="lt1"/>
              </a:buClr>
              <a:buSzPts val="1700"/>
              <a:buChar char="●"/>
              <a:defRPr>
                <a:solidFill>
                  <a:schemeClr val="lt1"/>
                </a:solidFill>
              </a:defRPr>
            </a:lvl1pPr>
            <a:lvl2pPr indent="-323850" lvl="1" marL="914400" algn="l">
              <a:lnSpc>
                <a:spcPct val="115000"/>
              </a:lnSpc>
              <a:spcBef>
                <a:spcPts val="0"/>
              </a:spcBef>
              <a:spcAft>
                <a:spcPts val="0"/>
              </a:spcAft>
              <a:buClr>
                <a:schemeClr val="lt1"/>
              </a:buClr>
              <a:buSzPts val="1500"/>
              <a:buChar char="○"/>
              <a:defRPr>
                <a:solidFill>
                  <a:schemeClr val="lt1"/>
                </a:solidFill>
              </a:defRPr>
            </a:lvl2pPr>
            <a:lvl3pPr indent="-323850" lvl="2" marL="1371600" algn="l">
              <a:lnSpc>
                <a:spcPct val="115000"/>
              </a:lnSpc>
              <a:spcBef>
                <a:spcPts val="0"/>
              </a:spcBef>
              <a:spcAft>
                <a:spcPts val="0"/>
              </a:spcAft>
              <a:buClr>
                <a:schemeClr val="lt1"/>
              </a:buClr>
              <a:buSzPts val="1500"/>
              <a:buChar char="■"/>
              <a:defRPr>
                <a:solidFill>
                  <a:schemeClr val="lt1"/>
                </a:solidFill>
              </a:defRPr>
            </a:lvl3pPr>
            <a:lvl4pPr indent="-323850" lvl="3" marL="1828800" algn="l">
              <a:lnSpc>
                <a:spcPct val="115000"/>
              </a:lnSpc>
              <a:spcBef>
                <a:spcPts val="0"/>
              </a:spcBef>
              <a:spcAft>
                <a:spcPts val="0"/>
              </a:spcAft>
              <a:buClr>
                <a:schemeClr val="lt1"/>
              </a:buClr>
              <a:buSzPts val="1500"/>
              <a:buChar char="●"/>
              <a:defRPr>
                <a:solidFill>
                  <a:schemeClr val="lt1"/>
                </a:solidFill>
              </a:defRPr>
            </a:lvl4pPr>
            <a:lvl5pPr indent="-323850" lvl="4" marL="2286000" algn="l">
              <a:lnSpc>
                <a:spcPct val="115000"/>
              </a:lnSpc>
              <a:spcBef>
                <a:spcPts val="0"/>
              </a:spcBef>
              <a:spcAft>
                <a:spcPts val="0"/>
              </a:spcAft>
              <a:buClr>
                <a:schemeClr val="lt1"/>
              </a:buClr>
              <a:buSzPts val="1500"/>
              <a:buChar char="○"/>
              <a:defRPr>
                <a:solidFill>
                  <a:schemeClr val="lt1"/>
                </a:solidFill>
              </a:defRPr>
            </a:lvl5pPr>
            <a:lvl6pPr indent="-323850" lvl="5" marL="2743200" algn="l">
              <a:lnSpc>
                <a:spcPct val="115000"/>
              </a:lnSpc>
              <a:spcBef>
                <a:spcPts val="0"/>
              </a:spcBef>
              <a:spcAft>
                <a:spcPts val="0"/>
              </a:spcAft>
              <a:buClr>
                <a:schemeClr val="lt1"/>
              </a:buClr>
              <a:buSzPts val="1500"/>
              <a:buChar char="■"/>
              <a:defRPr>
                <a:solidFill>
                  <a:schemeClr val="lt1"/>
                </a:solidFill>
              </a:defRPr>
            </a:lvl6pPr>
            <a:lvl7pPr indent="-323850" lvl="6" marL="3200400" algn="l">
              <a:lnSpc>
                <a:spcPct val="115000"/>
              </a:lnSpc>
              <a:spcBef>
                <a:spcPts val="0"/>
              </a:spcBef>
              <a:spcAft>
                <a:spcPts val="0"/>
              </a:spcAft>
              <a:buClr>
                <a:schemeClr val="lt1"/>
              </a:buClr>
              <a:buSzPts val="1500"/>
              <a:buChar char="●"/>
              <a:defRPr>
                <a:solidFill>
                  <a:schemeClr val="lt1"/>
                </a:solidFill>
              </a:defRPr>
            </a:lvl7pPr>
            <a:lvl8pPr indent="-323850" lvl="7" marL="3657600" algn="l">
              <a:lnSpc>
                <a:spcPct val="115000"/>
              </a:lnSpc>
              <a:spcBef>
                <a:spcPts val="0"/>
              </a:spcBef>
              <a:spcAft>
                <a:spcPts val="0"/>
              </a:spcAft>
              <a:buClr>
                <a:schemeClr val="lt1"/>
              </a:buClr>
              <a:buSzPts val="1500"/>
              <a:buChar char="○"/>
              <a:defRPr>
                <a:solidFill>
                  <a:schemeClr val="lt1"/>
                </a:solidFill>
              </a:defRPr>
            </a:lvl8pPr>
            <a:lvl9pPr indent="-323850" lvl="8" marL="4114800" algn="l">
              <a:lnSpc>
                <a:spcPct val="115000"/>
              </a:lnSpc>
              <a:spcBef>
                <a:spcPts val="0"/>
              </a:spcBef>
              <a:spcAft>
                <a:spcPts val="0"/>
              </a:spcAft>
              <a:buClr>
                <a:schemeClr val="lt1"/>
              </a:buClr>
              <a:buSzPts val="1500"/>
              <a:buChar char="■"/>
              <a:defRPr>
                <a:solidFill>
                  <a:schemeClr val="lt1"/>
                </a:solidFill>
              </a:defRPr>
            </a:lvl9pPr>
          </a:lstStyle>
          <a:p/>
        </p:txBody>
      </p:sp>
      <p:sp>
        <p:nvSpPr>
          <p:cNvPr id="110" name="Google Shape;110;g255a54a38d0_0_69"/>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g255a54a38d0_0_76"/>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chemeClr val="lt2"/>
        </a:solidFill>
      </p:bgPr>
    </p:bg>
    <p:spTree>
      <p:nvGrpSpPr>
        <p:cNvPr id="21" name="Shape 21"/>
        <p:cNvGrpSpPr/>
        <p:nvPr/>
      </p:nvGrpSpPr>
      <p:grpSpPr>
        <a:xfrm>
          <a:off x="0" y="0"/>
          <a:ext cx="0" cy="0"/>
          <a:chOff x="0" y="0"/>
          <a:chExt cx="0" cy="0"/>
        </a:xfrm>
      </p:grpSpPr>
      <p:sp>
        <p:nvSpPr>
          <p:cNvPr id="22" name="Google Shape;22;g255a54a38d0_0_78"/>
          <p:cNvSpPr/>
          <p:nvPr/>
        </p:nvSpPr>
        <p:spPr>
          <a:xfrm>
            <a:off x="737754" y="1496371"/>
            <a:ext cx="11454247" cy="5361629"/>
          </a:xfrm>
          <a:custGeom>
            <a:rect b="b" l="l" r="r" t="t"/>
            <a:pathLst>
              <a:path extrusionOk="0" h="5361629" w="11454247">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rgbClr val="454F58">
              <a:alpha val="4156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23" name="Google Shape;23;g255a54a38d0_0_78"/>
          <p:cNvSpPr/>
          <p:nvPr/>
        </p:nvSpPr>
        <p:spPr>
          <a:xfrm>
            <a:off x="0" y="0"/>
            <a:ext cx="8254792" cy="6858000"/>
          </a:xfrm>
          <a:custGeom>
            <a:rect b="b" l="l" r="r" t="t"/>
            <a:pathLst>
              <a:path extrusionOk="0" h="6858000" w="8254792">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24" name="Google Shape;24;g255a54a38d0_0_78"/>
          <p:cNvSpPr txBox="1"/>
          <p:nvPr>
            <p:ph idx="1" type="body"/>
          </p:nvPr>
        </p:nvSpPr>
        <p:spPr>
          <a:xfrm>
            <a:off x="576072" y="2350008"/>
            <a:ext cx="6464700" cy="1097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1"/>
              </a:buClr>
              <a:buSzPts val="1800"/>
              <a:buFont typeface="Courier New"/>
              <a:buChar char="o"/>
              <a:defRPr sz="1800">
                <a:solidFill>
                  <a:schemeClr val="accent1"/>
                </a:solidFill>
              </a:defRPr>
            </a:lvl1pPr>
            <a:lvl2pPr indent="-330200" lvl="1" marL="914400" algn="l">
              <a:lnSpc>
                <a:spcPct val="100000"/>
              </a:lnSpc>
              <a:spcBef>
                <a:spcPts val="0"/>
              </a:spcBef>
              <a:spcAft>
                <a:spcPts val="0"/>
              </a:spcAft>
              <a:buClr>
                <a:schemeClr val="accent1"/>
              </a:buClr>
              <a:buSzPts val="1600"/>
              <a:buChar char="•"/>
              <a:defRPr sz="1600">
                <a:solidFill>
                  <a:schemeClr val="accent1"/>
                </a:solidFill>
              </a:defRPr>
            </a:lvl2pPr>
            <a:lvl3pPr indent="-317500" lvl="2" marL="1371600" algn="l">
              <a:lnSpc>
                <a:spcPct val="100000"/>
              </a:lnSpc>
              <a:spcBef>
                <a:spcPts val="0"/>
              </a:spcBef>
              <a:spcAft>
                <a:spcPts val="0"/>
              </a:spcAft>
              <a:buClr>
                <a:schemeClr val="accent1"/>
              </a:buClr>
              <a:buSzPts val="1400"/>
              <a:buChar char="•"/>
              <a:defRPr sz="1400">
                <a:solidFill>
                  <a:schemeClr val="accent1"/>
                </a:solidFill>
              </a:defRPr>
            </a:lvl3pPr>
            <a:lvl4pPr indent="-304800" lvl="3" marL="1828800" algn="l">
              <a:lnSpc>
                <a:spcPct val="100000"/>
              </a:lnSpc>
              <a:spcBef>
                <a:spcPts val="0"/>
              </a:spcBef>
              <a:spcAft>
                <a:spcPts val="0"/>
              </a:spcAft>
              <a:buClr>
                <a:schemeClr val="accent1"/>
              </a:buClr>
              <a:buSzPts val="1200"/>
              <a:buChar char="•"/>
              <a:defRPr sz="1200">
                <a:solidFill>
                  <a:schemeClr val="accent1"/>
                </a:solidFill>
              </a:defRPr>
            </a:lvl4pPr>
            <a:lvl5pPr indent="-304800" lvl="4" marL="2286000" algn="l">
              <a:lnSpc>
                <a:spcPct val="100000"/>
              </a:lnSpc>
              <a:spcBef>
                <a:spcPts val="0"/>
              </a:spcBef>
              <a:spcAft>
                <a:spcPts val="0"/>
              </a:spcAft>
              <a:buClr>
                <a:schemeClr val="accent1"/>
              </a:buClr>
              <a:buSzPts val="1200"/>
              <a:buChar char="•"/>
              <a:defRPr sz="12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g255a54a38d0_0_78"/>
          <p:cNvSpPr txBox="1"/>
          <p:nvPr>
            <p:ph idx="12" type="sldNum"/>
          </p:nvPr>
        </p:nvSpPr>
        <p:spPr>
          <a:xfrm>
            <a:off x="11027664" y="6464808"/>
            <a:ext cx="987600" cy="31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g255a54a38d0_0_78"/>
          <p:cNvSpPr/>
          <p:nvPr/>
        </p:nvSpPr>
        <p:spPr>
          <a:xfrm>
            <a:off x="8419454" y="0"/>
            <a:ext cx="3772547" cy="6858000"/>
          </a:xfrm>
          <a:custGeom>
            <a:rect b="b" l="l" r="r" t="t"/>
            <a:pathLst>
              <a:path extrusionOk="0" h="6858000" w="3772547">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019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27" name="Google Shape;27;g255a54a38d0_0_78"/>
          <p:cNvSpPr txBox="1"/>
          <p:nvPr>
            <p:ph idx="2" type="body"/>
          </p:nvPr>
        </p:nvSpPr>
        <p:spPr>
          <a:xfrm>
            <a:off x="576072" y="1911096"/>
            <a:ext cx="6464700" cy="4023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0" sz="2000" cap="none">
                <a:solidFill>
                  <a:schemeClr val="accent1"/>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g255a54a38d0_0_78"/>
          <p:cNvSpPr txBox="1"/>
          <p:nvPr>
            <p:ph idx="3" type="body"/>
          </p:nvPr>
        </p:nvSpPr>
        <p:spPr>
          <a:xfrm>
            <a:off x="576072" y="3557016"/>
            <a:ext cx="6464700" cy="4023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000"/>
              <a:buNone/>
              <a:defRPr b="0" sz="2000" cap="none">
                <a:solidFill>
                  <a:schemeClr val="accent1"/>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 name="Google Shape;29;g255a54a38d0_0_78"/>
          <p:cNvSpPr txBox="1"/>
          <p:nvPr>
            <p:ph idx="4" type="body"/>
          </p:nvPr>
        </p:nvSpPr>
        <p:spPr>
          <a:xfrm>
            <a:off x="576072" y="3995928"/>
            <a:ext cx="6464700" cy="1097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1"/>
              </a:buClr>
              <a:buSzPts val="1800"/>
              <a:buFont typeface="Courier New"/>
              <a:buChar char="o"/>
              <a:defRPr sz="1800">
                <a:solidFill>
                  <a:schemeClr val="accent1"/>
                </a:solidFill>
              </a:defRPr>
            </a:lvl1pPr>
            <a:lvl2pPr indent="-330200" lvl="1" marL="914400" algn="l">
              <a:lnSpc>
                <a:spcPct val="100000"/>
              </a:lnSpc>
              <a:spcBef>
                <a:spcPts val="0"/>
              </a:spcBef>
              <a:spcAft>
                <a:spcPts val="0"/>
              </a:spcAft>
              <a:buClr>
                <a:schemeClr val="accent1"/>
              </a:buClr>
              <a:buSzPts val="1600"/>
              <a:buChar char="•"/>
              <a:defRPr sz="1600">
                <a:solidFill>
                  <a:schemeClr val="accent1"/>
                </a:solidFill>
              </a:defRPr>
            </a:lvl2pPr>
            <a:lvl3pPr indent="-317500" lvl="2" marL="1371600" algn="l">
              <a:lnSpc>
                <a:spcPct val="100000"/>
              </a:lnSpc>
              <a:spcBef>
                <a:spcPts val="0"/>
              </a:spcBef>
              <a:spcAft>
                <a:spcPts val="0"/>
              </a:spcAft>
              <a:buClr>
                <a:schemeClr val="accent1"/>
              </a:buClr>
              <a:buSzPts val="1400"/>
              <a:buChar char="•"/>
              <a:defRPr sz="1400">
                <a:solidFill>
                  <a:schemeClr val="accent1"/>
                </a:solidFill>
              </a:defRPr>
            </a:lvl3pPr>
            <a:lvl4pPr indent="-304800" lvl="3" marL="1828800" algn="l">
              <a:lnSpc>
                <a:spcPct val="100000"/>
              </a:lnSpc>
              <a:spcBef>
                <a:spcPts val="0"/>
              </a:spcBef>
              <a:spcAft>
                <a:spcPts val="0"/>
              </a:spcAft>
              <a:buClr>
                <a:schemeClr val="accent1"/>
              </a:buClr>
              <a:buSzPts val="1200"/>
              <a:buChar char="•"/>
              <a:defRPr sz="1200">
                <a:solidFill>
                  <a:schemeClr val="accent1"/>
                </a:solidFill>
              </a:defRPr>
            </a:lvl4pPr>
            <a:lvl5pPr indent="-304800" lvl="4" marL="2286000" algn="l">
              <a:lnSpc>
                <a:spcPct val="100000"/>
              </a:lnSpc>
              <a:spcBef>
                <a:spcPts val="0"/>
              </a:spcBef>
              <a:spcAft>
                <a:spcPts val="0"/>
              </a:spcAft>
              <a:buClr>
                <a:schemeClr val="accent1"/>
              </a:buClr>
              <a:buSzPts val="1200"/>
              <a:buChar char="•"/>
              <a:defRPr sz="12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g255a54a38d0_0_78"/>
          <p:cNvSpPr txBox="1"/>
          <p:nvPr>
            <p:ph type="title"/>
          </p:nvPr>
        </p:nvSpPr>
        <p:spPr>
          <a:xfrm>
            <a:off x="576072" y="704088"/>
            <a:ext cx="10515600" cy="676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800"/>
              <a:buFont typeface="Arial"/>
              <a:buNone/>
              <a:defRPr sz="4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1" name="Google Shape;31;g255a54a38d0_0_78"/>
          <p:cNvCxnSpPr/>
          <p:nvPr/>
        </p:nvCxnSpPr>
        <p:spPr>
          <a:xfrm>
            <a:off x="0" y="6324600"/>
            <a:ext cx="12192000" cy="0"/>
          </a:xfrm>
          <a:prstGeom prst="straightConnector1">
            <a:avLst/>
          </a:prstGeom>
          <a:noFill/>
          <a:ln cap="flat" cmpd="sng" w="15875">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55a54a38d0_0_3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 name="Google Shape;34;g255a54a38d0_0_36"/>
          <p:cNvGrpSpPr/>
          <p:nvPr/>
        </p:nvGrpSpPr>
        <p:grpSpPr>
          <a:xfrm>
            <a:off x="1107036" y="1588427"/>
            <a:ext cx="994316" cy="61102"/>
            <a:chOff x="4580561" y="2589004"/>
            <a:chExt cx="1064464" cy="25200"/>
          </a:xfrm>
        </p:grpSpPr>
        <p:sp>
          <p:nvSpPr>
            <p:cNvPr id="35" name="Google Shape;35;g255a54a38d0_0_3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255a54a38d0_0_3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 name="Google Shape;37;g255a54a38d0_0_36"/>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8" name="Google Shape;38;g255a54a38d0_0_36"/>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howMasterSp="0">
  <p:cSld name="Closing">
    <p:bg>
      <p:bgPr>
        <a:solidFill>
          <a:schemeClr val="lt2"/>
        </a:solidFill>
      </p:bgPr>
    </p:bg>
    <p:spTree>
      <p:nvGrpSpPr>
        <p:cNvPr id="39" name="Shape 39"/>
        <p:cNvGrpSpPr/>
        <p:nvPr/>
      </p:nvGrpSpPr>
      <p:grpSpPr>
        <a:xfrm>
          <a:off x="0" y="0"/>
          <a:ext cx="0" cy="0"/>
          <a:chOff x="0" y="0"/>
          <a:chExt cx="0" cy="0"/>
        </a:xfrm>
      </p:grpSpPr>
      <p:sp>
        <p:nvSpPr>
          <p:cNvPr id="40" name="Google Shape;40;g255a54a38d0_0_89"/>
          <p:cNvSpPr/>
          <p:nvPr/>
        </p:nvSpPr>
        <p:spPr>
          <a:xfrm>
            <a:off x="0" y="2090206"/>
            <a:ext cx="5025692" cy="4767794"/>
          </a:xfrm>
          <a:custGeom>
            <a:rect b="b" l="l" r="r" t="t"/>
            <a:pathLst>
              <a:path extrusionOk="0" h="4767794" w="5025692">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764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41" name="Google Shape;41;g255a54a38d0_0_89"/>
          <p:cNvSpPr txBox="1"/>
          <p:nvPr>
            <p:ph type="ctrTitle"/>
          </p:nvPr>
        </p:nvSpPr>
        <p:spPr>
          <a:xfrm>
            <a:off x="1524000" y="1170432"/>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255a54a38d0_0_8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g255a54a38d0_0_89"/>
          <p:cNvSpPr/>
          <p:nvPr/>
        </p:nvSpPr>
        <p:spPr>
          <a:xfrm>
            <a:off x="6173514" y="1"/>
            <a:ext cx="6018487" cy="5788889"/>
          </a:xfrm>
          <a:custGeom>
            <a:rect b="b" l="l" r="r" t="t"/>
            <a:pathLst>
              <a:path extrusionOk="0" h="5788889" w="6018487">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rgbClr val="454F58">
              <a:alpha val="4156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44" name="Google Shape;44;g255a54a38d0_0_89"/>
          <p:cNvSpPr/>
          <p:nvPr/>
        </p:nvSpPr>
        <p:spPr>
          <a:xfrm>
            <a:off x="1" y="-1"/>
            <a:ext cx="4267591" cy="2882748"/>
          </a:xfrm>
          <a:custGeom>
            <a:rect b="b" l="l" r="r" t="t"/>
            <a:pathLst>
              <a:path extrusionOk="0" h="2882748" w="4267591">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dk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45" name="Google Shape;45;g255a54a38d0_0_89"/>
          <p:cNvSpPr/>
          <p:nvPr/>
        </p:nvSpPr>
        <p:spPr>
          <a:xfrm>
            <a:off x="10530567" y="1187801"/>
            <a:ext cx="1678579" cy="5460561"/>
          </a:xfrm>
          <a:custGeom>
            <a:rect b="b" l="l" r="r" t="t"/>
            <a:pathLst>
              <a:path extrusionOk="0" h="5460561" w="1678579">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cap="flat" cmpd="sng" w="603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lt2"/>
        </a:solidFill>
      </p:bgPr>
    </p:bg>
    <p:spTree>
      <p:nvGrpSpPr>
        <p:cNvPr id="46" name="Shape 46"/>
        <p:cNvGrpSpPr/>
        <p:nvPr/>
      </p:nvGrpSpPr>
      <p:grpSpPr>
        <a:xfrm>
          <a:off x="0" y="0"/>
          <a:ext cx="0" cy="0"/>
          <a:chOff x="0" y="0"/>
          <a:chExt cx="0" cy="0"/>
        </a:xfrm>
      </p:grpSpPr>
      <p:sp>
        <p:nvSpPr>
          <p:cNvPr id="47" name="Google Shape;47;g255a54a38d0_0_96"/>
          <p:cNvSpPr/>
          <p:nvPr/>
        </p:nvSpPr>
        <p:spPr>
          <a:xfrm>
            <a:off x="1" y="1"/>
            <a:ext cx="3216357" cy="3480449"/>
          </a:xfrm>
          <a:custGeom>
            <a:rect b="b" l="l" r="r" t="t"/>
            <a:pathLst>
              <a:path extrusionOk="0" h="3480449" w="3216357">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48" name="Google Shape;48;g255a54a38d0_0_96"/>
          <p:cNvSpPr/>
          <p:nvPr/>
        </p:nvSpPr>
        <p:spPr>
          <a:xfrm>
            <a:off x="8485589" y="1618811"/>
            <a:ext cx="3706413" cy="5229819"/>
          </a:xfrm>
          <a:custGeom>
            <a:rect b="b" l="l" r="r" t="t"/>
            <a:pathLst>
              <a:path extrusionOk="0" h="5229819" w="3706413">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lt1">
              <a:alpha val="3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49" name="Google Shape;49;g255a54a38d0_0_96"/>
          <p:cNvSpPr txBox="1"/>
          <p:nvPr>
            <p:ph idx="12" type="sldNum"/>
          </p:nvPr>
        </p:nvSpPr>
        <p:spPr>
          <a:xfrm>
            <a:off x="11027664" y="6464808"/>
            <a:ext cx="987600" cy="31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50" name="Google Shape;50;g255a54a38d0_0_96"/>
          <p:cNvPicPr preferRelativeResize="0"/>
          <p:nvPr/>
        </p:nvPicPr>
        <p:blipFill rotWithShape="1">
          <a:blip r:embed="rId2">
            <a:alphaModFix/>
          </a:blip>
          <a:srcRect b="0" l="0" r="0" t="0"/>
          <a:stretch/>
        </p:blipFill>
        <p:spPr>
          <a:xfrm>
            <a:off x="1456507" y="469449"/>
            <a:ext cx="2330687" cy="1898713"/>
          </a:xfrm>
          <a:prstGeom prst="rect">
            <a:avLst/>
          </a:prstGeom>
          <a:noFill/>
          <a:ln>
            <a:noFill/>
          </a:ln>
        </p:spPr>
      </p:pic>
      <p:sp>
        <p:nvSpPr>
          <p:cNvPr id="51" name="Google Shape;51;g255a54a38d0_0_96"/>
          <p:cNvSpPr txBox="1"/>
          <p:nvPr>
            <p:ph idx="1" type="body"/>
          </p:nvPr>
        </p:nvSpPr>
        <p:spPr>
          <a:xfrm>
            <a:off x="3278188" y="2740025"/>
            <a:ext cx="5688000" cy="20289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g255a54a38d0_0_96"/>
          <p:cNvSpPr txBox="1"/>
          <p:nvPr>
            <p:ph type="title"/>
          </p:nvPr>
        </p:nvSpPr>
        <p:spPr>
          <a:xfrm>
            <a:off x="838200" y="1901952"/>
            <a:ext cx="10515600" cy="466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2400"/>
              <a:buFont typeface="Gill Sans"/>
              <a:buNone/>
              <a:defRPr sz="2400" cap="none">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255a54a38d0_0_96"/>
          <p:cNvSpPr/>
          <p:nvPr/>
        </p:nvSpPr>
        <p:spPr>
          <a:xfrm>
            <a:off x="0" y="2"/>
            <a:ext cx="2476443" cy="3377247"/>
          </a:xfrm>
          <a:custGeom>
            <a:rect b="b" l="l" r="r" t="t"/>
            <a:pathLst>
              <a:path extrusionOk="0" h="3377247" w="2476443">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dk1">
              <a:alpha val="1058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54" name="Google Shape;54;g255a54a38d0_0_96"/>
          <p:cNvSpPr/>
          <p:nvPr/>
        </p:nvSpPr>
        <p:spPr>
          <a:xfrm>
            <a:off x="2032253" y="592989"/>
            <a:ext cx="8339975" cy="5016456"/>
          </a:xfrm>
          <a:custGeom>
            <a:rect b="b" l="l" r="r" t="t"/>
            <a:pathLst>
              <a:path extrusionOk="0" h="5016456" w="8339975">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cap="flat" cmpd="sng" w="603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extLst>
    <p:ext uri="{DCECCB84-F9BA-43D5-87BE-67443E8EF086}">
      <p15:sldGuideLst>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5" name="Shape 55"/>
        <p:cNvGrpSpPr/>
        <p:nvPr/>
      </p:nvGrpSpPr>
      <p:grpSpPr>
        <a:xfrm>
          <a:off x="0" y="0"/>
          <a:ext cx="0" cy="0"/>
          <a:chOff x="0" y="0"/>
          <a:chExt cx="0" cy="0"/>
        </a:xfrm>
      </p:grpSpPr>
      <p:grpSp>
        <p:nvGrpSpPr>
          <p:cNvPr id="56" name="Google Shape;56;g255a54a38d0_0_13"/>
          <p:cNvGrpSpPr/>
          <p:nvPr/>
        </p:nvGrpSpPr>
        <p:grpSpPr>
          <a:xfrm>
            <a:off x="1107036" y="1588427"/>
            <a:ext cx="994316" cy="61102"/>
            <a:chOff x="4580561" y="2589004"/>
            <a:chExt cx="1064464" cy="25200"/>
          </a:xfrm>
        </p:grpSpPr>
        <p:sp>
          <p:nvSpPr>
            <p:cNvPr id="57" name="Google Shape;57;g255a54a38d0_0_13"/>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255a54a38d0_0_13"/>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g255a54a38d0_0_13"/>
          <p:cNvSpPr txBox="1"/>
          <p:nvPr>
            <p:ph type="title"/>
          </p:nvPr>
        </p:nvSpPr>
        <p:spPr>
          <a:xfrm>
            <a:off x="972600" y="1763267"/>
            <a:ext cx="10251300" cy="2024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60" name="Google Shape;60;g255a54a38d0_0_13"/>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g255a54a38d0_0_19"/>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g255a54a38d0_0_19"/>
          <p:cNvGrpSpPr/>
          <p:nvPr/>
        </p:nvGrpSpPr>
        <p:grpSpPr>
          <a:xfrm>
            <a:off x="1107036" y="1588427"/>
            <a:ext cx="994316" cy="61102"/>
            <a:chOff x="4580561" y="2589004"/>
            <a:chExt cx="1064464" cy="25200"/>
          </a:xfrm>
        </p:grpSpPr>
        <p:sp>
          <p:nvSpPr>
            <p:cNvPr id="64" name="Google Shape;64;g255a54a38d0_0_19"/>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255a54a38d0_0_19"/>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g255a54a38d0_0_19"/>
          <p:cNvSpPr txBox="1"/>
          <p:nvPr>
            <p:ph type="title"/>
          </p:nvPr>
        </p:nvSpPr>
        <p:spPr>
          <a:xfrm>
            <a:off x="972600" y="1758200"/>
            <a:ext cx="102516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67" name="Google Shape;67;g255a54a38d0_0_19"/>
          <p:cNvSpPr txBox="1"/>
          <p:nvPr>
            <p:ph idx="1" type="body"/>
          </p:nvPr>
        </p:nvSpPr>
        <p:spPr>
          <a:xfrm>
            <a:off x="972600" y="2771833"/>
            <a:ext cx="102516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8" name="Google Shape;68;g255a54a38d0_0_19"/>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g255a54a38d0_0_27"/>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 name="Google Shape;71;g255a54a38d0_0_27"/>
          <p:cNvGrpSpPr/>
          <p:nvPr/>
        </p:nvGrpSpPr>
        <p:grpSpPr>
          <a:xfrm>
            <a:off x="1107036" y="1588427"/>
            <a:ext cx="994316" cy="61102"/>
            <a:chOff x="4580561" y="2589004"/>
            <a:chExt cx="1064464" cy="25200"/>
          </a:xfrm>
        </p:grpSpPr>
        <p:sp>
          <p:nvSpPr>
            <p:cNvPr id="72" name="Google Shape;72;g255a54a38d0_0_2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255a54a38d0_0_2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 name="Google Shape;74;g255a54a38d0_0_27"/>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75" name="Google Shape;75;g255a54a38d0_0_27"/>
          <p:cNvSpPr txBox="1"/>
          <p:nvPr>
            <p:ph idx="1" type="body"/>
          </p:nvPr>
        </p:nvSpPr>
        <p:spPr>
          <a:xfrm>
            <a:off x="972434" y="2771833"/>
            <a:ext cx="50325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76" name="Google Shape;76;g255a54a38d0_0_27"/>
          <p:cNvSpPr txBox="1"/>
          <p:nvPr>
            <p:ph idx="2" type="body"/>
          </p:nvPr>
        </p:nvSpPr>
        <p:spPr>
          <a:xfrm>
            <a:off x="6191471" y="2771833"/>
            <a:ext cx="50325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77" name="Google Shape;77;g255a54a38d0_0_2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g255a54a38d0_0_43"/>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g255a54a38d0_0_43"/>
          <p:cNvGrpSpPr/>
          <p:nvPr/>
        </p:nvGrpSpPr>
        <p:grpSpPr>
          <a:xfrm>
            <a:off x="1107036" y="1588427"/>
            <a:ext cx="994316" cy="61102"/>
            <a:chOff x="4580561" y="2589004"/>
            <a:chExt cx="1064464" cy="25200"/>
          </a:xfrm>
        </p:grpSpPr>
        <p:sp>
          <p:nvSpPr>
            <p:cNvPr id="81" name="Google Shape;81;g255a54a38d0_0_43"/>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255a54a38d0_0_43"/>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 name="Google Shape;83;g255a54a38d0_0_43"/>
          <p:cNvSpPr txBox="1"/>
          <p:nvPr>
            <p:ph type="title"/>
          </p:nvPr>
        </p:nvSpPr>
        <p:spPr>
          <a:xfrm>
            <a:off x="973333" y="1758200"/>
            <a:ext cx="4401300" cy="18420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84" name="Google Shape;84;g255a54a38d0_0_43"/>
          <p:cNvSpPr txBox="1"/>
          <p:nvPr>
            <p:ph idx="1" type="body"/>
          </p:nvPr>
        </p:nvSpPr>
        <p:spPr>
          <a:xfrm>
            <a:off x="961633" y="3708967"/>
            <a:ext cx="4401300" cy="21300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85" name="Google Shape;85;g255a54a38d0_0_43"/>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255a54a38d0_0_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9pPr>
          </a:lstStyle>
          <a:p/>
        </p:txBody>
      </p:sp>
      <p:sp>
        <p:nvSpPr>
          <p:cNvPr id="11" name="Google Shape;11;g255a54a38d0_0_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accent1"/>
              </a:buClr>
              <a:buSzPts val="1700"/>
              <a:buFont typeface="Lato"/>
              <a:buChar char="●"/>
              <a:defRPr b="0" i="0" sz="1700" u="none" cap="none" strike="noStrike">
                <a:solidFill>
                  <a:schemeClr val="accent1"/>
                </a:solidFill>
                <a:latin typeface="Lato"/>
                <a:ea typeface="Lato"/>
                <a:cs typeface="Lato"/>
                <a:sym typeface="Lato"/>
              </a:defRPr>
            </a:lvl1pPr>
            <a:lvl2pPr indent="-323850" lvl="1" marL="9144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2pPr>
            <a:lvl3pPr indent="-323850" lvl="2" marL="13716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3pPr>
            <a:lvl4pPr indent="-323850" lvl="3" marL="18288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4pPr>
            <a:lvl5pPr indent="-323850" lvl="4" marL="22860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5pPr>
            <a:lvl6pPr indent="-323850" lvl="5" marL="27432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6pPr>
            <a:lvl7pPr indent="-323850" lvl="6" marL="32004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7pPr>
            <a:lvl8pPr indent="-323850" lvl="7" marL="36576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8pPr>
            <a:lvl9pPr indent="-323850" lvl="8" marL="41148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9pPr>
          </a:lstStyle>
          <a:p/>
        </p:txBody>
      </p:sp>
      <p:sp>
        <p:nvSpPr>
          <p:cNvPr id="12" name="Google Shape;12;g255a54a38d0_0_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creativecommons.org/licenses/by/4.0/" TargetMode="External"/><Relationship Id="rId4" Type="http://schemas.openxmlformats.org/officeDocument/2006/relationships/hyperlink" Target="https://orcid.org/0000-0001-9842-9718" TargetMode="External"/><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search.google.com/test/rich-results" TargetMode="External"/><Relationship Id="rId4" Type="http://schemas.openxmlformats.org/officeDocument/2006/relationships/image" Target="../media/image9.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fair-checker.france-bioinformatique.fr/inspect" TargetMode="External"/><Relationship Id="rId4" Type="http://schemas.openxmlformats.org/officeDocument/2006/relationships/image" Target="../media/image7.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nanocommons.github.io/tutorials/enteringDa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hema.org/ImageObje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hyperlink" Target="https://json-ld.org/playground/" TargetMode="External"/><Relationship Id="rId6" Type="http://schemas.openxmlformats.org/officeDocument/2006/relationships/hyperlink" Target="https://tinyurl.com/y9vc8vb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s://schema.org/Datas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validator.schema.org/"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970650" y="685798"/>
            <a:ext cx="10250700" cy="1583100"/>
          </a:xfrm>
          <a:prstGeom prst="rect">
            <a:avLst/>
          </a:prstGeom>
          <a:noFill/>
          <a:ln>
            <a:noFill/>
          </a:ln>
        </p:spPr>
        <p:txBody>
          <a:bodyPr anchorCtr="0" anchor="b" bIns="45700" lIns="91425" spcFirstLastPara="1" rIns="91425" wrap="square" tIns="45700">
            <a:normAutofit/>
          </a:bodyPr>
          <a:lstStyle/>
          <a:p>
            <a:pPr indent="0" lvl="0" marL="0" rtl="0" algn="l">
              <a:lnSpc>
                <a:spcPct val="107000"/>
              </a:lnSpc>
              <a:spcBef>
                <a:spcPts val="0"/>
              </a:spcBef>
              <a:spcAft>
                <a:spcPts val="0"/>
              </a:spcAft>
              <a:buClr>
                <a:schemeClr val="dk1"/>
              </a:buClr>
              <a:buSzPts val="4000"/>
              <a:buFont typeface="Calibri"/>
              <a:buNone/>
            </a:pPr>
            <a:r>
              <a:rPr lang="en-GB" sz="4000">
                <a:latin typeface="Lato"/>
                <a:ea typeface="Lato"/>
                <a:cs typeface="Lato"/>
                <a:sym typeface="Lato"/>
              </a:rPr>
              <a:t>A very brief introduction to </a:t>
            </a:r>
            <a:br>
              <a:rPr lang="en-GB" sz="4000">
                <a:latin typeface="Lato"/>
                <a:ea typeface="Lato"/>
                <a:cs typeface="Lato"/>
                <a:sym typeface="Lato"/>
              </a:rPr>
            </a:br>
            <a:r>
              <a:rPr lang="en-GB" sz="4000">
                <a:latin typeface="Lato"/>
                <a:ea typeface="Lato"/>
                <a:cs typeface="Lato"/>
                <a:sym typeface="Lato"/>
              </a:rPr>
              <a:t>making metadata with JSON-LD</a:t>
            </a:r>
            <a:endParaRPr i="1" sz="4000">
              <a:latin typeface="Lato"/>
              <a:ea typeface="Lato"/>
              <a:cs typeface="Lato"/>
              <a:sym typeface="Lato"/>
            </a:endParaRPr>
          </a:p>
        </p:txBody>
      </p:sp>
      <p:sp>
        <p:nvSpPr>
          <p:cNvPr id="119" name="Google Shape;119;p1"/>
          <p:cNvSpPr txBox="1"/>
          <p:nvPr/>
        </p:nvSpPr>
        <p:spPr>
          <a:xfrm>
            <a:off x="109358" y="6228940"/>
            <a:ext cx="6094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Gill Sans"/>
                <a:ea typeface="Gill Sans"/>
                <a:cs typeface="Gill Sans"/>
                <a:sym typeface="Gill Sans"/>
              </a:rPr>
              <a:t>This work is licensed under a </a:t>
            </a:r>
            <a:br>
              <a:rPr b="0" i="0" lang="en-GB" sz="1400" u="none" cap="none" strike="noStrike">
                <a:solidFill>
                  <a:schemeClr val="accent1"/>
                </a:solidFill>
                <a:latin typeface="Gill Sans"/>
                <a:ea typeface="Gill Sans"/>
                <a:cs typeface="Gill Sans"/>
                <a:sym typeface="Gill Sans"/>
              </a:rPr>
            </a:br>
            <a:r>
              <a:rPr b="0" i="0" lang="en-GB" sz="1400" u="sng" cap="none" strike="noStrike">
                <a:solidFill>
                  <a:schemeClr val="accent1"/>
                </a:solidFill>
                <a:latin typeface="Gill Sans"/>
                <a:ea typeface="Gill Sans"/>
                <a:cs typeface="Gill Sans"/>
                <a:sym typeface="Gill Sans"/>
                <a:hlinkClick r:id="rId3">
                  <a:extLst>
                    <a:ext uri="{A12FA001-AC4F-418D-AE19-62706E023703}">
                      <ahyp:hlinkClr val="tx"/>
                    </a:ext>
                  </a:extLst>
                </a:hlinkClick>
              </a:rPr>
              <a:t>Creative Commons Attribution 4.0 International License</a:t>
            </a:r>
            <a:r>
              <a:rPr b="0" i="0" lang="en-GB" sz="1400" u="none" cap="none" strike="noStrike">
                <a:solidFill>
                  <a:schemeClr val="accent1"/>
                </a:solidFill>
                <a:latin typeface="Gill Sans"/>
                <a:ea typeface="Gill Sans"/>
                <a:cs typeface="Gill Sans"/>
                <a:sym typeface="Gill Sans"/>
              </a:rPr>
              <a:t>. </a:t>
            </a:r>
            <a:endParaRPr b="0" i="0" sz="1400" u="none" cap="none" strike="noStrike">
              <a:solidFill>
                <a:schemeClr val="accent1"/>
              </a:solidFill>
              <a:latin typeface="Gill Sans"/>
              <a:ea typeface="Gill Sans"/>
              <a:cs typeface="Gill Sans"/>
              <a:sym typeface="Gill Sans"/>
            </a:endParaRPr>
          </a:p>
        </p:txBody>
      </p:sp>
      <p:sp>
        <p:nvSpPr>
          <p:cNvPr id="120" name="Google Shape;120;p1"/>
          <p:cNvSpPr txBox="1"/>
          <p:nvPr/>
        </p:nvSpPr>
        <p:spPr>
          <a:xfrm>
            <a:off x="732907" y="2449132"/>
            <a:ext cx="5393700" cy="2303100"/>
          </a:xfrm>
          <a:prstGeom prst="rect">
            <a:avLst/>
          </a:prstGeom>
          <a:noFill/>
          <a:ln>
            <a:noFill/>
          </a:ln>
        </p:spPr>
        <p:txBody>
          <a:bodyPr anchorCtr="0" anchor="t" bIns="45700" lIns="91425" spcFirstLastPara="1" rIns="91425" wrap="square" tIns="45700">
            <a:normAutofit/>
          </a:bodyPr>
          <a:lstStyle/>
          <a:p>
            <a:pPr indent="0" lvl="0" marL="0" marR="0" rtl="0" algn="ctr">
              <a:lnSpc>
                <a:spcPct val="150000"/>
              </a:lnSpc>
              <a:spcBef>
                <a:spcPts val="0"/>
              </a:spcBef>
              <a:spcAft>
                <a:spcPts val="0"/>
              </a:spcAft>
              <a:buClr>
                <a:schemeClr val="dk1"/>
              </a:buClr>
              <a:buSzPts val="1900"/>
              <a:buFont typeface="Arial"/>
              <a:buNone/>
            </a:pPr>
            <a:r>
              <a:rPr b="1" i="0" lang="en-GB" sz="1900" u="none" cap="none" strike="noStrike">
                <a:solidFill>
                  <a:schemeClr val="accent1"/>
                </a:solidFill>
                <a:latin typeface="Gill Sans"/>
                <a:ea typeface="Gill Sans"/>
                <a:cs typeface="Gill Sans"/>
                <a:sym typeface="Gill Sans"/>
              </a:rPr>
              <a:t>Stian Soiland-Reyes </a:t>
            </a:r>
            <a:endParaRPr b="0" i="0" sz="1400" u="none" cap="none" strike="noStrike">
              <a:solidFill>
                <a:schemeClr val="accent1"/>
              </a:solidFill>
              <a:latin typeface="Arial"/>
              <a:ea typeface="Arial"/>
              <a:cs typeface="Arial"/>
              <a:sym typeface="Arial"/>
            </a:endParaRPr>
          </a:p>
          <a:p>
            <a:pPr indent="0" lvl="0" marL="0" marR="0" rtl="0" algn="ctr">
              <a:lnSpc>
                <a:spcPct val="150000"/>
              </a:lnSpc>
              <a:spcBef>
                <a:spcPts val="1000"/>
              </a:spcBef>
              <a:spcAft>
                <a:spcPts val="0"/>
              </a:spcAft>
              <a:buClr>
                <a:schemeClr val="dk1"/>
              </a:buClr>
              <a:buSzPts val="1600"/>
              <a:buFont typeface="Arial"/>
              <a:buNone/>
            </a:pPr>
            <a:r>
              <a:rPr b="0" i="0" lang="en-GB" sz="1600" u="none" cap="none" strike="noStrike">
                <a:solidFill>
                  <a:schemeClr val="accent1"/>
                </a:solidFill>
                <a:latin typeface="Gill Sans"/>
                <a:ea typeface="Gill Sans"/>
                <a:cs typeface="Gill Sans"/>
                <a:sym typeface="Gill Sans"/>
              </a:rPr>
              <a:t>The University of Manchester</a:t>
            </a:r>
            <a:br>
              <a:rPr b="0" i="0" lang="en-GB" sz="1600" u="none" cap="none" strike="noStrike">
                <a:solidFill>
                  <a:schemeClr val="accent1"/>
                </a:solidFill>
                <a:latin typeface="Gill Sans"/>
                <a:ea typeface="Gill Sans"/>
                <a:cs typeface="Gill Sans"/>
                <a:sym typeface="Gill Sans"/>
              </a:rPr>
            </a:br>
            <a:r>
              <a:rPr b="0" i="0" lang="en-GB" sz="1600" u="none" cap="none" strike="noStrike">
                <a:solidFill>
                  <a:schemeClr val="accent1"/>
                </a:solidFill>
                <a:latin typeface="Gill Sans"/>
                <a:ea typeface="Gill Sans"/>
                <a:cs typeface="Gill Sans"/>
                <a:sym typeface="Gill Sans"/>
              </a:rPr>
              <a:t>RO-Crate co-lead</a:t>
            </a:r>
            <a:endParaRPr b="0" i="0" sz="1400" u="none" cap="none" strike="noStrike">
              <a:solidFill>
                <a:schemeClr val="accent1"/>
              </a:solidFill>
              <a:latin typeface="Arial"/>
              <a:ea typeface="Arial"/>
              <a:cs typeface="Arial"/>
              <a:sym typeface="Arial"/>
            </a:endParaRPr>
          </a:p>
          <a:p>
            <a:pPr indent="0" lvl="0" marL="0" marR="0" rtl="0" algn="ctr">
              <a:lnSpc>
                <a:spcPct val="150000"/>
              </a:lnSpc>
              <a:spcBef>
                <a:spcPts val="1000"/>
              </a:spcBef>
              <a:spcAft>
                <a:spcPts val="0"/>
              </a:spcAft>
              <a:buClr>
                <a:schemeClr val="dk1"/>
              </a:buClr>
              <a:buSzPts val="1300"/>
              <a:buFont typeface="Arial"/>
              <a:buNone/>
            </a:pPr>
            <a:r>
              <a:rPr b="0" i="0" lang="en-GB" sz="1300" u="none" cap="none" strike="noStrike">
                <a:solidFill>
                  <a:schemeClr val="accent1"/>
                </a:solidFill>
                <a:latin typeface="Gill Sans"/>
                <a:ea typeface="Gill Sans"/>
                <a:cs typeface="Gill Sans"/>
                <a:sym typeface="Gill Sans"/>
              </a:rPr>
              <a:t>soiland-reyes@manchester.ac.uk</a:t>
            </a:r>
            <a:br>
              <a:rPr b="0" i="0" lang="en-GB" sz="1300" u="none" cap="none" strike="noStrike">
                <a:solidFill>
                  <a:schemeClr val="accent1"/>
                </a:solidFill>
                <a:latin typeface="Gill Sans"/>
                <a:ea typeface="Gill Sans"/>
                <a:cs typeface="Gill Sans"/>
                <a:sym typeface="Gill Sans"/>
              </a:rPr>
            </a:br>
            <a:r>
              <a:rPr b="0" i="0" lang="en-GB" sz="1300" u="sng" cap="none" strike="noStrike">
                <a:solidFill>
                  <a:schemeClr val="accent1"/>
                </a:solidFill>
                <a:latin typeface="Gill Sans"/>
                <a:ea typeface="Gill Sans"/>
                <a:cs typeface="Gill Sans"/>
                <a:sym typeface="Gill Sans"/>
                <a:hlinkClick r:id="rId4">
                  <a:extLst>
                    <a:ext uri="{A12FA001-AC4F-418D-AE19-62706E023703}">
                      <ahyp:hlinkClr val="tx"/>
                    </a:ext>
                  </a:extLst>
                </a:hlinkClick>
              </a:rPr>
              <a:t>https://orcid.org/0000-0001-9842-9718</a:t>
            </a:r>
            <a:r>
              <a:rPr b="0" i="0" lang="en-GB" sz="1300" u="none" cap="none" strike="noStrike">
                <a:solidFill>
                  <a:schemeClr val="accent1"/>
                </a:solidFill>
                <a:latin typeface="Gill Sans"/>
                <a:ea typeface="Gill Sans"/>
                <a:cs typeface="Gill Sans"/>
                <a:sym typeface="Gill Sans"/>
              </a:rPr>
              <a:t> </a:t>
            </a:r>
            <a:endParaRPr b="0" i="0" sz="1400" u="none" cap="none" strike="noStrike">
              <a:solidFill>
                <a:schemeClr val="accent1"/>
              </a:solidFill>
              <a:latin typeface="Arial"/>
              <a:ea typeface="Arial"/>
              <a:cs typeface="Arial"/>
              <a:sym typeface="Arial"/>
            </a:endParaRPr>
          </a:p>
        </p:txBody>
      </p:sp>
      <p:pic>
        <p:nvPicPr>
          <p:cNvPr id="121" name="Google Shape;121;p1"/>
          <p:cNvPicPr preferRelativeResize="0"/>
          <p:nvPr/>
        </p:nvPicPr>
        <p:blipFill rotWithShape="1">
          <a:blip r:embed="rId5">
            <a:alphaModFix/>
          </a:blip>
          <a:srcRect b="0" l="0" r="0" t="0"/>
          <a:stretch/>
        </p:blipFill>
        <p:spPr>
          <a:xfrm>
            <a:off x="2256076" y="4861295"/>
            <a:ext cx="1855031" cy="775464"/>
          </a:xfrm>
          <a:prstGeom prst="rect">
            <a:avLst/>
          </a:prstGeom>
          <a:noFill/>
          <a:ln>
            <a:noFill/>
          </a:ln>
        </p:spPr>
      </p:pic>
      <p:pic>
        <p:nvPicPr>
          <p:cNvPr id="122" name="Google Shape;122;p1"/>
          <p:cNvPicPr preferRelativeResize="0"/>
          <p:nvPr/>
        </p:nvPicPr>
        <p:blipFill rotWithShape="1">
          <a:blip r:embed="rId6">
            <a:alphaModFix/>
          </a:blip>
          <a:srcRect b="0" l="0" r="0" t="0"/>
          <a:stretch/>
        </p:blipFill>
        <p:spPr>
          <a:xfrm>
            <a:off x="208722" y="5836212"/>
            <a:ext cx="1143000" cy="393700"/>
          </a:xfrm>
          <a:prstGeom prst="rect">
            <a:avLst/>
          </a:prstGeom>
          <a:noFill/>
          <a:ln>
            <a:noFill/>
          </a:ln>
        </p:spPr>
      </p:pic>
      <p:sp>
        <p:nvSpPr>
          <p:cNvPr id="123" name="Google Shape;123;p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p>
            <a:pPr indent="0" lvl="0" marL="0" rtl="0" algn="r">
              <a:lnSpc>
                <a:spcPct val="100000"/>
              </a:lnSpc>
              <a:spcBef>
                <a:spcPts val="0"/>
              </a:spcBef>
              <a:spcAft>
                <a:spcPts val="0"/>
              </a:spcAft>
              <a:buSzPts val="1300"/>
              <a:buNone/>
            </a:pPr>
            <a:fld id="{00000000-1234-1234-1234-123412341234}" type="slidenum">
              <a:rPr lang="en-GB"/>
              <a:t>‹#›</a:t>
            </a:fld>
            <a:endParaRPr/>
          </a:p>
        </p:txBody>
      </p:sp>
      <p:sp>
        <p:nvSpPr>
          <p:cNvPr id="124" name="Google Shape;124;p1"/>
          <p:cNvSpPr txBox="1"/>
          <p:nvPr/>
        </p:nvSpPr>
        <p:spPr>
          <a:xfrm>
            <a:off x="6051707" y="2449132"/>
            <a:ext cx="5393700" cy="2303100"/>
          </a:xfrm>
          <a:prstGeom prst="rect">
            <a:avLst/>
          </a:prstGeom>
          <a:noFill/>
          <a:ln>
            <a:noFill/>
          </a:ln>
        </p:spPr>
        <p:txBody>
          <a:bodyPr anchorCtr="0" anchor="t" bIns="45700" lIns="91425" spcFirstLastPara="1" rIns="91425" wrap="square" tIns="45700">
            <a:normAutofit/>
          </a:bodyPr>
          <a:lstStyle/>
          <a:p>
            <a:pPr indent="0" lvl="0" marL="0" marR="0" rtl="0" algn="ctr">
              <a:lnSpc>
                <a:spcPct val="150000"/>
              </a:lnSpc>
              <a:spcBef>
                <a:spcPts val="0"/>
              </a:spcBef>
              <a:spcAft>
                <a:spcPts val="0"/>
              </a:spcAft>
              <a:buClr>
                <a:schemeClr val="dk1"/>
              </a:buClr>
              <a:buSzPts val="1900"/>
              <a:buFont typeface="Arial"/>
              <a:buNone/>
            </a:pPr>
            <a:r>
              <a:rPr b="1" lang="en-GB" sz="1900">
                <a:solidFill>
                  <a:schemeClr val="accent1"/>
                </a:solidFill>
                <a:latin typeface="Gill Sans"/>
                <a:ea typeface="Gill Sans"/>
                <a:cs typeface="Gill Sans"/>
                <a:sym typeface="Gill Sans"/>
              </a:rPr>
              <a:t>Leyla Jael Castro</a:t>
            </a:r>
            <a:endParaRPr b="0" i="0" sz="1400" u="none" cap="none" strike="noStrike">
              <a:solidFill>
                <a:schemeClr val="accent1"/>
              </a:solidFill>
              <a:latin typeface="Arial"/>
              <a:ea typeface="Arial"/>
              <a:cs typeface="Arial"/>
              <a:sym typeface="Arial"/>
            </a:endParaRPr>
          </a:p>
          <a:p>
            <a:pPr indent="0" lvl="0" marL="0" marR="0" rtl="0" algn="ctr">
              <a:lnSpc>
                <a:spcPct val="150000"/>
              </a:lnSpc>
              <a:spcBef>
                <a:spcPts val="1000"/>
              </a:spcBef>
              <a:spcAft>
                <a:spcPts val="0"/>
              </a:spcAft>
              <a:buClr>
                <a:schemeClr val="dk1"/>
              </a:buClr>
              <a:buSzPts val="1600"/>
              <a:buFont typeface="Arial"/>
              <a:buNone/>
            </a:pPr>
            <a:r>
              <a:rPr lang="en-GB" sz="1600">
                <a:solidFill>
                  <a:schemeClr val="accent1"/>
                </a:solidFill>
                <a:latin typeface="Gill Sans"/>
                <a:ea typeface="Gill Sans"/>
                <a:cs typeface="Gill Sans"/>
                <a:sym typeface="Gill Sans"/>
              </a:rPr>
              <a:t>ZB MED Information Centre for Life Sciences</a:t>
            </a:r>
            <a:br>
              <a:rPr b="0" i="0" lang="en-GB" sz="1600" u="none" cap="none" strike="noStrike">
                <a:solidFill>
                  <a:schemeClr val="accent1"/>
                </a:solidFill>
                <a:latin typeface="Gill Sans"/>
                <a:ea typeface="Gill Sans"/>
                <a:cs typeface="Gill Sans"/>
                <a:sym typeface="Gill Sans"/>
              </a:rPr>
            </a:br>
            <a:r>
              <a:rPr lang="en-GB" sz="1600">
                <a:solidFill>
                  <a:schemeClr val="accent1"/>
                </a:solidFill>
                <a:latin typeface="Gill Sans"/>
                <a:ea typeface="Gill Sans"/>
                <a:cs typeface="Gill Sans"/>
                <a:sym typeface="Gill Sans"/>
              </a:rPr>
              <a:t>Bioschemas chair, NFDI4DataScience member</a:t>
            </a:r>
            <a:endParaRPr b="0" i="0" sz="1400" u="none" cap="none" strike="noStrike">
              <a:solidFill>
                <a:schemeClr val="accent1"/>
              </a:solidFill>
              <a:latin typeface="Arial"/>
              <a:ea typeface="Arial"/>
              <a:cs typeface="Arial"/>
              <a:sym typeface="Arial"/>
            </a:endParaRPr>
          </a:p>
          <a:p>
            <a:pPr indent="0" lvl="0" marL="0" marR="0" rtl="0" algn="ctr">
              <a:lnSpc>
                <a:spcPct val="150000"/>
              </a:lnSpc>
              <a:spcBef>
                <a:spcPts val="1000"/>
              </a:spcBef>
              <a:spcAft>
                <a:spcPts val="0"/>
              </a:spcAft>
              <a:buClr>
                <a:schemeClr val="dk1"/>
              </a:buClr>
              <a:buSzPts val="1300"/>
              <a:buFont typeface="Arial"/>
              <a:buNone/>
            </a:pPr>
            <a:r>
              <a:rPr lang="en-GB" sz="1300">
                <a:solidFill>
                  <a:schemeClr val="accent1"/>
                </a:solidFill>
                <a:latin typeface="Gill Sans"/>
                <a:ea typeface="Gill Sans"/>
                <a:cs typeface="Gill Sans"/>
                <a:sym typeface="Gill Sans"/>
              </a:rPr>
              <a:t>ljgarcia</a:t>
            </a:r>
            <a:r>
              <a:rPr b="0" i="0" lang="en-GB" sz="1300" u="none" cap="none" strike="noStrike">
                <a:solidFill>
                  <a:schemeClr val="accent1"/>
                </a:solidFill>
                <a:latin typeface="Gill Sans"/>
                <a:ea typeface="Gill Sans"/>
                <a:cs typeface="Gill Sans"/>
                <a:sym typeface="Gill Sans"/>
              </a:rPr>
              <a:t>@</a:t>
            </a:r>
            <a:r>
              <a:rPr lang="en-GB" sz="1300">
                <a:solidFill>
                  <a:schemeClr val="accent1"/>
                </a:solidFill>
                <a:latin typeface="Gill Sans"/>
                <a:ea typeface="Gill Sans"/>
                <a:cs typeface="Gill Sans"/>
                <a:sym typeface="Gill Sans"/>
              </a:rPr>
              <a:t>zbmed.de</a:t>
            </a:r>
            <a:br>
              <a:rPr b="0" i="0" lang="en-GB" sz="1300" u="none" cap="none" strike="noStrike">
                <a:solidFill>
                  <a:schemeClr val="accent1"/>
                </a:solidFill>
                <a:latin typeface="Gill Sans"/>
                <a:ea typeface="Gill Sans"/>
                <a:cs typeface="Gill Sans"/>
                <a:sym typeface="Gill Sans"/>
              </a:rPr>
            </a:br>
            <a:r>
              <a:rPr lang="en-GB" sz="1300" u="sng">
                <a:solidFill>
                  <a:schemeClr val="accent1"/>
                </a:solidFill>
                <a:latin typeface="Gill Sans"/>
                <a:ea typeface="Gill Sans"/>
                <a:cs typeface="Gill Sans"/>
                <a:sym typeface="Gill Sans"/>
              </a:rPr>
              <a:t>https://orcid.org/0000-0003-3986-0510</a:t>
            </a:r>
            <a:r>
              <a:rPr lang="en-GB" sz="1300" u="none">
                <a:solidFill>
                  <a:schemeClr val="accent1"/>
                </a:solidFill>
                <a:latin typeface="Gill Sans"/>
                <a:ea typeface="Gill Sans"/>
                <a:cs typeface="Gill Sans"/>
                <a:sym typeface="Gill Sans"/>
              </a:rPr>
              <a:t> </a:t>
            </a:r>
            <a:r>
              <a:rPr b="0" i="0" lang="en-GB" sz="1300" u="none" cap="none" strike="noStrike">
                <a:solidFill>
                  <a:schemeClr val="accent1"/>
                </a:solidFill>
                <a:latin typeface="Gill Sans"/>
                <a:ea typeface="Gill Sans"/>
                <a:cs typeface="Gill Sans"/>
                <a:sym typeface="Gill Sans"/>
              </a:rPr>
              <a:t> </a:t>
            </a:r>
            <a:endParaRPr b="0" i="0" sz="1400" u="none" cap="none" strike="noStrike">
              <a:solidFill>
                <a:schemeClr val="accent1"/>
              </a:solidFill>
              <a:latin typeface="Arial"/>
              <a:ea typeface="Arial"/>
              <a:cs typeface="Arial"/>
              <a:sym typeface="Arial"/>
            </a:endParaRPr>
          </a:p>
        </p:txBody>
      </p:sp>
      <p:pic>
        <p:nvPicPr>
          <p:cNvPr id="125" name="Google Shape;125;p1"/>
          <p:cNvPicPr preferRelativeResize="0"/>
          <p:nvPr/>
        </p:nvPicPr>
        <p:blipFill>
          <a:blip r:embed="rId7">
            <a:alphaModFix/>
          </a:blip>
          <a:stretch>
            <a:fillRect/>
          </a:stretch>
        </p:blipFill>
        <p:spPr>
          <a:xfrm>
            <a:off x="7916979" y="4752224"/>
            <a:ext cx="1542796" cy="90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c32e1cd0b8_0_0"/>
          <p:cNvSpPr txBox="1"/>
          <p:nvPr>
            <p:ph idx="12" type="sldNum"/>
          </p:nvPr>
        </p:nvSpPr>
        <p:spPr>
          <a:xfrm>
            <a:off x="11027664" y="6464808"/>
            <a:ext cx="987600" cy="310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
        <p:nvSpPr>
          <p:cNvPr id="223" name="Google Shape;223;g2c32e1cd0b8_0_0"/>
          <p:cNvSpPr txBox="1"/>
          <p:nvPr/>
        </p:nvSpPr>
        <p:spPr>
          <a:xfrm>
            <a:off x="5687375" y="6343150"/>
            <a:ext cx="6057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GB" sz="2400" u="sng">
                <a:solidFill>
                  <a:schemeClr val="hlink"/>
                </a:solidFill>
                <a:hlinkClick r:id="rId3"/>
              </a:rPr>
              <a:t>https://search.google.com/test/rich-results</a:t>
            </a:r>
            <a:r>
              <a:rPr lang="en-GB" sz="2400"/>
              <a:t> </a:t>
            </a:r>
            <a:r>
              <a:rPr b="0" i="0" lang="en-GB" sz="2400" u="none" cap="none" strike="noStrike">
                <a:solidFill>
                  <a:srgbClr val="000000"/>
                </a:solidFill>
                <a:latin typeface="Arial"/>
                <a:ea typeface="Arial"/>
                <a:cs typeface="Arial"/>
                <a:sym typeface="Arial"/>
              </a:rPr>
              <a:t> </a:t>
            </a:r>
            <a:endParaRPr b="0" i="0" sz="1400" u="none" cap="none" strike="noStrike">
              <a:solidFill>
                <a:srgbClr val="000000"/>
              </a:solidFill>
              <a:latin typeface="Gill Sans"/>
              <a:ea typeface="Gill Sans"/>
              <a:cs typeface="Gill Sans"/>
              <a:sym typeface="Gill Sans"/>
            </a:endParaRPr>
          </a:p>
        </p:txBody>
      </p:sp>
      <p:pic>
        <p:nvPicPr>
          <p:cNvPr id="224" name="Google Shape;224;g2c32e1cd0b8_0_0"/>
          <p:cNvPicPr preferRelativeResize="0"/>
          <p:nvPr/>
        </p:nvPicPr>
        <p:blipFill>
          <a:blip r:embed="rId4">
            <a:alphaModFix/>
          </a:blip>
          <a:stretch>
            <a:fillRect/>
          </a:stretch>
        </p:blipFill>
        <p:spPr>
          <a:xfrm>
            <a:off x="224925" y="69525"/>
            <a:ext cx="4053574" cy="2574050"/>
          </a:xfrm>
          <a:prstGeom prst="rect">
            <a:avLst/>
          </a:prstGeom>
          <a:noFill/>
          <a:ln>
            <a:noFill/>
          </a:ln>
        </p:spPr>
      </p:pic>
      <p:pic>
        <p:nvPicPr>
          <p:cNvPr id="225" name="Google Shape;225;g2c32e1cd0b8_0_0"/>
          <p:cNvPicPr preferRelativeResize="0"/>
          <p:nvPr/>
        </p:nvPicPr>
        <p:blipFill>
          <a:blip r:embed="rId5">
            <a:alphaModFix/>
          </a:blip>
          <a:stretch>
            <a:fillRect/>
          </a:stretch>
        </p:blipFill>
        <p:spPr>
          <a:xfrm>
            <a:off x="4572324" y="483900"/>
            <a:ext cx="7442950" cy="56902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c32e1cd0b8_0_8"/>
          <p:cNvSpPr txBox="1"/>
          <p:nvPr>
            <p:ph idx="12" type="sldNum"/>
          </p:nvPr>
        </p:nvSpPr>
        <p:spPr>
          <a:xfrm>
            <a:off x="11027664" y="6464808"/>
            <a:ext cx="987600" cy="310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
        <p:nvSpPr>
          <p:cNvPr id="232" name="Google Shape;232;g2c32e1cd0b8_0_8"/>
          <p:cNvSpPr txBox="1"/>
          <p:nvPr/>
        </p:nvSpPr>
        <p:spPr>
          <a:xfrm>
            <a:off x="4413150" y="6343150"/>
            <a:ext cx="7332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GB" sz="2400" u="sng">
                <a:solidFill>
                  <a:schemeClr val="hlink"/>
                </a:solidFill>
                <a:hlinkClick r:id="rId3"/>
              </a:rPr>
              <a:t>https://fair-checker.france-bioinformatique.fr/inspect</a:t>
            </a:r>
            <a:r>
              <a:rPr lang="en-GB" sz="2400"/>
              <a:t> </a:t>
            </a:r>
            <a:r>
              <a:rPr b="0" i="0" lang="en-GB" sz="2400" u="none" cap="none" strike="noStrike">
                <a:solidFill>
                  <a:srgbClr val="000000"/>
                </a:solidFill>
                <a:latin typeface="Arial"/>
                <a:ea typeface="Arial"/>
                <a:cs typeface="Arial"/>
                <a:sym typeface="Arial"/>
              </a:rPr>
              <a:t> </a:t>
            </a:r>
            <a:endParaRPr b="0" i="0" sz="1400" u="none" cap="none" strike="noStrike">
              <a:solidFill>
                <a:srgbClr val="000000"/>
              </a:solidFill>
              <a:latin typeface="Gill Sans"/>
              <a:ea typeface="Gill Sans"/>
              <a:cs typeface="Gill Sans"/>
              <a:sym typeface="Gill Sans"/>
            </a:endParaRPr>
          </a:p>
        </p:txBody>
      </p:sp>
      <p:pic>
        <p:nvPicPr>
          <p:cNvPr id="233" name="Google Shape;233;g2c32e1cd0b8_0_8"/>
          <p:cNvPicPr preferRelativeResize="0"/>
          <p:nvPr/>
        </p:nvPicPr>
        <p:blipFill>
          <a:blip r:embed="rId4">
            <a:alphaModFix/>
          </a:blip>
          <a:stretch>
            <a:fillRect/>
          </a:stretch>
        </p:blipFill>
        <p:spPr>
          <a:xfrm>
            <a:off x="152400" y="152400"/>
            <a:ext cx="4074275" cy="2313901"/>
          </a:xfrm>
          <a:prstGeom prst="rect">
            <a:avLst/>
          </a:prstGeom>
          <a:noFill/>
          <a:ln>
            <a:noFill/>
          </a:ln>
        </p:spPr>
      </p:pic>
      <p:pic>
        <p:nvPicPr>
          <p:cNvPr id="234" name="Google Shape;234;g2c32e1cd0b8_0_8"/>
          <p:cNvPicPr preferRelativeResize="0"/>
          <p:nvPr/>
        </p:nvPicPr>
        <p:blipFill>
          <a:blip r:embed="rId5">
            <a:alphaModFix/>
          </a:blip>
          <a:stretch>
            <a:fillRect/>
          </a:stretch>
        </p:blipFill>
        <p:spPr>
          <a:xfrm>
            <a:off x="3512425" y="2061550"/>
            <a:ext cx="8502848" cy="39779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b="0" l="0" r="0" t="0"/>
          <a:stretch/>
        </p:blipFill>
        <p:spPr>
          <a:xfrm>
            <a:off x="0" y="442010"/>
            <a:ext cx="12192001" cy="5631934"/>
          </a:xfrm>
          <a:prstGeom prst="rect">
            <a:avLst/>
          </a:prstGeom>
          <a:noFill/>
          <a:ln>
            <a:noFill/>
          </a:ln>
        </p:spPr>
      </p:pic>
      <p:sp>
        <p:nvSpPr>
          <p:cNvPr id="132" name="Google Shape;132;p3"/>
          <p:cNvSpPr txBox="1"/>
          <p:nvPr>
            <p:ph idx="12" type="sldNum"/>
          </p:nvPr>
        </p:nvSpPr>
        <p:spPr>
          <a:xfrm>
            <a:off x="11027664" y="6464808"/>
            <a:ext cx="987600" cy="310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p:nvPr/>
        </p:nvSpPr>
        <p:spPr>
          <a:xfrm>
            <a:off x="182802" y="573085"/>
            <a:ext cx="7192200" cy="307800"/>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"@type"</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"LearningResource"</a:t>
            </a:r>
            <a:r>
              <a:rPr b="0" i="0" lang="en-GB" sz="1400" u="none" cap="none" strike="noStrike">
                <a:solidFill>
                  <a:srgbClr val="CCCCCC"/>
                </a:solidFill>
                <a:latin typeface="Consolas"/>
                <a:ea typeface="Consolas"/>
                <a:cs typeface="Consolas"/>
                <a:sym typeface="Consolas"/>
              </a:rPr>
              <a:t>,</a:t>
            </a:r>
            <a:r>
              <a:rPr b="0" i="0" lang="en-GB" sz="1400" u="none" cap="none" strike="noStrike">
                <a:solidFill>
                  <a:srgbClr val="D4D4D4"/>
                </a:solidFill>
                <a:latin typeface="Consolas"/>
                <a:ea typeface="Consolas"/>
                <a:cs typeface="Consolas"/>
                <a:sym typeface="Consolas"/>
              </a:rPr>
              <a:t>  </a:t>
            </a:r>
            <a:endParaRPr b="0" i="0" sz="1400" u="none" cap="none" strike="noStrike">
              <a:solidFill>
                <a:srgbClr val="D4D4D4"/>
              </a:solidFill>
              <a:latin typeface="Consolas"/>
              <a:ea typeface="Consolas"/>
              <a:cs typeface="Consolas"/>
              <a:sym typeface="Consolas"/>
            </a:endParaRPr>
          </a:p>
        </p:txBody>
      </p:sp>
      <p:sp>
        <p:nvSpPr>
          <p:cNvPr id="139" name="Google Shape;139;p4"/>
          <p:cNvSpPr/>
          <p:nvPr/>
        </p:nvSpPr>
        <p:spPr>
          <a:xfrm>
            <a:off x="179429" y="161413"/>
            <a:ext cx="7192200" cy="307800"/>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"@context"</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"https://schema.org/"</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p:txBody>
      </p:sp>
      <p:sp>
        <p:nvSpPr>
          <p:cNvPr id="140" name="Google Shape;140;p4"/>
          <p:cNvSpPr txBox="1"/>
          <p:nvPr/>
        </p:nvSpPr>
        <p:spPr>
          <a:xfrm>
            <a:off x="7447096" y="493950"/>
            <a:ext cx="3585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Gill Sans"/>
                <a:ea typeface="Gill Sans"/>
                <a:cs typeface="Gill Sans"/>
                <a:sym typeface="Gill Sans"/>
              </a:rPr>
              <a:t>Type </a:t>
            </a:r>
            <a:r>
              <a:rPr b="0" i="0" lang="en-GB" sz="2000" u="none" cap="none" strike="noStrike">
                <a:solidFill>
                  <a:schemeClr val="accent1"/>
                </a:solidFill>
                <a:latin typeface="Gill Sans"/>
                <a:ea typeface="Gill Sans"/>
                <a:cs typeface="Gill Sans"/>
                <a:sym typeface="Gill Sans"/>
              </a:rPr>
              <a:t>(identifier implied)</a:t>
            </a:r>
            <a:endParaRPr b="0" i="0" sz="1400" u="none" cap="none" strike="noStrike">
              <a:solidFill>
                <a:schemeClr val="accent1"/>
              </a:solidFill>
              <a:latin typeface="Arial"/>
              <a:ea typeface="Arial"/>
              <a:cs typeface="Arial"/>
              <a:sym typeface="Arial"/>
            </a:endParaRPr>
          </a:p>
        </p:txBody>
      </p:sp>
      <p:sp>
        <p:nvSpPr>
          <p:cNvPr id="141" name="Google Shape;141;p4"/>
          <p:cNvSpPr txBox="1"/>
          <p:nvPr/>
        </p:nvSpPr>
        <p:spPr>
          <a:xfrm>
            <a:off x="7447111" y="2865912"/>
            <a:ext cx="34089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Gill Sans"/>
                <a:ea typeface="Gill Sans"/>
                <a:cs typeface="Gill Sans"/>
                <a:sym typeface="Gill Sans"/>
              </a:rPr>
              <a:t>Metadata </a:t>
            </a:r>
            <a:r>
              <a:rPr b="0" i="0" lang="en-GB" sz="2000" u="none" cap="none" strike="noStrike">
                <a:solidFill>
                  <a:schemeClr val="accent1"/>
                </a:solidFill>
                <a:latin typeface="Gill Sans"/>
                <a:ea typeface="Gill Sans"/>
                <a:cs typeface="Gill Sans"/>
                <a:sym typeface="Gill Sans"/>
              </a:rPr>
              <a:t>about training material</a:t>
            </a:r>
            <a:endParaRPr b="0" i="0" sz="1400" u="none" cap="none" strike="noStrike">
              <a:solidFill>
                <a:schemeClr val="accent1"/>
              </a:solidFill>
              <a:latin typeface="Arial"/>
              <a:ea typeface="Arial"/>
              <a:cs typeface="Arial"/>
              <a:sym typeface="Arial"/>
            </a:endParaRPr>
          </a:p>
        </p:txBody>
      </p:sp>
      <p:sp>
        <p:nvSpPr>
          <p:cNvPr id="142" name="Google Shape;142;p4"/>
          <p:cNvSpPr txBox="1"/>
          <p:nvPr/>
        </p:nvSpPr>
        <p:spPr>
          <a:xfrm>
            <a:off x="7500010" y="4919677"/>
            <a:ext cx="3532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Gill Sans"/>
                <a:ea typeface="Gill Sans"/>
                <a:cs typeface="Gill Sans"/>
                <a:sym typeface="Gill Sans"/>
              </a:rPr>
              <a:t>Nested </a:t>
            </a:r>
            <a:r>
              <a:rPr b="0" i="0" lang="en-GB" sz="2000" u="none" cap="none" strike="noStrike">
                <a:solidFill>
                  <a:schemeClr val="accent1"/>
                </a:solidFill>
                <a:latin typeface="Gill Sans"/>
                <a:ea typeface="Gill Sans"/>
                <a:cs typeface="Gill Sans"/>
                <a:sym typeface="Gill Sans"/>
              </a:rPr>
              <a:t>object </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with its own </a:t>
            </a:r>
            <a:r>
              <a:rPr b="0" i="0" lang="en-GB" sz="1600" u="none" cap="none" strike="noStrike">
                <a:solidFill>
                  <a:schemeClr val="accent1"/>
                </a:solidFill>
                <a:latin typeface="Consolas"/>
                <a:ea typeface="Consolas"/>
                <a:cs typeface="Consolas"/>
                <a:sym typeface="Consolas"/>
              </a:rPr>
              <a:t>@type </a:t>
            </a:r>
            <a:r>
              <a:rPr b="0" i="0" lang="en-GB" sz="2000" u="none" cap="none" strike="noStrike">
                <a:solidFill>
                  <a:schemeClr val="accent1"/>
                </a:solidFill>
                <a:latin typeface="Gill Sans"/>
                <a:ea typeface="Gill Sans"/>
                <a:cs typeface="Gill Sans"/>
                <a:sym typeface="Gill Sans"/>
              </a:rPr>
              <a:t>and attributes</a:t>
            </a:r>
            <a:endParaRPr b="0" i="0" sz="1400" u="none" cap="none" strike="noStrike">
              <a:solidFill>
                <a:schemeClr val="accent1"/>
              </a:solidFill>
              <a:latin typeface="Arial"/>
              <a:ea typeface="Arial"/>
              <a:cs typeface="Arial"/>
              <a:sym typeface="Arial"/>
            </a:endParaRPr>
          </a:p>
        </p:txBody>
      </p:sp>
      <p:sp>
        <p:nvSpPr>
          <p:cNvPr id="143" name="Google Shape;143;p4"/>
          <p:cNvSpPr/>
          <p:nvPr/>
        </p:nvSpPr>
        <p:spPr>
          <a:xfrm>
            <a:off x="176054" y="2465860"/>
            <a:ext cx="7192331" cy="4657685"/>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"name"</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"Adding nanomaterial data"</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"version"</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"0.9.3"</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"description"</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"This tutorial describes how nanomaterial data can be added to an eNanoMapper server using a RDF format."</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"license"</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"https://creativecommons.org/licenses/by/4.0/"</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"keywords"</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"ontologies, enanomapper, RDF"</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"url"</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"https://nanocommons.github.io/tutorials/enteringData/"</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"provider"</a:t>
            </a:r>
            <a:r>
              <a:rPr b="0" i="0" lang="en-GB" sz="1400" u="none" cap="none" strike="noStrike">
                <a:solidFill>
                  <a:srgbClr val="CCCCCC"/>
                </a:solidFill>
                <a:latin typeface="Consolas"/>
                <a:ea typeface="Consolas"/>
                <a:cs typeface="Consolas"/>
                <a:sym typeface="Consolas"/>
              </a:rPr>
              <a:t>: {</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"@type"</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"Organization"</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"name"</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"NanoCommons"</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"url"</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"https://www.nanocommons.eu/"</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A79894"/>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chemeClr val="lt1"/>
                </a:solidFill>
                <a:latin typeface="Consolas"/>
                <a:ea typeface="Consolas"/>
                <a:cs typeface="Consolas"/>
                <a:sym typeface="Consolas"/>
              </a:rPr>
              <a:t> </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p:txBody>
      </p:sp>
      <p:sp>
        <p:nvSpPr>
          <p:cNvPr id="144" name="Google Shape;144;p4"/>
          <p:cNvSpPr txBox="1"/>
          <p:nvPr/>
        </p:nvSpPr>
        <p:spPr>
          <a:xfrm>
            <a:off x="7499995" y="72075"/>
            <a:ext cx="2876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JSON-LD </a:t>
            </a:r>
            <a:r>
              <a:rPr b="1" i="0" lang="en-GB" sz="2000" u="none" cap="none" strike="noStrike">
                <a:solidFill>
                  <a:schemeClr val="accent1"/>
                </a:solidFill>
                <a:latin typeface="Gill Sans"/>
                <a:ea typeface="Gill Sans"/>
                <a:cs typeface="Gill Sans"/>
                <a:sym typeface="Gill Sans"/>
              </a:rPr>
              <a:t>context</a:t>
            </a:r>
            <a:endParaRPr b="1" i="0" sz="1400" u="none" cap="none" strike="noStrike">
              <a:solidFill>
                <a:schemeClr val="accent1"/>
              </a:solidFill>
              <a:latin typeface="Arial"/>
              <a:ea typeface="Arial"/>
              <a:cs typeface="Arial"/>
              <a:sym typeface="Arial"/>
            </a:endParaRPr>
          </a:p>
        </p:txBody>
      </p:sp>
      <p:sp>
        <p:nvSpPr>
          <p:cNvPr id="145" name="Google Shape;145;p4"/>
          <p:cNvSpPr/>
          <p:nvPr/>
        </p:nvSpPr>
        <p:spPr>
          <a:xfrm>
            <a:off x="109648" y="4541682"/>
            <a:ext cx="6664751" cy="1747996"/>
          </a:xfrm>
          <a:prstGeom prst="roundRect">
            <a:avLst>
              <a:gd fmla="val 16667" name="adj"/>
            </a:avLst>
          </a:prstGeom>
          <a:solidFill>
            <a:schemeClr val="accent1"/>
          </a:solidFill>
          <a:ln cap="flat" cmpd="sng" w="19050">
            <a:solidFill>
              <a:schemeClr val="dk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"provider"</a:t>
            </a:r>
            <a:r>
              <a:rPr b="0" i="0" lang="en-GB" sz="1400" u="none" cap="none" strike="noStrike">
                <a:solidFill>
                  <a:srgbClr val="CCCCCC"/>
                </a:solidFill>
                <a:latin typeface="Consolas"/>
                <a:ea typeface="Consolas"/>
                <a:cs typeface="Consolas"/>
                <a:sym typeface="Consolas"/>
              </a:rPr>
              <a:t>: {</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"@type"</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"Organization"</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"name"</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"NanoCommons"</a:t>
            </a:r>
            <a:r>
              <a:rPr b="0" i="0" lang="en-GB" sz="1400" u="none" cap="none" strike="noStrike">
                <a:solidFill>
                  <a:srgbClr val="CCCCCC"/>
                </a:solidFill>
                <a:latin typeface="Consolas"/>
                <a:ea typeface="Consolas"/>
                <a:cs typeface="Consolas"/>
                <a:sym typeface="Consolas"/>
              </a:rPr>
              <a:t>,</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"url"</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"https://www.nanocommons.eu/"</a:t>
            </a:r>
            <a:endParaRPr b="0" i="0" sz="1400" u="none" cap="none" strike="noStrike">
              <a:solidFill>
                <a:schemeClr val="lt1"/>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endParaRPr b="0" i="0" sz="1400" u="none" cap="none" strike="noStrike">
              <a:solidFill>
                <a:schemeClr val="lt1"/>
              </a:solidFill>
              <a:latin typeface="Consolas"/>
              <a:ea typeface="Consolas"/>
              <a:cs typeface="Consolas"/>
              <a:sym typeface="Consolas"/>
            </a:endParaRPr>
          </a:p>
        </p:txBody>
      </p:sp>
      <p:sp>
        <p:nvSpPr>
          <p:cNvPr id="146" name="Google Shape;146;p4"/>
          <p:cNvSpPr/>
          <p:nvPr/>
        </p:nvSpPr>
        <p:spPr>
          <a:xfrm>
            <a:off x="176054" y="934205"/>
            <a:ext cx="7192200" cy="1477200"/>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"http://purl.org/dc/terms/conformsTo"</a:t>
            </a:r>
            <a:r>
              <a:rPr b="0" i="0" lang="en-GB" sz="1400" u="none" cap="none" strike="noStrike">
                <a:solidFill>
                  <a:srgbClr val="CCCCCC"/>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"@type"</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"CreativeWork"</a:t>
            </a:r>
            <a:r>
              <a:rPr b="0" i="0" lang="en-GB" sz="1400" u="none" cap="none" strike="noStrike">
                <a:solidFill>
                  <a:srgbClr val="CCCCCC"/>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"@id"</a:t>
            </a:r>
            <a:r>
              <a:rPr b="0" i="0" lang="en-GB" sz="1400" u="none" cap="none" strike="noStrike">
                <a:solidFill>
                  <a:srgbClr val="CCCCCC"/>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a:t>
            </a:r>
            <a:r>
              <a:rPr b="0" i="0" lang="en-GB" sz="1300" u="none" cap="none" strike="noStrike">
                <a:solidFill>
                  <a:srgbClr val="CE9178"/>
                </a:solidFill>
                <a:latin typeface="Consolas"/>
                <a:ea typeface="Consolas"/>
                <a:cs typeface="Consolas"/>
                <a:sym typeface="Consolas"/>
              </a:rPr>
              <a:t>https://bioschemas.org/profiles/TrainingMaterial/1.0-RELEASE</a:t>
            </a:r>
            <a:r>
              <a:rPr b="0" i="0" lang="en-GB" sz="1400" u="none" cap="none" strike="noStrike">
                <a:solidFill>
                  <a:srgbClr val="CE9178"/>
                </a:solidFill>
                <a:latin typeface="Consolas"/>
                <a:ea typeface="Consolas"/>
                <a:cs typeface="Consolas"/>
                <a:sym typeface="Consolas"/>
              </a:rPr>
              <a:t>"</a:t>
            </a:r>
            <a:endParaRPr b="0" i="0" sz="1400" u="none" cap="none" strike="noStrike">
              <a:solidFill>
                <a:srgbClr val="CCCCCC"/>
              </a:solidFill>
              <a:latin typeface="Consolas"/>
              <a:ea typeface="Consolas"/>
              <a:cs typeface="Consolas"/>
              <a:sym typeface="Consolas"/>
            </a:endParaRPr>
          </a:p>
          <a:p>
            <a:pPr indent="0" lvl="0" marL="0" marR="0" rtl="0" algn="l">
              <a:lnSpc>
                <a:spcPct val="100000"/>
              </a:lnSpc>
              <a:spcBef>
                <a:spcPts val="800"/>
              </a:spcBef>
              <a:spcAft>
                <a:spcPts val="0"/>
              </a:spcAft>
              <a:buClr>
                <a:srgbClr val="000000"/>
              </a:buClr>
              <a:buSzPts val="1400"/>
              <a:buFont typeface="Arial"/>
              <a:buNone/>
            </a:pPr>
            <a:r>
              <a:rPr b="0" i="0" lang="en-GB" sz="1400" u="none" cap="none" strike="noStrike">
                <a:solidFill>
                  <a:srgbClr val="CCCCCC"/>
                </a:solidFill>
                <a:latin typeface="Consolas"/>
                <a:ea typeface="Consolas"/>
                <a:cs typeface="Consolas"/>
                <a:sym typeface="Consolas"/>
              </a:rPr>
              <a:t>  },</a:t>
            </a:r>
            <a:endParaRPr b="0" i="0" sz="1400" u="none" cap="none" strike="noStrike">
              <a:solidFill>
                <a:schemeClr val="lt1"/>
              </a:solidFill>
              <a:latin typeface="Consolas"/>
              <a:ea typeface="Consolas"/>
              <a:cs typeface="Consolas"/>
              <a:sym typeface="Consolas"/>
            </a:endParaRPr>
          </a:p>
        </p:txBody>
      </p:sp>
      <p:sp>
        <p:nvSpPr>
          <p:cNvPr id="147" name="Google Shape;147;p4"/>
          <p:cNvSpPr txBox="1"/>
          <p:nvPr/>
        </p:nvSpPr>
        <p:spPr>
          <a:xfrm>
            <a:off x="7447093" y="1145625"/>
            <a:ext cx="3239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Bioschemas </a:t>
            </a:r>
            <a:r>
              <a:rPr b="1" i="0" lang="en-GB" sz="2000" u="none" cap="none" strike="noStrike">
                <a:solidFill>
                  <a:schemeClr val="accent1"/>
                </a:solidFill>
                <a:latin typeface="Gill Sans"/>
                <a:ea typeface="Gill Sans"/>
                <a:cs typeface="Gill Sans"/>
                <a:sym typeface="Gill Sans"/>
              </a:rPr>
              <a:t>profile</a:t>
            </a:r>
            <a:endParaRPr b="1" i="0" sz="1400" u="none" cap="none" strike="noStrike">
              <a:solidFill>
                <a:schemeClr val="accent1"/>
              </a:solidFill>
              <a:latin typeface="Arial"/>
              <a:ea typeface="Arial"/>
              <a:cs typeface="Arial"/>
              <a:sym typeface="Arial"/>
            </a:endParaRPr>
          </a:p>
        </p:txBody>
      </p:sp>
      <p:sp>
        <p:nvSpPr>
          <p:cNvPr id="148" name="Google Shape;148;p4"/>
          <p:cNvSpPr txBox="1"/>
          <p:nvPr/>
        </p:nvSpPr>
        <p:spPr>
          <a:xfrm>
            <a:off x="7144866" y="6322346"/>
            <a:ext cx="5047200" cy="585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GB" sz="1600" u="sng" cap="none" strike="noStrike">
                <a:solidFill>
                  <a:schemeClr val="accent1"/>
                </a:solidFill>
                <a:latin typeface="Gill Sans"/>
                <a:ea typeface="Gill Sans"/>
                <a:cs typeface="Gill Sans"/>
                <a:sym typeface="Gill Sans"/>
                <a:hlinkClick r:id="rId3">
                  <a:extLst>
                    <a:ext uri="{A12FA001-AC4F-418D-AE19-62706E023703}">
                      <ahyp:hlinkClr val="tx"/>
                    </a:ext>
                  </a:extLst>
                </a:hlinkClick>
              </a:rPr>
              <a:t>https://nanocommons.github.io/tutorials/enteringData/</a:t>
            </a:r>
            <a:r>
              <a:rPr b="0" i="0" lang="en-GB" sz="1600" u="none" cap="none" strike="noStrike">
                <a:solidFill>
                  <a:schemeClr val="accent1"/>
                </a:solidFill>
                <a:latin typeface="Gill Sans"/>
                <a:ea typeface="Gill Sans"/>
                <a:cs typeface="Gill Sans"/>
                <a:sym typeface="Gill Sans"/>
              </a:rPr>
              <a:t> </a:t>
            </a:r>
            <a:br>
              <a:rPr b="0" i="0" lang="en-GB" sz="1600" u="none" cap="none" strike="noStrike">
                <a:solidFill>
                  <a:schemeClr val="accent1"/>
                </a:solidFill>
                <a:latin typeface="Gill Sans"/>
                <a:ea typeface="Gill Sans"/>
                <a:cs typeface="Gill Sans"/>
                <a:sym typeface="Gill Sans"/>
              </a:rPr>
            </a:br>
            <a:r>
              <a:rPr b="0" i="0" lang="en-GB" sz="1600" u="none" cap="none" strike="noStrike">
                <a:solidFill>
                  <a:schemeClr val="accent1"/>
                </a:solidFill>
                <a:latin typeface="Gill Sans"/>
                <a:ea typeface="Gill Sans"/>
                <a:cs typeface="Gill Sans"/>
                <a:sym typeface="Gill Sans"/>
              </a:rPr>
              <a:t>by Egon Willighagen</a:t>
            </a:r>
            <a:endParaRPr b="0" i="0" sz="1600" u="none" cap="none" strike="noStrike">
              <a:solidFill>
                <a:schemeClr val="accent1"/>
              </a:solidFill>
              <a:latin typeface="Gill Sans"/>
              <a:ea typeface="Gill Sans"/>
              <a:cs typeface="Gill Sans"/>
              <a:sym typeface="Gill Sans"/>
            </a:endParaRPr>
          </a:p>
        </p:txBody>
      </p:sp>
      <p:sp>
        <p:nvSpPr>
          <p:cNvPr id="149" name="Google Shape;149;p4"/>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p>
            <a:pPr indent="0" lvl="0" marL="0" rtl="0" algn="r">
              <a:lnSpc>
                <a:spcPct val="100000"/>
              </a:lnSpc>
              <a:spcBef>
                <a:spcPts val="0"/>
              </a:spcBef>
              <a:spcAft>
                <a:spcPts val="0"/>
              </a:spcAft>
              <a:buSzPts val="13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p:nvPr/>
        </p:nvSpPr>
        <p:spPr>
          <a:xfrm>
            <a:off x="176055" y="5544692"/>
            <a:ext cx="7192331" cy="1292662"/>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"cp7glop.ai"</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"@type"</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"File"</a:t>
            </a:r>
            <a:r>
              <a:rPr b="0" i="0" lang="en-GB" sz="1300" u="none" cap="none" strike="noStrike">
                <a:solidFill>
                  <a:srgbClr val="D4D4D4"/>
                </a:solidFill>
                <a:latin typeface="Consolas"/>
                <a:ea typeface="Consolas"/>
                <a:cs typeface="Consolas"/>
                <a:sym typeface="Consolas"/>
              </a:rPr>
              <a:t>,</a:t>
            </a:r>
            <a:br>
              <a:rPr b="0" i="0" lang="en-GB" sz="1300" u="none" cap="none" strike="noStrike">
                <a:solidFill>
                  <a:srgbClr val="D4D4D4"/>
                </a:solidFill>
                <a:latin typeface="Consolas"/>
                <a:ea typeface="Consolas"/>
                <a:cs typeface="Consolas"/>
                <a:sym typeface="Consolas"/>
              </a:rPr>
            </a:b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9CDCFE"/>
                </a:solidFill>
                <a:latin typeface="Consolas"/>
                <a:ea typeface="Consolas"/>
                <a:cs typeface="Consolas"/>
                <a:sym typeface="Consolas"/>
              </a:rPr>
              <a:t>"name"</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"Diagram showing trend to increase"</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p:txBody>
      </p:sp>
      <p:sp>
        <p:nvSpPr>
          <p:cNvPr id="156" name="Google Shape;156;p5"/>
          <p:cNvSpPr/>
          <p:nvPr/>
        </p:nvSpPr>
        <p:spPr>
          <a:xfrm>
            <a:off x="182802" y="762010"/>
            <a:ext cx="7192331" cy="1092607"/>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@type"</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"CreativeWork"</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"ro-crate-metadata.json"</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"conformsTo"</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"https://w3id.org/ro/crate/1.1"</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"about"</a:t>
            </a: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a:t>
            </a:r>
            <a:endParaRPr b="0" i="0" sz="1300" u="none" cap="none" strike="noStrike">
              <a:solidFill>
                <a:srgbClr val="D4D4D4"/>
              </a:solidFill>
              <a:latin typeface="Consolas"/>
              <a:ea typeface="Consolas"/>
              <a:cs typeface="Consolas"/>
              <a:sym typeface="Consolas"/>
            </a:endParaRPr>
          </a:p>
        </p:txBody>
      </p:sp>
      <p:sp>
        <p:nvSpPr>
          <p:cNvPr id="157" name="Google Shape;157;p5"/>
          <p:cNvSpPr/>
          <p:nvPr/>
        </p:nvSpPr>
        <p:spPr>
          <a:xfrm>
            <a:off x="179429" y="161413"/>
            <a:ext cx="7192331" cy="492443"/>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9CDCFE"/>
                </a:solidFill>
                <a:latin typeface="Consolas"/>
                <a:ea typeface="Consolas"/>
                <a:cs typeface="Consolas"/>
                <a:sym typeface="Consolas"/>
              </a:rPr>
              <a:t>"@context"</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"https://w3id.org/ro/crate/1.1/context"</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"@graph"</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p:txBody>
      </p:sp>
      <p:sp>
        <p:nvSpPr>
          <p:cNvPr id="158" name="Google Shape;158;p5"/>
          <p:cNvSpPr txBox="1"/>
          <p:nvPr>
            <p:ph type="title"/>
          </p:nvPr>
        </p:nvSpPr>
        <p:spPr>
          <a:xfrm>
            <a:off x="3615925" y="6272675"/>
            <a:ext cx="7104300" cy="713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b="1" lang="en-GB" sz="2000">
                <a:solidFill>
                  <a:schemeClr val="accent5"/>
                </a:solidFill>
              </a:rPr>
              <a:t>RO-Crate Metadata File</a:t>
            </a:r>
            <a:endParaRPr>
              <a:solidFill>
                <a:schemeClr val="accent5"/>
              </a:solidFill>
            </a:endParaRPr>
          </a:p>
        </p:txBody>
      </p:sp>
      <p:sp>
        <p:nvSpPr>
          <p:cNvPr id="159" name="Google Shape;159;p5"/>
          <p:cNvSpPr txBox="1"/>
          <p:nvPr/>
        </p:nvSpPr>
        <p:spPr>
          <a:xfrm>
            <a:off x="7424949" y="976800"/>
            <a:ext cx="37209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RO-Crate </a:t>
            </a:r>
            <a:r>
              <a:rPr b="1" i="0" lang="en-GB" sz="2000" u="none" cap="none" strike="noStrike">
                <a:solidFill>
                  <a:schemeClr val="accent1"/>
                </a:solidFill>
                <a:latin typeface="Gill Sans"/>
                <a:ea typeface="Gill Sans"/>
                <a:cs typeface="Gill Sans"/>
                <a:sym typeface="Gill Sans"/>
              </a:rPr>
              <a:t>metadata file </a:t>
            </a:r>
            <a:r>
              <a:rPr b="0" i="0" lang="en-GB" sz="2000" u="none" cap="none" strike="noStrike">
                <a:solidFill>
                  <a:schemeClr val="accent1"/>
                </a:solidFill>
                <a:latin typeface="Gill Sans"/>
                <a:ea typeface="Gill Sans"/>
                <a:cs typeface="Gill Sans"/>
                <a:sym typeface="Gill Sans"/>
              </a:rPr>
              <a:t>descriptor</a:t>
            </a:r>
            <a:endParaRPr b="0" i="0" sz="1400" u="none" cap="none" strike="noStrike">
              <a:solidFill>
                <a:schemeClr val="accent1"/>
              </a:solidFill>
              <a:latin typeface="Arial"/>
              <a:ea typeface="Arial"/>
              <a:cs typeface="Arial"/>
              <a:sym typeface="Arial"/>
            </a:endParaRPr>
          </a:p>
        </p:txBody>
      </p:sp>
      <p:sp>
        <p:nvSpPr>
          <p:cNvPr id="160" name="Google Shape;160;p5"/>
          <p:cNvSpPr txBox="1"/>
          <p:nvPr/>
        </p:nvSpPr>
        <p:spPr>
          <a:xfrm>
            <a:off x="7447111" y="2027704"/>
            <a:ext cx="2468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RO-Crate </a:t>
            </a:r>
            <a:r>
              <a:rPr b="1" i="0" lang="en-GB" sz="2000" u="none" cap="none" strike="noStrike">
                <a:solidFill>
                  <a:schemeClr val="accent1"/>
                </a:solidFill>
                <a:latin typeface="Gill Sans"/>
                <a:ea typeface="Gill Sans"/>
                <a:cs typeface="Gill Sans"/>
                <a:sym typeface="Gill Sans"/>
              </a:rPr>
              <a:t>root</a:t>
            </a:r>
            <a:r>
              <a:rPr b="0" i="0" lang="en-GB" sz="2000" u="none" cap="none" strike="noStrike">
                <a:solidFill>
                  <a:schemeClr val="accent1"/>
                </a:solidFill>
                <a:latin typeface="Gill Sans"/>
                <a:ea typeface="Gill Sans"/>
                <a:cs typeface="Gill Sans"/>
                <a:sym typeface="Gill Sans"/>
              </a:rPr>
              <a:t> dataset</a:t>
            </a:r>
            <a:endParaRPr b="0" i="0" sz="1400" u="none" cap="none" strike="noStrike">
              <a:solidFill>
                <a:schemeClr val="accent1"/>
              </a:solidFill>
              <a:latin typeface="Arial"/>
              <a:ea typeface="Arial"/>
              <a:cs typeface="Arial"/>
              <a:sym typeface="Arial"/>
            </a:endParaRPr>
          </a:p>
        </p:txBody>
      </p:sp>
      <p:sp>
        <p:nvSpPr>
          <p:cNvPr id="161" name="Google Shape;161;p5"/>
          <p:cNvSpPr txBox="1"/>
          <p:nvPr/>
        </p:nvSpPr>
        <p:spPr>
          <a:xfrm>
            <a:off x="7525370" y="2879312"/>
            <a:ext cx="2813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..collection of </a:t>
            </a:r>
            <a:r>
              <a:rPr b="1" i="0" lang="en-GB" sz="2000" u="none" cap="none" strike="noStrike">
                <a:solidFill>
                  <a:schemeClr val="accent1"/>
                </a:solidFill>
                <a:latin typeface="Gill Sans"/>
                <a:ea typeface="Gill Sans"/>
                <a:cs typeface="Gill Sans"/>
                <a:sym typeface="Gill Sans"/>
              </a:rPr>
              <a:t>Data entities</a:t>
            </a:r>
            <a:endParaRPr b="0" i="0" sz="1400" u="none" cap="none" strike="noStrike">
              <a:solidFill>
                <a:schemeClr val="accent1"/>
              </a:solidFill>
              <a:latin typeface="Arial"/>
              <a:ea typeface="Arial"/>
              <a:cs typeface="Arial"/>
              <a:sym typeface="Arial"/>
            </a:endParaRPr>
          </a:p>
        </p:txBody>
      </p:sp>
      <p:sp>
        <p:nvSpPr>
          <p:cNvPr id="162" name="Google Shape;162;p5"/>
          <p:cNvSpPr txBox="1"/>
          <p:nvPr/>
        </p:nvSpPr>
        <p:spPr>
          <a:xfrm>
            <a:off x="7508747" y="4290102"/>
            <a:ext cx="3711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..described w/ </a:t>
            </a:r>
            <a:r>
              <a:rPr b="1" i="0" lang="en-GB" sz="2000" u="none" cap="none" strike="noStrike">
                <a:solidFill>
                  <a:schemeClr val="accent1"/>
                </a:solidFill>
                <a:latin typeface="Gill Sans"/>
                <a:ea typeface="Gill Sans"/>
                <a:cs typeface="Gill Sans"/>
                <a:sym typeface="Gill Sans"/>
              </a:rPr>
              <a:t>contextual entities</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p:txBody>
      </p:sp>
      <p:sp>
        <p:nvSpPr>
          <p:cNvPr id="163" name="Google Shape;163;p5"/>
          <p:cNvSpPr/>
          <p:nvPr/>
        </p:nvSpPr>
        <p:spPr>
          <a:xfrm>
            <a:off x="176056" y="1962771"/>
            <a:ext cx="7192331" cy="3493264"/>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"identifier"</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"https://doi.org/10.5281/zenodo.1009240"</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"@type"</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"Dataset",</a:t>
            </a:r>
            <a:br>
              <a:rPr b="0" i="0" lang="en-GB" sz="1300" u="none" cap="none" strike="noStrike">
                <a:solidFill>
                  <a:srgbClr val="CE9178"/>
                </a:solidFill>
                <a:latin typeface="Consolas"/>
                <a:ea typeface="Consolas"/>
                <a:cs typeface="Consolas"/>
                <a:sym typeface="Consolas"/>
              </a:rPr>
            </a:br>
            <a:endParaRPr b="0" i="0" sz="1300" u="none" cap="none" strike="noStrike">
              <a:solidFill>
                <a:srgbClr val="D4D4D4"/>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"hasPart"</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"cp7glop.ai"</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"lots_of_little_files/"</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"communities-2018.csv"</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"https://doi.org/10.4225/59/59672c09f4a4b"</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"SciDataCon Presentations/AAA_Pilot_Project_Abstract.html"</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a:t>
            </a:r>
            <a:br>
              <a:rPr b="0" i="0" lang="en-GB" sz="1300" u="none" cap="none" strike="noStrike">
                <a:solidFill>
                  <a:srgbClr val="D4D4D4"/>
                </a:solidFill>
                <a:latin typeface="Consolas"/>
                <a:ea typeface="Consolas"/>
                <a:cs typeface="Consolas"/>
                <a:sym typeface="Consolas"/>
              </a:rPr>
            </a:br>
            <a:endParaRPr b="0" i="0" sz="1300" u="none" cap="none" strike="noStrike">
              <a:solidFill>
                <a:srgbClr val="D4D4D4"/>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"author"</a:t>
            </a: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"https://orcid.org/0000-0002-8367-6908"</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"publisher"</a:t>
            </a: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"https://ror.org/03f0f6041"</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"citation"</a:t>
            </a: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"https://doi.org/10.1109/TCYB.2014.2386282"</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      "name"</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"Presentation of user survey 2018"</a:t>
            </a:r>
            <a:endParaRPr b="0" i="0" sz="1300" u="none" cap="none" strike="noStrike">
              <a:solidFill>
                <a:srgbClr val="D4D4D4"/>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a:t>
            </a:r>
            <a:endParaRPr b="0" i="0" sz="1300" u="none" cap="none" strike="noStrike">
              <a:solidFill>
                <a:srgbClr val="D4D4D4"/>
              </a:solidFill>
              <a:latin typeface="Consolas"/>
              <a:ea typeface="Consolas"/>
              <a:cs typeface="Consolas"/>
              <a:sym typeface="Consolas"/>
            </a:endParaRPr>
          </a:p>
        </p:txBody>
      </p:sp>
      <p:sp>
        <p:nvSpPr>
          <p:cNvPr id="164" name="Google Shape;164;p5"/>
          <p:cNvSpPr txBox="1"/>
          <p:nvPr/>
        </p:nvSpPr>
        <p:spPr>
          <a:xfrm>
            <a:off x="7508747" y="5540184"/>
            <a:ext cx="346921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Gill Sans"/>
                <a:ea typeface="Gill Sans"/>
                <a:cs typeface="Gill Sans"/>
                <a:sym typeface="Gill Sans"/>
              </a:rPr>
              <a:t>Flat list </a:t>
            </a:r>
            <a:r>
              <a:rPr b="0" i="0" lang="en-GB" sz="2000" u="none" cap="none" strike="noStrike">
                <a:solidFill>
                  <a:schemeClr val="accent1"/>
                </a:solidFill>
                <a:latin typeface="Gill Sans"/>
                <a:ea typeface="Gill Sans"/>
                <a:cs typeface="Gill Sans"/>
                <a:sym typeface="Gill Sans"/>
              </a:rPr>
              <a:t>of metadata per entity</a:t>
            </a:r>
            <a:endParaRPr b="0" i="0" sz="1400" u="none" cap="none" strike="noStrike">
              <a:solidFill>
                <a:schemeClr val="accent1"/>
              </a:solidFill>
              <a:latin typeface="Arial"/>
              <a:ea typeface="Arial"/>
              <a:cs typeface="Arial"/>
              <a:sym typeface="Arial"/>
            </a:endParaRPr>
          </a:p>
        </p:txBody>
      </p:sp>
      <p:sp>
        <p:nvSpPr>
          <p:cNvPr id="165" name="Google Shape;165;p5"/>
          <p:cNvSpPr txBox="1"/>
          <p:nvPr/>
        </p:nvSpPr>
        <p:spPr>
          <a:xfrm>
            <a:off x="7447093" y="221975"/>
            <a:ext cx="3441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Gill Sans"/>
                <a:ea typeface="Gill Sans"/>
                <a:cs typeface="Gill Sans"/>
                <a:sym typeface="Gill Sans"/>
              </a:rPr>
              <a:t>JSON-LD </a:t>
            </a:r>
            <a:r>
              <a:rPr b="0" i="0" lang="en-GB" sz="2000" u="none" cap="none" strike="noStrike">
                <a:solidFill>
                  <a:schemeClr val="accent1"/>
                </a:solidFill>
                <a:latin typeface="Gill Sans"/>
                <a:ea typeface="Gill Sans"/>
                <a:cs typeface="Gill Sans"/>
                <a:sym typeface="Gill Sans"/>
              </a:rPr>
              <a:t>preamble</a:t>
            </a:r>
            <a:endParaRPr b="0" i="0" sz="1400" u="none" cap="none" strike="noStrike">
              <a:solidFill>
                <a:schemeClr val="accent1"/>
              </a:solidFill>
              <a:latin typeface="Arial"/>
              <a:ea typeface="Arial"/>
              <a:cs typeface="Arial"/>
              <a:sym typeface="Arial"/>
            </a:endParaRPr>
          </a:p>
        </p:txBody>
      </p:sp>
      <p:sp>
        <p:nvSpPr>
          <p:cNvPr id="166" name="Google Shape;166;p5"/>
          <p:cNvSpPr/>
          <p:nvPr/>
        </p:nvSpPr>
        <p:spPr>
          <a:xfrm>
            <a:off x="631596" y="2682642"/>
            <a:ext cx="6664751" cy="1651516"/>
          </a:xfrm>
          <a:prstGeom prst="roundRect">
            <a:avLst>
              <a:gd fmla="val 16667" name="adj"/>
            </a:avLst>
          </a:prstGeom>
          <a:solidFill>
            <a:schemeClr val="accent1"/>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9CDCFE"/>
                </a:solidFill>
                <a:latin typeface="Consolas"/>
                <a:ea typeface="Consolas"/>
                <a:cs typeface="Consolas"/>
                <a:sym typeface="Consolas"/>
              </a:rPr>
              <a:t>"hasPart"</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"cp7glop.ai"</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"lots_of_little_files/"</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"communities-2018.csv"</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"https://doi.org/10.4225/59/59672c09f4a4b"</a:t>
            </a: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 </a:t>
            </a:r>
            <a:r>
              <a:rPr b="0" i="0" lang="en-GB" sz="1300" u="none" cap="none" strike="noStrike">
                <a:solidFill>
                  <a:srgbClr val="9CDCFE"/>
                </a:solidFill>
                <a:latin typeface="Consolas"/>
                <a:ea typeface="Consolas"/>
                <a:cs typeface="Consolas"/>
                <a:sym typeface="Consolas"/>
              </a:rPr>
              <a:t>"@id"</a:t>
            </a:r>
            <a:r>
              <a:rPr b="0" i="0" lang="en-GB" sz="1300" u="none" cap="none" strike="noStrike">
                <a:solidFill>
                  <a:srgbClr val="D4D4D4"/>
                </a:solidFill>
                <a:latin typeface="Consolas"/>
                <a:ea typeface="Consolas"/>
                <a:cs typeface="Consolas"/>
                <a:sym typeface="Consolas"/>
              </a:rPr>
              <a:t>: </a:t>
            </a:r>
            <a:r>
              <a:rPr b="0" i="0" lang="en-GB" sz="1300" u="none" cap="none" strike="noStrike">
                <a:solidFill>
                  <a:srgbClr val="CE9178"/>
                </a:solidFill>
                <a:latin typeface="Consolas"/>
                <a:ea typeface="Consolas"/>
                <a:cs typeface="Consolas"/>
                <a:sym typeface="Consolas"/>
              </a:rPr>
              <a:t>"SciDataCon-Presentations/AAA_Pilot_Abstract.html"</a:t>
            </a:r>
            <a:r>
              <a:rPr b="0" i="0" lang="en-GB" sz="13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p:txBody>
      </p:sp>
      <p:pic>
        <p:nvPicPr>
          <p:cNvPr id="167" name="Google Shape;167;p5"/>
          <p:cNvPicPr preferRelativeResize="0"/>
          <p:nvPr/>
        </p:nvPicPr>
        <p:blipFill rotWithShape="1">
          <a:blip r:embed="rId3">
            <a:alphaModFix/>
          </a:blip>
          <a:srcRect b="0" l="0" r="0" t="0"/>
          <a:stretch/>
        </p:blipFill>
        <p:spPr>
          <a:xfrm>
            <a:off x="10991411" y="215699"/>
            <a:ext cx="959760" cy="872628"/>
          </a:xfrm>
          <a:prstGeom prst="rect">
            <a:avLst/>
          </a:prstGeom>
          <a:noFill/>
          <a:ln>
            <a:noFill/>
          </a:ln>
        </p:spPr>
      </p:pic>
      <p:sp>
        <p:nvSpPr>
          <p:cNvPr id="168" name="Google Shape;168;p5"/>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p>
            <a:pPr indent="0" lvl="0" marL="0" rtl="0" algn="r">
              <a:lnSpc>
                <a:spcPct val="100000"/>
              </a:lnSpc>
              <a:spcBef>
                <a:spcPts val="0"/>
              </a:spcBef>
              <a:spcAft>
                <a:spcPts val="0"/>
              </a:spcAft>
              <a:buSzPts val="13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type="title"/>
          </p:nvPr>
        </p:nvSpPr>
        <p:spPr>
          <a:xfrm>
            <a:off x="970350" y="2131438"/>
            <a:ext cx="10251300" cy="71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Arial"/>
              <a:buNone/>
            </a:pPr>
            <a:r>
              <a:rPr b="1" lang="en-GB"/>
              <a:t>Metadata</a:t>
            </a:r>
            <a:endParaRPr/>
          </a:p>
        </p:txBody>
      </p:sp>
      <p:sp>
        <p:nvSpPr>
          <p:cNvPr id="175" name="Google Shape;175;p6"/>
          <p:cNvSpPr/>
          <p:nvPr/>
        </p:nvSpPr>
        <p:spPr>
          <a:xfrm>
            <a:off x="318142" y="2875679"/>
            <a:ext cx="6451671" cy="1384995"/>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"@id"</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"https://orcid.org/0000-0002-8367-6908"</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"@type"</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"Person"</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"affiliation"</a:t>
            </a:r>
            <a:r>
              <a:rPr b="0" i="0" lang="en-GB" sz="1400" u="none" cap="none" strike="noStrike">
                <a:solidFill>
                  <a:srgbClr val="D4D4D4"/>
                </a:solidFill>
                <a:latin typeface="Consolas"/>
                <a:ea typeface="Consolas"/>
                <a:cs typeface="Consolas"/>
                <a:sym typeface="Consolas"/>
              </a:rPr>
              <a:t>: { </a:t>
            </a:r>
            <a:r>
              <a:rPr b="0" i="0" lang="en-GB" sz="1400" u="none" cap="none" strike="noStrike">
                <a:solidFill>
                  <a:srgbClr val="9CDCFE"/>
                </a:solidFill>
                <a:latin typeface="Consolas"/>
                <a:ea typeface="Consolas"/>
                <a:cs typeface="Consolas"/>
                <a:sym typeface="Consolas"/>
              </a:rPr>
              <a:t>"@id"</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"https://ror.org/03f0f6041"</a:t>
            </a:r>
            <a:r>
              <a:rPr b="0" i="0" lang="en-GB" sz="1400" u="none" cap="none" strike="noStrike">
                <a:solidFill>
                  <a:srgbClr val="D4D4D4"/>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"name"</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"J. Xuan"</a:t>
            </a:r>
            <a:endParaRPr b="0" i="0" sz="1400" u="none" cap="none" strike="noStrike">
              <a:solidFill>
                <a:srgbClr val="D4D4D4"/>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D4D4D4"/>
              </a:solidFill>
              <a:latin typeface="Consolas"/>
              <a:ea typeface="Consolas"/>
              <a:cs typeface="Consolas"/>
              <a:sym typeface="Consolas"/>
            </a:endParaRPr>
          </a:p>
        </p:txBody>
      </p:sp>
      <p:sp>
        <p:nvSpPr>
          <p:cNvPr id="176" name="Google Shape;176;p6"/>
          <p:cNvSpPr/>
          <p:nvPr/>
        </p:nvSpPr>
        <p:spPr>
          <a:xfrm>
            <a:off x="318142" y="4989981"/>
            <a:ext cx="5245040" cy="1384995"/>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"@id"</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"https://ror.org/03f0f6041"</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"@type"</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"Organization"</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"name"</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"University of Technology Sydney"</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"url"</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"https://www.uts.edu.au/"</a:t>
            </a:r>
            <a:endParaRPr b="0" i="0" sz="1400" u="none" cap="none" strike="noStrike">
              <a:solidFill>
                <a:srgbClr val="D4D4D4"/>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D4D4D4"/>
              </a:solidFill>
              <a:latin typeface="Consolas"/>
              <a:ea typeface="Consolas"/>
              <a:cs typeface="Consolas"/>
              <a:sym typeface="Consolas"/>
            </a:endParaRPr>
          </a:p>
        </p:txBody>
      </p:sp>
      <p:sp>
        <p:nvSpPr>
          <p:cNvPr id="177" name="Google Shape;177;p6"/>
          <p:cNvSpPr/>
          <p:nvPr/>
        </p:nvSpPr>
        <p:spPr>
          <a:xfrm>
            <a:off x="318141" y="335753"/>
            <a:ext cx="6365463" cy="1815882"/>
          </a:xfrm>
          <a:prstGeom prst="rect">
            <a:avLst/>
          </a:prstGeom>
          <a:solidFill>
            <a:schemeClr val="dk2"/>
          </a:solidFill>
          <a:ln cap="flat" cmpd="sng" w="12700">
            <a:solidFill>
              <a:srgbClr val="3D2D2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"@id"</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"figure.png"</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"@type"</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"File"</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"ImageObject"</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"name"</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"XXL-CT-scan of an XXL Tyrannosaurus rex skull"</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"identifier"</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"https://doi.org/10.5281/zenodo.3479743"</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"author"</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9CDCFE"/>
                </a:solidFill>
                <a:latin typeface="Consolas"/>
                <a:ea typeface="Consolas"/>
                <a:cs typeface="Consolas"/>
                <a:sym typeface="Consolas"/>
              </a:rPr>
              <a:t>"@id"</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"https://orcid.org/0000-0002-8367-6908"</a:t>
            </a: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CDCFE"/>
                </a:solidFill>
                <a:latin typeface="Consolas"/>
                <a:ea typeface="Consolas"/>
                <a:cs typeface="Consolas"/>
                <a:sym typeface="Consolas"/>
              </a:rPr>
              <a:t> "encodingFormat"</a:t>
            </a:r>
            <a:r>
              <a:rPr b="0" i="0" lang="en-GB" sz="1400" u="none" cap="none" strike="noStrike">
                <a:solidFill>
                  <a:srgbClr val="D4D4D4"/>
                </a:solidFill>
                <a:latin typeface="Consolas"/>
                <a:ea typeface="Consolas"/>
                <a:cs typeface="Consolas"/>
                <a:sym typeface="Consolas"/>
              </a:rPr>
              <a:t>: </a:t>
            </a:r>
            <a:r>
              <a:rPr b="0" i="0" lang="en-GB" sz="1400" u="none" cap="none" strike="noStrike">
                <a:solidFill>
                  <a:srgbClr val="CE9178"/>
                </a:solidFill>
                <a:latin typeface="Consolas"/>
                <a:ea typeface="Consolas"/>
                <a:cs typeface="Consolas"/>
                <a:sym typeface="Consolas"/>
              </a:rPr>
              <a:t>"image/png"</a:t>
            </a:r>
            <a:endParaRPr b="0" i="0" sz="1400" u="none" cap="none" strike="noStrike">
              <a:solidFill>
                <a:srgbClr val="D4D4D4"/>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D4D4D4"/>
                </a:solidFill>
                <a:latin typeface="Consolas"/>
                <a:ea typeface="Consolas"/>
                <a:cs typeface="Consolas"/>
                <a:sym typeface="Consolas"/>
              </a:rPr>
              <a:t>}</a:t>
            </a:r>
            <a:endParaRPr b="0" i="0" sz="1400" u="none" cap="none" strike="noStrike">
              <a:solidFill>
                <a:srgbClr val="D4D4D4"/>
              </a:solidFill>
              <a:latin typeface="Consolas"/>
              <a:ea typeface="Consolas"/>
              <a:cs typeface="Consolas"/>
              <a:sym typeface="Consolas"/>
            </a:endParaRPr>
          </a:p>
        </p:txBody>
      </p:sp>
      <p:cxnSp>
        <p:nvCxnSpPr>
          <p:cNvPr id="178" name="Google Shape;178;p6"/>
          <p:cNvCxnSpPr/>
          <p:nvPr/>
        </p:nvCxnSpPr>
        <p:spPr>
          <a:xfrm flipH="1">
            <a:off x="2940663" y="3864990"/>
            <a:ext cx="866292" cy="1097641"/>
          </a:xfrm>
          <a:prstGeom prst="straightConnector1">
            <a:avLst/>
          </a:prstGeom>
          <a:noFill/>
          <a:ln cap="flat" cmpd="sng" w="34925">
            <a:solidFill>
              <a:srgbClr val="E85A0C"/>
            </a:solidFill>
            <a:prstDash val="solid"/>
            <a:miter lim="800000"/>
            <a:headEnd len="sm" w="sm" type="none"/>
            <a:tailEnd len="med" w="med" type="triangle"/>
          </a:ln>
        </p:spPr>
      </p:cxnSp>
      <p:cxnSp>
        <p:nvCxnSpPr>
          <p:cNvPr id="179" name="Google Shape;179;p6"/>
          <p:cNvCxnSpPr/>
          <p:nvPr/>
        </p:nvCxnSpPr>
        <p:spPr>
          <a:xfrm flipH="1">
            <a:off x="3543977" y="1704939"/>
            <a:ext cx="525957" cy="1096379"/>
          </a:xfrm>
          <a:prstGeom prst="straightConnector1">
            <a:avLst/>
          </a:prstGeom>
          <a:noFill/>
          <a:ln cap="flat" cmpd="sng" w="34925">
            <a:solidFill>
              <a:srgbClr val="E85A0C"/>
            </a:solidFill>
            <a:prstDash val="solid"/>
            <a:miter lim="800000"/>
            <a:headEnd len="sm" w="sm" type="none"/>
            <a:tailEnd len="med" w="med" type="triangle"/>
          </a:ln>
        </p:spPr>
      </p:cxnSp>
      <p:sp>
        <p:nvSpPr>
          <p:cNvPr id="180" name="Google Shape;180;p6"/>
          <p:cNvSpPr txBox="1"/>
          <p:nvPr/>
        </p:nvSpPr>
        <p:spPr>
          <a:xfrm>
            <a:off x="6905950" y="512175"/>
            <a:ext cx="5020800" cy="5994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Arial"/>
              <a:buNone/>
            </a:pPr>
            <a:r>
              <a:rPr b="1" i="0" lang="en-GB" sz="2000" u="none" cap="none" strike="noStrike">
                <a:solidFill>
                  <a:schemeClr val="accent5"/>
                </a:solidFill>
                <a:latin typeface="Arial"/>
                <a:ea typeface="Arial"/>
                <a:cs typeface="Arial"/>
                <a:sym typeface="Arial"/>
              </a:rPr>
              <a:t>Linked Data: Reference by URI</a:t>
            </a:r>
            <a:endParaRPr b="0" i="0" sz="1400" u="none" cap="none" strike="noStrike">
              <a:solidFill>
                <a:schemeClr val="accent5"/>
              </a:solidFill>
              <a:latin typeface="Arial"/>
              <a:ea typeface="Arial"/>
              <a:cs typeface="Arial"/>
              <a:sym typeface="Arial"/>
            </a:endParaRPr>
          </a:p>
        </p:txBody>
      </p:sp>
      <p:sp>
        <p:nvSpPr>
          <p:cNvPr id="181" name="Google Shape;181;p6"/>
          <p:cNvSpPr txBox="1"/>
          <p:nvPr/>
        </p:nvSpPr>
        <p:spPr>
          <a:xfrm>
            <a:off x="7032800" y="1340200"/>
            <a:ext cx="50208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Types and properties are expanded by context, e.g. </a:t>
            </a:r>
            <a:r>
              <a:rPr b="0" i="0" lang="en-GB" sz="2000" u="sng" cap="none" strike="noStrike">
                <a:solidFill>
                  <a:schemeClr val="accent1"/>
                </a:solidFill>
                <a:latin typeface="Gill Sans"/>
                <a:ea typeface="Gill Sans"/>
                <a:cs typeface="Gill Sans"/>
                <a:sym typeface="Gill Sans"/>
                <a:hlinkClick r:id="rId3">
                  <a:extLst>
                    <a:ext uri="{A12FA001-AC4F-418D-AE19-62706E023703}">
                      <ahyp:hlinkClr val="tx"/>
                    </a:ext>
                  </a:extLst>
                </a:hlinkClick>
              </a:rPr>
              <a:t>http://schema.org/ImageObject</a:t>
            </a:r>
            <a:r>
              <a:rPr b="0" i="0" lang="en-GB" sz="2000" u="none" cap="none" strike="noStrike">
                <a:solidFill>
                  <a:schemeClr val="accent1"/>
                </a:solidFill>
                <a:latin typeface="Gill Sans"/>
                <a:ea typeface="Gill Sans"/>
                <a:cs typeface="Gill Sans"/>
                <a:sym typeface="Gill Sans"/>
              </a:rPr>
              <a:t> </a:t>
            </a:r>
            <a:endParaRPr b="0" i="0" sz="2000" u="none" cap="none" strike="noStrike">
              <a:solidFill>
                <a:schemeClr val="accen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Entities can be </a:t>
            </a:r>
            <a:r>
              <a:rPr b="1" i="0" lang="en-GB" sz="2000" u="none" cap="none" strike="noStrike">
                <a:solidFill>
                  <a:schemeClr val="accent1"/>
                </a:solidFill>
                <a:latin typeface="Gill Sans"/>
                <a:ea typeface="Gill Sans"/>
                <a:cs typeface="Gill Sans"/>
                <a:sym typeface="Gill Sans"/>
              </a:rPr>
              <a:t>cross-referenced</a:t>
            </a:r>
            <a:r>
              <a:rPr b="0" i="0" lang="en-GB" sz="2000" u="none" cap="none" strike="noStrike">
                <a:solidFill>
                  <a:schemeClr val="accent1"/>
                </a:solidFill>
                <a:latin typeface="Gill Sans"/>
                <a:ea typeface="Gill Sans"/>
                <a:cs typeface="Gill Sans"/>
                <a:sym typeface="Gill Sans"/>
              </a:rPr>
              <a:t> with @id within the same JSON-LD document</a:t>
            </a:r>
            <a:endParaRPr b="0" i="0" sz="2000" u="none" cap="none" strike="noStrike">
              <a:solidFill>
                <a:schemeClr val="accen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Style </a:t>
            </a:r>
            <a:r>
              <a:rPr b="0" i="1" lang="en-GB" sz="2000" u="none" cap="none" strike="noStrike">
                <a:solidFill>
                  <a:schemeClr val="accent1"/>
                </a:solidFill>
                <a:latin typeface="Gill Sans"/>
                <a:ea typeface="Gill Sans"/>
                <a:cs typeface="Gill Sans"/>
                <a:sym typeface="Gill Sans"/>
              </a:rPr>
              <a:t>Flattened JSON-LD:</a:t>
            </a:r>
            <a:r>
              <a:rPr b="0" i="0" lang="en-GB" sz="2000" u="none" cap="none" strike="noStrike">
                <a:solidFill>
                  <a:schemeClr val="accent1"/>
                </a:solidFill>
                <a:latin typeface="Gill Sans"/>
                <a:ea typeface="Gill Sans"/>
                <a:cs typeface="Gill Sans"/>
                <a:sym typeface="Gill Sans"/>
              </a:rPr>
              <a:t> each entity is listed separately in @graph array. @id required</a:t>
            </a:r>
            <a:endParaRPr b="0" i="0" sz="2000" u="none" cap="none" strike="noStrike">
              <a:solidFill>
                <a:schemeClr val="accen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Style </a:t>
            </a:r>
            <a:r>
              <a:rPr b="0" i="1" lang="en-GB" sz="2000" u="none" cap="none" strike="noStrike">
                <a:solidFill>
                  <a:schemeClr val="accent1"/>
                </a:solidFill>
                <a:latin typeface="Gill Sans"/>
                <a:ea typeface="Gill Sans"/>
                <a:cs typeface="Gill Sans"/>
                <a:sym typeface="Gill Sans"/>
              </a:rPr>
              <a:t>Compacted JSON-LD:</a:t>
            </a:r>
            <a:r>
              <a:rPr b="0" i="0" lang="en-GB" sz="2000" u="none" cap="none" strike="noStrike">
                <a:solidFill>
                  <a:schemeClr val="accent1"/>
                </a:solidFill>
                <a:latin typeface="Gill Sans"/>
                <a:ea typeface="Gill Sans"/>
                <a:cs typeface="Gill Sans"/>
                <a:sym typeface="Gill Sans"/>
              </a:rPr>
              <a:t> the entity can be nested within any cross-reference, @id optional</a:t>
            </a:r>
            <a:endParaRPr b="0" i="0" sz="2000" u="none" cap="none" strike="noStrike">
              <a:solidFill>
                <a:schemeClr val="accen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Gill Sans"/>
                <a:ea typeface="Gill Sans"/>
                <a:cs typeface="Gill Sans"/>
                <a:sym typeface="Gill Sans"/>
              </a:rPr>
              <a:t>Clients can still follow the links for potentially more data (e.g. ORCID lists publications)</a:t>
            </a:r>
            <a:endParaRPr b="0" i="0" sz="2000" u="none" cap="none" strike="noStrike">
              <a:solidFill>
                <a:schemeClr val="accent1"/>
              </a:solidFill>
              <a:latin typeface="Gill Sans"/>
              <a:ea typeface="Gill Sans"/>
              <a:cs typeface="Gill Sans"/>
              <a:sym typeface="Gill Sans"/>
            </a:endParaRPr>
          </a:p>
        </p:txBody>
      </p:sp>
      <p:sp>
        <p:nvSpPr>
          <p:cNvPr id="182" name="Google Shape;182;p6"/>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p>
            <a:pPr indent="0" lvl="0" marL="0" rtl="0" algn="r">
              <a:lnSpc>
                <a:spcPct val="100000"/>
              </a:lnSpc>
              <a:spcBef>
                <a:spcPts val="0"/>
              </a:spcBef>
              <a:spcAft>
                <a:spcPts val="0"/>
              </a:spcAft>
              <a:buSzPts val="13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g24ed62ef3e4_0_0"/>
          <p:cNvPicPr preferRelativeResize="0"/>
          <p:nvPr/>
        </p:nvPicPr>
        <p:blipFill rotWithShape="1">
          <a:blip r:embed="rId3">
            <a:alphaModFix/>
          </a:blip>
          <a:srcRect b="0" l="0" r="0" t="0"/>
          <a:stretch/>
        </p:blipFill>
        <p:spPr>
          <a:xfrm>
            <a:off x="139775" y="289146"/>
            <a:ext cx="7856374" cy="4081624"/>
          </a:xfrm>
          <a:prstGeom prst="rect">
            <a:avLst/>
          </a:prstGeom>
          <a:noFill/>
          <a:ln>
            <a:noFill/>
          </a:ln>
        </p:spPr>
      </p:pic>
      <p:pic>
        <p:nvPicPr>
          <p:cNvPr id="189" name="Google Shape;189;g24ed62ef3e4_0_0"/>
          <p:cNvPicPr preferRelativeResize="0"/>
          <p:nvPr/>
        </p:nvPicPr>
        <p:blipFill rotWithShape="1">
          <a:blip r:embed="rId4">
            <a:alphaModFix/>
          </a:blip>
          <a:srcRect b="0" l="0" r="0" t="0"/>
          <a:stretch/>
        </p:blipFill>
        <p:spPr>
          <a:xfrm>
            <a:off x="3346500" y="1691902"/>
            <a:ext cx="8845512" cy="5014472"/>
          </a:xfrm>
          <a:prstGeom prst="rect">
            <a:avLst/>
          </a:prstGeom>
          <a:noFill/>
          <a:ln>
            <a:noFill/>
          </a:ln>
        </p:spPr>
      </p:pic>
      <p:sp>
        <p:nvSpPr>
          <p:cNvPr id="190" name="Google Shape;190;g24ed62ef3e4_0_0"/>
          <p:cNvSpPr txBox="1"/>
          <p:nvPr>
            <p:ph idx="12" type="sldNum"/>
          </p:nvPr>
        </p:nvSpPr>
        <p:spPr>
          <a:xfrm>
            <a:off x="11027664" y="6464808"/>
            <a:ext cx="987600" cy="310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
        <p:nvSpPr>
          <p:cNvPr id="191" name="Google Shape;191;g24ed62ef3e4_0_0"/>
          <p:cNvSpPr txBox="1"/>
          <p:nvPr>
            <p:ph type="title"/>
          </p:nvPr>
        </p:nvSpPr>
        <p:spPr>
          <a:xfrm>
            <a:off x="838200" y="1901952"/>
            <a:ext cx="10515600" cy="466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GB"/>
              <a:t>Testing in the </a:t>
            </a:r>
            <a:r>
              <a:rPr b="1" lang="en-GB"/>
              <a:t>JSON-LD Playground</a:t>
            </a:r>
            <a:endParaRPr b="1"/>
          </a:p>
        </p:txBody>
      </p:sp>
      <p:sp>
        <p:nvSpPr>
          <p:cNvPr id="192" name="Google Shape;192;g24ed62ef3e4_0_0"/>
          <p:cNvSpPr txBox="1"/>
          <p:nvPr/>
        </p:nvSpPr>
        <p:spPr>
          <a:xfrm>
            <a:off x="8861650" y="5985150"/>
            <a:ext cx="3000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Gill Sans"/>
                <a:ea typeface="Gill Sans"/>
                <a:cs typeface="Gill Sans"/>
                <a:sym typeface="Gill Sans"/>
                <a:hlinkClick r:id="rId5"/>
              </a:rPr>
              <a:t>https://json-ld.org/playground/</a:t>
            </a:r>
            <a:r>
              <a:rPr b="0" i="0" lang="en-GB" sz="1400" u="none" cap="none" strike="noStrike">
                <a:solidFill>
                  <a:srgbClr val="000000"/>
                </a:solidFill>
                <a:latin typeface="Gill Sans"/>
                <a:ea typeface="Gill Sans"/>
                <a:cs typeface="Gill Sans"/>
                <a:sym typeface="Gill Sans"/>
              </a:rPr>
              <a:t>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Gill Sans"/>
                <a:ea typeface="Gill Sans"/>
                <a:cs typeface="Gill Sans"/>
                <a:sym typeface="Gill Sans"/>
                <a:hlinkClick r:id="rId6"/>
              </a:rPr>
              <a:t>https://tinyurl.com/y9vc8vby</a:t>
            </a:r>
            <a:r>
              <a:rPr b="0" i="0" lang="en-GB" sz="1400" u="none" cap="none" strike="noStrike">
                <a:solidFill>
                  <a:srgbClr val="000000"/>
                </a:solidFill>
                <a:latin typeface="Gill Sans"/>
                <a:ea typeface="Gill Sans"/>
                <a:cs typeface="Gill Sans"/>
                <a:sym typeface="Gill Sans"/>
              </a:rPr>
              <a:t> </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type="ctrTitle"/>
          </p:nvPr>
        </p:nvSpPr>
        <p:spPr>
          <a:xfrm>
            <a:off x="1524000" y="1170432"/>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Arial"/>
              <a:buNone/>
            </a:pPr>
            <a:r>
              <a:rPr lang="en-GB">
                <a:latin typeface="Lato"/>
                <a:ea typeface="Lato"/>
                <a:cs typeface="Lato"/>
                <a:sym typeface="Lato"/>
              </a:rPr>
              <a:t>Using common vocabularies</a:t>
            </a:r>
            <a:endParaRPr>
              <a:latin typeface="Lato"/>
              <a:ea typeface="Lato"/>
              <a:cs typeface="Lato"/>
              <a:sym typeface="Lato"/>
            </a:endParaRPr>
          </a:p>
        </p:txBody>
      </p:sp>
      <p:sp>
        <p:nvSpPr>
          <p:cNvPr id="199" name="Google Shape;199;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None/>
            </a:pPr>
            <a:r>
              <a:rPr lang="en-GB"/>
              <a:t>.. extending only when needed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8"/>
          <p:cNvPicPr preferRelativeResize="0"/>
          <p:nvPr/>
        </p:nvPicPr>
        <p:blipFill rotWithShape="1">
          <a:blip r:embed="rId3">
            <a:alphaModFix/>
          </a:blip>
          <a:srcRect b="0" l="0" r="0" t="0"/>
          <a:stretch/>
        </p:blipFill>
        <p:spPr>
          <a:xfrm>
            <a:off x="2232880" y="0"/>
            <a:ext cx="7726240" cy="6858000"/>
          </a:xfrm>
          <a:prstGeom prst="rect">
            <a:avLst/>
          </a:prstGeom>
          <a:noFill/>
          <a:ln>
            <a:noFill/>
          </a:ln>
        </p:spPr>
      </p:pic>
      <p:sp>
        <p:nvSpPr>
          <p:cNvPr id="206" name="Google Shape;206;p8"/>
          <p:cNvSpPr txBox="1"/>
          <p:nvPr/>
        </p:nvSpPr>
        <p:spPr>
          <a:xfrm>
            <a:off x="0" y="4478025"/>
            <a:ext cx="2948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accent1"/>
                </a:solidFill>
                <a:latin typeface="Gill Sans"/>
                <a:ea typeface="Gill Sans"/>
                <a:cs typeface="Gill Sans"/>
                <a:sym typeface="Gill Sans"/>
                <a:hlinkClick r:id="rId4">
                  <a:extLst>
                    <a:ext uri="{A12FA001-AC4F-418D-AE19-62706E023703}">
                      <ahyp:hlinkClr val="tx"/>
                    </a:ext>
                  </a:extLst>
                </a:hlinkClick>
              </a:rPr>
              <a:t>https://schema.org/Dataset</a:t>
            </a:r>
            <a:r>
              <a:rPr b="0" i="0" lang="en-GB" sz="1800" u="none" cap="none" strike="noStrike">
                <a:solidFill>
                  <a:schemeClr val="accent1"/>
                </a:solidFill>
                <a:latin typeface="Gill Sans"/>
                <a:ea typeface="Gill Sans"/>
                <a:cs typeface="Gill Sans"/>
                <a:sym typeface="Gill Sans"/>
              </a:rPr>
              <a:t> </a:t>
            </a:r>
            <a:br>
              <a:rPr b="0" i="0" lang="en-GB" sz="1800" u="none" cap="none" strike="noStrike">
                <a:solidFill>
                  <a:schemeClr val="accent1"/>
                </a:solidFill>
                <a:latin typeface="Gill Sans"/>
                <a:ea typeface="Gill Sans"/>
                <a:cs typeface="Gill Sans"/>
                <a:sym typeface="Gill Sans"/>
              </a:rPr>
            </a:br>
            <a:r>
              <a:rPr b="0" i="0" lang="en-GB" sz="1800" u="none" cap="none" strike="noStrike">
                <a:solidFill>
                  <a:schemeClr val="accent1"/>
                </a:solidFill>
                <a:latin typeface="Gill Sans"/>
                <a:ea typeface="Gill Sans"/>
                <a:cs typeface="Gill Sans"/>
                <a:sym typeface="Gill Sans"/>
              </a:rPr>
              <a:t>is based on W3C DCAT</a:t>
            </a:r>
            <a:endParaRPr b="0" i="0" sz="1400" u="none" cap="none" strike="noStrike">
              <a:solidFill>
                <a:schemeClr val="accent1"/>
              </a:solidFill>
              <a:latin typeface="Arial"/>
              <a:ea typeface="Arial"/>
              <a:cs typeface="Arial"/>
              <a:sym typeface="Arial"/>
            </a:endParaRPr>
          </a:p>
        </p:txBody>
      </p:sp>
      <p:sp>
        <p:nvSpPr>
          <p:cNvPr id="207" name="Google Shape;207;p8"/>
          <p:cNvSpPr txBox="1"/>
          <p:nvPr>
            <p:ph idx="12" type="sldNum"/>
          </p:nvPr>
        </p:nvSpPr>
        <p:spPr>
          <a:xfrm>
            <a:off x="11027664" y="6464808"/>
            <a:ext cx="987600" cy="310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4ed62ef3e4_0_13"/>
          <p:cNvSpPr txBox="1"/>
          <p:nvPr>
            <p:ph idx="12" type="sldNum"/>
          </p:nvPr>
        </p:nvSpPr>
        <p:spPr>
          <a:xfrm>
            <a:off x="11027664" y="6464808"/>
            <a:ext cx="987600" cy="310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
        <p:nvSpPr>
          <p:cNvPr id="214" name="Google Shape;214;g24ed62ef3e4_0_13"/>
          <p:cNvSpPr txBox="1"/>
          <p:nvPr>
            <p:ph type="title"/>
          </p:nvPr>
        </p:nvSpPr>
        <p:spPr>
          <a:xfrm>
            <a:off x="838200" y="1901952"/>
            <a:ext cx="10515600" cy="466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GB"/>
              <a:t>Testing in </a:t>
            </a:r>
            <a:r>
              <a:rPr b="1" lang="en-GB"/>
              <a:t>Schema Markup Validator</a:t>
            </a:r>
            <a:endParaRPr b="1"/>
          </a:p>
        </p:txBody>
      </p:sp>
      <p:sp>
        <p:nvSpPr>
          <p:cNvPr id="215" name="Google Shape;215;g24ed62ef3e4_0_13"/>
          <p:cNvSpPr txBox="1"/>
          <p:nvPr/>
        </p:nvSpPr>
        <p:spPr>
          <a:xfrm>
            <a:off x="6915025" y="6343150"/>
            <a:ext cx="4830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sng" cap="none" strike="noStrike">
                <a:solidFill>
                  <a:schemeClr val="hlink"/>
                </a:solidFill>
                <a:latin typeface="Arial"/>
                <a:ea typeface="Arial"/>
                <a:cs typeface="Arial"/>
                <a:sym typeface="Arial"/>
                <a:hlinkClick r:id="rId3"/>
              </a:rPr>
              <a:t>https://validator.schema.org/</a:t>
            </a:r>
            <a:r>
              <a:rPr b="0" i="0" lang="en-GB" sz="2400" u="none" cap="none" strike="noStrike">
                <a:solidFill>
                  <a:srgbClr val="000000"/>
                </a:solidFill>
                <a:latin typeface="Arial"/>
                <a:ea typeface="Arial"/>
                <a:cs typeface="Arial"/>
                <a:sym typeface="Arial"/>
              </a:rPr>
              <a:t> </a:t>
            </a:r>
            <a:endParaRPr b="0" i="0" sz="1400" u="none" cap="none" strike="noStrike">
              <a:solidFill>
                <a:srgbClr val="000000"/>
              </a:solidFill>
              <a:latin typeface="Gill Sans"/>
              <a:ea typeface="Gill Sans"/>
              <a:cs typeface="Gill Sans"/>
              <a:sym typeface="Gill Sans"/>
            </a:endParaRPr>
          </a:p>
        </p:txBody>
      </p:sp>
      <p:pic>
        <p:nvPicPr>
          <p:cNvPr id="216" name="Google Shape;216;g24ed62ef3e4_0_13"/>
          <p:cNvPicPr preferRelativeResize="0"/>
          <p:nvPr/>
        </p:nvPicPr>
        <p:blipFill rotWithShape="1">
          <a:blip r:embed="rId4">
            <a:alphaModFix/>
          </a:blip>
          <a:srcRect b="0" l="0" r="0" t="0"/>
          <a:stretch/>
        </p:blipFill>
        <p:spPr>
          <a:xfrm>
            <a:off x="152400" y="615552"/>
            <a:ext cx="11194122" cy="55751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2022-09-25T16:25:50Z</dcterms:created>
  <dc:creator>Carole Goble</dc:creator>
</cp:coreProperties>
</file>