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</p:sldMasterIdLst>
  <p:notesMasterIdLst>
    <p:notesMasterId r:id="rId44"/>
  </p:notesMasterIdLst>
  <p:sldIdLst>
    <p:sldId id="266" r:id="rId2"/>
    <p:sldId id="267" r:id="rId3"/>
    <p:sldId id="303" r:id="rId4"/>
    <p:sldId id="279" r:id="rId5"/>
    <p:sldId id="347" r:id="rId6"/>
    <p:sldId id="348" r:id="rId7"/>
    <p:sldId id="349" r:id="rId8"/>
    <p:sldId id="350" r:id="rId9"/>
    <p:sldId id="352" r:id="rId10"/>
    <p:sldId id="353" r:id="rId11"/>
    <p:sldId id="354" r:id="rId12"/>
    <p:sldId id="356" r:id="rId13"/>
    <p:sldId id="357" r:id="rId14"/>
    <p:sldId id="361" r:id="rId15"/>
    <p:sldId id="346" r:id="rId16"/>
    <p:sldId id="312" r:id="rId17"/>
    <p:sldId id="362" r:id="rId18"/>
    <p:sldId id="363" r:id="rId19"/>
    <p:sldId id="364" r:id="rId20"/>
    <p:sldId id="329" r:id="rId21"/>
    <p:sldId id="365" r:id="rId22"/>
    <p:sldId id="366" r:id="rId23"/>
    <p:sldId id="367" r:id="rId24"/>
    <p:sldId id="324" r:id="rId25"/>
    <p:sldId id="368" r:id="rId26"/>
    <p:sldId id="369" r:id="rId27"/>
    <p:sldId id="268" r:id="rId28"/>
    <p:sldId id="341" r:id="rId29"/>
    <p:sldId id="270" r:id="rId30"/>
    <p:sldId id="272" r:id="rId31"/>
    <p:sldId id="322" r:id="rId32"/>
    <p:sldId id="339" r:id="rId33"/>
    <p:sldId id="319" r:id="rId34"/>
    <p:sldId id="320" r:id="rId35"/>
    <p:sldId id="323" r:id="rId36"/>
    <p:sldId id="325" r:id="rId37"/>
    <p:sldId id="358" r:id="rId38"/>
    <p:sldId id="359" r:id="rId39"/>
    <p:sldId id="360" r:id="rId40"/>
    <p:sldId id="343" r:id="rId41"/>
    <p:sldId id="344" r:id="rId42"/>
    <p:sldId id="34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6A5"/>
    <a:srgbClr val="FFFFFF"/>
    <a:srgbClr val="1E2A5E"/>
    <a:srgbClr val="CCCFE1"/>
    <a:srgbClr val="DDD9C3"/>
    <a:srgbClr val="95D8E9"/>
    <a:srgbClr val="74853C"/>
    <a:srgbClr val="B9B9B9"/>
    <a:srgbClr val="7F7F7F"/>
    <a:srgbClr val="282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BDD75-6BB5-4F9C-AAA0-823E66DE77CE}" v="2" dt="2024-06-28T08:34:16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017" autoAdjust="0"/>
  </p:normalViewPr>
  <p:slideViewPr>
    <p:cSldViewPr snapToGrid="0" snapToObjects="1">
      <p:cViewPr varScale="1">
        <p:scale>
          <a:sx n="67" d="100"/>
          <a:sy n="67" d="100"/>
        </p:scale>
        <p:origin x="186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Ελλη-Μαρια Μπαραμπουτη" userId="ffe5c34b-3d23-437d-bf82-b410f4bc1e44" providerId="ADAL" clId="{224BDD75-6BB5-4F9C-AAA0-823E66DE77CE}"/>
    <pc:docChg chg="undo custSel addSld delSld modSld">
      <pc:chgData name="Ελλη-Μαρια Μπαραμπουτη" userId="ffe5c34b-3d23-437d-bf82-b410f4bc1e44" providerId="ADAL" clId="{224BDD75-6BB5-4F9C-AAA0-823E66DE77CE}" dt="2024-06-28T08:35:49.711" v="80" actId="6549"/>
      <pc:docMkLst>
        <pc:docMk/>
      </pc:docMkLst>
      <pc:sldChg chg="delSp mod">
        <pc:chgData name="Ελλη-Μαρια Μπαραμπουτη" userId="ffe5c34b-3d23-437d-bf82-b410f4bc1e44" providerId="ADAL" clId="{224BDD75-6BB5-4F9C-AAA0-823E66DE77CE}" dt="2024-06-28T08:28:28.202" v="2" actId="478"/>
        <pc:sldMkLst>
          <pc:docMk/>
          <pc:sldMk cId="3531171892" sldId="266"/>
        </pc:sldMkLst>
        <pc:spChg chg="del">
          <ac:chgData name="Ελλη-Μαρια Μπαραμπουτη" userId="ffe5c34b-3d23-437d-bf82-b410f4bc1e44" providerId="ADAL" clId="{224BDD75-6BB5-4F9C-AAA0-823E66DE77CE}" dt="2024-06-28T08:28:26.661" v="1" actId="478"/>
          <ac:spMkLst>
            <pc:docMk/>
            <pc:sldMk cId="3531171892" sldId="266"/>
            <ac:spMk id="3" creationId="{00000000-0000-0000-0000-000000000000}"/>
          </ac:spMkLst>
        </pc:spChg>
        <pc:spChg chg="del">
          <ac:chgData name="Ελλη-Μαρια Μπαραμπουτη" userId="ffe5c34b-3d23-437d-bf82-b410f4bc1e44" providerId="ADAL" clId="{224BDD75-6BB5-4F9C-AAA0-823E66DE77CE}" dt="2024-06-28T08:28:25.112" v="0" actId="478"/>
          <ac:spMkLst>
            <pc:docMk/>
            <pc:sldMk cId="3531171892" sldId="266"/>
            <ac:spMk id="13" creationId="{CFBF2EF9-C226-49DF-A695-FD9D01B6306B}"/>
          </ac:spMkLst>
        </pc:spChg>
        <pc:spChg chg="del">
          <ac:chgData name="Ελλη-Μαρια Μπαραμπουτη" userId="ffe5c34b-3d23-437d-bf82-b410f4bc1e44" providerId="ADAL" clId="{224BDD75-6BB5-4F9C-AAA0-823E66DE77CE}" dt="2024-06-28T08:28:28.202" v="2" actId="478"/>
          <ac:spMkLst>
            <pc:docMk/>
            <pc:sldMk cId="3531171892" sldId="266"/>
            <ac:spMk id="14" creationId="{922BC390-4ED0-4256-A4F6-AB449C946408}"/>
          </ac:spMkLst>
        </pc:spChg>
      </pc:sldChg>
      <pc:sldChg chg="modNotesTx">
        <pc:chgData name="Ελλη-Μαρια Μπαραμπουτη" userId="ffe5c34b-3d23-437d-bf82-b410f4bc1e44" providerId="ADAL" clId="{224BDD75-6BB5-4F9C-AAA0-823E66DE77CE}" dt="2024-06-28T08:30:08.632" v="20" actId="6549"/>
        <pc:sldMkLst>
          <pc:docMk/>
          <pc:sldMk cId="3656785712" sldId="268"/>
        </pc:sldMkLst>
      </pc:sldChg>
      <pc:sldChg chg="modNotesTx">
        <pc:chgData name="Ελλη-Μαρια Μπαραμπουτη" userId="ffe5c34b-3d23-437d-bf82-b410f4bc1e44" providerId="ADAL" clId="{224BDD75-6BB5-4F9C-AAA0-823E66DE77CE}" dt="2024-06-28T08:30:13.654" v="21" actId="6549"/>
        <pc:sldMkLst>
          <pc:docMk/>
          <pc:sldMk cId="78574239" sldId="270"/>
        </pc:sldMkLst>
      </pc:sldChg>
      <pc:sldChg chg="modNotesTx">
        <pc:chgData name="Ελλη-Μαρια Μπαραμπουτη" userId="ffe5c34b-3d23-437d-bf82-b410f4bc1e44" providerId="ADAL" clId="{224BDD75-6BB5-4F9C-AAA0-823E66DE77CE}" dt="2024-06-28T08:30:17.041" v="22" actId="6549"/>
        <pc:sldMkLst>
          <pc:docMk/>
          <pc:sldMk cId="3769687903" sldId="272"/>
        </pc:sldMkLst>
      </pc:sldChg>
      <pc:sldChg chg="del">
        <pc:chgData name="Ελλη-Μαρια Μπαραμπουτη" userId="ffe5c34b-3d23-437d-bf82-b410f4bc1e44" providerId="ADAL" clId="{224BDD75-6BB5-4F9C-AAA0-823E66DE77CE}" dt="2024-06-28T08:32:11.050" v="60" actId="47"/>
        <pc:sldMkLst>
          <pc:docMk/>
          <pc:sldMk cId="3950009005" sldId="298"/>
        </pc:sldMkLst>
      </pc:sldChg>
      <pc:sldChg chg="delSp modSp mod">
        <pc:chgData name="Ελλη-Μαρια Μπαραμπουτη" userId="ffe5c34b-3d23-437d-bf82-b410f4bc1e44" providerId="ADAL" clId="{224BDD75-6BB5-4F9C-AAA0-823E66DE77CE}" dt="2024-06-28T08:28:46.992" v="11" actId="478"/>
        <pc:sldMkLst>
          <pc:docMk/>
          <pc:sldMk cId="3153922074" sldId="303"/>
        </pc:sldMkLst>
        <pc:spChg chg="mod">
          <ac:chgData name="Ελλη-Μαρια Μπαραμπουτη" userId="ffe5c34b-3d23-437d-bf82-b410f4bc1e44" providerId="ADAL" clId="{224BDD75-6BB5-4F9C-AAA0-823E66DE77CE}" dt="2024-06-28T08:28:44.328" v="10" actId="6549"/>
          <ac:spMkLst>
            <pc:docMk/>
            <pc:sldMk cId="3153922074" sldId="303"/>
            <ac:spMk id="2" creationId="{00000000-0000-0000-0000-000000000000}"/>
          </ac:spMkLst>
        </pc:spChg>
        <pc:picChg chg="del">
          <ac:chgData name="Ελλη-Μαρια Μπαραμπουτη" userId="ffe5c34b-3d23-437d-bf82-b410f4bc1e44" providerId="ADAL" clId="{224BDD75-6BB5-4F9C-AAA0-823E66DE77CE}" dt="2024-06-28T08:28:46.992" v="11" actId="478"/>
          <ac:picMkLst>
            <pc:docMk/>
            <pc:sldMk cId="3153922074" sldId="303"/>
            <ac:picMk id="9" creationId="{825B8DB3-2BA8-4B7D-9E7F-C3C0927C0AA4}"/>
          </ac:picMkLst>
        </pc:picChg>
      </pc:sldChg>
      <pc:sldChg chg="del">
        <pc:chgData name="Ελλη-Μαρια Μπαραμπουτη" userId="ffe5c34b-3d23-437d-bf82-b410f4bc1e44" providerId="ADAL" clId="{224BDD75-6BB5-4F9C-AAA0-823E66DE77CE}" dt="2024-06-28T08:32:10.119" v="59" actId="47"/>
        <pc:sldMkLst>
          <pc:docMk/>
          <pc:sldMk cId="1004746037" sldId="308"/>
        </pc:sldMkLst>
      </pc:sldChg>
      <pc:sldChg chg="modSp mod">
        <pc:chgData name="Ελλη-Μαρια Μπαραμπουτη" userId="ffe5c34b-3d23-437d-bf82-b410f4bc1e44" providerId="ADAL" clId="{224BDD75-6BB5-4F9C-AAA0-823E66DE77CE}" dt="2024-06-28T08:33:53.938" v="63" actId="6549"/>
        <pc:sldMkLst>
          <pc:docMk/>
          <pc:sldMk cId="782927604" sldId="312"/>
        </pc:sldMkLst>
        <pc:spChg chg="mod">
          <ac:chgData name="Ελλη-Μαρια Μπαραμπουτη" userId="ffe5c34b-3d23-437d-bf82-b410f4bc1e44" providerId="ADAL" clId="{224BDD75-6BB5-4F9C-AAA0-823E66DE77CE}" dt="2024-06-28T08:33:53.938" v="63" actId="6549"/>
          <ac:spMkLst>
            <pc:docMk/>
            <pc:sldMk cId="782927604" sldId="312"/>
            <ac:spMk id="2" creationId="{00000000-0000-0000-0000-000000000000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0:46.772" v="46"/>
        <pc:sldMkLst>
          <pc:docMk/>
          <pc:sldMk cId="534002291" sldId="319"/>
        </pc:sldMkLst>
        <pc:spChg chg="mod">
          <ac:chgData name="Ελλη-Μαρια Μπαραμπουτη" userId="ffe5c34b-3d23-437d-bf82-b410f4bc1e44" providerId="ADAL" clId="{224BDD75-6BB5-4F9C-AAA0-823E66DE77CE}" dt="2024-06-28T08:30:46.772" v="46"/>
          <ac:spMkLst>
            <pc:docMk/>
            <pc:sldMk cId="534002291" sldId="319"/>
            <ac:spMk id="2" creationId="{00000000-0000-0000-0000-000000000000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0:50.096" v="47"/>
        <pc:sldMkLst>
          <pc:docMk/>
          <pc:sldMk cId="3194509888" sldId="320"/>
        </pc:sldMkLst>
        <pc:spChg chg="mod">
          <ac:chgData name="Ελλη-Μαρια Μπαραμπουτη" userId="ffe5c34b-3d23-437d-bf82-b410f4bc1e44" providerId="ADAL" clId="{224BDD75-6BB5-4F9C-AAA0-823E66DE77CE}" dt="2024-06-28T08:30:50.096" v="47"/>
          <ac:spMkLst>
            <pc:docMk/>
            <pc:sldMk cId="3194509888" sldId="320"/>
            <ac:spMk id="2" creationId="{00000000-0000-0000-0000-000000000000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0:36.567" v="43" actId="20577"/>
        <pc:sldMkLst>
          <pc:docMk/>
          <pc:sldMk cId="1312237017" sldId="322"/>
        </pc:sldMkLst>
        <pc:spChg chg="mod">
          <ac:chgData name="Ελλη-Μαρια Μπαραμπουτη" userId="ffe5c34b-3d23-437d-bf82-b410f4bc1e44" providerId="ADAL" clId="{224BDD75-6BB5-4F9C-AAA0-823E66DE77CE}" dt="2024-06-28T08:30:36.567" v="43" actId="20577"/>
          <ac:spMkLst>
            <pc:docMk/>
            <pc:sldMk cId="1312237017" sldId="322"/>
            <ac:spMk id="12" creationId="{6CB0325E-5E44-39FC-9D1E-C5786D48D033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4:34.224" v="78" actId="20577"/>
        <pc:sldMkLst>
          <pc:docMk/>
          <pc:sldMk cId="1984382145" sldId="329"/>
        </pc:sldMkLst>
        <pc:spChg chg="mod">
          <ac:chgData name="Ελλη-Μαρια Μπαραμπουτη" userId="ffe5c34b-3d23-437d-bf82-b410f4bc1e44" providerId="ADAL" clId="{224BDD75-6BB5-4F9C-AAA0-823E66DE77CE}" dt="2024-06-28T08:34:34.224" v="78" actId="20577"/>
          <ac:spMkLst>
            <pc:docMk/>
            <pc:sldMk cId="1984382145" sldId="329"/>
            <ac:spMk id="10" creationId="{534F0F3D-F696-CF2A-4820-2D7C89EB470C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0:43.284" v="45" actId="20577"/>
        <pc:sldMkLst>
          <pc:docMk/>
          <pc:sldMk cId="3627971676" sldId="339"/>
        </pc:sldMkLst>
        <pc:spChg chg="mod">
          <ac:chgData name="Ελλη-Μαρια Μπαραμπουτη" userId="ffe5c34b-3d23-437d-bf82-b410f4bc1e44" providerId="ADAL" clId="{224BDD75-6BB5-4F9C-AAA0-823E66DE77CE}" dt="2024-06-28T08:30:43.284" v="45" actId="20577"/>
          <ac:spMkLst>
            <pc:docMk/>
            <pc:sldMk cId="3627971676" sldId="339"/>
            <ac:spMk id="12" creationId="{6CB0325E-5E44-39FC-9D1E-C5786D48D033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1:58.279" v="54" actId="6549"/>
        <pc:sldMkLst>
          <pc:docMk/>
          <pc:sldMk cId="2130635131" sldId="343"/>
        </pc:sldMkLst>
        <pc:graphicFrameChg chg="modGraphic">
          <ac:chgData name="Ελλη-Μαρια Μπαραμπουτη" userId="ffe5c34b-3d23-437d-bf82-b410f4bc1e44" providerId="ADAL" clId="{224BDD75-6BB5-4F9C-AAA0-823E66DE77CE}" dt="2024-06-28T08:31:58.279" v="54" actId="6549"/>
          <ac:graphicFrameMkLst>
            <pc:docMk/>
            <pc:sldMk cId="2130635131" sldId="343"/>
            <ac:graphicFrameMk id="5" creationId="{D95A834A-2E75-E389-0495-E2F07B3D7CCB}"/>
          </ac:graphicFrameMkLst>
        </pc:graphicFrameChg>
      </pc:sldChg>
      <pc:sldChg chg="modSp mod">
        <pc:chgData name="Ελλη-Μαρια Μπαραμπουτη" userId="ffe5c34b-3d23-437d-bf82-b410f4bc1e44" providerId="ADAL" clId="{224BDD75-6BB5-4F9C-AAA0-823E66DE77CE}" dt="2024-06-28T08:32:06.449" v="58" actId="6549"/>
        <pc:sldMkLst>
          <pc:docMk/>
          <pc:sldMk cId="3686203240" sldId="344"/>
        </pc:sldMkLst>
        <pc:graphicFrameChg chg="modGraphic">
          <ac:chgData name="Ελλη-Μαρια Μπαραμπουτη" userId="ffe5c34b-3d23-437d-bf82-b410f4bc1e44" providerId="ADAL" clId="{224BDD75-6BB5-4F9C-AAA0-823E66DE77CE}" dt="2024-06-28T08:32:06.449" v="58" actId="6549"/>
          <ac:graphicFrameMkLst>
            <pc:docMk/>
            <pc:sldMk cId="3686203240" sldId="344"/>
            <ac:graphicFrameMk id="4" creationId="{EFB6C58F-0A41-BAD8-F9BB-6A356F86021B}"/>
          </ac:graphicFrameMkLst>
        </pc:graphicFrameChg>
      </pc:sldChg>
      <pc:sldChg chg="modSp mod">
        <pc:chgData name="Ελλη-Μαρια Μπαραμπουτη" userId="ffe5c34b-3d23-437d-bf82-b410f4bc1e44" providerId="ADAL" clId="{224BDD75-6BB5-4F9C-AAA0-823E66DE77CE}" dt="2024-06-28T08:32:17.402" v="62" actId="6549"/>
        <pc:sldMkLst>
          <pc:docMk/>
          <pc:sldMk cId="2801600306" sldId="345"/>
        </pc:sldMkLst>
        <pc:spChg chg="mod">
          <ac:chgData name="Ελλη-Μαρια Μπαραμπουτη" userId="ffe5c34b-3d23-437d-bf82-b410f4bc1e44" providerId="ADAL" clId="{224BDD75-6BB5-4F9C-AAA0-823E66DE77CE}" dt="2024-06-28T08:32:15.579" v="61" actId="6549"/>
          <ac:spMkLst>
            <pc:docMk/>
            <pc:sldMk cId="2801600306" sldId="345"/>
            <ac:spMk id="4" creationId="{1FF04D1C-D287-346D-D506-8B7AAFF8B010}"/>
          </ac:spMkLst>
        </pc:spChg>
        <pc:spChg chg="mod">
          <ac:chgData name="Ελλη-Μαρια Μπαραμπουτη" userId="ffe5c34b-3d23-437d-bf82-b410f4bc1e44" providerId="ADAL" clId="{224BDD75-6BB5-4F9C-AAA0-823E66DE77CE}" dt="2024-06-28T08:32:17.402" v="62" actId="6549"/>
          <ac:spMkLst>
            <pc:docMk/>
            <pc:sldMk cId="2801600306" sldId="345"/>
            <ac:spMk id="6" creationId="{F04FBB5F-0B8F-6EE2-9769-EA5EE7C817DA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0:04.066" v="19"/>
        <pc:sldMkLst>
          <pc:docMk/>
          <pc:sldMk cId="1918293897" sldId="346"/>
        </pc:sldMkLst>
        <pc:spChg chg="mod">
          <ac:chgData name="Ελλη-Μαρια Μπαραμπουτη" userId="ffe5c34b-3d23-437d-bf82-b410f4bc1e44" providerId="ADAL" clId="{224BDD75-6BB5-4F9C-AAA0-823E66DE77CE}" dt="2024-06-28T08:30:04.066" v="19"/>
          <ac:spMkLst>
            <pc:docMk/>
            <pc:sldMk cId="1918293897" sldId="346"/>
            <ac:spMk id="12" creationId="{6CB0325E-5E44-39FC-9D1E-C5786D48D033}"/>
          </ac:spMkLst>
        </pc:spChg>
      </pc:sldChg>
      <pc:sldChg chg="modNotesTx">
        <pc:chgData name="Ελλη-Μαρια Μπαραμπουτη" userId="ffe5c34b-3d23-437d-bf82-b410f4bc1e44" providerId="ADAL" clId="{224BDD75-6BB5-4F9C-AAA0-823E66DE77CE}" dt="2024-06-28T08:29:05.418" v="12" actId="6549"/>
        <pc:sldMkLst>
          <pc:docMk/>
          <pc:sldMk cId="3536901573" sldId="348"/>
        </pc:sldMkLst>
      </pc:sldChg>
      <pc:sldChg chg="modNotesTx">
        <pc:chgData name="Ελλη-Μαρια Μπαραμπουτη" userId="ffe5c34b-3d23-437d-bf82-b410f4bc1e44" providerId="ADAL" clId="{224BDD75-6BB5-4F9C-AAA0-823E66DE77CE}" dt="2024-06-28T08:29:11.006" v="13" actId="6549"/>
        <pc:sldMkLst>
          <pc:docMk/>
          <pc:sldMk cId="3242942844" sldId="349"/>
        </pc:sldMkLst>
      </pc:sldChg>
      <pc:sldChg chg="modNotesTx">
        <pc:chgData name="Ελλη-Μαρια Μπαραμπουτη" userId="ffe5c34b-3d23-437d-bf82-b410f4bc1e44" providerId="ADAL" clId="{224BDD75-6BB5-4F9C-AAA0-823E66DE77CE}" dt="2024-06-28T08:29:14.610" v="14" actId="6549"/>
        <pc:sldMkLst>
          <pc:docMk/>
          <pc:sldMk cId="1725511092" sldId="350"/>
        </pc:sldMkLst>
      </pc:sldChg>
      <pc:sldChg chg="modNotesTx">
        <pc:chgData name="Ελλη-Μαρια Μπαραμπουτη" userId="ffe5c34b-3d23-437d-bf82-b410f4bc1e44" providerId="ADAL" clId="{224BDD75-6BB5-4F9C-AAA0-823E66DE77CE}" dt="2024-06-28T08:29:18.452" v="15" actId="6549"/>
        <pc:sldMkLst>
          <pc:docMk/>
          <pc:sldMk cId="2610727903" sldId="352"/>
        </pc:sldMkLst>
      </pc:sldChg>
      <pc:sldChg chg="modNotesTx">
        <pc:chgData name="Ελλη-Μαρια Μπαραμπουτη" userId="ffe5c34b-3d23-437d-bf82-b410f4bc1e44" providerId="ADAL" clId="{224BDD75-6BB5-4F9C-AAA0-823E66DE77CE}" dt="2024-06-28T08:29:21.492" v="16" actId="6549"/>
        <pc:sldMkLst>
          <pc:docMk/>
          <pc:sldMk cId="141422583" sldId="353"/>
        </pc:sldMkLst>
      </pc:sldChg>
      <pc:sldChg chg="modNotesTx">
        <pc:chgData name="Ελλη-Μαρια Μπαραμπουτη" userId="ffe5c34b-3d23-437d-bf82-b410f4bc1e44" providerId="ADAL" clId="{224BDD75-6BB5-4F9C-AAA0-823E66DE77CE}" dt="2024-06-28T08:29:24.714" v="17" actId="6549"/>
        <pc:sldMkLst>
          <pc:docMk/>
          <pc:sldMk cId="2580190521" sldId="354"/>
        </pc:sldMkLst>
      </pc:sldChg>
      <pc:sldChg chg="modNotesTx">
        <pc:chgData name="Ελλη-Μαρια Μπαραμπουτη" userId="ffe5c34b-3d23-437d-bf82-b410f4bc1e44" providerId="ADAL" clId="{224BDD75-6BB5-4F9C-AAA0-823E66DE77CE}" dt="2024-06-28T08:35:49.711" v="80" actId="6549"/>
        <pc:sldMkLst>
          <pc:docMk/>
          <pc:sldMk cId="916654264" sldId="356"/>
        </pc:sldMkLst>
      </pc:sldChg>
      <pc:sldChg chg="modNotesTx">
        <pc:chgData name="Ελλη-Μαρια Μπαραμπουτη" userId="ffe5c34b-3d23-437d-bf82-b410f4bc1e44" providerId="ADAL" clId="{224BDD75-6BB5-4F9C-AAA0-823E66DE77CE}" dt="2024-06-28T08:29:27.828" v="18" actId="6549"/>
        <pc:sldMkLst>
          <pc:docMk/>
          <pc:sldMk cId="2225043054" sldId="357"/>
        </pc:sldMkLst>
      </pc:sldChg>
      <pc:sldChg chg="modSp mod">
        <pc:chgData name="Ελλη-Μαρια Μπαραμπουτη" userId="ffe5c34b-3d23-437d-bf82-b410f4bc1e44" providerId="ADAL" clId="{224BDD75-6BB5-4F9C-AAA0-823E66DE77CE}" dt="2024-06-28T08:31:44.884" v="50" actId="20577"/>
        <pc:sldMkLst>
          <pc:docMk/>
          <pc:sldMk cId="2212318591" sldId="358"/>
        </pc:sldMkLst>
        <pc:spChg chg="mod">
          <ac:chgData name="Ελλη-Μαρια Μπαραμπουτη" userId="ffe5c34b-3d23-437d-bf82-b410f4bc1e44" providerId="ADAL" clId="{224BDD75-6BB5-4F9C-AAA0-823E66DE77CE}" dt="2024-06-28T08:31:44.884" v="50" actId="20577"/>
          <ac:spMkLst>
            <pc:docMk/>
            <pc:sldMk cId="2212318591" sldId="358"/>
            <ac:spMk id="12" creationId="{6CB0325E-5E44-39FC-9D1E-C5786D48D033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1:53.964" v="52" actId="6549"/>
        <pc:sldMkLst>
          <pc:docMk/>
          <pc:sldMk cId="1063282399" sldId="360"/>
        </pc:sldMkLst>
        <pc:graphicFrameChg chg="modGraphic">
          <ac:chgData name="Ελλη-Μαρια Μπαραμπουτη" userId="ffe5c34b-3d23-437d-bf82-b410f4bc1e44" providerId="ADAL" clId="{224BDD75-6BB5-4F9C-AAA0-823E66DE77CE}" dt="2024-06-28T08:31:53.964" v="52" actId="6549"/>
          <ac:graphicFrameMkLst>
            <pc:docMk/>
            <pc:sldMk cId="1063282399" sldId="360"/>
            <ac:graphicFrameMk id="5" creationId="{D95A834A-2E75-E389-0495-E2F07B3D7CCB}"/>
          </ac:graphicFrameMkLst>
        </pc:graphicFrameChg>
      </pc:sldChg>
      <pc:sldChg chg="modNotesTx">
        <pc:chgData name="Ελλη-Μαρια Μπαραμπουτη" userId="ffe5c34b-3d23-437d-bf82-b410f4bc1e44" providerId="ADAL" clId="{224BDD75-6BB5-4F9C-AAA0-823E66DE77CE}" dt="2024-06-28T08:33:59.373" v="64" actId="6549"/>
        <pc:sldMkLst>
          <pc:docMk/>
          <pc:sldMk cId="1947407433" sldId="362"/>
        </pc:sldMkLst>
      </pc:sldChg>
      <pc:sldChg chg="modNotesTx">
        <pc:chgData name="Ελλη-Μαρια Μπαραμπουτη" userId="ffe5c34b-3d23-437d-bf82-b410f4bc1e44" providerId="ADAL" clId="{224BDD75-6BB5-4F9C-AAA0-823E66DE77CE}" dt="2024-06-28T08:34:07.470" v="65" actId="6549"/>
        <pc:sldMkLst>
          <pc:docMk/>
          <pc:sldMk cId="2798396562" sldId="363"/>
        </pc:sldMkLst>
      </pc:sldChg>
      <pc:sldChg chg="modSp mod">
        <pc:chgData name="Ελλη-Μαρια Μπαραμπουτη" userId="ffe5c34b-3d23-437d-bf82-b410f4bc1e44" providerId="ADAL" clId="{224BDD75-6BB5-4F9C-AAA0-823E66DE77CE}" dt="2024-06-28T08:34:27.978" v="76" actId="20577"/>
        <pc:sldMkLst>
          <pc:docMk/>
          <pc:sldMk cId="3698286505" sldId="364"/>
        </pc:sldMkLst>
        <pc:spChg chg="mod">
          <ac:chgData name="Ελλη-Μαρια Μπαραμπουτη" userId="ffe5c34b-3d23-437d-bf82-b410f4bc1e44" providerId="ADAL" clId="{224BDD75-6BB5-4F9C-AAA0-823E66DE77CE}" dt="2024-06-28T08:34:27.978" v="76" actId="20577"/>
          <ac:spMkLst>
            <pc:docMk/>
            <pc:sldMk cId="3698286505" sldId="364"/>
            <ac:spMk id="12" creationId="{6CB0325E-5E44-39FC-9D1E-C5786D48D033}"/>
          </ac:spMkLst>
        </pc:spChg>
      </pc:sldChg>
      <pc:sldChg chg="modSp mod">
        <pc:chgData name="Ελλη-Μαρια Μπαραμπουτη" userId="ffe5c34b-3d23-437d-bf82-b410f4bc1e44" providerId="ADAL" clId="{224BDD75-6BB5-4F9C-AAA0-823E66DE77CE}" dt="2024-06-28T08:34:37.662" v="79"/>
        <pc:sldMkLst>
          <pc:docMk/>
          <pc:sldMk cId="4056104732" sldId="365"/>
        </pc:sldMkLst>
        <pc:spChg chg="mod">
          <ac:chgData name="Ελλη-Μαρια Μπαραμπουτη" userId="ffe5c34b-3d23-437d-bf82-b410f4bc1e44" providerId="ADAL" clId="{224BDD75-6BB5-4F9C-AAA0-823E66DE77CE}" dt="2024-06-28T08:34:37.662" v="79"/>
          <ac:spMkLst>
            <pc:docMk/>
            <pc:sldMk cId="4056104732" sldId="365"/>
            <ac:spMk id="2" creationId="{00000000-0000-0000-0000-000000000000}"/>
          </ac:spMkLst>
        </pc:spChg>
      </pc:sldChg>
      <pc:sldChg chg="modSp add mod">
        <pc:chgData name="Ελλη-Μαρια Μπαραμπουτη" userId="ffe5c34b-3d23-437d-bf82-b410f4bc1e44" providerId="ADAL" clId="{224BDD75-6BB5-4F9C-AAA0-823E66DE77CE}" dt="2024-06-28T08:34:20.490" v="69" actId="20577"/>
        <pc:sldMkLst>
          <pc:docMk/>
          <pc:sldMk cId="1991464660" sldId="369"/>
        </pc:sldMkLst>
        <pc:spChg chg="mod">
          <ac:chgData name="Ελλη-Μαρια Μπαραμπουτη" userId="ffe5c34b-3d23-437d-bf82-b410f4bc1e44" providerId="ADAL" clId="{224BDD75-6BB5-4F9C-AAA0-823E66DE77CE}" dt="2024-06-28T08:34:20.490" v="69" actId="20577"/>
          <ac:spMkLst>
            <pc:docMk/>
            <pc:sldMk cId="1991464660" sldId="369"/>
            <ac:spMk id="12" creationId="{6CB0325E-5E44-39FC-9D1E-C5786D48D03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40a50dcf5c2177a/&#933;&#960;&#959;&#955;&#959;&#947;&#953;&#963;&#964;&#942;&#962;/Lactic%20aci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40a50dcf5c2177a/Documents/&#917;&#961;&#947;&#945;&#963;&#964;&#942;&#961;&#953;&#959;/WaysTUP!/&#934;&#945;&#961;&#943;&#957;%20&#955;&#945;&#954;&#964;&#941;/&#914;&#913;&#925;&#917;&#931;&#931;&#913;/Lactic%20aci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ysanthi%20Stavraki\AppData\Local\Temp\Temp2_&#931;&#960;&#965;&#961;&#959;&#960;&#959;&#965;&#769;&#955;&#959;&#965;%20&#916;&#951;&#769;&#956;&#951;&#964;&#961;&#945;.zip\&#931;&#960;&#965;&#961;&#959;&#960;&#959;&#973;&#955;&#959;&#965;%20&#916;&#942;&#956;&#951;&#964;&#961;&#945;\&#934;&#945;&#961;&#943;&#957;_&#923;&#945;&#954;&#964;&#941;Ethyl%20lacta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rysanthi%20Stavraki\AppData\Local\Temp\Temp2_&#931;&#960;&#965;&#961;&#959;&#960;&#959;&#965;&#769;&#955;&#959;&#965;%20&#916;&#951;&#769;&#956;&#951;&#964;&#961;&#945;.zip\&#931;&#960;&#965;&#961;&#959;&#960;&#959;&#973;&#955;&#959;&#965;%20&#916;&#942;&#956;&#951;&#964;&#961;&#945;\&#934;&#945;&#961;&#943;&#957;_&#923;&#945;&#954;&#964;&#941;Ethyl%20lactat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centralntuagr-my.sharepoint.com/personal/belli_central_ntua_gr/Documents/New/&#928;&#961;&#959;&#947;&#961;&#940;&#956;&#956;&#945;&#964;&#945;/Loizidou/WAYSTUP!/5th%20general%20meeting/1.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iogenischristianidis\Desktop\UEST%20Lab\&#916;&#953;&#960;&#955;&#969;&#956;&#945;&#964;&#953;&#954;&#949;&#769;&#962;\&#934;&#969;&#964;&#951;&#962;%20&#935;&#945;&#964;&#950;&#951;&#956;&#945;&#955;&#953;&#945;&#954;&#945;&#962;%2002:2023\FeedstockAnalysis_&#934;&#969;&#769;&#964;&#951;&#962;-v1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iogenischristianidis\Desktop\UEST%20Lab\&#916;&#953;&#960;&#955;&#969;&#956;&#945;&#964;&#953;&#954;&#949;&#769;&#962;\&#934;&#969;&#964;&#951;&#962;%20&#935;&#945;&#964;&#950;&#951;&#956;&#945;&#955;&#953;&#945;&#954;&#945;&#962;%2002:2023\FeedstockAnalysis_&#934;&#969;&#769;&#964;&#951;&#962;-v1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'[Lactic acid.xlsx]Lactase effect'!$A$2</c:f>
              <c:strCache>
                <c:ptCount val="1"/>
                <c:pt idx="0">
                  <c:v>Low lactase level</c:v>
                </c:pt>
              </c:strCache>
            </c:strRef>
          </c:tx>
          <c:spPr>
            <a:ln w="19050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'[Lactic acid.xlsx]Lactase effect'!$F$5:$F$10</c:f>
                <c:numCache>
                  <c:formatCode>General</c:formatCode>
                  <c:ptCount val="6"/>
                  <c:pt idx="0">
                    <c:v>1.803122292025696</c:v>
                  </c:pt>
                  <c:pt idx="1">
                    <c:v>0.35284628381208688</c:v>
                  </c:pt>
                  <c:pt idx="2">
                    <c:v>0.51053109601668756</c:v>
                  </c:pt>
                  <c:pt idx="3">
                    <c:v>0.52184480451567183</c:v>
                  </c:pt>
                  <c:pt idx="4">
                    <c:v>1.7748380207782353</c:v>
                  </c:pt>
                  <c:pt idx="5">
                    <c:v>1.491995308303615</c:v>
                  </c:pt>
                </c:numCache>
              </c:numRef>
            </c:plus>
            <c:minus>
              <c:numRef>
                <c:f>'[Lactic acid.xlsx]Lactase effect'!$F$5:$F$10</c:f>
                <c:numCache>
                  <c:formatCode>General</c:formatCode>
                  <c:ptCount val="6"/>
                  <c:pt idx="0">
                    <c:v>1.803122292025696</c:v>
                  </c:pt>
                  <c:pt idx="1">
                    <c:v>0.35284628381208688</c:v>
                  </c:pt>
                  <c:pt idx="2">
                    <c:v>0.51053109601668756</c:v>
                  </c:pt>
                  <c:pt idx="3">
                    <c:v>0.52184480451567183</c:v>
                  </c:pt>
                  <c:pt idx="4">
                    <c:v>1.7748380207782353</c:v>
                  </c:pt>
                  <c:pt idx="5">
                    <c:v>1.491995308303615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'[Lactic acid.xlsx]Lactase effect'!$A$5:$A$10</c:f>
              <c:numCache>
                <c:formatCode>General</c:formatCode>
                <c:ptCount val="6"/>
                <c:pt idx="0">
                  <c:v>24</c:v>
                </c:pt>
                <c:pt idx="1">
                  <c:v>48</c:v>
                </c:pt>
                <c:pt idx="2">
                  <c:v>144</c:v>
                </c:pt>
                <c:pt idx="3">
                  <c:v>168</c:v>
                </c:pt>
                <c:pt idx="4">
                  <c:v>216</c:v>
                </c:pt>
                <c:pt idx="5">
                  <c:v>288</c:v>
                </c:pt>
              </c:numCache>
            </c:numRef>
          </c:xVal>
          <c:yVal>
            <c:numRef>
              <c:f>'[Lactic acid.xlsx]Lactase effect'!$D$5:$D$10</c:f>
              <c:numCache>
                <c:formatCode>0.00</c:formatCode>
                <c:ptCount val="6"/>
                <c:pt idx="0">
                  <c:v>6.1950000000000003</c:v>
                </c:pt>
                <c:pt idx="1">
                  <c:v>13.315</c:v>
                </c:pt>
                <c:pt idx="2">
                  <c:v>13.4</c:v>
                </c:pt>
                <c:pt idx="3">
                  <c:v>14.959999999999999</c:v>
                </c:pt>
                <c:pt idx="4">
                  <c:v>14.825000000000001</c:v>
                </c:pt>
                <c:pt idx="5">
                  <c:v>15.965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1F-4C02-8F93-CEBF86E67957}"/>
            </c:ext>
          </c:extLst>
        </c:ser>
        <c:ser>
          <c:idx val="1"/>
          <c:order val="1"/>
          <c:tx>
            <c:strRef>
              <c:f>'[Lactic acid.xlsx]Lactase effect'!$A$21</c:f>
              <c:strCache>
                <c:ptCount val="1"/>
                <c:pt idx="0">
                  <c:v>High lactase level</c:v>
                </c:pt>
              </c:strCache>
            </c:strRef>
          </c:tx>
          <c:spPr>
            <a:ln w="19050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'[Lactic acid.xlsx]Lactase effect'!$F$25:$F$30</c:f>
                <c:numCache>
                  <c:formatCode>General</c:formatCode>
                  <c:ptCount val="6"/>
                  <c:pt idx="0">
                    <c:v>0.96873629022557173</c:v>
                  </c:pt>
                  <c:pt idx="1">
                    <c:v>0.33941125496954311</c:v>
                  </c:pt>
                  <c:pt idx="2">
                    <c:v>1.5556349186104006</c:v>
                  </c:pt>
                  <c:pt idx="3">
                    <c:v>0.42284985514955542</c:v>
                  </c:pt>
                  <c:pt idx="4">
                    <c:v>2.920351006300435</c:v>
                  </c:pt>
                  <c:pt idx="5">
                    <c:v>2.5597265478952962</c:v>
                  </c:pt>
                </c:numCache>
              </c:numRef>
            </c:plus>
            <c:minus>
              <c:numRef>
                <c:f>'[Lactic acid.xlsx]Lactase effect'!$F$25:$F$30</c:f>
                <c:numCache>
                  <c:formatCode>General</c:formatCode>
                  <c:ptCount val="6"/>
                  <c:pt idx="0">
                    <c:v>0.96873629022557173</c:v>
                  </c:pt>
                  <c:pt idx="1">
                    <c:v>0.33941125496954311</c:v>
                  </c:pt>
                  <c:pt idx="2">
                    <c:v>1.5556349186104006</c:v>
                  </c:pt>
                  <c:pt idx="3">
                    <c:v>0.42284985514955542</c:v>
                  </c:pt>
                  <c:pt idx="4">
                    <c:v>2.920351006300435</c:v>
                  </c:pt>
                  <c:pt idx="5">
                    <c:v>2.5597265478952962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'[Lactic acid.xlsx]Lactase effect'!$A$25:$A$30</c:f>
              <c:numCache>
                <c:formatCode>General</c:formatCode>
                <c:ptCount val="6"/>
                <c:pt idx="0">
                  <c:v>24</c:v>
                </c:pt>
                <c:pt idx="1">
                  <c:v>48</c:v>
                </c:pt>
                <c:pt idx="2">
                  <c:v>144</c:v>
                </c:pt>
                <c:pt idx="3">
                  <c:v>168</c:v>
                </c:pt>
                <c:pt idx="4">
                  <c:v>216</c:v>
                </c:pt>
                <c:pt idx="5">
                  <c:v>288</c:v>
                </c:pt>
              </c:numCache>
            </c:numRef>
          </c:xVal>
          <c:yVal>
            <c:numRef>
              <c:f>'[Lactic acid.xlsx]Lactase effect'!$D$25:$D$30</c:f>
              <c:numCache>
                <c:formatCode>0.00</c:formatCode>
                <c:ptCount val="6"/>
                <c:pt idx="0">
                  <c:v>6.5849999999999991</c:v>
                </c:pt>
                <c:pt idx="1">
                  <c:v>9.7099999999999991</c:v>
                </c:pt>
                <c:pt idx="2">
                  <c:v>10.639999999999999</c:v>
                </c:pt>
                <c:pt idx="3">
                  <c:v>11.59</c:v>
                </c:pt>
                <c:pt idx="4">
                  <c:v>14.725</c:v>
                </c:pt>
                <c:pt idx="5">
                  <c:v>16.7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1F-4C02-8F93-CEBF86E67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4709200"/>
        <c:axId val="1404712112"/>
      </c:scatterChart>
      <c:valAx>
        <c:axId val="1404709200"/>
        <c:scaling>
          <c:orientation val="minMax"/>
          <c:max val="3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defRPr>
                </a:pPr>
                <a:r>
                  <a:rPr lang="en-US"/>
                  <a:t>Time (h)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  <a:cs typeface="Calibri" panose="020F0502020204030204" pitchFamily="34" charset="0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defRPr>
            </a:pPr>
            <a:endParaRPr lang="el-GR"/>
          </a:p>
        </c:txPr>
        <c:crossAx val="1404712112"/>
        <c:crosses val="autoZero"/>
        <c:crossBetween val="midCat"/>
        <c:majorUnit val="50"/>
      </c:valAx>
      <c:valAx>
        <c:axId val="140471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  <a:cs typeface="Calibri" panose="020F0502020204030204" pitchFamily="34" charset="0"/>
                  </a:defRPr>
                </a:pPr>
                <a:r>
                  <a:rPr lang="en-US"/>
                  <a:t>Lactic Acid (g/L)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  <a:cs typeface="Calibri" panose="020F0502020204030204" pitchFamily="34" charset="0"/>
                </a:defRPr>
              </a:pPr>
              <a:endParaRPr lang="el-G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</a:defRPr>
            </a:pPr>
            <a:endParaRPr lang="el-GR"/>
          </a:p>
        </c:txPr>
        <c:crossAx val="1404709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Calibri" panose="020F0502020204030204" pitchFamily="34" charset="0"/>
        </a:defRPr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'[Lactic acid.xlsx]Inoculum size'!$A$1</c:f>
              <c:strCache>
                <c:ptCount val="1"/>
                <c:pt idx="0">
                  <c:v>Low inoculum size</c:v>
                </c:pt>
              </c:strCache>
            </c:strRef>
          </c:tx>
          <c:spPr>
            <a:ln w="19050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'[Lactic acid.xlsx]Inoculum size'!$F$4:$F$10</c:f>
                <c:numCache>
                  <c:formatCode>General</c:formatCode>
                  <c:ptCount val="7"/>
                  <c:pt idx="0">
                    <c:v>1.803122292025696</c:v>
                  </c:pt>
                  <c:pt idx="1">
                    <c:v>0.35284628381208688</c:v>
                  </c:pt>
                  <c:pt idx="2">
                    <c:v>0.3</c:v>
                  </c:pt>
                  <c:pt idx="3">
                    <c:v>0.51053109601668756</c:v>
                  </c:pt>
                  <c:pt idx="4">
                    <c:v>0.52184480451567183</c:v>
                  </c:pt>
                  <c:pt idx="5">
                    <c:v>1.7748380207782353</c:v>
                  </c:pt>
                  <c:pt idx="6">
                    <c:v>1.491995308303615</c:v>
                  </c:pt>
                </c:numCache>
              </c:numRef>
            </c:plus>
            <c:minus>
              <c:numRef>
                <c:f>'[Lactic acid.xlsx]Inoculum size'!$F$4:$F$10</c:f>
                <c:numCache>
                  <c:formatCode>General</c:formatCode>
                  <c:ptCount val="7"/>
                  <c:pt idx="0">
                    <c:v>1.803122292025696</c:v>
                  </c:pt>
                  <c:pt idx="1">
                    <c:v>0.35284628381208688</c:v>
                  </c:pt>
                  <c:pt idx="2">
                    <c:v>0.3</c:v>
                  </c:pt>
                  <c:pt idx="3">
                    <c:v>0.51053109601668756</c:v>
                  </c:pt>
                  <c:pt idx="4">
                    <c:v>0.52184480451567183</c:v>
                  </c:pt>
                  <c:pt idx="5">
                    <c:v>1.7748380207782353</c:v>
                  </c:pt>
                  <c:pt idx="6">
                    <c:v>1.491995308303615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'[Lactic acid.xlsx]Inoculum size'!$A$4:$A$10</c:f>
              <c:numCache>
                <c:formatCode>General</c:formatCode>
                <c:ptCount val="7"/>
                <c:pt idx="0">
                  <c:v>24</c:v>
                </c:pt>
                <c:pt idx="1">
                  <c:v>48</c:v>
                </c:pt>
                <c:pt idx="2">
                  <c:v>120</c:v>
                </c:pt>
                <c:pt idx="3">
                  <c:v>144</c:v>
                </c:pt>
                <c:pt idx="4">
                  <c:v>168</c:v>
                </c:pt>
                <c:pt idx="5">
                  <c:v>216</c:v>
                </c:pt>
                <c:pt idx="6">
                  <c:v>288</c:v>
                </c:pt>
              </c:numCache>
            </c:numRef>
          </c:xVal>
          <c:yVal>
            <c:numRef>
              <c:f>'[Lactic acid.xlsx]Inoculum size'!$D$4:$D$10</c:f>
              <c:numCache>
                <c:formatCode>0.00</c:formatCode>
                <c:ptCount val="7"/>
                <c:pt idx="0">
                  <c:v>6.1950000000000003</c:v>
                </c:pt>
                <c:pt idx="1">
                  <c:v>13.315</c:v>
                </c:pt>
                <c:pt idx="2">
                  <c:v>13.4</c:v>
                </c:pt>
                <c:pt idx="3">
                  <c:v>13.4</c:v>
                </c:pt>
                <c:pt idx="4">
                  <c:v>14.959999999999999</c:v>
                </c:pt>
                <c:pt idx="5">
                  <c:v>14.825000000000001</c:v>
                </c:pt>
                <c:pt idx="6">
                  <c:v>15.965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47-4E7E-A639-0177362B90F3}"/>
            </c:ext>
          </c:extLst>
        </c:ser>
        <c:ser>
          <c:idx val="1"/>
          <c:order val="1"/>
          <c:tx>
            <c:strRef>
              <c:f>'[Lactic acid.xlsx]Inoculum size'!$A$21</c:f>
              <c:strCache>
                <c:ptCount val="1"/>
                <c:pt idx="0">
                  <c:v>High inoculum size</c:v>
                </c:pt>
              </c:strCache>
            </c:strRef>
          </c:tx>
          <c:spPr>
            <a:ln w="19050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'[Lactic acid.xlsx]Inoculum size'!$F$25:$F$31</c:f>
                <c:numCache>
                  <c:formatCode>General</c:formatCode>
                  <c:ptCount val="7"/>
                  <c:pt idx="0">
                    <c:v>2.248599564173225</c:v>
                  </c:pt>
                  <c:pt idx="1">
                    <c:v>2.9839906166072359</c:v>
                  </c:pt>
                  <c:pt idx="2">
                    <c:v>1</c:v>
                  </c:pt>
                  <c:pt idx="3">
                    <c:v>1</c:v>
                  </c:pt>
                  <c:pt idx="4">
                    <c:v>1.4</c:v>
                  </c:pt>
                  <c:pt idx="5">
                    <c:v>1</c:v>
                  </c:pt>
                  <c:pt idx="6">
                    <c:v>0.9</c:v>
                  </c:pt>
                </c:numCache>
              </c:numRef>
            </c:plus>
            <c:minus>
              <c:numRef>
                <c:f>'[Lactic acid.xlsx]Inoculum size'!$F$25:$F$31</c:f>
                <c:numCache>
                  <c:formatCode>General</c:formatCode>
                  <c:ptCount val="7"/>
                  <c:pt idx="0">
                    <c:v>2.248599564173225</c:v>
                  </c:pt>
                  <c:pt idx="1">
                    <c:v>2.9839906166072359</c:v>
                  </c:pt>
                  <c:pt idx="2">
                    <c:v>1</c:v>
                  </c:pt>
                  <c:pt idx="3">
                    <c:v>1</c:v>
                  </c:pt>
                  <c:pt idx="4">
                    <c:v>1.4</c:v>
                  </c:pt>
                  <c:pt idx="5">
                    <c:v>1</c:v>
                  </c:pt>
                  <c:pt idx="6">
                    <c:v>0.9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'[Lactic acid.xlsx]Inoculum size'!$A$4:$A$10</c:f>
              <c:numCache>
                <c:formatCode>General</c:formatCode>
                <c:ptCount val="7"/>
                <c:pt idx="0">
                  <c:v>24</c:v>
                </c:pt>
                <c:pt idx="1">
                  <c:v>48</c:v>
                </c:pt>
                <c:pt idx="2">
                  <c:v>120</c:v>
                </c:pt>
                <c:pt idx="3">
                  <c:v>144</c:v>
                </c:pt>
                <c:pt idx="4">
                  <c:v>168</c:v>
                </c:pt>
                <c:pt idx="5">
                  <c:v>216</c:v>
                </c:pt>
                <c:pt idx="6">
                  <c:v>288</c:v>
                </c:pt>
              </c:numCache>
            </c:numRef>
          </c:xVal>
          <c:yVal>
            <c:numRef>
              <c:f>'[Lactic acid.xlsx]Inoculum size'!$G$25:$G$31</c:f>
              <c:numCache>
                <c:formatCode>0.00</c:formatCode>
                <c:ptCount val="7"/>
                <c:pt idx="0">
                  <c:v>6.1</c:v>
                </c:pt>
                <c:pt idx="1">
                  <c:v>8.75</c:v>
                </c:pt>
                <c:pt idx="2">
                  <c:v>16.685000000000002</c:v>
                </c:pt>
                <c:pt idx="3">
                  <c:v>17.29</c:v>
                </c:pt>
                <c:pt idx="4" formatCode="0.0">
                  <c:v>17.5</c:v>
                </c:pt>
                <c:pt idx="5" formatCode="0.0">
                  <c:v>17.399999999999999</c:v>
                </c:pt>
                <c:pt idx="6" formatCode="0.0">
                  <c:v>17.8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47-4E7E-A639-0177362B9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699440"/>
        <c:axId val="1103701936"/>
      </c:scatterChart>
      <c:valAx>
        <c:axId val="1103699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+mn-cs"/>
                  </a:defRPr>
                </a:pPr>
                <a:r>
                  <a:rPr lang="en-US"/>
                  <a:t>Time (h)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Segoe UI Emoji" panose="020B0502040204020203" pitchFamily="34" charset="0"/>
                  <a:ea typeface="Segoe UI Emoji" panose="020B0502040204020203" pitchFamily="34" charset="0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defRPr>
            </a:pPr>
            <a:endParaRPr lang="el-GR"/>
          </a:p>
        </c:txPr>
        <c:crossAx val="1103701936"/>
        <c:crosses val="autoZero"/>
        <c:crossBetween val="midCat"/>
        <c:majorUnit val="50"/>
      </c:valAx>
      <c:valAx>
        <c:axId val="1103701936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Segoe UI Emoji" panose="020B0502040204020203" pitchFamily="34" charset="0"/>
                    <a:ea typeface="Segoe UI Emoji" panose="020B0502040204020203" pitchFamily="34" charset="0"/>
                    <a:cs typeface="+mn-cs"/>
                  </a:defRPr>
                </a:pPr>
                <a:r>
                  <a:rPr lang="en-US"/>
                  <a:t>Lactic Acid (g/L)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Segoe UI Emoji" panose="020B0502040204020203" pitchFamily="34" charset="0"/>
                  <a:ea typeface="Segoe UI Emoji" panose="020B0502040204020203" pitchFamily="34" charset="0"/>
                  <a:cs typeface="+mn-cs"/>
                </a:defRPr>
              </a:pPr>
              <a:endParaRPr lang="el-G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defRPr>
            </a:pPr>
            <a:endParaRPr lang="el-GR"/>
          </a:p>
        </c:txPr>
        <c:crossAx val="110369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Segoe UI Emoji" panose="020B0502040204020203" pitchFamily="34" charset="0"/>
              <a:ea typeface="Segoe UI Emoji" panose="020B0502040204020203" pitchFamily="34" charset="0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Segoe UI Emoji" panose="020B0502040204020203" pitchFamily="34" charset="0"/>
          <a:ea typeface="Segoe UI Emoji" panose="020B0502040204020203" pitchFamily="34" charset="0"/>
        </a:defRPr>
      </a:pPr>
      <a:endParaRPr lang="el-G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EthLac_chem_dok2!$E$32</c:f>
              <c:strCache>
                <c:ptCount val="1"/>
                <c:pt idx="0">
                  <c:v>Lactic acid 80% w/w</c:v>
                </c:pt>
              </c:strCache>
            </c:strRef>
          </c:tx>
          <c:spPr>
            <a:ln w="19050" cap="rnd">
              <a:solidFill>
                <a:schemeClr val="accent4">
                  <a:shade val="7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76000"/>
                </a:schemeClr>
              </a:solidFill>
              <a:ln w="9525">
                <a:solidFill>
                  <a:schemeClr val="accent4">
                    <a:shade val="76000"/>
                  </a:schemeClr>
                </a:solidFill>
              </a:ln>
              <a:effectLst/>
            </c:spPr>
          </c:marker>
          <c:xVal>
            <c:numRef>
              <c:f>EthLac_chem_dok2!$D$33:$D$38</c:f>
              <c:numCache>
                <c:formatCode>General</c:formatCode>
                <c:ptCount val="6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135</c:v>
                </c:pt>
                <c:pt idx="4">
                  <c:v>195</c:v>
                </c:pt>
                <c:pt idx="5">
                  <c:v>255</c:v>
                </c:pt>
              </c:numCache>
            </c:numRef>
          </c:xVal>
          <c:yVal>
            <c:numRef>
              <c:f>EthLac_chem_dok2!$E$33:$E$38</c:f>
              <c:numCache>
                <c:formatCode>General</c:formatCode>
                <c:ptCount val="6"/>
                <c:pt idx="0">
                  <c:v>0</c:v>
                </c:pt>
                <c:pt idx="1">
                  <c:v>2.9046714208004798</c:v>
                </c:pt>
                <c:pt idx="2">
                  <c:v>3.6277766600347303</c:v>
                </c:pt>
                <c:pt idx="3">
                  <c:v>44.4713596971662</c:v>
                </c:pt>
                <c:pt idx="4">
                  <c:v>40.943226104516398</c:v>
                </c:pt>
                <c:pt idx="5">
                  <c:v>59.846571136893701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815-4013-B4B4-7FFF1D2E303D}"/>
            </c:ext>
          </c:extLst>
        </c:ser>
        <c:ser>
          <c:idx val="1"/>
          <c:order val="1"/>
          <c:tx>
            <c:strRef>
              <c:f>EthLac_chem_dok2!$I$32</c:f>
              <c:strCache>
                <c:ptCount val="1"/>
                <c:pt idx="0">
                  <c:v>Lactic acid 88% w/w</c:v>
                </c:pt>
              </c:strCache>
            </c:strRef>
          </c:tx>
          <c:spPr>
            <a:ln w="19050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xVal>
            <c:numRef>
              <c:f>EthLac_chem_dok2!$H$33:$H$37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</c:numCache>
            </c:numRef>
          </c:xVal>
          <c:yVal>
            <c:numRef>
              <c:f>EthLac_chem_dok2!$I$33:$I$37</c:f>
              <c:numCache>
                <c:formatCode>General</c:formatCode>
                <c:ptCount val="5"/>
                <c:pt idx="0">
                  <c:v>0</c:v>
                </c:pt>
                <c:pt idx="1">
                  <c:v>23.465845136332501</c:v>
                </c:pt>
                <c:pt idx="2">
                  <c:v>33.421369017907296</c:v>
                </c:pt>
                <c:pt idx="3">
                  <c:v>38.358391308417097</c:v>
                </c:pt>
                <c:pt idx="4">
                  <c:v>57.451053300680101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815-4013-B4B4-7FFF1D2E3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710536"/>
        <c:axId val="406711848"/>
      </c:scatterChart>
      <c:valAx>
        <c:axId val="406710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406711848"/>
        <c:crosses val="autoZero"/>
        <c:crossBetween val="midCat"/>
      </c:valAx>
      <c:valAx>
        <c:axId val="40671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Lactic acid conversion (%)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406710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BIOETH_EL_DOK1!$F$29</c:f>
              <c:strCache>
                <c:ptCount val="1"/>
                <c:pt idx="0">
                  <c:v>Bioethanol 89% v/v</c:v>
                </c:pt>
              </c:strCache>
            </c:strRef>
          </c:tx>
          <c:spPr>
            <a:ln w="19050" cap="rnd">
              <a:solidFill>
                <a:schemeClr val="accent4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shade val="65000"/>
                </a:schemeClr>
              </a:solidFill>
              <a:ln w="9525">
                <a:solidFill>
                  <a:schemeClr val="accent4">
                    <a:shade val="65000"/>
                  </a:schemeClr>
                </a:solidFill>
              </a:ln>
              <a:effectLst/>
            </c:spPr>
          </c:marker>
          <c:xVal>
            <c:numRef>
              <c:f>BIOETH_EL_DOK1!$E$30:$E$35</c:f>
              <c:numCache>
                <c:formatCode>General</c:formatCode>
                <c:ptCount val="6"/>
                <c:pt idx="0">
                  <c:v>0</c:v>
                </c:pt>
                <c:pt idx="1">
                  <c:v>30</c:v>
                </c:pt>
                <c:pt idx="2">
                  <c:v>90</c:v>
                </c:pt>
                <c:pt idx="3">
                  <c:v>150</c:v>
                </c:pt>
                <c:pt idx="4">
                  <c:v>210</c:v>
                </c:pt>
                <c:pt idx="5">
                  <c:v>270</c:v>
                </c:pt>
              </c:numCache>
            </c:numRef>
          </c:xVal>
          <c:yVal>
            <c:numRef>
              <c:f>BIOETH_EL_DOK1!$F$30:$F$35</c:f>
              <c:numCache>
                <c:formatCode>General</c:formatCode>
                <c:ptCount val="6"/>
                <c:pt idx="0">
                  <c:v>0</c:v>
                </c:pt>
                <c:pt idx="1">
                  <c:v>2.3813564246115604</c:v>
                </c:pt>
                <c:pt idx="2">
                  <c:v>10.809828917416894</c:v>
                </c:pt>
                <c:pt idx="3">
                  <c:v>11.709766284546337</c:v>
                </c:pt>
                <c:pt idx="4">
                  <c:v>29.119211372693776</c:v>
                </c:pt>
                <c:pt idx="5">
                  <c:v>54.014541635051174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6D-40EB-86E8-9EBDC9269140}"/>
            </c:ext>
          </c:extLst>
        </c:ser>
        <c:ser>
          <c:idx val="2"/>
          <c:order val="1"/>
          <c:tx>
            <c:strRef>
              <c:f>BIOETH_EL_DOK1!$I$29</c:f>
              <c:strCache>
                <c:ptCount val="1"/>
                <c:pt idx="0">
                  <c:v>Bioethanol 99 % v/v</c:v>
                </c:pt>
              </c:strCache>
            </c:strRef>
          </c:tx>
          <c:spPr>
            <a:ln w="19050" cap="rnd">
              <a:solidFill>
                <a:schemeClr val="accent4">
                  <a:tint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65000"/>
                </a:schemeClr>
              </a:solidFill>
              <a:ln w="9525">
                <a:solidFill>
                  <a:schemeClr val="accent4">
                    <a:tint val="65000"/>
                  </a:schemeClr>
                </a:solidFill>
              </a:ln>
              <a:effectLst/>
            </c:spPr>
          </c:marker>
          <c:xVal>
            <c:numRef>
              <c:f>BIOETH_EL_DOK1!$H$30:$H$34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</c:numCache>
            </c:numRef>
          </c:xVal>
          <c:yVal>
            <c:numRef>
              <c:f>BIOETH_EL_DOK1!$I$30:$I$34</c:f>
              <c:numCache>
                <c:formatCode>General</c:formatCode>
                <c:ptCount val="5"/>
                <c:pt idx="0">
                  <c:v>0</c:v>
                </c:pt>
                <c:pt idx="1">
                  <c:v>23.465845136332501</c:v>
                </c:pt>
                <c:pt idx="2">
                  <c:v>33.421369017907296</c:v>
                </c:pt>
                <c:pt idx="3">
                  <c:v>38.358391308417097</c:v>
                </c:pt>
                <c:pt idx="4">
                  <c:v>57.451053300680101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6D-40EB-86E8-9EBDC92691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6796320"/>
        <c:axId val="626800256"/>
      </c:scatterChart>
      <c:valAx>
        <c:axId val="626796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26800256"/>
        <c:crosses val="autoZero"/>
        <c:crossBetween val="midCat"/>
      </c:valAx>
      <c:valAx>
        <c:axId val="626800256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Lactic acid conversion (%)</a:t>
                </a:r>
                <a:endParaRPr lang="el-G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6267963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l-G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Ethanol yield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Sheet1!$B$1:$O$1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cat>
          <c:val>
            <c:numRef>
              <c:f>Sheet1!$B$11:$O$11</c:f>
              <c:numCache>
                <c:formatCode>0.00</c:formatCode>
                <c:ptCount val="14"/>
                <c:pt idx="0">
                  <c:v>87.46</c:v>
                </c:pt>
                <c:pt idx="1">
                  <c:v>58.11</c:v>
                </c:pt>
                <c:pt idx="2">
                  <c:v>89.010987296274465</c:v>
                </c:pt>
                <c:pt idx="3">
                  <c:v>73.921684361444605</c:v>
                </c:pt>
                <c:pt idx="4">
                  <c:v>86.231427917451114</c:v>
                </c:pt>
                <c:pt idx="5">
                  <c:v>91.449292756070591</c:v>
                </c:pt>
                <c:pt idx="6">
                  <c:v>89.319563597594836</c:v>
                </c:pt>
                <c:pt idx="7">
                  <c:v>85.861760902085294</c:v>
                </c:pt>
                <c:pt idx="8">
                  <c:v>90.697373885717681</c:v>
                </c:pt>
                <c:pt idx="9">
                  <c:v>89.544407066503453</c:v>
                </c:pt>
                <c:pt idx="10">
                  <c:v>91.031990286251528</c:v>
                </c:pt>
                <c:pt idx="11">
                  <c:v>87.545030554591662</c:v>
                </c:pt>
                <c:pt idx="12">
                  <c:v>82.029251614391129</c:v>
                </c:pt>
                <c:pt idx="13">
                  <c:v>81.724330674034206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D-4D8A-8D15-6DA4AB3EA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8934031"/>
        <c:axId val="1808936527"/>
      </c:barChart>
      <c:lineChart>
        <c:grouping val="standard"/>
        <c:varyColors val="0"/>
        <c:ser>
          <c:idx val="1"/>
          <c:order val="1"/>
          <c:tx>
            <c:strRef>
              <c:f>Sheet1!$A$12</c:f>
              <c:strCache>
                <c:ptCount val="1"/>
                <c:pt idx="0">
                  <c:v>Ethanol (L/tn dried FW)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Sheet1!$B$4:$O$4</c:f>
              <c:strCache>
                <c:ptCount val="14"/>
                <c:pt idx="0">
                  <c:v>Trial 1</c:v>
                </c:pt>
                <c:pt idx="1">
                  <c:v>Trial 2</c:v>
                </c:pt>
                <c:pt idx="2">
                  <c:v>Trial 3</c:v>
                </c:pt>
                <c:pt idx="3">
                  <c:v>Trial 4</c:v>
                </c:pt>
                <c:pt idx="4">
                  <c:v>Trial 5</c:v>
                </c:pt>
                <c:pt idx="5">
                  <c:v>Trial 6</c:v>
                </c:pt>
                <c:pt idx="6">
                  <c:v>Trial 7</c:v>
                </c:pt>
                <c:pt idx="7">
                  <c:v>Trial 8</c:v>
                </c:pt>
                <c:pt idx="8">
                  <c:v>Trial 9</c:v>
                </c:pt>
                <c:pt idx="9">
                  <c:v>Trial 10</c:v>
                </c:pt>
                <c:pt idx="10">
                  <c:v>Trial 11</c:v>
                </c:pt>
                <c:pt idx="11">
                  <c:v>Trial 12</c:v>
                </c:pt>
                <c:pt idx="12">
                  <c:v>Trial 13</c:v>
                </c:pt>
                <c:pt idx="13">
                  <c:v>Trial 14</c:v>
                </c:pt>
              </c:strCache>
            </c:strRef>
          </c:cat>
          <c:val>
            <c:numRef>
              <c:f>Sheet1!$B$12:$O$12</c:f>
              <c:numCache>
                <c:formatCode>0.00</c:formatCode>
                <c:ptCount val="14"/>
                <c:pt idx="0">
                  <c:v>131.78707224334596</c:v>
                </c:pt>
                <c:pt idx="1">
                  <c:v>77.566539923954366</c:v>
                </c:pt>
                <c:pt idx="2">
                  <c:v>152.32404748971834</c:v>
                </c:pt>
                <c:pt idx="3">
                  <c:v>146.29930286506553</c:v>
                </c:pt>
                <c:pt idx="4">
                  <c:v>159.31346517407653</c:v>
                </c:pt>
                <c:pt idx="5">
                  <c:v>113.07339518699324</c:v>
                </c:pt>
                <c:pt idx="6">
                  <c:v>136.88212927756652</c:v>
                </c:pt>
                <c:pt idx="7">
                  <c:v>114.06844106463878</c:v>
                </c:pt>
                <c:pt idx="8">
                  <c:v>133.40000792777187</c:v>
                </c:pt>
                <c:pt idx="9">
                  <c:v>143.2663271293784</c:v>
                </c:pt>
                <c:pt idx="10">
                  <c:v>145.97772296096181</c:v>
                </c:pt>
                <c:pt idx="11">
                  <c:v>152.09125475285171</c:v>
                </c:pt>
                <c:pt idx="12">
                  <c:v>113.03454150412323</c:v>
                </c:pt>
                <c:pt idx="13">
                  <c:v>117.87072243346007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FD-4D8A-8D15-6DA4AB3EA9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2824351"/>
        <c:axId val="1632837247"/>
      </c:lineChart>
      <c:catAx>
        <c:axId val="18089340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Trial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808936527"/>
        <c:crosses val="autoZero"/>
        <c:auto val="1"/>
        <c:lblAlgn val="ctr"/>
        <c:lblOffset val="100"/>
        <c:noMultiLvlLbl val="0"/>
      </c:catAx>
      <c:valAx>
        <c:axId val="1808936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Ethanol yield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808934031"/>
        <c:crosses val="autoZero"/>
        <c:crossBetween val="between"/>
      </c:valAx>
      <c:valAx>
        <c:axId val="1632837247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Ethanol (L/tn dried FW)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32824351"/>
        <c:crosses val="max"/>
        <c:crossBetween val="between"/>
      </c:valAx>
      <c:catAx>
        <c:axId val="16328243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283724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l-G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consumption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DE-420A-B18C-D0A22205914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DE-420A-B18C-D0A22205914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DE-420A-B18C-D0A222059144}"/>
              </c:ext>
            </c:extLst>
          </c:dPt>
          <c:cat>
            <c:strRef>
              <c:f>Sheet1!$A$2:$A$4</c:f>
              <c:strCache>
                <c:ptCount val="3"/>
                <c:pt idx="0">
                  <c:v>Drying</c:v>
                </c:pt>
                <c:pt idx="1">
                  <c:v>Bioconversion</c:v>
                </c:pt>
                <c:pt idx="2">
                  <c:v>Distillation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49.2</c:v>
                </c:pt>
                <c:pt idx="1">
                  <c:v>13.6</c:v>
                </c:pt>
                <c:pt idx="2">
                  <c:v>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52-4F08-814C-C08AD776C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l-G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30275965670477"/>
          <c:y val="3.2000315863095902E-2"/>
          <c:w val="0.75762652424928156"/>
          <c:h val="0.7923256256854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'Comparative Trials 3 to 13'!$E$4</c:f>
              <c:strCache>
                <c:ptCount val="1"/>
                <c:pt idx="0">
                  <c:v>Ethanol Yield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'Comparative Trials 3 to 13'!$E$5:$E$15</c:f>
              <c:numCache>
                <c:formatCode>0.00%</c:formatCode>
                <c:ptCount val="11"/>
                <c:pt idx="0">
                  <c:v>0.62117606665172798</c:v>
                </c:pt>
                <c:pt idx="1">
                  <c:v>0.79397146257983053</c:v>
                </c:pt>
                <c:pt idx="2">
                  <c:v>0.67562291883257164</c:v>
                </c:pt>
                <c:pt idx="3">
                  <c:v>0.69984858467640421</c:v>
                </c:pt>
                <c:pt idx="4">
                  <c:v>0.69328837757483552</c:v>
                </c:pt>
                <c:pt idx="5">
                  <c:v>0.71449190780192406</c:v>
                </c:pt>
                <c:pt idx="6">
                  <c:v>0.75122072267381146</c:v>
                </c:pt>
                <c:pt idx="7">
                  <c:v>0.70212040186588587</c:v>
                </c:pt>
                <c:pt idx="8">
                  <c:v>0.85260486175103622</c:v>
                </c:pt>
                <c:pt idx="9">
                  <c:v>0.75611851301869304</c:v>
                </c:pt>
                <c:pt idx="10">
                  <c:v>0.88545103521167223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45-4D1D-8DD6-0CEEF5E86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971559439"/>
        <c:axId val="971554399"/>
      </c:barChart>
      <c:lineChart>
        <c:grouping val="standard"/>
        <c:varyColors val="0"/>
        <c:ser>
          <c:idx val="1"/>
          <c:order val="1"/>
          <c:tx>
            <c:strRef>
              <c:f>'Comparative Trials 3 to 13'!$N$4</c:f>
              <c:strCache>
                <c:ptCount val="1"/>
                <c:pt idx="0">
                  <c:v>Ethanol (L/(tn FW solid))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'Comparative Trials 3 to 13'!$N$5:$N$15</c:f>
              <c:numCache>
                <c:formatCode>0.00</c:formatCode>
                <c:ptCount val="11"/>
                <c:pt idx="0">
                  <c:v>98.378891242277064</c:v>
                </c:pt>
                <c:pt idx="1">
                  <c:v>111.84605993735404</c:v>
                </c:pt>
                <c:pt idx="2">
                  <c:v>164.55039166880562</c:v>
                </c:pt>
                <c:pt idx="3">
                  <c:v>119.76864629776176</c:v>
                </c:pt>
                <c:pt idx="4">
                  <c:v>157.47782002534859</c:v>
                </c:pt>
                <c:pt idx="5">
                  <c:v>101.34542263819833</c:v>
                </c:pt>
                <c:pt idx="6">
                  <c:v>106.51145455299888</c:v>
                </c:pt>
                <c:pt idx="7">
                  <c:v>102.91030292376212</c:v>
                </c:pt>
                <c:pt idx="8">
                  <c:v>205.51003368933431</c:v>
                </c:pt>
                <c:pt idx="9">
                  <c:v>134.65013829201806</c:v>
                </c:pt>
                <c:pt idx="10">
                  <c:v>164.71815549026658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45-4D1D-8DD6-0CEEF5E86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064688"/>
        <c:axId val="587063040"/>
      </c:lineChart>
      <c:catAx>
        <c:axId val="9715594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Trials</a:t>
                </a:r>
              </a:p>
            </c:rich>
          </c:tx>
          <c:layout>
            <c:manualLayout>
              <c:xMode val="edge"/>
              <c:yMode val="edge"/>
              <c:x val="0.45315737039628301"/>
              <c:y val="0.87976845012361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71554399"/>
        <c:crosses val="autoZero"/>
        <c:auto val="1"/>
        <c:lblAlgn val="ctr"/>
        <c:lblOffset val="100"/>
        <c:noMultiLvlLbl val="0"/>
      </c:catAx>
      <c:valAx>
        <c:axId val="971554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Ethanol Yield</a:t>
                </a:r>
                <a:r>
                  <a:rPr lang="en-GB" sz="1200" b="1" baseline="0"/>
                  <a:t> (%)</a:t>
                </a:r>
                <a:endParaRPr lang="en-GB" sz="1200" b="1"/>
              </a:p>
            </c:rich>
          </c:tx>
          <c:layout>
            <c:manualLayout>
              <c:xMode val="edge"/>
              <c:yMode val="edge"/>
              <c:x val="4.4316419233325945E-3"/>
              <c:y val="0.250656675652487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971559439"/>
        <c:crosses val="autoZero"/>
        <c:crossBetween val="between"/>
      </c:valAx>
      <c:valAx>
        <c:axId val="587063040"/>
        <c:scaling>
          <c:orientation val="minMax"/>
          <c:max val="250"/>
          <c:min val="0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Ethanol (L/tn</a:t>
                </a:r>
                <a:r>
                  <a:rPr lang="en-GB" sz="1200" b="1" baseline="0"/>
                  <a:t> dried FW)</a:t>
                </a:r>
              </a:p>
            </c:rich>
          </c:tx>
          <c:layout>
            <c:manualLayout>
              <c:xMode val="edge"/>
              <c:yMode val="edge"/>
              <c:x val="0.95645911810325723"/>
              <c:y val="0.235230509145737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587064688"/>
        <c:crosses val="max"/>
        <c:crossBetween val="between"/>
        <c:majorUnit val="25"/>
      </c:valAx>
      <c:catAx>
        <c:axId val="587064688"/>
        <c:scaling>
          <c:orientation val="minMax"/>
        </c:scaling>
        <c:delete val="1"/>
        <c:axPos val="b"/>
        <c:majorTickMark val="out"/>
        <c:minorTickMark val="none"/>
        <c:tickLblPos val="nextTo"/>
        <c:crossAx val="587063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Energy consumption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DE-420A-B18C-D0A22205914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DE-420A-B18C-D0A22205914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DE-420A-B18C-D0A222059144}"/>
              </c:ext>
            </c:extLst>
          </c:dPt>
          <c:dLbls>
            <c:dLbl>
              <c:idx val="0"/>
              <c:layout>
                <c:manualLayout>
                  <c:x val="3.9809373552570637E-3"/>
                  <c:y val="-1.0259142135534945E-2"/>
                </c:manualLayout>
              </c:layout>
              <c:tx>
                <c:rich>
                  <a:bodyPr/>
                  <a:lstStyle/>
                  <a:p>
                    <a:fld id="{217ED475-4791-4D12-BE73-F0AC23A906A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FDE-420A-B18C-D0A222059144}"/>
                </c:ext>
              </c:extLst>
            </c:dLbl>
            <c:dLbl>
              <c:idx val="1"/>
              <c:layout>
                <c:manualLayout>
                  <c:x val="5.4228013547938728E-2"/>
                  <c:y val="-4.03873336587643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547A9B-8968-44B6-9B0F-DB3DC51599A8}" type="VALUE">
                      <a:rPr lang="en-US" sz="2000" smtClean="0"/>
                      <a:pPr>
                        <a:defRPr sz="2000"/>
                      </a:pPr>
                      <a:t>[VALUE]</a:t>
                    </a:fld>
                    <a:r>
                      <a:rPr lang="en-US" sz="200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02941176470587"/>
                      <c:h val="0.135444743935309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FDE-420A-B18C-D0A222059144}"/>
                </c:ext>
              </c:extLst>
            </c:dLbl>
            <c:dLbl>
              <c:idx val="2"/>
              <c:layout>
                <c:manualLayout>
                  <c:x val="-1.922367125984252E-2"/>
                  <c:y val="5.5591400131587325E-3"/>
                </c:manualLayout>
              </c:layout>
              <c:tx>
                <c:rich>
                  <a:bodyPr/>
                  <a:lstStyle/>
                  <a:p>
                    <a:fld id="{00F1187C-AD8E-4D07-894F-9DAC687D9B31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FDE-420A-B18C-D0A2220591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Shredding</c:v>
                </c:pt>
                <c:pt idx="1">
                  <c:v>Bioconversion</c:v>
                </c:pt>
                <c:pt idx="2">
                  <c:v>Distillation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8.64</c:v>
                </c:pt>
                <c:pt idx="1">
                  <c:v>48.19</c:v>
                </c:pt>
                <c:pt idx="2">
                  <c:v>43.17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52-4F08-814C-C08AD776C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l-G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'Σύγκριση με ξηρό'!$B$21</c:f>
              <c:strCache>
                <c:ptCount val="1"/>
                <c:pt idx="0">
                  <c:v>Pretreatment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('Σύγκριση με ξηρό'!$G$22,'Σύγκριση με ξηρό'!$G$23)</c:f>
                <c:numCache>
                  <c:formatCode>General</c:formatCode>
                  <c:ptCount val="2"/>
                  <c:pt idx="0">
                    <c:v>0.06</c:v>
                  </c:pt>
                  <c:pt idx="1">
                    <c:v>0.01</c:v>
                  </c:pt>
                </c:numCache>
              </c:numRef>
            </c:plus>
            <c:minus>
              <c:numRef>
                <c:f>('Σύγκριση με ξηρό'!$G$22,'Σύγκριση με ξηρό'!$G$23)</c:f>
                <c:numCache>
                  <c:formatCode>General</c:formatCode>
                  <c:ptCount val="2"/>
                  <c:pt idx="0">
                    <c:v>0.06</c:v>
                  </c:pt>
                  <c:pt idx="1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strRef>
              <c:f>'Σύγκριση με ξηρό'!$C$2:$D$2</c:f>
              <c:strCache>
                <c:ptCount val="2"/>
                <c:pt idx="0">
                  <c:v>2nd Phase Dried Feedstock</c:v>
                </c:pt>
                <c:pt idx="1">
                  <c:v>3rd Phase Wet Feedstock</c:v>
                </c:pt>
              </c:strCache>
            </c:strRef>
          </c:cat>
          <c:val>
            <c:numRef>
              <c:f>'Σύγκριση με ξηρό'!$C$22:$C$23</c:f>
              <c:numCache>
                <c:formatCode>0.000</c:formatCode>
                <c:ptCount val="2"/>
                <c:pt idx="0" formatCode="General">
                  <c:v>0.67400000000000004</c:v>
                </c:pt>
                <c:pt idx="1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9F-45D2-A0F4-B69A3A45A17E}"/>
            </c:ext>
          </c:extLst>
        </c:ser>
        <c:ser>
          <c:idx val="1"/>
          <c:order val="1"/>
          <c:tx>
            <c:strRef>
              <c:f>'Σύγκριση με ξηρό'!$B$24</c:f>
              <c:strCache>
                <c:ptCount val="1"/>
                <c:pt idx="0">
                  <c:v>Bioconversion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('Σύγκριση με ξηρό'!$H$25,'Σύγκριση με ξηρό'!$H$26)</c:f>
                <c:numCache>
                  <c:formatCode>General</c:formatCode>
                  <c:ptCount val="2"/>
                  <c:pt idx="0">
                    <c:v>0.06</c:v>
                  </c:pt>
                  <c:pt idx="1">
                    <c:v>7.0000000000000007E-2</c:v>
                  </c:pt>
                </c:numCache>
              </c:numRef>
            </c:plus>
            <c:minus>
              <c:numRef>
                <c:f>('Σύγκριση με ξηρό'!$H$25,'Σύγκριση με ξηρό'!$H$26)</c:f>
                <c:numCache>
                  <c:formatCode>General</c:formatCode>
                  <c:ptCount val="2"/>
                  <c:pt idx="0">
                    <c:v>0.06</c:v>
                  </c:pt>
                  <c:pt idx="1">
                    <c:v>7.0000000000000007E-2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strRef>
              <c:f>'Σύγκριση με ξηρό'!$C$2:$D$2</c:f>
              <c:strCache>
                <c:ptCount val="2"/>
                <c:pt idx="0">
                  <c:v>2nd Phase Dried Feedstock</c:v>
                </c:pt>
                <c:pt idx="1">
                  <c:v>3rd Phase Wet Feedstock</c:v>
                </c:pt>
              </c:strCache>
            </c:strRef>
          </c:cat>
          <c:val>
            <c:numRef>
              <c:f>'Σύγκριση με ξηρό'!$C$25:$C$26</c:f>
              <c:numCache>
                <c:formatCode>General</c:formatCode>
                <c:ptCount val="2"/>
                <c:pt idx="0">
                  <c:v>0.14499999999999999</c:v>
                </c:pt>
                <c:pt idx="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9F-45D2-A0F4-B69A3A45A17E}"/>
            </c:ext>
          </c:extLst>
        </c:ser>
        <c:ser>
          <c:idx val="2"/>
          <c:order val="2"/>
          <c:tx>
            <c:strRef>
              <c:f>'Σύγκριση με ξηρό'!$B$27</c:f>
              <c:strCache>
                <c:ptCount val="1"/>
                <c:pt idx="0">
                  <c:v>Distillation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('Σύγκριση με ξηρό'!$E$28,'Σύγκριση με ξηρό'!$E$29)</c:f>
                <c:numCache>
                  <c:formatCode>General</c:formatCode>
                  <c:ptCount val="2"/>
                  <c:pt idx="0">
                    <c:v>0.06</c:v>
                  </c:pt>
                  <c:pt idx="1">
                    <c:v>0.04</c:v>
                  </c:pt>
                </c:numCache>
              </c:numRef>
            </c:plus>
            <c:minus>
              <c:numRef>
                <c:f>('Σύγκριση με ξηρό'!$E$28,'Σύγκριση με ξηρό'!$E$29)</c:f>
                <c:numCache>
                  <c:formatCode>General</c:formatCode>
                  <c:ptCount val="2"/>
                  <c:pt idx="0">
                    <c:v>0.06</c:v>
                  </c:pt>
                  <c:pt idx="1">
                    <c:v>0.04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strRef>
              <c:f>'Σύγκριση με ξηρό'!$C$2:$D$2</c:f>
              <c:strCache>
                <c:ptCount val="2"/>
                <c:pt idx="0">
                  <c:v>2nd Phase Dried Feedstock</c:v>
                </c:pt>
                <c:pt idx="1">
                  <c:v>3rd Phase Wet Feedstock</c:v>
                </c:pt>
              </c:strCache>
            </c:strRef>
          </c:cat>
          <c:val>
            <c:numRef>
              <c:f>'Σύγκριση με ξηρό'!$C$28:$C$29</c:f>
              <c:numCache>
                <c:formatCode>General</c:formatCode>
                <c:ptCount val="2"/>
                <c:pt idx="0">
                  <c:v>0.28000000000000003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9F-45D2-A0F4-B69A3A45A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59362112"/>
        <c:axId val="750918272"/>
      </c:barChart>
      <c:catAx>
        <c:axId val="125936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750918272"/>
        <c:crosses val="autoZero"/>
        <c:auto val="1"/>
        <c:lblAlgn val="ctr"/>
        <c:lblOffset val="100"/>
        <c:noMultiLvlLbl val="0"/>
      </c:catAx>
      <c:valAx>
        <c:axId val="75091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Energy Consumption </a:t>
                </a:r>
                <a:br>
                  <a:rPr lang="en-GB"/>
                </a:br>
                <a:r>
                  <a:rPr lang="en-GB"/>
                  <a:t>(kwh/kg Wet Feedstock)</a:t>
                </a:r>
              </a:p>
            </c:rich>
          </c:tx>
          <c:layout>
            <c:manualLayout>
              <c:xMode val="edge"/>
              <c:yMode val="edge"/>
              <c:x val="1.5112853405321968E-2"/>
              <c:y val="0.273063553014198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l-G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25936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64006-E994-4352-9401-3A34D018CB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57EFCB-9857-4A68-93F6-0C6B670E978D}">
      <dgm:prSet custT="1"/>
      <dgm:spPr>
        <a:solidFill>
          <a:srgbClr val="2046A5"/>
        </a:solidFill>
      </dgm:spPr>
      <dgm:t>
        <a:bodyPr/>
        <a:lstStyle/>
        <a:p>
          <a:r>
            <a:rPr lang="en-US" sz="1800" dirty="0"/>
            <a:t>Enzymes and Yeast</a:t>
          </a:r>
          <a:r>
            <a:rPr lang="el-GR" sz="1800" dirty="0"/>
            <a:t> :</a:t>
          </a:r>
          <a:endParaRPr lang="en-US" sz="1800" dirty="0"/>
        </a:p>
      </dgm:t>
    </dgm:pt>
    <dgm:pt modelId="{1CEF78E1-04B7-4979-8B47-069D62099F61}" type="parTrans" cxnId="{A83A7A49-1BC6-4756-8D71-D3DE2FD8A986}">
      <dgm:prSet/>
      <dgm:spPr/>
      <dgm:t>
        <a:bodyPr/>
        <a:lstStyle/>
        <a:p>
          <a:endParaRPr lang="en-US"/>
        </a:p>
      </dgm:t>
    </dgm:pt>
    <dgm:pt modelId="{DDBE0987-DFC6-4900-B21C-D68130AAFC10}" type="sibTrans" cxnId="{A83A7A49-1BC6-4756-8D71-D3DE2FD8A986}">
      <dgm:prSet/>
      <dgm:spPr/>
      <dgm:t>
        <a:bodyPr/>
        <a:lstStyle/>
        <a:p>
          <a:endParaRPr lang="en-US"/>
        </a:p>
      </dgm:t>
    </dgm:pt>
    <dgm:pt modelId="{0F17CE45-9DFF-4BB4-9222-57ED3423A75D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dirty="0"/>
            <a:t>Amylase</a:t>
          </a:r>
          <a:r>
            <a:rPr lang="el-GR" sz="1800" dirty="0"/>
            <a:t>: 40μ</a:t>
          </a:r>
          <a:r>
            <a:rPr lang="en-US" sz="1800" dirty="0"/>
            <a:t>L/g starch</a:t>
          </a:r>
        </a:p>
      </dgm:t>
    </dgm:pt>
    <dgm:pt modelId="{EC2DB66B-2AE1-4065-88CC-63A9289A1417}" type="parTrans" cxnId="{254AA2BF-477F-4853-AAAF-82859B66F832}">
      <dgm:prSet/>
      <dgm:spPr/>
      <dgm:t>
        <a:bodyPr/>
        <a:lstStyle/>
        <a:p>
          <a:endParaRPr lang="en-US"/>
        </a:p>
      </dgm:t>
    </dgm:pt>
    <dgm:pt modelId="{A68BE5C0-5575-42E5-A31B-FC8D50DFB13A}" type="sibTrans" cxnId="{254AA2BF-477F-4853-AAAF-82859B66F832}">
      <dgm:prSet/>
      <dgm:spPr/>
      <dgm:t>
        <a:bodyPr/>
        <a:lstStyle/>
        <a:p>
          <a:endParaRPr lang="en-US"/>
        </a:p>
      </dgm:t>
    </dgm:pt>
    <dgm:pt modelId="{C0D14C25-11C8-468D-979D-6F13816C48A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dirty="0"/>
            <a:t>Cellulase</a:t>
          </a:r>
          <a:r>
            <a:rPr lang="el-GR" sz="1800" dirty="0"/>
            <a:t> : </a:t>
          </a:r>
          <a:r>
            <a:rPr lang="en-US" sz="1800" dirty="0"/>
            <a:t>17</a:t>
          </a:r>
          <a:r>
            <a:rPr lang="el-GR" sz="1800" dirty="0"/>
            <a:t>5μ</a:t>
          </a:r>
          <a:r>
            <a:rPr lang="en-US" sz="1800" dirty="0"/>
            <a:t>L/g cellulose</a:t>
          </a:r>
        </a:p>
      </dgm:t>
    </dgm:pt>
    <dgm:pt modelId="{F6434182-44FE-4DEC-B49E-8131C6208EF7}" type="parTrans" cxnId="{68FE3F94-2D50-4615-86B6-EB3C874C8492}">
      <dgm:prSet/>
      <dgm:spPr/>
      <dgm:t>
        <a:bodyPr/>
        <a:lstStyle/>
        <a:p>
          <a:endParaRPr lang="en-US"/>
        </a:p>
      </dgm:t>
    </dgm:pt>
    <dgm:pt modelId="{99D51D01-CDD7-473A-B770-189A204B693E}" type="sibTrans" cxnId="{68FE3F94-2D50-4615-86B6-EB3C874C8492}">
      <dgm:prSet/>
      <dgm:spPr/>
      <dgm:t>
        <a:bodyPr/>
        <a:lstStyle/>
        <a:p>
          <a:endParaRPr lang="en-US"/>
        </a:p>
      </dgm:t>
    </dgm:pt>
    <dgm:pt modelId="{F173FFFD-A073-4AD5-B897-C76BF8B984D2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b="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S. Cerevisiae </a:t>
          </a:r>
          <a:r>
            <a:rPr lang="en-US" sz="1800" b="0" dirty="0">
              <a:solidFill>
                <a:schemeClr val="tx1"/>
              </a:solidFill>
              <a:latin typeface="+mn-lt"/>
            </a:rPr>
            <a:t> </a:t>
          </a:r>
          <a:r>
            <a:rPr lang="el-GR" sz="1800" dirty="0"/>
            <a:t>2% </a:t>
          </a:r>
          <a:r>
            <a:rPr lang="en-US" sz="1800" dirty="0"/>
            <a:t>w/w </a:t>
          </a:r>
          <a:r>
            <a:rPr lang="en-US" sz="1800" dirty="0" err="1"/>
            <a:t>d.b.</a:t>
          </a:r>
          <a:endParaRPr lang="en-US" sz="1800" dirty="0"/>
        </a:p>
      </dgm:t>
    </dgm:pt>
    <dgm:pt modelId="{80E5CDF4-EC45-423F-A947-3E8CE0067D5A}" type="sibTrans" cxnId="{B01A8DCB-E78B-4F27-B4E4-E85AD053A05B}">
      <dgm:prSet/>
      <dgm:spPr/>
      <dgm:t>
        <a:bodyPr/>
        <a:lstStyle/>
        <a:p>
          <a:endParaRPr lang="en-US"/>
        </a:p>
      </dgm:t>
    </dgm:pt>
    <dgm:pt modelId="{DE661D9C-EF45-46EC-9220-CF4BAA04DB7F}" type="parTrans" cxnId="{B01A8DCB-E78B-4F27-B4E4-E85AD053A05B}">
      <dgm:prSet/>
      <dgm:spPr/>
      <dgm:t>
        <a:bodyPr/>
        <a:lstStyle/>
        <a:p>
          <a:endParaRPr lang="en-US"/>
        </a:p>
      </dgm:t>
    </dgm:pt>
    <dgm:pt modelId="{2A4BF3F1-E153-4AC8-851F-FB5E43A24A10}" type="pres">
      <dgm:prSet presAssocID="{6CA64006-E994-4352-9401-3A34D018CB5E}" presName="Name0" presStyleCnt="0">
        <dgm:presLayoutVars>
          <dgm:dir/>
          <dgm:animLvl val="lvl"/>
          <dgm:resizeHandles val="exact"/>
        </dgm:presLayoutVars>
      </dgm:prSet>
      <dgm:spPr/>
    </dgm:pt>
    <dgm:pt modelId="{39A9B92A-FEEF-44DE-BF08-163C574A88AC}" type="pres">
      <dgm:prSet presAssocID="{7857EFCB-9857-4A68-93F6-0C6B670E978D}" presName="linNode" presStyleCnt="0"/>
      <dgm:spPr/>
    </dgm:pt>
    <dgm:pt modelId="{DF4EC13A-99A2-428B-BE9F-76EF2D1121DE}" type="pres">
      <dgm:prSet presAssocID="{7857EFCB-9857-4A68-93F6-0C6B670E978D}" presName="parentText" presStyleLbl="node1" presStyleIdx="0" presStyleCnt="1" custScaleX="165489" custScaleY="100098" custLinFactNeighborX="-163" custLinFactNeighborY="363">
        <dgm:presLayoutVars>
          <dgm:chMax val="1"/>
          <dgm:bulletEnabled val="1"/>
        </dgm:presLayoutVars>
      </dgm:prSet>
      <dgm:spPr/>
    </dgm:pt>
    <dgm:pt modelId="{4494B311-DA1D-4978-8151-8DAE144B8BC8}" type="pres">
      <dgm:prSet presAssocID="{7857EFCB-9857-4A68-93F6-0C6B670E978D}" presName="descendantText" presStyleLbl="alignAccFollowNode1" presStyleIdx="0" presStyleCnt="1" custScaleX="188581" custScaleY="94052" custLinFactNeighborY="0">
        <dgm:presLayoutVars>
          <dgm:bulletEnabled val="1"/>
        </dgm:presLayoutVars>
      </dgm:prSet>
      <dgm:spPr/>
    </dgm:pt>
  </dgm:ptLst>
  <dgm:cxnLst>
    <dgm:cxn modelId="{65BF3329-1CD3-458F-AFE6-DA1AA9135720}" type="presOf" srcId="{6CA64006-E994-4352-9401-3A34D018CB5E}" destId="{2A4BF3F1-E153-4AC8-851F-FB5E43A24A10}" srcOrd="0" destOrd="0" presId="urn:microsoft.com/office/officeart/2005/8/layout/vList5"/>
    <dgm:cxn modelId="{A83A7A49-1BC6-4756-8D71-D3DE2FD8A986}" srcId="{6CA64006-E994-4352-9401-3A34D018CB5E}" destId="{7857EFCB-9857-4A68-93F6-0C6B670E978D}" srcOrd="0" destOrd="0" parTransId="{1CEF78E1-04B7-4979-8B47-069D62099F61}" sibTransId="{DDBE0987-DFC6-4900-B21C-D68130AAFC10}"/>
    <dgm:cxn modelId="{F638A183-7395-4B8A-8447-858E4489C2FE}" type="presOf" srcId="{F173FFFD-A073-4AD5-B897-C76BF8B984D2}" destId="{4494B311-DA1D-4978-8151-8DAE144B8BC8}" srcOrd="0" destOrd="2" presId="urn:microsoft.com/office/officeart/2005/8/layout/vList5"/>
    <dgm:cxn modelId="{A6F51792-1E54-4EBA-8610-C28738703604}" type="presOf" srcId="{C0D14C25-11C8-468D-979D-6F13816C48AF}" destId="{4494B311-DA1D-4978-8151-8DAE144B8BC8}" srcOrd="0" destOrd="1" presId="urn:microsoft.com/office/officeart/2005/8/layout/vList5"/>
    <dgm:cxn modelId="{68FE3F94-2D50-4615-86B6-EB3C874C8492}" srcId="{7857EFCB-9857-4A68-93F6-0C6B670E978D}" destId="{C0D14C25-11C8-468D-979D-6F13816C48AF}" srcOrd="1" destOrd="0" parTransId="{F6434182-44FE-4DEC-B49E-8131C6208EF7}" sibTransId="{99D51D01-CDD7-473A-B770-189A204B693E}"/>
    <dgm:cxn modelId="{254AA2BF-477F-4853-AAAF-82859B66F832}" srcId="{7857EFCB-9857-4A68-93F6-0C6B670E978D}" destId="{0F17CE45-9DFF-4BB4-9222-57ED3423A75D}" srcOrd="0" destOrd="0" parTransId="{EC2DB66B-2AE1-4065-88CC-63A9289A1417}" sibTransId="{A68BE5C0-5575-42E5-A31B-FC8D50DFB13A}"/>
    <dgm:cxn modelId="{B01A8DCB-E78B-4F27-B4E4-E85AD053A05B}" srcId="{7857EFCB-9857-4A68-93F6-0C6B670E978D}" destId="{F173FFFD-A073-4AD5-B897-C76BF8B984D2}" srcOrd="2" destOrd="0" parTransId="{DE661D9C-EF45-46EC-9220-CF4BAA04DB7F}" sibTransId="{80E5CDF4-EC45-423F-A947-3E8CE0067D5A}"/>
    <dgm:cxn modelId="{E1F6EBE2-1252-48CF-BCA6-B793AD0B4BA0}" type="presOf" srcId="{7857EFCB-9857-4A68-93F6-0C6B670E978D}" destId="{DF4EC13A-99A2-428B-BE9F-76EF2D1121DE}" srcOrd="0" destOrd="0" presId="urn:microsoft.com/office/officeart/2005/8/layout/vList5"/>
    <dgm:cxn modelId="{DF95FDF8-C4A0-477F-B382-1ECFC4887E87}" type="presOf" srcId="{0F17CE45-9DFF-4BB4-9222-57ED3423A75D}" destId="{4494B311-DA1D-4978-8151-8DAE144B8BC8}" srcOrd="0" destOrd="0" presId="urn:microsoft.com/office/officeart/2005/8/layout/vList5"/>
    <dgm:cxn modelId="{4402C3B1-4BD9-4261-8BFB-5C7AFAA0A3AA}" type="presParOf" srcId="{2A4BF3F1-E153-4AC8-851F-FB5E43A24A10}" destId="{39A9B92A-FEEF-44DE-BF08-163C574A88AC}" srcOrd="0" destOrd="0" presId="urn:microsoft.com/office/officeart/2005/8/layout/vList5"/>
    <dgm:cxn modelId="{DB2CE7B8-4747-4DB0-BCFF-3D99444487A9}" type="presParOf" srcId="{39A9B92A-FEEF-44DE-BF08-163C574A88AC}" destId="{DF4EC13A-99A2-428B-BE9F-76EF2D1121DE}" srcOrd="0" destOrd="0" presId="urn:microsoft.com/office/officeart/2005/8/layout/vList5"/>
    <dgm:cxn modelId="{7CA58753-3C0F-47B0-98F1-086D9978DC83}" type="presParOf" srcId="{39A9B92A-FEEF-44DE-BF08-163C574A88AC}" destId="{4494B311-DA1D-4978-8151-8DAE144B8B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64006-E994-4352-9401-3A34D018CB5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57EFCB-9857-4A68-93F6-0C6B670E978D}">
      <dgm:prSet custT="1"/>
      <dgm:spPr>
        <a:solidFill>
          <a:srgbClr val="2046A5"/>
        </a:solidFill>
      </dgm:spPr>
      <dgm:t>
        <a:bodyPr/>
        <a:lstStyle/>
        <a:p>
          <a:r>
            <a:rPr lang="en-US" sz="1800" dirty="0"/>
            <a:t>Average Composition</a:t>
          </a:r>
        </a:p>
      </dgm:t>
    </dgm:pt>
    <dgm:pt modelId="{1CEF78E1-04B7-4979-8B47-069D62099F61}" type="parTrans" cxnId="{A83A7A49-1BC6-4756-8D71-D3DE2FD8A986}">
      <dgm:prSet/>
      <dgm:spPr/>
      <dgm:t>
        <a:bodyPr/>
        <a:lstStyle/>
        <a:p>
          <a:endParaRPr lang="en-US"/>
        </a:p>
      </dgm:t>
    </dgm:pt>
    <dgm:pt modelId="{DDBE0987-DFC6-4900-B21C-D68130AAFC10}" type="sibTrans" cxnId="{A83A7A49-1BC6-4756-8D71-D3DE2FD8A986}">
      <dgm:prSet/>
      <dgm:spPr/>
      <dgm:t>
        <a:bodyPr/>
        <a:lstStyle/>
        <a:p>
          <a:endParaRPr lang="en-US"/>
        </a:p>
      </dgm:t>
    </dgm:pt>
    <dgm:pt modelId="{0F17CE45-9DFF-4BB4-9222-57ED3423A75D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dirty="0"/>
            <a:t>Starch</a:t>
          </a:r>
          <a:r>
            <a:rPr lang="el-GR" sz="1800" dirty="0"/>
            <a:t>: 7% </a:t>
          </a:r>
          <a:r>
            <a:rPr lang="en-US" sz="1800" dirty="0"/>
            <a:t>w/w d.b</a:t>
          </a:r>
        </a:p>
      </dgm:t>
    </dgm:pt>
    <dgm:pt modelId="{EC2DB66B-2AE1-4065-88CC-63A9289A1417}" type="parTrans" cxnId="{254AA2BF-477F-4853-AAAF-82859B66F832}">
      <dgm:prSet/>
      <dgm:spPr/>
      <dgm:t>
        <a:bodyPr/>
        <a:lstStyle/>
        <a:p>
          <a:endParaRPr lang="en-US"/>
        </a:p>
      </dgm:t>
    </dgm:pt>
    <dgm:pt modelId="{A68BE5C0-5575-42E5-A31B-FC8D50DFB13A}" type="sibTrans" cxnId="{254AA2BF-477F-4853-AAAF-82859B66F832}">
      <dgm:prSet/>
      <dgm:spPr/>
      <dgm:t>
        <a:bodyPr/>
        <a:lstStyle/>
        <a:p>
          <a:endParaRPr lang="en-US"/>
        </a:p>
      </dgm:t>
    </dgm:pt>
    <dgm:pt modelId="{01335D7D-AAEC-434E-A816-4584CF725338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dirty="0"/>
            <a:t>Cellulose</a:t>
          </a:r>
          <a:r>
            <a:rPr lang="el-GR" sz="1800" dirty="0"/>
            <a:t>: 14% </a:t>
          </a:r>
          <a:r>
            <a:rPr lang="en-US" sz="1800" dirty="0"/>
            <a:t>w/w d.b</a:t>
          </a:r>
        </a:p>
      </dgm:t>
    </dgm:pt>
    <dgm:pt modelId="{520C9082-63D9-4BA8-A0D8-32A7FB2837DA}" type="parTrans" cxnId="{C559DE99-ED78-4C63-9003-508233ECD10A}">
      <dgm:prSet/>
      <dgm:spPr/>
      <dgm:t>
        <a:bodyPr/>
        <a:lstStyle/>
        <a:p>
          <a:endParaRPr lang="en-US"/>
        </a:p>
      </dgm:t>
    </dgm:pt>
    <dgm:pt modelId="{32AB4BA7-3C93-47DF-B49F-24D40F768F24}" type="sibTrans" cxnId="{C559DE99-ED78-4C63-9003-508233ECD10A}">
      <dgm:prSet/>
      <dgm:spPr/>
      <dgm:t>
        <a:bodyPr/>
        <a:lstStyle/>
        <a:p>
          <a:endParaRPr lang="en-US"/>
        </a:p>
      </dgm:t>
    </dgm:pt>
    <dgm:pt modelId="{58601AE3-74BF-4B66-A177-26EF10031A0D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1800" dirty="0"/>
            <a:t>Moisture</a:t>
          </a:r>
          <a:r>
            <a:rPr lang="el-GR" sz="1800" dirty="0"/>
            <a:t>: 75% </a:t>
          </a:r>
          <a:endParaRPr lang="en-US" sz="1800" dirty="0"/>
        </a:p>
      </dgm:t>
    </dgm:pt>
    <dgm:pt modelId="{C8993E82-10BF-4252-AC1D-FCC4A8549902}" type="parTrans" cxnId="{2926E541-7C54-4B84-B391-1CFC45D4A451}">
      <dgm:prSet/>
      <dgm:spPr/>
      <dgm:t>
        <a:bodyPr/>
        <a:lstStyle/>
        <a:p>
          <a:endParaRPr lang="en-US"/>
        </a:p>
      </dgm:t>
    </dgm:pt>
    <dgm:pt modelId="{073D5636-44F5-422E-A725-79EF60E15E2C}" type="sibTrans" cxnId="{2926E541-7C54-4B84-B391-1CFC45D4A451}">
      <dgm:prSet/>
      <dgm:spPr/>
      <dgm:t>
        <a:bodyPr/>
        <a:lstStyle/>
        <a:p>
          <a:endParaRPr lang="en-US"/>
        </a:p>
      </dgm:t>
    </dgm:pt>
    <dgm:pt modelId="{2A4BF3F1-E153-4AC8-851F-FB5E43A24A10}" type="pres">
      <dgm:prSet presAssocID="{6CA64006-E994-4352-9401-3A34D018CB5E}" presName="Name0" presStyleCnt="0">
        <dgm:presLayoutVars>
          <dgm:dir/>
          <dgm:animLvl val="lvl"/>
          <dgm:resizeHandles val="exact"/>
        </dgm:presLayoutVars>
      </dgm:prSet>
      <dgm:spPr/>
    </dgm:pt>
    <dgm:pt modelId="{39A9B92A-FEEF-44DE-BF08-163C574A88AC}" type="pres">
      <dgm:prSet presAssocID="{7857EFCB-9857-4A68-93F6-0C6B670E978D}" presName="linNode" presStyleCnt="0"/>
      <dgm:spPr/>
    </dgm:pt>
    <dgm:pt modelId="{DF4EC13A-99A2-428B-BE9F-76EF2D1121DE}" type="pres">
      <dgm:prSet presAssocID="{7857EFCB-9857-4A68-93F6-0C6B670E978D}" presName="parentText" presStyleLbl="node1" presStyleIdx="0" presStyleCnt="1" custScaleX="163473" custLinFactNeighborX="-163" custLinFactNeighborY="363">
        <dgm:presLayoutVars>
          <dgm:chMax val="1"/>
          <dgm:bulletEnabled val="1"/>
        </dgm:presLayoutVars>
      </dgm:prSet>
      <dgm:spPr/>
    </dgm:pt>
    <dgm:pt modelId="{4494B311-DA1D-4978-8151-8DAE144B8BC8}" type="pres">
      <dgm:prSet presAssocID="{7857EFCB-9857-4A68-93F6-0C6B670E978D}" presName="descendantText" presStyleLbl="alignAccFollowNode1" presStyleIdx="0" presStyleCnt="1" custScaleX="188581" custScaleY="94052">
        <dgm:presLayoutVars>
          <dgm:bulletEnabled val="1"/>
        </dgm:presLayoutVars>
      </dgm:prSet>
      <dgm:spPr/>
    </dgm:pt>
  </dgm:ptLst>
  <dgm:cxnLst>
    <dgm:cxn modelId="{65BF3329-1CD3-458F-AFE6-DA1AA9135720}" type="presOf" srcId="{6CA64006-E994-4352-9401-3A34D018CB5E}" destId="{2A4BF3F1-E153-4AC8-851F-FB5E43A24A10}" srcOrd="0" destOrd="0" presId="urn:microsoft.com/office/officeart/2005/8/layout/vList5"/>
    <dgm:cxn modelId="{9EC61135-DA53-44D7-A355-530A261A4D7A}" type="presOf" srcId="{58601AE3-74BF-4B66-A177-26EF10031A0D}" destId="{4494B311-DA1D-4978-8151-8DAE144B8BC8}" srcOrd="0" destOrd="2" presId="urn:microsoft.com/office/officeart/2005/8/layout/vList5"/>
    <dgm:cxn modelId="{2926E541-7C54-4B84-B391-1CFC45D4A451}" srcId="{7857EFCB-9857-4A68-93F6-0C6B670E978D}" destId="{58601AE3-74BF-4B66-A177-26EF10031A0D}" srcOrd="2" destOrd="0" parTransId="{C8993E82-10BF-4252-AC1D-FCC4A8549902}" sibTransId="{073D5636-44F5-422E-A725-79EF60E15E2C}"/>
    <dgm:cxn modelId="{A83A7A49-1BC6-4756-8D71-D3DE2FD8A986}" srcId="{6CA64006-E994-4352-9401-3A34D018CB5E}" destId="{7857EFCB-9857-4A68-93F6-0C6B670E978D}" srcOrd="0" destOrd="0" parTransId="{1CEF78E1-04B7-4979-8B47-069D62099F61}" sibTransId="{DDBE0987-DFC6-4900-B21C-D68130AAFC10}"/>
    <dgm:cxn modelId="{C559DE99-ED78-4C63-9003-508233ECD10A}" srcId="{7857EFCB-9857-4A68-93F6-0C6B670E978D}" destId="{01335D7D-AAEC-434E-A816-4584CF725338}" srcOrd="1" destOrd="0" parTransId="{520C9082-63D9-4BA8-A0D8-32A7FB2837DA}" sibTransId="{32AB4BA7-3C93-47DF-B49F-24D40F768F24}"/>
    <dgm:cxn modelId="{9DD769B0-9F39-4173-B9E9-807D8FA50E1D}" type="presOf" srcId="{01335D7D-AAEC-434E-A816-4584CF725338}" destId="{4494B311-DA1D-4978-8151-8DAE144B8BC8}" srcOrd="0" destOrd="1" presId="urn:microsoft.com/office/officeart/2005/8/layout/vList5"/>
    <dgm:cxn modelId="{254AA2BF-477F-4853-AAAF-82859B66F832}" srcId="{7857EFCB-9857-4A68-93F6-0C6B670E978D}" destId="{0F17CE45-9DFF-4BB4-9222-57ED3423A75D}" srcOrd="0" destOrd="0" parTransId="{EC2DB66B-2AE1-4065-88CC-63A9289A1417}" sibTransId="{A68BE5C0-5575-42E5-A31B-FC8D50DFB13A}"/>
    <dgm:cxn modelId="{E1F6EBE2-1252-48CF-BCA6-B793AD0B4BA0}" type="presOf" srcId="{7857EFCB-9857-4A68-93F6-0C6B670E978D}" destId="{DF4EC13A-99A2-428B-BE9F-76EF2D1121DE}" srcOrd="0" destOrd="0" presId="urn:microsoft.com/office/officeart/2005/8/layout/vList5"/>
    <dgm:cxn modelId="{DF95FDF8-C4A0-477F-B382-1ECFC4887E87}" type="presOf" srcId="{0F17CE45-9DFF-4BB4-9222-57ED3423A75D}" destId="{4494B311-DA1D-4978-8151-8DAE144B8BC8}" srcOrd="0" destOrd="0" presId="urn:microsoft.com/office/officeart/2005/8/layout/vList5"/>
    <dgm:cxn modelId="{4402C3B1-4BD9-4261-8BFB-5C7AFAA0A3AA}" type="presParOf" srcId="{2A4BF3F1-E153-4AC8-851F-FB5E43A24A10}" destId="{39A9B92A-FEEF-44DE-BF08-163C574A88AC}" srcOrd="0" destOrd="0" presId="urn:microsoft.com/office/officeart/2005/8/layout/vList5"/>
    <dgm:cxn modelId="{DB2CE7B8-4747-4DB0-BCFF-3D99444487A9}" type="presParOf" srcId="{39A9B92A-FEEF-44DE-BF08-163C574A88AC}" destId="{DF4EC13A-99A2-428B-BE9F-76EF2D1121DE}" srcOrd="0" destOrd="0" presId="urn:microsoft.com/office/officeart/2005/8/layout/vList5"/>
    <dgm:cxn modelId="{7CA58753-3C0F-47B0-98F1-086D9978DC83}" type="presParOf" srcId="{39A9B92A-FEEF-44DE-BF08-163C574A88AC}" destId="{4494B311-DA1D-4978-8151-8DAE144B8B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EDD721-8D05-489C-AAA6-3B361DB1EC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9F4460-3249-425B-9524-788D5AAFD134}">
      <dgm:prSet/>
      <dgm:spPr>
        <a:solidFill>
          <a:srgbClr val="2046A5"/>
        </a:solidFill>
      </dgm:spPr>
      <dgm:t>
        <a:bodyPr/>
        <a:lstStyle/>
        <a:p>
          <a:r>
            <a:rPr lang="en-US" b="1" dirty="0"/>
            <a:t>Process: </a:t>
          </a:r>
          <a:r>
            <a:rPr lang="en-US" b="0" dirty="0"/>
            <a:t>Simultaneous Saccharification and Fermentation </a:t>
          </a:r>
          <a:r>
            <a:rPr lang="el-GR" dirty="0"/>
            <a:t>(</a:t>
          </a:r>
          <a:r>
            <a:rPr lang="en-US" dirty="0"/>
            <a:t>SSF</a:t>
          </a:r>
          <a:r>
            <a:rPr lang="el-GR" dirty="0"/>
            <a:t>)</a:t>
          </a:r>
          <a:r>
            <a:rPr lang="en-US" dirty="0"/>
            <a:t> </a:t>
          </a:r>
        </a:p>
      </dgm:t>
    </dgm:pt>
    <dgm:pt modelId="{82B05DCC-CF93-4F84-80CD-4A13CCCF1AEB}" type="parTrans" cxnId="{C94B99FB-6552-49A3-A3DE-2E200DBF3755}">
      <dgm:prSet/>
      <dgm:spPr/>
      <dgm:t>
        <a:bodyPr/>
        <a:lstStyle/>
        <a:p>
          <a:endParaRPr lang="en-US"/>
        </a:p>
      </dgm:t>
    </dgm:pt>
    <dgm:pt modelId="{231C7AAE-2C5F-4304-86E8-9B5C48948485}" type="sibTrans" cxnId="{C94B99FB-6552-49A3-A3DE-2E200DBF3755}">
      <dgm:prSet/>
      <dgm:spPr/>
      <dgm:t>
        <a:bodyPr/>
        <a:lstStyle/>
        <a:p>
          <a:endParaRPr lang="en-US"/>
        </a:p>
      </dgm:t>
    </dgm:pt>
    <dgm:pt modelId="{A482E879-6097-4F22-9A76-2A2F680ABB5B}">
      <dgm:prSet/>
      <dgm:spPr>
        <a:solidFill>
          <a:srgbClr val="2046A5"/>
        </a:solidFill>
      </dgm:spPr>
      <dgm:t>
        <a:bodyPr/>
        <a:lstStyle/>
        <a:p>
          <a:r>
            <a:rPr lang="en-US" b="1" dirty="0"/>
            <a:t>Temperature: </a:t>
          </a:r>
          <a:r>
            <a:rPr lang="en-US" dirty="0"/>
            <a:t>35 </a:t>
          </a:r>
          <a:r>
            <a:rPr lang="en-US" baseline="30000" dirty="0"/>
            <a:t>o</a:t>
          </a:r>
          <a:r>
            <a:rPr lang="en-US" dirty="0"/>
            <a:t>C</a:t>
          </a:r>
        </a:p>
      </dgm:t>
    </dgm:pt>
    <dgm:pt modelId="{6EF4CF8D-F864-4C85-8C7F-BD7289B5C1B2}" type="parTrans" cxnId="{721847E7-FEAE-468E-8870-4BC85AA614F2}">
      <dgm:prSet/>
      <dgm:spPr/>
      <dgm:t>
        <a:bodyPr/>
        <a:lstStyle/>
        <a:p>
          <a:endParaRPr lang="en-US"/>
        </a:p>
      </dgm:t>
    </dgm:pt>
    <dgm:pt modelId="{F81B3B17-C4AA-498D-A404-80EBF5446313}" type="sibTrans" cxnId="{721847E7-FEAE-468E-8870-4BC85AA614F2}">
      <dgm:prSet/>
      <dgm:spPr/>
      <dgm:t>
        <a:bodyPr/>
        <a:lstStyle/>
        <a:p>
          <a:endParaRPr lang="en-US"/>
        </a:p>
      </dgm:t>
    </dgm:pt>
    <dgm:pt modelId="{1FC5D2F8-F2CA-4CBC-83FE-EC78CD0AB99C}">
      <dgm:prSet/>
      <dgm:spPr>
        <a:solidFill>
          <a:srgbClr val="2046A5"/>
        </a:solidFill>
      </dgm:spPr>
      <dgm:t>
        <a:bodyPr/>
        <a:lstStyle/>
        <a:p>
          <a:r>
            <a:rPr lang="en-US" b="1" dirty="0"/>
            <a:t>Time:  </a:t>
          </a:r>
          <a:r>
            <a:rPr lang="en-US" dirty="0"/>
            <a:t>24 Hours</a:t>
          </a:r>
        </a:p>
      </dgm:t>
    </dgm:pt>
    <dgm:pt modelId="{0ED85E79-EECF-4D2A-8C0B-E9F57FA0705A}" type="parTrans" cxnId="{538845C5-6804-4C7B-986E-4358B2DE8B91}">
      <dgm:prSet/>
      <dgm:spPr/>
      <dgm:t>
        <a:bodyPr/>
        <a:lstStyle/>
        <a:p>
          <a:endParaRPr lang="en-US"/>
        </a:p>
      </dgm:t>
    </dgm:pt>
    <dgm:pt modelId="{663A760E-4FA5-421C-A08F-585541C54D20}" type="sibTrans" cxnId="{538845C5-6804-4C7B-986E-4358B2DE8B91}">
      <dgm:prSet/>
      <dgm:spPr/>
      <dgm:t>
        <a:bodyPr/>
        <a:lstStyle/>
        <a:p>
          <a:endParaRPr lang="en-US"/>
        </a:p>
      </dgm:t>
    </dgm:pt>
    <dgm:pt modelId="{D860C25F-21C3-4375-897B-E896F93E9D8F}">
      <dgm:prSet/>
      <dgm:spPr>
        <a:solidFill>
          <a:srgbClr val="2046A5"/>
        </a:solidFill>
      </dgm:spPr>
      <dgm:t>
        <a:bodyPr/>
        <a:lstStyle/>
        <a:p>
          <a:r>
            <a:rPr lang="en-US" b="1" dirty="0"/>
            <a:t>Solid Loading: </a:t>
          </a:r>
          <a:r>
            <a:rPr lang="en-US" dirty="0"/>
            <a:t>10 - 15 %</a:t>
          </a:r>
          <a:r>
            <a:rPr lang="el-GR" dirty="0"/>
            <a:t> </a:t>
          </a:r>
          <a:r>
            <a:rPr lang="en-US" dirty="0"/>
            <a:t>w/w</a:t>
          </a:r>
        </a:p>
      </dgm:t>
    </dgm:pt>
    <dgm:pt modelId="{D1A5F22B-29C7-488F-BC22-484BEE4D1811}" type="sibTrans" cxnId="{F2329A1E-5C99-4E68-BFEF-04038EAFD9C9}">
      <dgm:prSet/>
      <dgm:spPr/>
      <dgm:t>
        <a:bodyPr/>
        <a:lstStyle/>
        <a:p>
          <a:endParaRPr lang="en-US"/>
        </a:p>
      </dgm:t>
    </dgm:pt>
    <dgm:pt modelId="{4A98EA27-3640-4F72-95FD-9A37C78FAD77}" type="parTrans" cxnId="{F2329A1E-5C99-4E68-BFEF-04038EAFD9C9}">
      <dgm:prSet/>
      <dgm:spPr/>
      <dgm:t>
        <a:bodyPr/>
        <a:lstStyle/>
        <a:p>
          <a:endParaRPr lang="en-US"/>
        </a:p>
      </dgm:t>
    </dgm:pt>
    <dgm:pt modelId="{DAE603FD-DDC8-414E-A886-96F397638D5E}" type="pres">
      <dgm:prSet presAssocID="{17EDD721-8D05-489C-AAA6-3B361DB1EC2D}" presName="linear" presStyleCnt="0">
        <dgm:presLayoutVars>
          <dgm:animLvl val="lvl"/>
          <dgm:resizeHandles val="exact"/>
        </dgm:presLayoutVars>
      </dgm:prSet>
      <dgm:spPr/>
    </dgm:pt>
    <dgm:pt modelId="{3A8AEF50-12BA-4628-8F2E-370A91DF772A}" type="pres">
      <dgm:prSet presAssocID="{FD9F4460-3249-425B-9524-788D5AAFD134}" presName="parentText" presStyleLbl="node1" presStyleIdx="0" presStyleCnt="4" custLinFactY="-71056" custLinFactNeighborX="-38928" custLinFactNeighborY="-100000">
        <dgm:presLayoutVars>
          <dgm:chMax val="0"/>
          <dgm:bulletEnabled val="1"/>
        </dgm:presLayoutVars>
      </dgm:prSet>
      <dgm:spPr/>
    </dgm:pt>
    <dgm:pt modelId="{197DD05F-7AE0-438A-8855-4E9945930CD9}" type="pres">
      <dgm:prSet presAssocID="{231C7AAE-2C5F-4304-86E8-9B5C48948485}" presName="spacer" presStyleCnt="0"/>
      <dgm:spPr/>
    </dgm:pt>
    <dgm:pt modelId="{1BB31260-1C90-4C72-BFCB-D655F3D6852F}" type="pres">
      <dgm:prSet presAssocID="{A482E879-6097-4F22-9A76-2A2F680ABB5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4A094B9-DF79-47D1-AD9B-A87ED55399A5}" type="pres">
      <dgm:prSet presAssocID="{F81B3B17-C4AA-498D-A404-80EBF5446313}" presName="spacer" presStyleCnt="0"/>
      <dgm:spPr/>
    </dgm:pt>
    <dgm:pt modelId="{8DA290DE-C43F-47A1-A637-F7D456A73D78}" type="pres">
      <dgm:prSet presAssocID="{D860C25F-21C3-4375-897B-E896F93E9D8F}" presName="parentText" presStyleLbl="node1" presStyleIdx="2" presStyleCnt="4" custLinFactY="100000" custLinFactNeighborX="-644" custLinFactNeighborY="154494">
        <dgm:presLayoutVars>
          <dgm:chMax val="0"/>
          <dgm:bulletEnabled val="1"/>
        </dgm:presLayoutVars>
      </dgm:prSet>
      <dgm:spPr/>
    </dgm:pt>
    <dgm:pt modelId="{D7739E50-84A0-48B1-8548-422AA9BB85E4}" type="pres">
      <dgm:prSet presAssocID="{D1A5F22B-29C7-488F-BC22-484BEE4D1811}" presName="spacer" presStyleCnt="0"/>
      <dgm:spPr/>
    </dgm:pt>
    <dgm:pt modelId="{B8EDF636-5B9F-4542-BDC4-B31CBA8074B0}" type="pres">
      <dgm:prSet presAssocID="{1FC5D2F8-F2CA-4CBC-83FE-EC78CD0AB99C}" presName="parentText" presStyleLbl="node1" presStyleIdx="3" presStyleCnt="4" custLinFactY="-99098" custLinFactNeighborX="-644" custLinFactNeighborY="-100000">
        <dgm:presLayoutVars>
          <dgm:chMax val="0"/>
          <dgm:bulletEnabled val="1"/>
        </dgm:presLayoutVars>
      </dgm:prSet>
      <dgm:spPr/>
    </dgm:pt>
  </dgm:ptLst>
  <dgm:cxnLst>
    <dgm:cxn modelId="{04FBC400-18B6-4D00-AEA1-98E44174CDE0}" type="presOf" srcId="{FD9F4460-3249-425B-9524-788D5AAFD134}" destId="{3A8AEF50-12BA-4628-8F2E-370A91DF772A}" srcOrd="0" destOrd="0" presId="urn:microsoft.com/office/officeart/2005/8/layout/vList2"/>
    <dgm:cxn modelId="{20104A0E-3962-4A5E-BEA8-F6770087ED54}" type="presOf" srcId="{A482E879-6097-4F22-9A76-2A2F680ABB5B}" destId="{1BB31260-1C90-4C72-BFCB-D655F3D6852F}" srcOrd="0" destOrd="0" presId="urn:microsoft.com/office/officeart/2005/8/layout/vList2"/>
    <dgm:cxn modelId="{F2329A1E-5C99-4E68-BFEF-04038EAFD9C9}" srcId="{17EDD721-8D05-489C-AAA6-3B361DB1EC2D}" destId="{D860C25F-21C3-4375-897B-E896F93E9D8F}" srcOrd="2" destOrd="0" parTransId="{4A98EA27-3640-4F72-95FD-9A37C78FAD77}" sibTransId="{D1A5F22B-29C7-488F-BC22-484BEE4D1811}"/>
    <dgm:cxn modelId="{3AE60176-944B-4ADC-B2D9-ACCAC7DE1593}" type="presOf" srcId="{17EDD721-8D05-489C-AAA6-3B361DB1EC2D}" destId="{DAE603FD-DDC8-414E-A886-96F397638D5E}" srcOrd="0" destOrd="0" presId="urn:microsoft.com/office/officeart/2005/8/layout/vList2"/>
    <dgm:cxn modelId="{6C6DF49F-7DD5-4068-BD67-31DC4E6F2881}" type="presOf" srcId="{1FC5D2F8-F2CA-4CBC-83FE-EC78CD0AB99C}" destId="{B8EDF636-5B9F-4542-BDC4-B31CBA8074B0}" srcOrd="0" destOrd="0" presId="urn:microsoft.com/office/officeart/2005/8/layout/vList2"/>
    <dgm:cxn modelId="{FC2462A1-6D2F-43F4-B798-406A53F0D58B}" type="presOf" srcId="{D860C25F-21C3-4375-897B-E896F93E9D8F}" destId="{8DA290DE-C43F-47A1-A637-F7D456A73D78}" srcOrd="0" destOrd="0" presId="urn:microsoft.com/office/officeart/2005/8/layout/vList2"/>
    <dgm:cxn modelId="{538845C5-6804-4C7B-986E-4358B2DE8B91}" srcId="{17EDD721-8D05-489C-AAA6-3B361DB1EC2D}" destId="{1FC5D2F8-F2CA-4CBC-83FE-EC78CD0AB99C}" srcOrd="3" destOrd="0" parTransId="{0ED85E79-EECF-4D2A-8C0B-E9F57FA0705A}" sibTransId="{663A760E-4FA5-421C-A08F-585541C54D20}"/>
    <dgm:cxn modelId="{721847E7-FEAE-468E-8870-4BC85AA614F2}" srcId="{17EDD721-8D05-489C-AAA6-3B361DB1EC2D}" destId="{A482E879-6097-4F22-9A76-2A2F680ABB5B}" srcOrd="1" destOrd="0" parTransId="{6EF4CF8D-F864-4C85-8C7F-BD7289B5C1B2}" sibTransId="{F81B3B17-C4AA-498D-A404-80EBF5446313}"/>
    <dgm:cxn modelId="{C94B99FB-6552-49A3-A3DE-2E200DBF3755}" srcId="{17EDD721-8D05-489C-AAA6-3B361DB1EC2D}" destId="{FD9F4460-3249-425B-9524-788D5AAFD134}" srcOrd="0" destOrd="0" parTransId="{82B05DCC-CF93-4F84-80CD-4A13CCCF1AEB}" sibTransId="{231C7AAE-2C5F-4304-86E8-9B5C48948485}"/>
    <dgm:cxn modelId="{0BDB473E-04DE-48D4-9F5C-DF1DCFA414BF}" type="presParOf" srcId="{DAE603FD-DDC8-414E-A886-96F397638D5E}" destId="{3A8AEF50-12BA-4628-8F2E-370A91DF772A}" srcOrd="0" destOrd="0" presId="urn:microsoft.com/office/officeart/2005/8/layout/vList2"/>
    <dgm:cxn modelId="{BAEA577E-7E1B-427D-A2DD-ECE899E01C1E}" type="presParOf" srcId="{DAE603FD-DDC8-414E-A886-96F397638D5E}" destId="{197DD05F-7AE0-438A-8855-4E9945930CD9}" srcOrd="1" destOrd="0" presId="urn:microsoft.com/office/officeart/2005/8/layout/vList2"/>
    <dgm:cxn modelId="{C33ED499-D563-4E02-A5A8-9A221A6000DB}" type="presParOf" srcId="{DAE603FD-DDC8-414E-A886-96F397638D5E}" destId="{1BB31260-1C90-4C72-BFCB-D655F3D6852F}" srcOrd="2" destOrd="0" presId="urn:microsoft.com/office/officeart/2005/8/layout/vList2"/>
    <dgm:cxn modelId="{728A02F9-7314-4C66-B358-E8A203C9E77C}" type="presParOf" srcId="{DAE603FD-DDC8-414E-A886-96F397638D5E}" destId="{84A094B9-DF79-47D1-AD9B-A87ED55399A5}" srcOrd="3" destOrd="0" presId="urn:microsoft.com/office/officeart/2005/8/layout/vList2"/>
    <dgm:cxn modelId="{BF04ECE6-6656-4BA0-B72D-047A6A5102D3}" type="presParOf" srcId="{DAE603FD-DDC8-414E-A886-96F397638D5E}" destId="{8DA290DE-C43F-47A1-A637-F7D456A73D78}" srcOrd="4" destOrd="0" presId="urn:microsoft.com/office/officeart/2005/8/layout/vList2"/>
    <dgm:cxn modelId="{3D05C7A8-2362-49A7-9D46-A3DE232BC326}" type="presParOf" srcId="{DAE603FD-DDC8-414E-A886-96F397638D5E}" destId="{D7739E50-84A0-48B1-8548-422AA9BB85E4}" srcOrd="5" destOrd="0" presId="urn:microsoft.com/office/officeart/2005/8/layout/vList2"/>
    <dgm:cxn modelId="{C73E7A5B-9771-4DFA-8A41-25FF2C9DFAD8}" type="presParOf" srcId="{DAE603FD-DDC8-414E-A886-96F397638D5E}" destId="{B8EDF636-5B9F-4542-BDC4-B31CBA8074B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4B311-DA1D-4978-8151-8DAE144B8BC8}">
      <dsp:nvSpPr>
        <dsp:cNvPr id="0" name=""/>
        <dsp:cNvSpPr/>
      </dsp:nvSpPr>
      <dsp:spPr>
        <a:xfrm rot="5400000">
          <a:off x="3159235" y="-1192060"/>
          <a:ext cx="959855" cy="366231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Amylase</a:t>
          </a:r>
          <a:r>
            <a:rPr lang="el-GR" sz="1800" kern="1200" dirty="0"/>
            <a:t>: 40μ</a:t>
          </a:r>
          <a:r>
            <a:rPr lang="en-US" sz="1800" kern="1200" dirty="0"/>
            <a:t>L/g starch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Cellulase</a:t>
          </a:r>
          <a:r>
            <a:rPr lang="el-GR" sz="1800" kern="1200" dirty="0"/>
            <a:t> : </a:t>
          </a:r>
          <a:r>
            <a:rPr lang="en-US" sz="1800" kern="1200" dirty="0"/>
            <a:t>17</a:t>
          </a:r>
          <a:r>
            <a:rPr lang="el-GR" sz="1800" kern="1200" dirty="0"/>
            <a:t>5μ</a:t>
          </a:r>
          <a:r>
            <a:rPr lang="en-US" sz="1800" kern="1200" dirty="0"/>
            <a:t>L/g cellulose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Calibri" panose="020F0502020204030204" pitchFamily="34" charset="0"/>
            </a:rPr>
            <a:t>S. Cerevisiae </a:t>
          </a:r>
          <a:r>
            <a:rPr lang="en-US" sz="1800" b="0" kern="1200" dirty="0">
              <a:solidFill>
                <a:schemeClr val="tx1"/>
              </a:solidFill>
              <a:latin typeface="+mn-lt"/>
            </a:rPr>
            <a:t> </a:t>
          </a:r>
          <a:r>
            <a:rPr lang="el-GR" sz="1800" kern="1200" dirty="0"/>
            <a:t>2% </a:t>
          </a:r>
          <a:r>
            <a:rPr lang="en-US" sz="1800" kern="1200" dirty="0"/>
            <a:t>w/w </a:t>
          </a:r>
          <a:r>
            <a:rPr lang="en-US" sz="1800" kern="1200" dirty="0" err="1"/>
            <a:t>d.b.</a:t>
          </a:r>
          <a:endParaRPr lang="en-US" sz="1800" kern="1200" dirty="0"/>
        </a:p>
      </dsp:txBody>
      <dsp:txXfrm rot="-5400000">
        <a:off x="1808006" y="206025"/>
        <a:ext cx="3615458" cy="866143"/>
      </dsp:txXfrm>
    </dsp:sp>
    <dsp:sp modelId="{DF4EC13A-99A2-428B-BE9F-76EF2D1121DE}">
      <dsp:nvSpPr>
        <dsp:cNvPr id="0" name=""/>
        <dsp:cNvSpPr/>
      </dsp:nvSpPr>
      <dsp:spPr>
        <a:xfrm>
          <a:off x="0" y="1246"/>
          <a:ext cx="1807795" cy="1276947"/>
        </a:xfrm>
        <a:prstGeom prst="roundRect">
          <a:avLst/>
        </a:prstGeom>
        <a:solidFill>
          <a:srgbClr val="204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Enzymes and Yeast</a:t>
          </a:r>
          <a:r>
            <a:rPr lang="el-GR" sz="1800" kern="1200" dirty="0"/>
            <a:t> :</a:t>
          </a:r>
          <a:endParaRPr lang="en-US" sz="1800" kern="1200" dirty="0"/>
        </a:p>
      </dsp:txBody>
      <dsp:txXfrm>
        <a:off x="62335" y="63581"/>
        <a:ext cx="1683125" cy="1152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4B311-DA1D-4978-8151-8DAE144B8BC8}">
      <dsp:nvSpPr>
        <dsp:cNvPr id="0" name=""/>
        <dsp:cNvSpPr/>
      </dsp:nvSpPr>
      <dsp:spPr>
        <a:xfrm rot="5400000">
          <a:off x="3128588" y="-1168827"/>
          <a:ext cx="1005415" cy="3675211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Starch</a:t>
          </a:r>
          <a:r>
            <a:rPr lang="el-GR" sz="1800" kern="1200" dirty="0"/>
            <a:t>: 7% </a:t>
          </a:r>
          <a:r>
            <a:rPr lang="en-US" sz="1800" kern="1200" dirty="0"/>
            <a:t>w/w d.b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Cellulose</a:t>
          </a:r>
          <a:r>
            <a:rPr lang="el-GR" sz="1800" kern="1200" dirty="0"/>
            <a:t>: 14% </a:t>
          </a:r>
          <a:r>
            <a:rPr lang="en-US" sz="1800" kern="1200" dirty="0"/>
            <a:t>w/w d.b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Moisture</a:t>
          </a:r>
          <a:r>
            <a:rPr lang="el-GR" sz="1800" kern="1200" dirty="0"/>
            <a:t>: 75% </a:t>
          </a:r>
          <a:endParaRPr lang="en-US" sz="1800" kern="1200" dirty="0"/>
        </a:p>
      </dsp:txBody>
      <dsp:txXfrm rot="-5400000">
        <a:off x="1793690" y="215151"/>
        <a:ext cx="3626131" cy="907255"/>
      </dsp:txXfrm>
    </dsp:sp>
    <dsp:sp modelId="{DF4EC13A-99A2-428B-BE9F-76EF2D1121DE}">
      <dsp:nvSpPr>
        <dsp:cNvPr id="0" name=""/>
        <dsp:cNvSpPr/>
      </dsp:nvSpPr>
      <dsp:spPr>
        <a:xfrm>
          <a:off x="0" y="1306"/>
          <a:ext cx="1792061" cy="1336249"/>
        </a:xfrm>
        <a:prstGeom prst="roundRect">
          <a:avLst/>
        </a:prstGeom>
        <a:solidFill>
          <a:srgbClr val="204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Average Composition</a:t>
          </a:r>
        </a:p>
      </dsp:txBody>
      <dsp:txXfrm>
        <a:off x="65230" y="66536"/>
        <a:ext cx="1661601" cy="12057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AEF50-12BA-4628-8F2E-370A91DF772A}">
      <dsp:nvSpPr>
        <dsp:cNvPr id="0" name=""/>
        <dsp:cNvSpPr/>
      </dsp:nvSpPr>
      <dsp:spPr>
        <a:xfrm>
          <a:off x="0" y="0"/>
          <a:ext cx="5470532" cy="716040"/>
        </a:xfrm>
        <a:prstGeom prst="roundRect">
          <a:avLst/>
        </a:prstGeom>
        <a:solidFill>
          <a:srgbClr val="204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Process: </a:t>
          </a:r>
          <a:r>
            <a:rPr lang="en-US" sz="1800" b="0" kern="1200" dirty="0"/>
            <a:t>Simultaneous Saccharification and Fermentation </a:t>
          </a:r>
          <a:r>
            <a:rPr lang="el-GR" sz="1800" kern="1200" dirty="0"/>
            <a:t>(</a:t>
          </a:r>
          <a:r>
            <a:rPr lang="en-US" sz="1800" kern="1200" dirty="0"/>
            <a:t>SSF</a:t>
          </a:r>
          <a:r>
            <a:rPr lang="el-GR" sz="1800" kern="1200" dirty="0"/>
            <a:t>)</a:t>
          </a:r>
          <a:r>
            <a:rPr lang="en-US" sz="1800" kern="1200" dirty="0"/>
            <a:t> </a:t>
          </a:r>
        </a:p>
      </dsp:txBody>
      <dsp:txXfrm>
        <a:off x="34954" y="34954"/>
        <a:ext cx="5400624" cy="646132"/>
      </dsp:txXfrm>
    </dsp:sp>
    <dsp:sp modelId="{1BB31260-1C90-4C72-BFCB-D655F3D6852F}">
      <dsp:nvSpPr>
        <dsp:cNvPr id="0" name=""/>
        <dsp:cNvSpPr/>
      </dsp:nvSpPr>
      <dsp:spPr>
        <a:xfrm>
          <a:off x="0" y="768754"/>
          <a:ext cx="5470532" cy="716040"/>
        </a:xfrm>
        <a:prstGeom prst="roundRect">
          <a:avLst/>
        </a:prstGeom>
        <a:solidFill>
          <a:srgbClr val="204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Temperature: </a:t>
          </a:r>
          <a:r>
            <a:rPr lang="en-US" sz="1800" kern="1200" dirty="0"/>
            <a:t>35 </a:t>
          </a:r>
          <a:r>
            <a:rPr lang="en-US" sz="1800" kern="1200" baseline="30000" dirty="0"/>
            <a:t>o</a:t>
          </a:r>
          <a:r>
            <a:rPr lang="en-US" sz="1800" kern="1200" dirty="0"/>
            <a:t>C</a:t>
          </a:r>
        </a:p>
      </dsp:txBody>
      <dsp:txXfrm>
        <a:off x="34954" y="803708"/>
        <a:ext cx="5400624" cy="646132"/>
      </dsp:txXfrm>
    </dsp:sp>
    <dsp:sp modelId="{8DA290DE-C43F-47A1-A637-F7D456A73D78}">
      <dsp:nvSpPr>
        <dsp:cNvPr id="0" name=""/>
        <dsp:cNvSpPr/>
      </dsp:nvSpPr>
      <dsp:spPr>
        <a:xfrm>
          <a:off x="0" y="2305389"/>
          <a:ext cx="5470532" cy="716040"/>
        </a:xfrm>
        <a:prstGeom prst="roundRect">
          <a:avLst/>
        </a:prstGeom>
        <a:solidFill>
          <a:srgbClr val="204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Solid Loading: </a:t>
          </a:r>
          <a:r>
            <a:rPr lang="en-US" sz="1800" kern="1200" dirty="0"/>
            <a:t>10 - 15 %</a:t>
          </a:r>
          <a:r>
            <a:rPr lang="el-GR" sz="1800" kern="1200" dirty="0"/>
            <a:t> </a:t>
          </a:r>
          <a:r>
            <a:rPr lang="en-US" sz="1800" kern="1200" dirty="0"/>
            <a:t>w/w</a:t>
          </a:r>
        </a:p>
      </dsp:txBody>
      <dsp:txXfrm>
        <a:off x="34954" y="2340343"/>
        <a:ext cx="5400624" cy="646132"/>
      </dsp:txXfrm>
    </dsp:sp>
    <dsp:sp modelId="{B8EDF636-5B9F-4542-BDC4-B31CBA8074B0}">
      <dsp:nvSpPr>
        <dsp:cNvPr id="0" name=""/>
        <dsp:cNvSpPr/>
      </dsp:nvSpPr>
      <dsp:spPr>
        <a:xfrm>
          <a:off x="0" y="1543093"/>
          <a:ext cx="5470532" cy="716040"/>
        </a:xfrm>
        <a:prstGeom prst="roundRect">
          <a:avLst/>
        </a:prstGeom>
        <a:solidFill>
          <a:srgbClr val="2046A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Time:  </a:t>
          </a:r>
          <a:r>
            <a:rPr lang="en-US" sz="1800" kern="1200" dirty="0"/>
            <a:t>24 Hours</a:t>
          </a:r>
        </a:p>
      </dsp:txBody>
      <dsp:txXfrm>
        <a:off x="34954" y="1578047"/>
        <a:ext cx="5400624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1F517-68BD-F04C-AE2E-F50AACA58E46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7A33C-4711-0247-A974-07443745A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5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68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95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722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1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CF8E-B6B8-114D-AB8B-DB774413D80F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224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9CF8E-B6B8-114D-AB8B-DB774413D80F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26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54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66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99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079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14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5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FC4FB-6AF7-4EAC-A743-84B4F80246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4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9CF8E-B6B8-114D-AB8B-DB774413D80F}" type="slidenum">
              <a:rPr lang="en-GR" smtClean="0"/>
              <a:t>28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7305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9CF8E-B6B8-114D-AB8B-DB774413D80F}" type="slidenum">
              <a:rPr lang="en-GR" smtClean="0"/>
              <a:t>29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84224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9CF8E-B6B8-114D-AB8B-DB774413D80F}" type="slidenum">
              <a:rPr lang="en-GR" smtClean="0"/>
              <a:t>30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9826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54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66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1994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149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9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20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45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068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30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8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57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1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2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7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68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7A33C-4711-0247-A974-07443745A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20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1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4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5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6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2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8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A1300-6612-1C4F-8F9A-CC7EE978DFE2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8AE2-1441-B047-9293-18A02C616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5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20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37.jp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7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jp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6435" y="2256900"/>
            <a:ext cx="7772400" cy="6450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282583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PILOT 5. </a:t>
            </a:r>
            <a:r>
              <a:rPr lang="en-US" sz="3200" b="1" dirty="0" err="1">
                <a:solidFill>
                  <a:srgbClr val="282583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Biosolvents</a:t>
            </a:r>
            <a:endParaRPr lang="en-US" sz="3200" b="1" dirty="0">
              <a:solidFill>
                <a:srgbClr val="282583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79192-99A2-4312-BB46-7AB48A178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03"/>
          <a:stretch/>
        </p:blipFill>
        <p:spPr>
          <a:xfrm>
            <a:off x="7821388" y="971643"/>
            <a:ext cx="1322612" cy="50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7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Repeated Fermentation for Lactic Acid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7EED5D-381A-DC22-BAF1-ED4A20272739}"/>
              </a:ext>
            </a:extLst>
          </p:cNvPr>
          <p:cNvSpPr txBox="1"/>
          <p:nvPr/>
        </p:nvSpPr>
        <p:spPr>
          <a:xfrm>
            <a:off x="394564" y="1101370"/>
            <a:ext cx="235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Trial 2</a:t>
            </a:r>
          </a:p>
        </p:txBody>
      </p:sp>
      <p:pic>
        <p:nvPicPr>
          <p:cNvPr id="83" name="Γραφικό 82">
            <a:extLst>
              <a:ext uri="{FF2B5EF4-FFF2-40B4-BE49-F238E27FC236}">
                <a16:creationId xmlns:a16="http://schemas.microsoft.com/office/drawing/2014/main" id="{92D30698-053F-8E74-7481-002CE3F9C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394564" y="2985998"/>
            <a:ext cx="8424983" cy="2770632"/>
          </a:xfrm>
          <a:prstGeom prst="rect">
            <a:avLst/>
          </a:prstGeom>
        </p:spPr>
      </p:pic>
      <p:graphicFrame>
        <p:nvGraphicFramePr>
          <p:cNvPr id="84" name="Πίνακας 5">
            <a:extLst>
              <a:ext uri="{FF2B5EF4-FFF2-40B4-BE49-F238E27FC236}">
                <a16:creationId xmlns:a16="http://schemas.microsoft.com/office/drawing/2014/main" id="{ACCF5400-991B-02A7-AFB9-06A2685D77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62517"/>
              </p:ext>
            </p:extLst>
          </p:nvPr>
        </p:nvGraphicFramePr>
        <p:xfrm>
          <a:off x="394564" y="1539206"/>
          <a:ext cx="7662317" cy="12977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7756">
                  <a:extLst>
                    <a:ext uri="{9D8B030D-6E8A-4147-A177-3AD203B41FA5}">
                      <a16:colId xmlns:a16="http://schemas.microsoft.com/office/drawing/2014/main" val="168085594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1908825460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230295742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1068244570"/>
                    </a:ext>
                  </a:extLst>
                </a:gridCol>
                <a:gridCol w="1235132">
                  <a:extLst>
                    <a:ext uri="{9D8B030D-6E8A-4147-A177-3AD203B41FA5}">
                      <a16:colId xmlns:a16="http://schemas.microsoft.com/office/drawing/2014/main" val="3105485323"/>
                    </a:ext>
                  </a:extLst>
                </a:gridCol>
                <a:gridCol w="1254069">
                  <a:extLst>
                    <a:ext uri="{9D8B030D-6E8A-4147-A177-3AD203B41FA5}">
                      <a16:colId xmlns:a16="http://schemas.microsoft.com/office/drawing/2014/main" val="2979372290"/>
                    </a:ext>
                  </a:extLst>
                </a:gridCol>
              </a:tblGrid>
              <a:tr h="606886">
                <a:tc>
                  <a:txBody>
                    <a:bodyPr/>
                    <a:lstStyle/>
                    <a:p>
                      <a:r>
                        <a:rPr lang="en-US" dirty="0"/>
                        <a:t>Run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270319"/>
                  </a:ext>
                </a:extLst>
              </a:tr>
              <a:tr h="60688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</a:rPr>
                        <a:t>Productivity (g/L h)</a:t>
                      </a:r>
                      <a:endParaRPr lang="el-G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0.18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0.23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0.38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0.35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0.38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026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2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Repeated Fermentation for Lactic Acid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7EED5D-381A-DC22-BAF1-ED4A20272739}"/>
              </a:ext>
            </a:extLst>
          </p:cNvPr>
          <p:cNvSpPr txBox="1"/>
          <p:nvPr/>
        </p:nvSpPr>
        <p:spPr>
          <a:xfrm>
            <a:off x="394564" y="1101370"/>
            <a:ext cx="235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Trial 3</a:t>
            </a:r>
          </a:p>
        </p:txBody>
      </p:sp>
      <p:pic>
        <p:nvPicPr>
          <p:cNvPr id="83" name="Γραφικό 82">
            <a:extLst>
              <a:ext uri="{FF2B5EF4-FFF2-40B4-BE49-F238E27FC236}">
                <a16:creationId xmlns:a16="http://schemas.microsoft.com/office/drawing/2014/main" id="{92D30698-053F-8E74-7481-002CE3F9C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394564" y="2985998"/>
            <a:ext cx="8424599" cy="2770632"/>
          </a:xfrm>
          <a:prstGeom prst="rect">
            <a:avLst/>
          </a:prstGeom>
        </p:spPr>
      </p:pic>
      <p:graphicFrame>
        <p:nvGraphicFramePr>
          <p:cNvPr id="4" name="Πίνακας 5">
            <a:extLst>
              <a:ext uri="{FF2B5EF4-FFF2-40B4-BE49-F238E27FC236}">
                <a16:creationId xmlns:a16="http://schemas.microsoft.com/office/drawing/2014/main" id="{39B8469A-9B93-C11B-E2AF-969620A56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17960"/>
              </p:ext>
            </p:extLst>
          </p:nvPr>
        </p:nvGraphicFramePr>
        <p:xfrm>
          <a:off x="394756" y="1547752"/>
          <a:ext cx="7662317" cy="12977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7756">
                  <a:extLst>
                    <a:ext uri="{9D8B030D-6E8A-4147-A177-3AD203B41FA5}">
                      <a16:colId xmlns:a16="http://schemas.microsoft.com/office/drawing/2014/main" val="168085594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1908825460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230295742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1068244570"/>
                    </a:ext>
                  </a:extLst>
                </a:gridCol>
                <a:gridCol w="1235132">
                  <a:extLst>
                    <a:ext uri="{9D8B030D-6E8A-4147-A177-3AD203B41FA5}">
                      <a16:colId xmlns:a16="http://schemas.microsoft.com/office/drawing/2014/main" val="3105485323"/>
                    </a:ext>
                  </a:extLst>
                </a:gridCol>
                <a:gridCol w="1254069">
                  <a:extLst>
                    <a:ext uri="{9D8B030D-6E8A-4147-A177-3AD203B41FA5}">
                      <a16:colId xmlns:a16="http://schemas.microsoft.com/office/drawing/2014/main" val="2979372290"/>
                    </a:ext>
                  </a:extLst>
                </a:gridCol>
              </a:tblGrid>
              <a:tr h="606886">
                <a:tc>
                  <a:txBody>
                    <a:bodyPr/>
                    <a:lstStyle/>
                    <a:p>
                      <a:r>
                        <a:rPr lang="en-US" dirty="0"/>
                        <a:t>Run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270319"/>
                  </a:ext>
                </a:extLst>
              </a:tr>
              <a:tr h="60688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</a:rPr>
                        <a:t>Productivity (g/L h)</a:t>
                      </a:r>
                      <a:endParaRPr lang="el-G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0.18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0.21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0.39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0.40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0.95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026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190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Ethyl lactate production at liquid phase </a:t>
            </a:r>
            <a:endParaRPr lang="en-US" sz="2400" dirty="0">
              <a:solidFill>
                <a:srgbClr val="28258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B23E8E-AFC8-EA32-4DCC-68F809356B98}"/>
                  </a:ext>
                </a:extLst>
              </p:cNvPr>
              <p:cNvSpPr txBox="1"/>
              <p:nvPr/>
            </p:nvSpPr>
            <p:spPr>
              <a:xfrm>
                <a:off x="426495" y="1197094"/>
                <a:ext cx="48708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Ethanol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+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Lactic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Acid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⇌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Ethyl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lactate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+</m:t>
                      </m:r>
                      <m:r>
                        <m:rPr>
                          <m:nor/>
                        </m:rPr>
                        <a:rPr kumimoji="0" lang="en-US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l-GR" sz="1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Water</m:t>
                      </m:r>
                    </m:oMath>
                  </m:oMathPara>
                </a14:m>
                <a:endPara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B23E8E-AFC8-EA32-4DCC-68F809356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95" y="1197094"/>
                <a:ext cx="4870891" cy="369332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Εικόνα 8">
            <a:extLst>
              <a:ext uri="{FF2B5EF4-FFF2-40B4-BE49-F238E27FC236}">
                <a16:creationId xmlns:a16="http://schemas.microsoft.com/office/drawing/2014/main" id="{98F600A4-79BA-4A73-D804-8A161434A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07" y="1981200"/>
            <a:ext cx="4917079" cy="3495040"/>
          </a:xfrm>
          <a:prstGeom prst="rect">
            <a:avLst/>
          </a:prstGeom>
        </p:spPr>
      </p:pic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3C6AAFD9-3140-D696-E5CA-77A4DE725D76}"/>
              </a:ext>
            </a:extLst>
          </p:cNvPr>
          <p:cNvGraphicFramePr>
            <a:graphicFrameLocks noGrp="1"/>
          </p:cNvGraphicFramePr>
          <p:nvPr/>
        </p:nvGraphicFramePr>
        <p:xfrm>
          <a:off x="4923213" y="2647490"/>
          <a:ext cx="3840480" cy="315045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79600">
                  <a:extLst>
                    <a:ext uri="{9D8B030D-6E8A-4147-A177-3AD203B41FA5}">
                      <a16:colId xmlns:a16="http://schemas.microsoft.com/office/drawing/2014/main" val="3169312013"/>
                    </a:ext>
                  </a:extLst>
                </a:gridCol>
                <a:gridCol w="690880">
                  <a:extLst>
                    <a:ext uri="{9D8B030D-6E8A-4147-A177-3AD203B41FA5}">
                      <a16:colId xmlns:a16="http://schemas.microsoft.com/office/drawing/2014/main" val="780958629"/>
                    </a:ext>
                  </a:extLst>
                </a:gridCol>
                <a:gridCol w="689251">
                  <a:extLst>
                    <a:ext uri="{9D8B030D-6E8A-4147-A177-3AD203B41FA5}">
                      <a16:colId xmlns:a16="http://schemas.microsoft.com/office/drawing/2014/main" val="4028435101"/>
                    </a:ext>
                  </a:extLst>
                </a:gridCol>
                <a:gridCol w="580749">
                  <a:extLst>
                    <a:ext uri="{9D8B030D-6E8A-4147-A177-3AD203B41FA5}">
                      <a16:colId xmlns:a16="http://schemas.microsoft.com/office/drawing/2014/main" val="866330557"/>
                    </a:ext>
                  </a:extLst>
                </a:gridCol>
              </a:tblGrid>
              <a:tr h="439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791281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Lactic acid (%w/w)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961377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Bioethanol (%v/v)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8733772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Temperature (℃)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814878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err="1">
                          <a:effectLst/>
                        </a:rPr>
                        <a:t>w</a:t>
                      </a:r>
                      <a:r>
                        <a:rPr lang="en-US" sz="1800" baseline="-25000" dirty="0" err="1">
                          <a:effectLst/>
                        </a:rPr>
                        <a:t>cat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170603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Molar ratio (</a:t>
                      </a:r>
                      <a:r>
                        <a:rPr lang="el-GR" sz="1800" dirty="0" err="1">
                          <a:effectLst/>
                        </a:rPr>
                        <a:t>n</a:t>
                      </a:r>
                      <a:r>
                        <a:rPr lang="el-GR" sz="1800" baseline="-25000" dirty="0" err="1">
                          <a:effectLst/>
                        </a:rPr>
                        <a:t>Ethanol</a:t>
                      </a:r>
                      <a:r>
                        <a:rPr lang="el-GR" sz="1800" dirty="0">
                          <a:effectLst/>
                        </a:rPr>
                        <a:t>/</a:t>
                      </a:r>
                      <a:r>
                        <a:rPr lang="el-GR" sz="1800" dirty="0" err="1">
                          <a:effectLst/>
                        </a:rPr>
                        <a:t>n</a:t>
                      </a:r>
                      <a:r>
                        <a:rPr lang="el-GR" sz="1800" baseline="-25000" dirty="0" err="1">
                          <a:effectLst/>
                        </a:rPr>
                        <a:t>LacticAcid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3/1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3/1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3/1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315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654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603718"/>
            <a:ext cx="4409440" cy="154004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Ethyl lactate production at liquid phase </a:t>
            </a:r>
            <a:endParaRPr lang="en-US" sz="2400" dirty="0">
              <a:solidFill>
                <a:srgbClr val="282583"/>
              </a:solidFill>
            </a:endParaRPr>
          </a:p>
        </p:txBody>
      </p:sp>
      <p:graphicFrame>
        <p:nvGraphicFramePr>
          <p:cNvPr id="3" name="Γράφημα 2">
            <a:extLst>
              <a:ext uri="{FF2B5EF4-FFF2-40B4-BE49-F238E27FC236}">
                <a16:creationId xmlns:a16="http://schemas.microsoft.com/office/drawing/2014/main" id="{94E27CEF-94B8-094B-1D76-113C82CD8A29}"/>
              </a:ext>
            </a:extLst>
          </p:cNvPr>
          <p:cNvGraphicFramePr/>
          <p:nvPr/>
        </p:nvGraphicFramePr>
        <p:xfrm>
          <a:off x="162560" y="2757516"/>
          <a:ext cx="4409440" cy="316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Γράφημα 3">
            <a:extLst>
              <a:ext uri="{FF2B5EF4-FFF2-40B4-BE49-F238E27FC236}">
                <a16:creationId xmlns:a16="http://schemas.microsoft.com/office/drawing/2014/main" id="{507947E4-15AE-D376-9F50-FE40094545CB}"/>
              </a:ext>
            </a:extLst>
          </p:cNvPr>
          <p:cNvGraphicFramePr/>
          <p:nvPr/>
        </p:nvGraphicFramePr>
        <p:xfrm>
          <a:off x="4572000" y="2738120"/>
          <a:ext cx="4409440" cy="316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2504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603718"/>
            <a:ext cx="4409440" cy="1540042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Ethyl lactate production with reactive distillation</a:t>
            </a:r>
            <a:endParaRPr lang="en-US" sz="2400" dirty="0">
              <a:solidFill>
                <a:srgbClr val="282583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50233D-EEC0-FAF8-5770-F8FC9AF39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447290"/>
              </p:ext>
            </p:extLst>
          </p:nvPr>
        </p:nvGraphicFramePr>
        <p:xfrm>
          <a:off x="127560" y="2347021"/>
          <a:ext cx="8584640" cy="36983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76455">
                  <a:extLst>
                    <a:ext uri="{9D8B030D-6E8A-4147-A177-3AD203B41FA5}">
                      <a16:colId xmlns:a16="http://schemas.microsoft.com/office/drawing/2014/main" val="4177736614"/>
                    </a:ext>
                  </a:extLst>
                </a:gridCol>
                <a:gridCol w="1391685">
                  <a:extLst>
                    <a:ext uri="{9D8B030D-6E8A-4147-A177-3AD203B41FA5}">
                      <a16:colId xmlns:a16="http://schemas.microsoft.com/office/drawing/2014/main" val="3030286953"/>
                    </a:ext>
                  </a:extLst>
                </a:gridCol>
                <a:gridCol w="2562097">
                  <a:extLst>
                    <a:ext uri="{9D8B030D-6E8A-4147-A177-3AD203B41FA5}">
                      <a16:colId xmlns:a16="http://schemas.microsoft.com/office/drawing/2014/main" val="1389465233"/>
                    </a:ext>
                  </a:extLst>
                </a:gridCol>
                <a:gridCol w="2454403">
                  <a:extLst>
                    <a:ext uri="{9D8B030D-6E8A-4147-A177-3AD203B41FA5}">
                      <a16:colId xmlns:a16="http://schemas.microsoft.com/office/drawing/2014/main" val="2173843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Ethanol from Pilot 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Ethyl lactate produced by TBWR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Commercial ethyl lactate</a:t>
                      </a:r>
                      <a:endParaRPr lang="en-US" sz="1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9049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Feedstock origin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Pilot 5 - NTUA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Pilot 5 - NTUA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275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Purification method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Vacuum distillation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895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Physical state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liquid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liquid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liquid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2929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Color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clear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clear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clear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7697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Smell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Smell of biowaste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neutral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fruity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6073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Purity (HPLC)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&gt;96%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&gt;96%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1644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Density (kg/L) (24°C)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0.794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1.024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1.030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4571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Refractive index (20°C)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1.362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1.413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1.413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948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11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303"/>
            <a:ext cx="9144000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Demonstration of the </a:t>
            </a:r>
            <a:r>
              <a:rPr lang="en-US" sz="2700" b="1" dirty="0" err="1">
                <a:solidFill>
                  <a:srgbClr val="282583"/>
                </a:solidFill>
              </a:rPr>
              <a:t>utilisation</a:t>
            </a:r>
            <a:r>
              <a:rPr lang="en-US" sz="2700" b="1" dirty="0">
                <a:solidFill>
                  <a:srgbClr val="282583"/>
                </a:solidFill>
              </a:rPr>
              <a:t> of dried source separated biowaste for the production of bioethanol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39" y="1815074"/>
            <a:ext cx="6548922" cy="36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93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" y="246568"/>
            <a:ext cx="5279572" cy="1213771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C3F32-261A-43B5-BDCF-B8D5EA769977}"/>
              </a:ext>
            </a:extLst>
          </p:cNvPr>
          <p:cNvSpPr txBox="1"/>
          <p:nvPr/>
        </p:nvSpPr>
        <p:spPr>
          <a:xfrm>
            <a:off x="435429" y="2880514"/>
            <a:ext cx="305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Conditions</a:t>
            </a:r>
            <a:endParaRPr kumimoji="0" lang="el-G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AD4454A-3A44-48BF-8DC4-BE6ECA2D0830}"/>
              </a:ext>
            </a:extLst>
          </p:cNvPr>
          <p:cNvGraphicFramePr>
            <a:graphicFrameLocks noGrp="1"/>
          </p:cNvGraphicFramePr>
          <p:nvPr/>
        </p:nvGraphicFramePr>
        <p:xfrm>
          <a:off x="435429" y="3281558"/>
          <a:ext cx="6096000" cy="259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21124664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67451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5514"/>
                  </a:ext>
                </a:extLst>
              </a:tr>
              <a:tr h="334811">
                <a:tc>
                  <a:txBody>
                    <a:bodyPr/>
                    <a:lstStyle/>
                    <a:p>
                      <a:r>
                        <a:rPr lang="en-US" dirty="0"/>
                        <a:t>Feedstock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Dried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5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+mn-lt"/>
                        </a:rPr>
                        <a:t>Amylase (</a:t>
                      </a:r>
                      <a:r>
                        <a:rPr lang="el-GR" dirty="0">
                          <a:latin typeface="+mn-lt"/>
                        </a:rPr>
                        <a:t>μ</a:t>
                      </a:r>
                      <a:r>
                        <a:rPr lang="en-US" dirty="0">
                          <a:latin typeface="+mn-lt"/>
                        </a:rPr>
                        <a:t>L</a:t>
                      </a:r>
                      <a:r>
                        <a:rPr lang="en-US">
                          <a:latin typeface="+mn-lt"/>
                        </a:rPr>
                        <a:t>/g starch</a:t>
                      </a:r>
                      <a:r>
                        <a:rPr lang="en-US" dirty="0">
                          <a:latin typeface="+mn-lt"/>
                        </a:rPr>
                        <a:t>)</a:t>
                      </a:r>
                      <a:endParaRPr lang="el-G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l-GR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356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Cellulase </a:t>
                      </a:r>
                      <a:r>
                        <a:rPr lang="el-GR"/>
                        <a:t>(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L</a:t>
                      </a:r>
                      <a:r>
                        <a:rPr lang="en-US"/>
                        <a:t>/g cellulose</a:t>
                      </a:r>
                      <a:r>
                        <a:rPr lang="en-US" dirty="0"/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711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Yeast (%)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17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Fermentation mode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SSF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150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Solid Loading (%)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25750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FC5F989-7B22-4F5A-A4BA-3A63B3DC3F39}"/>
              </a:ext>
            </a:extLst>
          </p:cNvPr>
          <p:cNvSpPr txBox="1"/>
          <p:nvPr/>
        </p:nvSpPr>
        <p:spPr>
          <a:xfrm>
            <a:off x="525236" y="1523729"/>
            <a:ext cx="494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8258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Continuous operation (over 10 operating cycles) of the pilot plant with dried biowaste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2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Εικόνα 6">
            <a:extLst>
              <a:ext uri="{FF2B5EF4-FFF2-40B4-BE49-F238E27FC236}">
                <a16:creationId xmlns:a16="http://schemas.microsoft.com/office/drawing/2014/main" id="{DBB3426D-0472-9D8D-078D-2D2D1BEA7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284" y="4030593"/>
            <a:ext cx="1692104" cy="1631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89E6A2B6-F9B8-3318-1D38-6ABBFD117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34" y="4030593"/>
            <a:ext cx="1629139" cy="16311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A9AB5454-4063-54B8-9EAC-3739876F8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29201" y="4044496"/>
            <a:ext cx="1657799" cy="1651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89" name="Chevron 21">
            <a:extLst>
              <a:ext uri="{FF2B5EF4-FFF2-40B4-BE49-F238E27FC236}">
                <a16:creationId xmlns:a16="http://schemas.microsoft.com/office/drawing/2014/main" id="{DDCF0C13-6683-78A4-60F7-FAA122DE1764}"/>
              </a:ext>
            </a:extLst>
          </p:cNvPr>
          <p:cNvSpPr/>
          <p:nvPr/>
        </p:nvSpPr>
        <p:spPr>
          <a:xfrm>
            <a:off x="6284037" y="4614208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1" name="Chevron 21">
            <a:extLst>
              <a:ext uri="{FF2B5EF4-FFF2-40B4-BE49-F238E27FC236}">
                <a16:creationId xmlns:a16="http://schemas.microsoft.com/office/drawing/2014/main" id="{08AEE364-EA59-F139-5212-65B65257E8C5}"/>
              </a:ext>
            </a:extLst>
          </p:cNvPr>
          <p:cNvSpPr/>
          <p:nvPr/>
        </p:nvSpPr>
        <p:spPr>
          <a:xfrm>
            <a:off x="3279729" y="4677888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878478-1328-126F-2AC0-45C1B8B1F889}"/>
              </a:ext>
            </a:extLst>
          </p:cNvPr>
          <p:cNvSpPr txBox="1"/>
          <p:nvPr/>
        </p:nvSpPr>
        <p:spPr>
          <a:xfrm>
            <a:off x="7077334" y="3575977"/>
            <a:ext cx="20018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 Interior of Reactor</a:t>
            </a:r>
            <a:r>
              <a:rPr kumimoji="0" lang="en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73C992E-3DEE-DF74-EFFA-DBC7E07A6A8A}"/>
              </a:ext>
            </a:extLst>
          </p:cNvPr>
          <p:cNvSpPr/>
          <p:nvPr/>
        </p:nvSpPr>
        <p:spPr>
          <a:xfrm>
            <a:off x="704624" y="1509824"/>
            <a:ext cx="3040205" cy="20243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Characteristics: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rotating vessels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Double walls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Temperature control with water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Controlled by PLC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R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4A23E9-AA37-B036-72CD-1BCA31C23FB5}"/>
              </a:ext>
            </a:extLst>
          </p:cNvPr>
          <p:cNvSpPr txBox="1"/>
          <p:nvPr/>
        </p:nvSpPr>
        <p:spPr>
          <a:xfrm>
            <a:off x="1440881" y="3659184"/>
            <a:ext cx="10344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PLC:</a:t>
            </a:r>
          </a:p>
        </p:txBody>
      </p:sp>
      <p:pic>
        <p:nvPicPr>
          <p:cNvPr id="42" name="Picture 41" descr="A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4F11ED59-A24F-965C-AD88-2B40E40B9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713" y="1867991"/>
            <a:ext cx="1692104" cy="1858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id="{68BA7DC7-0C7D-1B58-9F3F-E3E557FDBFCF}"/>
              </a:ext>
            </a:extLst>
          </p:cNvPr>
          <p:cNvSpPr txBox="1"/>
          <p:nvPr/>
        </p:nvSpPr>
        <p:spPr>
          <a:xfrm>
            <a:off x="-1231716" y="136425"/>
            <a:ext cx="8711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700" b="1" i="0" u="none" strike="noStrike" kern="1200" cap="none" spc="0" normalizeH="0" baseline="0" noProof="0">
                <a:ln>
                  <a:noFill/>
                </a:ln>
                <a:solidFill>
                  <a:srgbClr val="28258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Hydrolysis - Fermentation</a:t>
            </a:r>
            <a:endParaRPr kumimoji="0" lang="en-GR" sz="2700" b="1" i="0" u="none" strike="noStrike" kern="1200" cap="none" spc="0" normalizeH="0" baseline="0" noProof="0" dirty="0">
              <a:ln>
                <a:noFill/>
              </a:ln>
              <a:solidFill>
                <a:srgbClr val="28258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0BD7476-79E5-5F91-77E2-A8734E1CF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013" y="-101769"/>
            <a:ext cx="2867025" cy="2209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FDE46E-FBFF-4EF9-F6F7-AC3E1A4E4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2100" y="5737225"/>
            <a:ext cx="102362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07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appliance, kitchen appliance&#10;&#10;Description automatically generated">
            <a:extLst>
              <a:ext uri="{FF2B5EF4-FFF2-40B4-BE49-F238E27FC236}">
                <a16:creationId xmlns:a16="http://schemas.microsoft.com/office/drawing/2014/main" id="{3DBF1BA4-F1AC-FF4B-2CE5-F1AF0BC5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3243057"/>
            <a:ext cx="1356518" cy="1783915"/>
          </a:xfrm>
          <a:prstGeom prst="rect">
            <a:avLst/>
          </a:prstGeom>
        </p:spPr>
      </p:pic>
      <p:pic>
        <p:nvPicPr>
          <p:cNvPr id="11" name="Picture 10" descr="A picture containing indoor, bottle, bell jar&#10;&#10;Description automatically generated">
            <a:extLst>
              <a:ext uri="{FF2B5EF4-FFF2-40B4-BE49-F238E27FC236}">
                <a16:creationId xmlns:a16="http://schemas.microsoft.com/office/drawing/2014/main" id="{14379E68-4E8B-75C6-5608-E3F5A9229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56" y="3280127"/>
            <a:ext cx="1356518" cy="1746845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EA2EFA-9B8F-55F2-C992-C508779BD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07" y="3280127"/>
            <a:ext cx="1355899" cy="1746845"/>
          </a:xfrm>
          <a:prstGeom prst="rect">
            <a:avLst/>
          </a:prstGeom>
        </p:spPr>
      </p:pic>
      <p:sp>
        <p:nvSpPr>
          <p:cNvPr id="17" name="Chevron 21">
            <a:extLst>
              <a:ext uri="{FF2B5EF4-FFF2-40B4-BE49-F238E27FC236}">
                <a16:creationId xmlns:a16="http://schemas.microsoft.com/office/drawing/2014/main" id="{E0B9A6C9-53DD-1542-9BB6-B415A99A998F}"/>
              </a:ext>
            </a:extLst>
          </p:cNvPr>
          <p:cNvSpPr/>
          <p:nvPr/>
        </p:nvSpPr>
        <p:spPr>
          <a:xfrm>
            <a:off x="1990701" y="4068758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hevron 21">
            <a:extLst>
              <a:ext uri="{FF2B5EF4-FFF2-40B4-BE49-F238E27FC236}">
                <a16:creationId xmlns:a16="http://schemas.microsoft.com/office/drawing/2014/main" id="{603EF48F-B599-6298-91F9-41EBD74B18D4}"/>
              </a:ext>
            </a:extLst>
          </p:cNvPr>
          <p:cNvSpPr/>
          <p:nvPr/>
        </p:nvSpPr>
        <p:spPr>
          <a:xfrm>
            <a:off x="3908152" y="4068758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hevron 21">
            <a:extLst>
              <a:ext uri="{FF2B5EF4-FFF2-40B4-BE49-F238E27FC236}">
                <a16:creationId xmlns:a16="http://schemas.microsoft.com/office/drawing/2014/main" id="{71A6BEA8-D2C0-60E4-5548-EC83D9E13D48}"/>
              </a:ext>
            </a:extLst>
          </p:cNvPr>
          <p:cNvSpPr/>
          <p:nvPr/>
        </p:nvSpPr>
        <p:spPr>
          <a:xfrm>
            <a:off x="5833405" y="4068757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29DBB-B82B-E8DC-167E-96ABD8189567}"/>
              </a:ext>
            </a:extLst>
          </p:cNvPr>
          <p:cNvSpPr txBox="1"/>
          <p:nvPr/>
        </p:nvSpPr>
        <p:spPr>
          <a:xfrm>
            <a:off x="214313" y="426243"/>
            <a:ext cx="53039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700" b="1" i="0" u="none" strike="noStrike" kern="1200" cap="none" spc="0" normalizeH="0" baseline="0" noProof="0">
                <a:ln>
                  <a:noFill/>
                </a:ln>
                <a:solidFill>
                  <a:srgbClr val="28258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Distillation - Dehydration</a:t>
            </a:r>
            <a:endParaRPr kumimoji="0" lang="en-GR" sz="2700" b="1" i="0" u="none" strike="noStrike" kern="1200" cap="none" spc="0" normalizeH="0" baseline="0" noProof="0" dirty="0">
              <a:ln>
                <a:noFill/>
              </a:ln>
              <a:solidFill>
                <a:srgbClr val="28258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72F5DF-EE18-A588-FBA1-A5C3CCBD5C86}"/>
              </a:ext>
            </a:extLst>
          </p:cNvPr>
          <p:cNvSpPr txBox="1"/>
          <p:nvPr/>
        </p:nvSpPr>
        <p:spPr>
          <a:xfrm>
            <a:off x="424984" y="2246275"/>
            <a:ext cx="1775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Distillation Unit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 </a:t>
            </a:r>
            <a:r>
              <a:rPr kumimoji="0" lang="en-GR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Vacuum pump</a:t>
            </a:r>
            <a:endParaRPr kumimoji="0" lang="en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CEF8BA-A074-8A30-9600-B89CE771DA46}"/>
              </a:ext>
            </a:extLst>
          </p:cNvPr>
          <p:cNvSpPr txBox="1"/>
          <p:nvPr/>
        </p:nvSpPr>
        <p:spPr>
          <a:xfrm>
            <a:off x="2417030" y="2246274"/>
            <a:ext cx="1356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en-GR" sz="1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Distillate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35 % v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/v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14313" marR="0" lvl="0" indent="-214313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4E094-7D69-C254-97E0-E8B90D1FD686}"/>
              </a:ext>
            </a:extLst>
          </p:cNvPr>
          <p:cNvSpPr txBox="1"/>
          <p:nvPr/>
        </p:nvSpPr>
        <p:spPr>
          <a:xfrm>
            <a:off x="4208301" y="2246549"/>
            <a:ext cx="1625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Lab-scale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two stage</a:t>
            </a: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istillation: 94-95 % v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73410D1F-7837-63B3-9678-E0E6F08F8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95116" y="3419246"/>
            <a:ext cx="1746845" cy="14686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F716A84-D46C-0174-0EE5-5CFA3853770E}"/>
              </a:ext>
            </a:extLst>
          </p:cNvPr>
          <p:cNvSpPr txBox="1"/>
          <p:nvPr/>
        </p:nvSpPr>
        <p:spPr>
          <a:xfrm>
            <a:off x="6334234" y="2246549"/>
            <a:ext cx="146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Zeolite 3A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kumimoji="0" lang="en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55 % v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88E007-DCA0-BA92-F3B6-228464750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013" y="-101769"/>
            <a:ext cx="2867025" cy="2209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8E3083-04D5-2ABE-027A-CFDC4CCA2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2100" y="5737225"/>
            <a:ext cx="102362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6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19">
            <a:extLst>
              <a:ext uri="{FF2B5EF4-FFF2-40B4-BE49-F238E27FC236}">
                <a16:creationId xmlns:a16="http://schemas.microsoft.com/office/drawing/2014/main" id="{84C421EC-0457-5CD1-F96C-1AAEA026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1" y="155574"/>
            <a:ext cx="2859209" cy="191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0">
            <a:extLst>
              <a:ext uri="{FF2B5EF4-FFF2-40B4-BE49-F238E27FC236}">
                <a16:creationId xmlns:a16="http://schemas.microsoft.com/office/drawing/2014/main" id="{1E78B1F1-DB62-5737-AA54-0168D688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41286"/>
            <a:ext cx="2852770" cy="19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1">
            <a:extLst>
              <a:ext uri="{FF2B5EF4-FFF2-40B4-BE49-F238E27FC236}">
                <a16:creationId xmlns:a16="http://schemas.microsoft.com/office/drawing/2014/main" id="{E59F8BB1-A685-F359-7E6B-973034552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07" y="103187"/>
            <a:ext cx="2884968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2">
            <a:extLst>
              <a:ext uri="{FF2B5EF4-FFF2-40B4-BE49-F238E27FC236}">
                <a16:creationId xmlns:a16="http://schemas.microsoft.com/office/drawing/2014/main" id="{215D7DAB-51E4-E2FC-3FC4-0839B6046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82" y="2406650"/>
            <a:ext cx="27876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7">
            <a:extLst>
              <a:ext uri="{FF2B5EF4-FFF2-40B4-BE49-F238E27FC236}">
                <a16:creationId xmlns:a16="http://schemas.microsoft.com/office/drawing/2014/main" id="{45E46BC3-0D03-C477-9888-B41500522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799013"/>
            <a:ext cx="286385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3">
            <a:extLst>
              <a:ext uri="{FF2B5EF4-FFF2-40B4-BE49-F238E27FC236}">
                <a16:creationId xmlns:a16="http://schemas.microsoft.com/office/drawing/2014/main" id="{B36E6913-FFAB-5BE0-DF5F-3B45E01FC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4827588"/>
            <a:ext cx="2774950" cy="186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8">
            <a:extLst>
              <a:ext uri="{FF2B5EF4-FFF2-40B4-BE49-F238E27FC236}">
                <a16:creationId xmlns:a16="http://schemas.microsoft.com/office/drawing/2014/main" id="{96A09CDF-698A-D86B-D574-D77D8A08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4856163"/>
            <a:ext cx="283845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91" y="2087203"/>
            <a:ext cx="5279572" cy="1213771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>
                <a:solidFill>
                  <a:srgbClr val="282583"/>
                </a:solidFill>
              </a:rPr>
              <a:t>Results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5300" y="2963656"/>
            <a:ext cx="28765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8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944"/>
            <a:ext cx="5383763" cy="879324"/>
          </a:xfrm>
        </p:spPr>
        <p:txBody>
          <a:bodyPr>
            <a:normAutofit/>
          </a:bodyPr>
          <a:lstStyle/>
          <a:p>
            <a:pPr algn="l"/>
            <a:r>
              <a:rPr lang="en-US" sz="2400" b="1">
                <a:solidFill>
                  <a:srgbClr val="282583"/>
                </a:solidFill>
              </a:rPr>
              <a:t>Pilot 5. Biosolvents</a:t>
            </a:r>
            <a:br>
              <a:rPr lang="en-US" sz="2400" dirty="0"/>
            </a:br>
            <a:endParaRPr lang="en-US" sz="2400" dirty="0">
              <a:solidFill>
                <a:srgbClr val="282583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267569"/>
              </p:ext>
            </p:extLst>
          </p:nvPr>
        </p:nvGraphicFramePr>
        <p:xfrm>
          <a:off x="-1" y="936641"/>
          <a:ext cx="5383763" cy="40449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2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7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Place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err="1">
                          <a:effectLst/>
                        </a:rPr>
                        <a:t>Athens</a:t>
                      </a:r>
                      <a:r>
                        <a:rPr lang="en-US" sz="1600" u="none" strike="noStrike">
                          <a:effectLst/>
                        </a:rPr>
                        <a:t>, Greece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5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Responsible partner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National Technical University of Athens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Type of feedstock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>
                          <a:effectLst/>
                        </a:rPr>
                        <a:t>Source-separated biowaste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Responsible partner for feedstock provision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Sustainable 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5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Process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Saccharification and fermentation 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Responsible partner for process development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National Technical University of Athens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5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End-product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Bioethanol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6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Responsible partner for end-product development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National Technical University of Athens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5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Treatment Capacity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50 kg dried biowaste/operational cycle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476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0770A7-843D-0438-196F-64FAE22D0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09" y="5058666"/>
            <a:ext cx="3176962" cy="1794254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159E8-E870-09FD-2AE5-33B070B81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5071731"/>
            <a:ext cx="3149380" cy="178118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51C08C-474F-D5BE-5DA2-38A6BD395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26" y="160379"/>
            <a:ext cx="3044128" cy="182328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2C619-CE1D-7441-0A9A-E4EC0E36F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" y="160379"/>
            <a:ext cx="3126914" cy="182328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B78240-06B0-0E7E-F9B7-76FFE6FC1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40" y="160379"/>
            <a:ext cx="3056756" cy="182328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BCFCB-E5B6-9DCB-1E35-C61864DD3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" y="5071731"/>
            <a:ext cx="3162446" cy="178627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34F0F3D-F696-CF2A-4820-2D7C89EB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91" y="2087203"/>
            <a:ext cx="5279572" cy="1213771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>
                <a:solidFill>
                  <a:srgbClr val="282583"/>
                </a:solidFill>
              </a:rPr>
              <a:t>Results (cont.)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6CA74D-64C2-7DCB-D836-FF142D3F6E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5300" y="2963656"/>
            <a:ext cx="2876550" cy="161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C1BE02-8BF5-222E-7D42-6A73E619AC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3974" y="2683586"/>
            <a:ext cx="2869380" cy="18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82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396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Results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E133C0-38E4-436A-97A7-2AAC98DAD5C2}"/>
              </a:ext>
            </a:extLst>
          </p:cNvPr>
          <p:cNvGraphicFramePr>
            <a:graphicFrameLocks noGrp="1"/>
          </p:cNvGraphicFramePr>
          <p:nvPr/>
        </p:nvGraphicFramePr>
        <p:xfrm>
          <a:off x="2374134" y="5037677"/>
          <a:ext cx="4395732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1553">
                  <a:extLst>
                    <a:ext uri="{9D8B030D-6E8A-4147-A177-3AD203B41FA5}">
                      <a16:colId xmlns:a16="http://schemas.microsoft.com/office/drawing/2014/main" val="4212928300"/>
                    </a:ext>
                  </a:extLst>
                </a:gridCol>
                <a:gridCol w="1634179">
                  <a:extLst>
                    <a:ext uri="{9D8B030D-6E8A-4147-A177-3AD203B41FA5}">
                      <a16:colId xmlns:a16="http://schemas.microsoft.com/office/drawing/2014/main" val="3504239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Ethanol (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/tn dried FW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1E2A5E"/>
                          </a:solidFill>
                        </a:rPr>
                        <a:t>135.34±16.35</a:t>
                      </a:r>
                      <a:endParaRPr lang="en-US" dirty="0">
                        <a:solidFill>
                          <a:srgbClr val="1E2A5E"/>
                        </a:solidFill>
                      </a:endParaRPr>
                    </a:p>
                  </a:txBody>
                  <a:tcPr anchor="ctr">
                    <a:solidFill>
                      <a:srgbClr val="CC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26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Ethanol yield (%)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2046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1E2A5E"/>
                          </a:solidFill>
                        </a:rPr>
                        <a:t>86.60±4.91</a:t>
                      </a:r>
                      <a:endParaRPr lang="el-GR" b="1" dirty="0">
                        <a:solidFill>
                          <a:srgbClr val="1E2A5E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942288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2C5580-A412-8E5A-5F9B-FF6B4A1FB3FA}"/>
              </a:ext>
            </a:extLst>
          </p:cNvPr>
          <p:cNvGraphicFramePr>
            <a:graphicFrameLocks/>
          </p:cNvGraphicFramePr>
          <p:nvPr/>
        </p:nvGraphicFramePr>
        <p:xfrm>
          <a:off x="0" y="1078643"/>
          <a:ext cx="6492743" cy="395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56104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132" y="-187181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1</a:t>
            </a:r>
            <a:r>
              <a:rPr lang="en-US" sz="2700" b="1" baseline="30000">
                <a:solidFill>
                  <a:srgbClr val="282583"/>
                </a:solidFill>
              </a:rPr>
              <a:t>st</a:t>
            </a:r>
            <a:r>
              <a:rPr lang="en-US" sz="2700" b="1">
                <a:solidFill>
                  <a:srgbClr val="282583"/>
                </a:solidFill>
              </a:rPr>
              <a:t> operation period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DFEA74C-8232-49CD-A2DB-E9594B922544}"/>
              </a:ext>
            </a:extLst>
          </p:cNvPr>
          <p:cNvGraphicFramePr>
            <a:graphicFrameLocks noGrp="1"/>
          </p:cNvGraphicFramePr>
          <p:nvPr/>
        </p:nvGraphicFramePr>
        <p:xfrm>
          <a:off x="487679" y="796253"/>
          <a:ext cx="8422405" cy="2854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7060">
                  <a:extLst>
                    <a:ext uri="{9D8B030D-6E8A-4147-A177-3AD203B41FA5}">
                      <a16:colId xmlns:a16="http://schemas.microsoft.com/office/drawing/2014/main" val="3836645228"/>
                    </a:ext>
                  </a:extLst>
                </a:gridCol>
                <a:gridCol w="704149">
                  <a:extLst>
                    <a:ext uri="{9D8B030D-6E8A-4147-A177-3AD203B41FA5}">
                      <a16:colId xmlns:a16="http://schemas.microsoft.com/office/drawing/2014/main" val="1871320530"/>
                    </a:ext>
                  </a:extLst>
                </a:gridCol>
                <a:gridCol w="874493">
                  <a:extLst>
                    <a:ext uri="{9D8B030D-6E8A-4147-A177-3AD203B41FA5}">
                      <a16:colId xmlns:a16="http://schemas.microsoft.com/office/drawing/2014/main" val="2126422557"/>
                    </a:ext>
                  </a:extLst>
                </a:gridCol>
                <a:gridCol w="924752">
                  <a:extLst>
                    <a:ext uri="{9D8B030D-6E8A-4147-A177-3AD203B41FA5}">
                      <a16:colId xmlns:a16="http://schemas.microsoft.com/office/drawing/2014/main" val="3541151857"/>
                    </a:ext>
                  </a:extLst>
                </a:gridCol>
                <a:gridCol w="864927">
                  <a:extLst>
                    <a:ext uri="{9D8B030D-6E8A-4147-A177-3AD203B41FA5}">
                      <a16:colId xmlns:a16="http://schemas.microsoft.com/office/drawing/2014/main" val="3129840034"/>
                    </a:ext>
                  </a:extLst>
                </a:gridCol>
                <a:gridCol w="823751">
                  <a:extLst>
                    <a:ext uri="{9D8B030D-6E8A-4147-A177-3AD203B41FA5}">
                      <a16:colId xmlns:a16="http://schemas.microsoft.com/office/drawing/2014/main" val="2344789818"/>
                    </a:ext>
                  </a:extLst>
                </a:gridCol>
                <a:gridCol w="935105">
                  <a:extLst>
                    <a:ext uri="{9D8B030D-6E8A-4147-A177-3AD203B41FA5}">
                      <a16:colId xmlns:a16="http://schemas.microsoft.com/office/drawing/2014/main" val="2079807964"/>
                    </a:ext>
                  </a:extLst>
                </a:gridCol>
                <a:gridCol w="909084">
                  <a:extLst>
                    <a:ext uri="{9D8B030D-6E8A-4147-A177-3AD203B41FA5}">
                      <a16:colId xmlns:a16="http://schemas.microsoft.com/office/drawing/2014/main" val="4254123076"/>
                    </a:ext>
                  </a:extLst>
                </a:gridCol>
                <a:gridCol w="909084">
                  <a:extLst>
                    <a:ext uri="{9D8B030D-6E8A-4147-A177-3AD203B41FA5}">
                      <a16:colId xmlns:a16="http://schemas.microsoft.com/office/drawing/2014/main" val="2575949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Trial 6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Trial 7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Trial </a:t>
                      </a:r>
                      <a:r>
                        <a:rPr kumimoji="0" lang="el-GR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315886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Solid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63.86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67.96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64.27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65.74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8707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Cellulose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73.61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74.27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88.31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72.48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82.33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2144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Starch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89.46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95.36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92.43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95.17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95.85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90.77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83.18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86031699"/>
                  </a:ext>
                </a:extLst>
              </a:tr>
            </a:tbl>
          </a:graphicData>
        </a:graphic>
      </p:graphicFrame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6B0E8066-BBB8-1507-38CE-5E6A1B557B3C}"/>
              </a:ext>
            </a:extLst>
          </p:cNvPr>
          <p:cNvGraphicFramePr>
            <a:graphicFrameLocks noGrp="1"/>
          </p:cNvGraphicFramePr>
          <p:nvPr/>
        </p:nvGraphicFramePr>
        <p:xfrm>
          <a:off x="487679" y="3651063"/>
          <a:ext cx="8431035" cy="2854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58079">
                  <a:extLst>
                    <a:ext uri="{9D8B030D-6E8A-4147-A177-3AD203B41FA5}">
                      <a16:colId xmlns:a16="http://schemas.microsoft.com/office/drawing/2014/main" val="3836645228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1871320530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2126422557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3541151857"/>
                    </a:ext>
                  </a:extLst>
                </a:gridCol>
                <a:gridCol w="829339">
                  <a:extLst>
                    <a:ext uri="{9D8B030D-6E8A-4147-A177-3AD203B41FA5}">
                      <a16:colId xmlns:a16="http://schemas.microsoft.com/office/drawing/2014/main" val="3129840034"/>
                    </a:ext>
                  </a:extLst>
                </a:gridCol>
                <a:gridCol w="829340">
                  <a:extLst>
                    <a:ext uri="{9D8B030D-6E8A-4147-A177-3AD203B41FA5}">
                      <a16:colId xmlns:a16="http://schemas.microsoft.com/office/drawing/2014/main" val="2344789818"/>
                    </a:ext>
                  </a:extLst>
                </a:gridCol>
                <a:gridCol w="956930">
                  <a:extLst>
                    <a:ext uri="{9D8B030D-6E8A-4147-A177-3AD203B41FA5}">
                      <a16:colId xmlns:a16="http://schemas.microsoft.com/office/drawing/2014/main" val="2079807964"/>
                    </a:ext>
                  </a:extLst>
                </a:gridCol>
                <a:gridCol w="861237">
                  <a:extLst>
                    <a:ext uri="{9D8B030D-6E8A-4147-A177-3AD203B41FA5}">
                      <a16:colId xmlns:a16="http://schemas.microsoft.com/office/drawing/2014/main" val="4254123076"/>
                    </a:ext>
                  </a:extLst>
                </a:gridCol>
                <a:gridCol w="297712">
                  <a:extLst>
                    <a:ext uri="{9D8B030D-6E8A-4147-A177-3AD203B41FA5}">
                      <a16:colId xmlns:a16="http://schemas.microsoft.com/office/drawing/2014/main" val="2473935467"/>
                    </a:ext>
                  </a:extLst>
                </a:gridCol>
                <a:gridCol w="657216">
                  <a:extLst>
                    <a:ext uri="{9D8B030D-6E8A-4147-A177-3AD203B41FA5}">
                      <a16:colId xmlns:a16="http://schemas.microsoft.com/office/drawing/2014/main" val="269641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9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11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12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13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14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Mean Value 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886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Solid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68.78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65.45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65.26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64.47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63.79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8707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Cellulose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75.98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80.27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81.71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76.80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2144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Starch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93.42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96.06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96.39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95.76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96.89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94.57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8603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391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804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Energy consumption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F5522-C545-48AC-A78A-8D67E3792562}"/>
              </a:ext>
            </a:extLst>
          </p:cNvPr>
          <p:cNvSpPr txBox="1"/>
          <p:nvPr/>
        </p:nvSpPr>
        <p:spPr>
          <a:xfrm>
            <a:off x="135101" y="1612438"/>
            <a:ext cx="6479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58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stages of the process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58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drying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 saccharification and fermentation process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Emoji" panose="020B050204020402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recovery of produced ethanol via distillation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F740D-DB67-4256-B5C8-7B11C22CD27D}"/>
              </a:ext>
            </a:extLst>
          </p:cNvPr>
          <p:cNvSpPr txBox="1"/>
          <p:nvPr/>
        </p:nvSpPr>
        <p:spPr>
          <a:xfrm>
            <a:off x="220027" y="3002966"/>
            <a:ext cx="4841420" cy="923330"/>
          </a:xfrm>
          <a:prstGeom prst="rect">
            <a:avLst/>
          </a:prstGeom>
          <a:noFill/>
          <a:ln w="41275" cmpd="dbl">
            <a:solidFill>
              <a:srgbClr val="1E2A5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GAIA dryer GC-100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0.66kWh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/kg wet feedstock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2.46kWh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/kg dried feedstock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34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804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Energy consumption</a:t>
            </a:r>
            <a:endParaRPr lang="en-US" sz="2400" dirty="0">
              <a:solidFill>
                <a:srgbClr val="282583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FFD4C8-12FC-72FC-068B-27B3D484B93D}"/>
              </a:ext>
            </a:extLst>
          </p:cNvPr>
          <p:cNvGraphicFramePr>
            <a:graphicFrameLocks noGrp="1"/>
          </p:cNvGraphicFramePr>
          <p:nvPr/>
        </p:nvGraphicFramePr>
        <p:xfrm>
          <a:off x="319087" y="3022535"/>
          <a:ext cx="8380415" cy="172307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75487">
                  <a:extLst>
                    <a:ext uri="{9D8B030D-6E8A-4147-A177-3AD203B41FA5}">
                      <a16:colId xmlns:a16="http://schemas.microsoft.com/office/drawing/2014/main" val="1472483705"/>
                    </a:ext>
                  </a:extLst>
                </a:gridCol>
                <a:gridCol w="1676232">
                  <a:extLst>
                    <a:ext uri="{9D8B030D-6E8A-4147-A177-3AD203B41FA5}">
                      <a16:colId xmlns:a16="http://schemas.microsoft.com/office/drawing/2014/main" val="2991975902"/>
                    </a:ext>
                  </a:extLst>
                </a:gridCol>
                <a:gridCol w="1676232">
                  <a:extLst>
                    <a:ext uri="{9D8B030D-6E8A-4147-A177-3AD203B41FA5}">
                      <a16:colId xmlns:a16="http://schemas.microsoft.com/office/drawing/2014/main" val="361668631"/>
                    </a:ext>
                  </a:extLst>
                </a:gridCol>
                <a:gridCol w="1676232">
                  <a:extLst>
                    <a:ext uri="{9D8B030D-6E8A-4147-A177-3AD203B41FA5}">
                      <a16:colId xmlns:a16="http://schemas.microsoft.com/office/drawing/2014/main" val="2151550653"/>
                    </a:ext>
                  </a:extLst>
                </a:gridCol>
                <a:gridCol w="1676232">
                  <a:extLst>
                    <a:ext uri="{9D8B030D-6E8A-4147-A177-3AD203B41FA5}">
                      <a16:colId xmlns:a16="http://schemas.microsoft.com/office/drawing/2014/main" val="912870653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>
                          <a:effectLst/>
                        </a:rPr>
                        <a:t>   </a:t>
                      </a:r>
                      <a:r>
                        <a:rPr lang="el-GR" sz="1800">
                          <a:effectLst/>
                        </a:rPr>
                        <a:t>Conditions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Time (</a:t>
                      </a:r>
                      <a:r>
                        <a:rPr lang="el-GR" sz="1800" dirty="0">
                          <a:effectLst/>
                        </a:rPr>
                        <a:t>h)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 err="1">
                          <a:effectLst/>
                        </a:rPr>
                        <a:t>Temperature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</a:rPr>
                        <a:t>(</a:t>
                      </a:r>
                      <a:r>
                        <a:rPr lang="el-GR" sz="1800" baseline="30000" dirty="0" err="1">
                          <a:effectLst/>
                        </a:rPr>
                        <a:t>ο</a:t>
                      </a:r>
                      <a:r>
                        <a:rPr lang="el-GR" sz="1800" dirty="0" err="1">
                          <a:effectLst/>
                        </a:rPr>
                        <a:t>C</a:t>
                      </a:r>
                      <a:r>
                        <a:rPr lang="el-GR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Stirring Rate 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</a:rPr>
                        <a:t>(%)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Stirring Time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</a:rPr>
                        <a:t>(</a:t>
                      </a:r>
                      <a:r>
                        <a:rPr lang="el-GR" sz="1800" dirty="0" err="1">
                          <a:effectLst/>
                        </a:rPr>
                        <a:t>min</a:t>
                      </a:r>
                      <a:r>
                        <a:rPr lang="el-GR" sz="1800" dirty="0">
                          <a:effectLst/>
                        </a:rPr>
                        <a:t>/h)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</a:t>
                      </a:r>
                      <a:endParaRPr lang="el-G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(kWh</a:t>
                      </a:r>
                      <a:r>
                        <a:rPr lang="en-US" sz="18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/kg dried feedstock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31475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0 - 8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35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 dirty="0">
                          <a:effectLst/>
                        </a:rPr>
                        <a:t>35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40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0,24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8537325"/>
                  </a:ext>
                </a:extLst>
              </a:tr>
              <a:tr h="26225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9 - 24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35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l-GR" sz="1800" dirty="0">
                          <a:effectLst/>
                        </a:rPr>
                        <a:t>25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0,44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756163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1A5C129-5E27-9316-9A4B-21AFE90FF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" y="1091007"/>
            <a:ext cx="62376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bmk="_Toc99198685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and mixing conditions applied during SSF pilot trials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0A39-C3C9-ECFD-079F-F8C99A0B9609}"/>
              </a:ext>
            </a:extLst>
          </p:cNvPr>
          <p:cNvSpPr txBox="1"/>
          <p:nvPr/>
        </p:nvSpPr>
        <p:spPr>
          <a:xfrm>
            <a:off x="319087" y="51206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Distillation energy needs: 12.83kWh/L ethanol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88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804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Energy consumption</a:t>
            </a:r>
            <a:endParaRPr lang="en-US" sz="2400" dirty="0">
              <a:solidFill>
                <a:srgbClr val="282583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2C3A86-F82B-AA93-2179-FE08D6D0F5C7}"/>
              </a:ext>
            </a:extLst>
          </p:cNvPr>
          <p:cNvGraphicFramePr/>
          <p:nvPr/>
        </p:nvGraphicFramePr>
        <p:xfrm>
          <a:off x="-114300" y="1199667"/>
          <a:ext cx="6908800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21444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303"/>
            <a:ext cx="9144000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Demonstration of the </a:t>
            </a:r>
            <a:r>
              <a:rPr lang="en-US" sz="2700" b="1" dirty="0" err="1">
                <a:solidFill>
                  <a:srgbClr val="282583"/>
                </a:solidFill>
              </a:rPr>
              <a:t>utilisation</a:t>
            </a:r>
            <a:r>
              <a:rPr lang="en-US" sz="2700" b="1" dirty="0">
                <a:solidFill>
                  <a:srgbClr val="282583"/>
                </a:solidFill>
              </a:rPr>
              <a:t> of wet source separated biowaste for the production of bioethanol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39" y="1815074"/>
            <a:ext cx="6548922" cy="36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64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22426F-B44C-790C-F7ED-B5C1CFEE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" y="5393232"/>
            <a:ext cx="10236200" cy="14382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4B2E7-17EF-403C-38EB-BDAF1DA1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DBB84-01F8-4AC4-B6F8-93BF42DC47E4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E5637F-A327-7409-632F-E4F79CC2FC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09" y="101648"/>
            <a:ext cx="4957011" cy="507831"/>
          </a:xfr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Experimental Conditions</a:t>
            </a:r>
          </a:p>
        </p:txBody>
      </p:sp>
      <p:pic>
        <p:nvPicPr>
          <p:cNvPr id="3" name="Picture 2" descr="A picture containing floor, indoor, projector, miller&#10;&#10;Description automatically generated">
            <a:extLst>
              <a:ext uri="{FF2B5EF4-FFF2-40B4-BE49-F238E27FC236}">
                <a16:creationId xmlns:a16="http://schemas.microsoft.com/office/drawing/2014/main" id="{F619176C-4777-A5F2-3115-72A236AAE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8" t="12736" r="17710" b="36309"/>
          <a:stretch/>
        </p:blipFill>
        <p:spPr>
          <a:xfrm>
            <a:off x="5414583" y="2108030"/>
            <a:ext cx="3723455" cy="32852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A5F81B-4311-E02E-B5B1-1A76CE9ACF6A}"/>
              </a:ext>
            </a:extLst>
          </p:cNvPr>
          <p:cNvGrpSpPr/>
          <p:nvPr/>
        </p:nvGrpSpPr>
        <p:grpSpPr>
          <a:xfrm>
            <a:off x="265601" y="909397"/>
            <a:ext cx="5470533" cy="5607203"/>
            <a:chOff x="137721" y="447380"/>
            <a:chExt cx="5470533" cy="5607203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BA3B4B36-3AEA-C215-3DE0-919479F37F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82896173"/>
                </p:ext>
              </p:extLst>
            </p:nvPr>
          </p:nvGraphicFramePr>
          <p:xfrm>
            <a:off x="137723" y="4776389"/>
            <a:ext cx="5470530" cy="127819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2" name="Diagram 11">
              <a:extLst>
                <a:ext uri="{FF2B5EF4-FFF2-40B4-BE49-F238E27FC236}">
                  <a16:creationId xmlns:a16="http://schemas.microsoft.com/office/drawing/2014/main" id="{9C87CFA3-7200-0A22-5B4D-9FDBAF85BEE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03899016"/>
                </p:ext>
              </p:extLst>
            </p:nvPr>
          </p:nvGraphicFramePr>
          <p:xfrm>
            <a:off x="137721" y="3453821"/>
            <a:ext cx="5470531" cy="13375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FEE0ACBB-6A54-ACDD-F692-AFC71BE28FE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1037213"/>
                </p:ext>
              </p:extLst>
            </p:nvPr>
          </p:nvGraphicFramePr>
          <p:xfrm>
            <a:off x="137722" y="447380"/>
            <a:ext cx="5470532" cy="30214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B42D31-07B3-19DD-5A19-CBD02E67AF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71013" y="-101769"/>
            <a:ext cx="28670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85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208">
            <a:extLst>
              <a:ext uri="{FF2B5EF4-FFF2-40B4-BE49-F238E27FC236}">
                <a16:creationId xmlns:a16="http://schemas.microsoft.com/office/drawing/2014/main" id="{68BA7DC7-0C7D-1B58-9F3F-E3E557FDBFCF}"/>
              </a:ext>
            </a:extLst>
          </p:cNvPr>
          <p:cNvSpPr txBox="1"/>
          <p:nvPr/>
        </p:nvSpPr>
        <p:spPr>
          <a:xfrm>
            <a:off x="-1231716" y="136425"/>
            <a:ext cx="8711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282583"/>
                </a:solidFill>
                <a:latin typeface="+mj-lt"/>
                <a:ea typeface="+mj-ea"/>
                <a:cs typeface="+mj-cs"/>
              </a:rPr>
              <a:t>Feedstock Pretreatment</a:t>
            </a:r>
            <a:endParaRPr lang="en-GR" sz="2700" b="1" dirty="0">
              <a:solidFill>
                <a:srgbClr val="28258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0BD7476-79E5-5F91-77E2-A8734E1C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13" y="-101769"/>
            <a:ext cx="2867025" cy="2209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FDE46E-FBFF-4EF9-F6F7-AC3E1A4E4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100" y="5737225"/>
            <a:ext cx="10236200" cy="14382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140C60-35FF-8AC9-0790-690AAB3E14C2}"/>
              </a:ext>
            </a:extLst>
          </p:cNvPr>
          <p:cNvGrpSpPr/>
          <p:nvPr/>
        </p:nvGrpSpPr>
        <p:grpSpPr>
          <a:xfrm>
            <a:off x="82649" y="2513218"/>
            <a:ext cx="2543841" cy="1526304"/>
            <a:chOff x="1533" y="2456297"/>
            <a:chExt cx="2543841" cy="152630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257A48-E59E-08AC-B74A-D79037B66691}"/>
                </a:ext>
              </a:extLst>
            </p:cNvPr>
            <p:cNvSpPr/>
            <p:nvPr/>
          </p:nvSpPr>
          <p:spPr>
            <a:xfrm>
              <a:off x="1533" y="2456297"/>
              <a:ext cx="2543841" cy="1526304"/>
            </a:xfrm>
            <a:prstGeom prst="roundRect">
              <a:avLst>
                <a:gd name="adj" fmla="val 10000"/>
              </a:avLst>
            </a:prstGeom>
            <a:blipFill rotWithShape="0">
              <a:blip r:embed="rId5"/>
              <a:stretch>
                <a:fillRect t="-1000" b="-1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l-GR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2105CED3-4B1B-E2E7-08F5-3BAE5A88C0E0}"/>
                </a:ext>
              </a:extLst>
            </p:cNvPr>
            <p:cNvSpPr txBox="1"/>
            <p:nvPr/>
          </p:nvSpPr>
          <p:spPr>
            <a:xfrm>
              <a:off x="46237" y="2501001"/>
              <a:ext cx="2454433" cy="1436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790" tIns="224790" rIns="224790" bIns="224790" numCol="1" spcCol="1270" anchor="ctr" anchorCtr="0">
              <a:noAutofit/>
            </a:bodyPr>
            <a:lstStyle/>
            <a:p>
              <a:pPr marL="0" lvl="0" indent="0" algn="ctr" defTabSz="2622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5900" kern="1200" dirty="0">
                <a:noFill/>
              </a:endParaRPr>
            </a:p>
          </p:txBody>
        </p:sp>
      </p:grpSp>
      <p:sp>
        <p:nvSpPr>
          <p:cNvPr id="13" name="Round Diagonal Corner of Rectangle 6">
            <a:extLst>
              <a:ext uri="{FF2B5EF4-FFF2-40B4-BE49-F238E27FC236}">
                <a16:creationId xmlns:a16="http://schemas.microsoft.com/office/drawing/2014/main" id="{6028465D-B0C7-825D-7942-A4157C5B949C}"/>
              </a:ext>
            </a:extLst>
          </p:cNvPr>
          <p:cNvSpPr/>
          <p:nvPr/>
        </p:nvSpPr>
        <p:spPr>
          <a:xfrm>
            <a:off x="2103281" y="1531095"/>
            <a:ext cx="3969784" cy="43858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Shredder Bowl Cutter LFC</a:t>
            </a:r>
            <a:r>
              <a:rPr lang="el-GR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-18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l-GR" sz="18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C2626B-449C-A658-58BF-8709FC3C608A}"/>
              </a:ext>
            </a:extLst>
          </p:cNvPr>
          <p:cNvSpPr/>
          <p:nvPr/>
        </p:nvSpPr>
        <p:spPr>
          <a:xfrm>
            <a:off x="2494143" y="4672128"/>
            <a:ext cx="3578922" cy="9129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milling and homogenization per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kg of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fresh biowaste</a:t>
            </a:r>
            <a:endParaRPr lang="en-G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3D6AA-0EC8-CF6D-CF56-6C3FDFC452DA}"/>
              </a:ext>
            </a:extLst>
          </p:cNvPr>
          <p:cNvSpPr txBox="1"/>
          <p:nvPr/>
        </p:nvSpPr>
        <p:spPr>
          <a:xfrm>
            <a:off x="331515" y="4652801"/>
            <a:ext cx="204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Fresh Food Waste </a:t>
            </a:r>
            <a:endParaRPr lang="en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5F3501-97E8-E0B8-3BF2-9B0DE47D54E7}"/>
              </a:ext>
            </a:extLst>
          </p:cNvPr>
          <p:cNvSpPr txBox="1"/>
          <p:nvPr/>
        </p:nvSpPr>
        <p:spPr>
          <a:xfrm>
            <a:off x="5852541" y="4330083"/>
            <a:ext cx="3578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Milled and Homogenized Food Waste</a:t>
            </a:r>
            <a:endParaRPr lang="en-G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3D79C-1F3E-7B90-0360-60DDE4A7C4CC}"/>
              </a:ext>
            </a:extLst>
          </p:cNvPr>
          <p:cNvSpPr txBox="1"/>
          <p:nvPr/>
        </p:nvSpPr>
        <p:spPr>
          <a:xfrm>
            <a:off x="515480" y="5225851"/>
            <a:ext cx="18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Moisture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75</a:t>
            </a:r>
            <a:r>
              <a:rPr lang="en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528509-402E-F2E3-631C-FFD8C5C54745}"/>
              </a:ext>
            </a:extLst>
          </p:cNvPr>
          <p:cNvSpPr txBox="1"/>
          <p:nvPr/>
        </p:nvSpPr>
        <p:spPr>
          <a:xfrm>
            <a:off x="6364508" y="5225851"/>
            <a:ext cx="190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Moisture 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75</a:t>
            </a:r>
            <a:r>
              <a:rPr lang="en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28BFFF3-DF48-152B-1A5E-0F16F207B840}"/>
              </a:ext>
            </a:extLst>
          </p:cNvPr>
          <p:cNvSpPr/>
          <p:nvPr/>
        </p:nvSpPr>
        <p:spPr>
          <a:xfrm>
            <a:off x="277993" y="5033665"/>
            <a:ext cx="1941576" cy="22530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52CE7C-B52E-F5BA-BE9C-A3C774F44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65" y="2216606"/>
            <a:ext cx="1390250" cy="2257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6DB67FE5-F7AB-6847-9899-32908F441A69}"/>
              </a:ext>
            </a:extLst>
          </p:cNvPr>
          <p:cNvSpPr/>
          <p:nvPr/>
        </p:nvSpPr>
        <p:spPr>
          <a:xfrm>
            <a:off x="6434663" y="4914921"/>
            <a:ext cx="1941576" cy="22530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33F4A-FD61-1DFE-0579-6329D2EB52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100" b="45736"/>
          <a:stretch/>
        </p:blipFill>
        <p:spPr>
          <a:xfrm>
            <a:off x="6202325" y="2482028"/>
            <a:ext cx="2555525" cy="153175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73767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73C992E-3DEE-DF74-EFFA-DBC7E07A6A8A}"/>
              </a:ext>
            </a:extLst>
          </p:cNvPr>
          <p:cNvSpPr/>
          <p:nvPr/>
        </p:nvSpPr>
        <p:spPr>
          <a:xfrm>
            <a:off x="866095" y="945687"/>
            <a:ext cx="3040205" cy="202439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 dirty="0"/>
              <a:t>Characteristics: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dirty="0"/>
              <a:t>Two rotating vessels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dirty="0"/>
              <a:t>Double walls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dirty="0"/>
              <a:t>Temperature control with water</a:t>
            </a:r>
          </a:p>
          <a:p>
            <a:pPr marL="214313" indent="-214313">
              <a:buFont typeface="Wingdings" pitchFamily="2" charset="2"/>
              <a:buChar char="§"/>
            </a:pPr>
            <a:r>
              <a:rPr lang="en-GB" dirty="0"/>
              <a:t>Controlled by PLC</a:t>
            </a:r>
          </a:p>
          <a:p>
            <a:pPr marL="214313" indent="-214313">
              <a:buFont typeface="Wingdings" pitchFamily="2" charset="2"/>
              <a:buChar char="§"/>
            </a:pPr>
            <a:endParaRPr lang="en-GR" sz="135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68BA7DC7-0C7D-1B58-9F3F-E3E557FDBFCF}"/>
              </a:ext>
            </a:extLst>
          </p:cNvPr>
          <p:cNvSpPr txBox="1"/>
          <p:nvPr/>
        </p:nvSpPr>
        <p:spPr>
          <a:xfrm>
            <a:off x="-1231716" y="136425"/>
            <a:ext cx="8711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700" b="1">
                <a:solidFill>
                  <a:srgbClr val="282583"/>
                </a:solidFill>
                <a:latin typeface="+mj-lt"/>
                <a:ea typeface="+mj-ea"/>
                <a:cs typeface="+mj-cs"/>
              </a:rPr>
              <a:t>Hydrolysis - Fermentation</a:t>
            </a:r>
            <a:endParaRPr lang="en-GR" sz="2700" b="1" dirty="0">
              <a:solidFill>
                <a:srgbClr val="28258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0BD7476-79E5-5F91-77E2-A8734E1C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13" y="-101769"/>
            <a:ext cx="2867025" cy="2209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9FDE46E-FBFF-4EF9-F6F7-AC3E1A4E4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2100" y="5737225"/>
            <a:ext cx="10236200" cy="1438275"/>
          </a:xfrm>
          <a:prstGeom prst="rect">
            <a:avLst/>
          </a:prstGeom>
        </p:spPr>
      </p:pic>
      <p:pic>
        <p:nvPicPr>
          <p:cNvPr id="2" name="Picture 1" descr="A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9E1499A4-BA89-F3E4-3118-19B78E92A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013" y="680044"/>
            <a:ext cx="2380890" cy="2142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Εικόνα 6">
            <a:extLst>
              <a:ext uri="{FF2B5EF4-FFF2-40B4-BE49-F238E27FC236}">
                <a16:creationId xmlns:a16="http://schemas.microsoft.com/office/drawing/2014/main" id="{C99C1D6B-3F5A-CDCD-FE87-FC4471050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3497" y="3489990"/>
            <a:ext cx="1950932" cy="2142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1D0F03-D82F-1C3D-4E33-F2AD2E674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642" y="3405798"/>
            <a:ext cx="2182958" cy="2206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hevron 21">
            <a:extLst>
              <a:ext uri="{FF2B5EF4-FFF2-40B4-BE49-F238E27FC236}">
                <a16:creationId xmlns:a16="http://schemas.microsoft.com/office/drawing/2014/main" id="{1ED0C7C7-4173-92B8-2D2F-FD8C5CABEDCE}"/>
              </a:ext>
            </a:extLst>
          </p:cNvPr>
          <p:cNvSpPr/>
          <p:nvPr/>
        </p:nvSpPr>
        <p:spPr>
          <a:xfrm>
            <a:off x="5973191" y="4604664"/>
            <a:ext cx="346060" cy="38106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6" name="Chevron 21">
            <a:extLst>
              <a:ext uri="{FF2B5EF4-FFF2-40B4-BE49-F238E27FC236}">
                <a16:creationId xmlns:a16="http://schemas.microsoft.com/office/drawing/2014/main" id="{DD0D0030-A994-B412-B8A6-BB5484E018C2}"/>
              </a:ext>
            </a:extLst>
          </p:cNvPr>
          <p:cNvSpPr/>
          <p:nvPr/>
        </p:nvSpPr>
        <p:spPr>
          <a:xfrm>
            <a:off x="2472325" y="4641914"/>
            <a:ext cx="346060" cy="381065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68F691-0311-FA71-4714-1A04A9EFE7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" r="12382"/>
          <a:stretch/>
        </p:blipFill>
        <p:spPr>
          <a:xfrm rot="16200000">
            <a:off x="-102565" y="3789265"/>
            <a:ext cx="2206657" cy="1608108"/>
          </a:xfrm>
          <a:prstGeom prst="round2DiagRect">
            <a:avLst>
              <a:gd name="adj1" fmla="val 0"/>
              <a:gd name="adj2" fmla="val 2163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74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132" y="572391"/>
            <a:ext cx="5467738" cy="1213771"/>
          </a:xfrm>
        </p:spPr>
        <p:txBody>
          <a:bodyPr>
            <a:normAutofit fontScale="90000"/>
          </a:bodyPr>
          <a:lstStyle/>
          <a:p>
            <a:br>
              <a:rPr lang="en-US" sz="2700" b="1" dirty="0">
                <a:solidFill>
                  <a:srgbClr val="282583"/>
                </a:solidFill>
              </a:rPr>
            </a:br>
            <a:br>
              <a:rPr lang="en-US" sz="2700" b="1" dirty="0">
                <a:solidFill>
                  <a:srgbClr val="282583"/>
                </a:solidFill>
              </a:rPr>
            </a:br>
            <a:r>
              <a:rPr lang="en-US" sz="2700" b="1" dirty="0">
                <a:solidFill>
                  <a:srgbClr val="282583"/>
                </a:solidFill>
              </a:rPr>
              <a:t> </a:t>
            </a:r>
            <a:r>
              <a:rPr lang="en-US" sz="2700" b="1" dirty="0" err="1">
                <a:solidFill>
                  <a:srgbClr val="282583"/>
                </a:solidFill>
              </a:rPr>
              <a:t>Utilisation</a:t>
            </a:r>
            <a:r>
              <a:rPr lang="en-US" sz="2700" b="1" dirty="0">
                <a:solidFill>
                  <a:srgbClr val="282583"/>
                </a:solidFill>
              </a:rPr>
              <a:t> of separated biowaste for bio-based-chemicals (PILOT 5: </a:t>
            </a:r>
            <a:r>
              <a:rPr lang="en-US" sz="2700" b="1" dirty="0" err="1">
                <a:solidFill>
                  <a:srgbClr val="282583"/>
                </a:solidFill>
              </a:rPr>
              <a:t>Biosolvents</a:t>
            </a:r>
            <a:r>
              <a:rPr lang="en-US" sz="2700" b="1" dirty="0">
                <a:solidFill>
                  <a:srgbClr val="282583"/>
                </a:solidFill>
              </a:rPr>
              <a:t>) 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F5486A-01E9-4464-B4E0-CECCAF37BF5F}"/>
              </a:ext>
            </a:extLst>
          </p:cNvPr>
          <p:cNvSpPr txBox="1">
            <a:spLocks/>
          </p:cNvSpPr>
          <p:nvPr/>
        </p:nvSpPr>
        <p:spPr>
          <a:xfrm>
            <a:off x="85237" y="2438887"/>
            <a:ext cx="8949570" cy="2245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700" b="1" dirty="0">
                <a:latin typeface="+mn-lt"/>
              </a:rPr>
              <a:t>Feedstock supply and logistics</a:t>
            </a:r>
          </a:p>
          <a:p>
            <a:pPr algn="just"/>
            <a:r>
              <a:rPr lang="en-US" sz="2700" b="1" dirty="0">
                <a:latin typeface="+mn-lt"/>
              </a:rPr>
              <a:t>Optimization phase: </a:t>
            </a:r>
            <a:r>
              <a:rPr lang="en-US" sz="2700" dirty="0">
                <a:latin typeface="+mn-lt"/>
              </a:rPr>
              <a:t>Corrective and adjustment actions in order to ensure that the actual equipment and bioprocess will successfully operate with the urban biowaste form Greece at optimum yields</a:t>
            </a:r>
          </a:p>
          <a:p>
            <a:pPr algn="just"/>
            <a:r>
              <a:rPr lang="en-US" sz="2700" b="1" dirty="0">
                <a:latin typeface="+mn-lt"/>
              </a:rPr>
              <a:t>1</a:t>
            </a:r>
            <a:r>
              <a:rPr lang="en-US" sz="2700" b="1" baseline="30000" dirty="0">
                <a:latin typeface="+mn-lt"/>
              </a:rPr>
              <a:t>st</a:t>
            </a:r>
            <a:r>
              <a:rPr lang="en-US" sz="2700" b="1" dirty="0">
                <a:latin typeface="+mn-lt"/>
              </a:rPr>
              <a:t> operation period: </a:t>
            </a:r>
            <a:r>
              <a:rPr lang="en-US" sz="2700" dirty="0">
                <a:latin typeface="+mn-lt"/>
              </a:rPr>
              <a:t>Continuous operation (over 10 operating cycles) of the pilot plant with dried biowaste</a:t>
            </a:r>
          </a:p>
          <a:p>
            <a:pPr algn="l"/>
            <a:r>
              <a:rPr lang="en-US" sz="2700" b="1" dirty="0">
                <a:latin typeface="+mn-lt"/>
              </a:rPr>
              <a:t>2</a:t>
            </a:r>
            <a:r>
              <a:rPr lang="en-US" sz="2700" b="1" baseline="30000" dirty="0">
                <a:latin typeface="+mn-lt"/>
              </a:rPr>
              <a:t>nd</a:t>
            </a:r>
            <a:r>
              <a:rPr lang="en-US" sz="2700" b="1" dirty="0">
                <a:latin typeface="+mn-lt"/>
              </a:rPr>
              <a:t> operation period</a:t>
            </a:r>
            <a:r>
              <a:rPr lang="en-US" sz="2700" dirty="0">
                <a:latin typeface="+mn-lt"/>
              </a:rPr>
              <a:t>: Continuous operation (over 10 operating cycles) of the pilot plant with real feedstock – wet separately collected biowaste</a:t>
            </a:r>
            <a:br>
              <a:rPr lang="en-US" sz="2700" dirty="0">
                <a:latin typeface="+mn-lt"/>
              </a:rPr>
            </a:br>
            <a:endParaRPr lang="en-US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3922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appliance, kitchen appliance&#10;&#10;Description automatically generated">
            <a:extLst>
              <a:ext uri="{FF2B5EF4-FFF2-40B4-BE49-F238E27FC236}">
                <a16:creationId xmlns:a16="http://schemas.microsoft.com/office/drawing/2014/main" id="{3DBF1BA4-F1AC-FF4B-2CE5-F1AF0BC5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1" y="3243057"/>
            <a:ext cx="1356518" cy="1783915"/>
          </a:xfrm>
          <a:prstGeom prst="rect">
            <a:avLst/>
          </a:prstGeom>
        </p:spPr>
      </p:pic>
      <p:pic>
        <p:nvPicPr>
          <p:cNvPr id="11" name="Picture 10" descr="A picture containing indoor, bottle, bell jar&#10;&#10;Description automatically generated">
            <a:extLst>
              <a:ext uri="{FF2B5EF4-FFF2-40B4-BE49-F238E27FC236}">
                <a16:creationId xmlns:a16="http://schemas.microsoft.com/office/drawing/2014/main" id="{14379E68-4E8B-75C6-5608-E3F5A9229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856" y="3280127"/>
            <a:ext cx="1356518" cy="1746845"/>
          </a:xfrm>
          <a:prstGeom prst="rect">
            <a:avLst/>
          </a:prstGeom>
        </p:spPr>
      </p:pic>
      <p:pic>
        <p:nvPicPr>
          <p:cNvPr id="10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61EA2EFA-9B8F-55F2-C992-C508779BD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07" y="3280127"/>
            <a:ext cx="1355899" cy="1746845"/>
          </a:xfrm>
          <a:prstGeom prst="rect">
            <a:avLst/>
          </a:prstGeom>
        </p:spPr>
      </p:pic>
      <p:sp>
        <p:nvSpPr>
          <p:cNvPr id="17" name="Chevron 21">
            <a:extLst>
              <a:ext uri="{FF2B5EF4-FFF2-40B4-BE49-F238E27FC236}">
                <a16:creationId xmlns:a16="http://schemas.microsoft.com/office/drawing/2014/main" id="{E0B9A6C9-53DD-1542-9BB6-B415A99A998F}"/>
              </a:ext>
            </a:extLst>
          </p:cNvPr>
          <p:cNvSpPr/>
          <p:nvPr/>
        </p:nvSpPr>
        <p:spPr>
          <a:xfrm>
            <a:off x="1990701" y="4068758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>
              <a:solidFill>
                <a:schemeClr val="tx1"/>
              </a:solidFill>
            </a:endParaRPr>
          </a:p>
        </p:txBody>
      </p:sp>
      <p:sp>
        <p:nvSpPr>
          <p:cNvPr id="18" name="Chevron 21">
            <a:extLst>
              <a:ext uri="{FF2B5EF4-FFF2-40B4-BE49-F238E27FC236}">
                <a16:creationId xmlns:a16="http://schemas.microsoft.com/office/drawing/2014/main" id="{603EF48F-B599-6298-91F9-41EBD74B18D4}"/>
              </a:ext>
            </a:extLst>
          </p:cNvPr>
          <p:cNvSpPr/>
          <p:nvPr/>
        </p:nvSpPr>
        <p:spPr>
          <a:xfrm>
            <a:off x="3908152" y="4068758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>
              <a:solidFill>
                <a:schemeClr val="tx1"/>
              </a:solidFill>
            </a:endParaRPr>
          </a:p>
        </p:txBody>
      </p:sp>
      <p:sp>
        <p:nvSpPr>
          <p:cNvPr id="20" name="Chevron 21">
            <a:extLst>
              <a:ext uri="{FF2B5EF4-FFF2-40B4-BE49-F238E27FC236}">
                <a16:creationId xmlns:a16="http://schemas.microsoft.com/office/drawing/2014/main" id="{71A6BEA8-D2C0-60E4-5548-EC83D9E13D48}"/>
              </a:ext>
            </a:extLst>
          </p:cNvPr>
          <p:cNvSpPr/>
          <p:nvPr/>
        </p:nvSpPr>
        <p:spPr>
          <a:xfrm>
            <a:off x="5833405" y="4068757"/>
            <a:ext cx="300149" cy="384869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29DBB-B82B-E8DC-167E-96ABD8189567}"/>
              </a:ext>
            </a:extLst>
          </p:cNvPr>
          <p:cNvSpPr txBox="1"/>
          <p:nvPr/>
        </p:nvSpPr>
        <p:spPr>
          <a:xfrm>
            <a:off x="214313" y="426243"/>
            <a:ext cx="53039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700" b="1">
                <a:solidFill>
                  <a:srgbClr val="282583"/>
                </a:solidFill>
                <a:latin typeface="+mj-lt"/>
                <a:ea typeface="+mj-ea"/>
                <a:cs typeface="+mj-cs"/>
              </a:rPr>
              <a:t>Distillation - Dehydration</a:t>
            </a:r>
            <a:endParaRPr lang="en-GR" sz="2700" b="1" dirty="0">
              <a:solidFill>
                <a:srgbClr val="28258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72F5DF-EE18-A588-FBA1-A5C3CCBD5C86}"/>
              </a:ext>
            </a:extLst>
          </p:cNvPr>
          <p:cNvSpPr txBox="1"/>
          <p:nvPr/>
        </p:nvSpPr>
        <p:spPr>
          <a:xfrm>
            <a:off x="424984" y="2246275"/>
            <a:ext cx="1775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1600"/>
              <a:t>Distillation Unit</a:t>
            </a:r>
            <a:r>
              <a:rPr lang="en-GR" sz="1600" dirty="0"/>
              <a:t>:</a:t>
            </a:r>
          </a:p>
          <a:p>
            <a:pPr marL="214313" indent="-214313">
              <a:buFont typeface="Wingdings" pitchFamily="2" charset="2"/>
              <a:buChar char="Ø"/>
            </a:pPr>
            <a:r>
              <a:rPr lang="en-GR" sz="1600"/>
              <a:t>70 </a:t>
            </a:r>
            <a:r>
              <a:rPr lang="en-GR" sz="1600" baseline="30000"/>
              <a:t>o</a:t>
            </a:r>
            <a:r>
              <a:rPr lang="en-GR" sz="1600"/>
              <a:t>C</a:t>
            </a:r>
            <a:endParaRPr lang="en-GR" sz="1600" dirty="0"/>
          </a:p>
          <a:p>
            <a:pPr marL="214313" indent="-214313">
              <a:buFont typeface="Wingdings" pitchFamily="2" charset="2"/>
              <a:buChar char="Ø"/>
            </a:pPr>
            <a:r>
              <a:rPr lang="en-GR" sz="1600"/>
              <a:t>Vacuum pump</a:t>
            </a:r>
            <a:endParaRPr lang="en-GR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CEF8BA-A074-8A30-9600-B89CE771DA46}"/>
              </a:ext>
            </a:extLst>
          </p:cNvPr>
          <p:cNvSpPr txBox="1"/>
          <p:nvPr/>
        </p:nvSpPr>
        <p:spPr>
          <a:xfrm>
            <a:off x="2417030" y="2246274"/>
            <a:ext cx="1356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1600"/>
              <a:t>1</a:t>
            </a:r>
            <a:r>
              <a:rPr lang="en-GR" sz="1600" baseline="30000"/>
              <a:t>st</a:t>
            </a:r>
            <a:r>
              <a:rPr lang="en-GR" sz="1600"/>
              <a:t> Distillate</a:t>
            </a:r>
            <a:r>
              <a:rPr lang="en-GR" sz="1600" dirty="0"/>
              <a:t>:</a:t>
            </a:r>
          </a:p>
          <a:p>
            <a:pPr algn="ctr"/>
            <a:r>
              <a:rPr lang="en-GR" sz="1600"/>
              <a:t>35 % v</a:t>
            </a:r>
            <a:r>
              <a:rPr lang="en-GR" sz="1600" dirty="0"/>
              <a:t>/v</a:t>
            </a:r>
            <a:endParaRPr lang="el-GR" sz="1600" dirty="0"/>
          </a:p>
          <a:p>
            <a:pPr marL="214313" indent="-214313" algn="ctr">
              <a:buFont typeface="Wingdings" pitchFamily="2" charset="2"/>
              <a:buChar char="Ø"/>
            </a:pPr>
            <a:endParaRPr lang="el-GR" sz="1600" dirty="0"/>
          </a:p>
          <a:p>
            <a:pPr algn="ctr"/>
            <a:r>
              <a:rPr lang="en-GR" sz="1600"/>
              <a:t> </a:t>
            </a:r>
            <a:endParaRPr lang="en-GR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4E094-7D69-C254-97E0-E8B90D1FD686}"/>
              </a:ext>
            </a:extLst>
          </p:cNvPr>
          <p:cNvSpPr txBox="1"/>
          <p:nvPr/>
        </p:nvSpPr>
        <p:spPr>
          <a:xfrm>
            <a:off x="4208301" y="2246549"/>
            <a:ext cx="1625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1600"/>
              <a:t>Lab-scale</a:t>
            </a:r>
            <a:r>
              <a:rPr lang="en-US" sz="1600"/>
              <a:t> two stage</a:t>
            </a:r>
            <a:r>
              <a:rPr lang="en-GR" sz="1600"/>
              <a:t> </a:t>
            </a:r>
            <a:r>
              <a:rPr lang="en-US" sz="1600"/>
              <a:t>d</a:t>
            </a:r>
            <a:r>
              <a:rPr lang="en-GR" sz="1600"/>
              <a:t>istillation: 94-95 % v</a:t>
            </a:r>
            <a:r>
              <a:rPr lang="en-GR" sz="1600" dirty="0"/>
              <a:t>/v</a:t>
            </a:r>
          </a:p>
          <a:p>
            <a:endParaRPr lang="en-GR" sz="1600" dirty="0"/>
          </a:p>
        </p:txBody>
      </p:sp>
      <p:pic>
        <p:nvPicPr>
          <p:cNvPr id="31" name="Picture 30" descr="A picture containing indoor&#10;&#10;Description automatically generated">
            <a:extLst>
              <a:ext uri="{FF2B5EF4-FFF2-40B4-BE49-F238E27FC236}">
                <a16:creationId xmlns:a16="http://schemas.microsoft.com/office/drawing/2014/main" id="{73410D1F-7837-63B3-9678-E0E6F08F8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95116" y="3419246"/>
            <a:ext cx="1746845" cy="14686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F716A84-D46C-0174-0EE5-5CFA3853770E}"/>
              </a:ext>
            </a:extLst>
          </p:cNvPr>
          <p:cNvSpPr txBox="1"/>
          <p:nvPr/>
        </p:nvSpPr>
        <p:spPr>
          <a:xfrm>
            <a:off x="6334234" y="2246549"/>
            <a:ext cx="146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1600" dirty="0"/>
              <a:t>Zeolite 3A:</a:t>
            </a:r>
          </a:p>
          <a:p>
            <a:pPr algn="ctr"/>
            <a:r>
              <a:rPr lang="en-GR" sz="1600" dirty="0"/>
              <a:t>99</a:t>
            </a:r>
            <a:r>
              <a:rPr lang="en-US" sz="1600"/>
              <a:t>.</a:t>
            </a:r>
            <a:r>
              <a:rPr lang="en-GR" sz="1600"/>
              <a:t>55 % v</a:t>
            </a:r>
            <a:r>
              <a:rPr lang="en-GR" sz="1600" dirty="0"/>
              <a:t>/v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88E007-DCA0-BA92-F3B6-228464750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1013" y="-101769"/>
            <a:ext cx="2867025" cy="2209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8E3083-04D5-2ABE-027A-CFDC4CCA2D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2100" y="5737225"/>
            <a:ext cx="102362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7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91" y="2087203"/>
            <a:ext cx="5279572" cy="1213771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>
                <a:solidFill>
                  <a:srgbClr val="282583"/>
                </a:solidFill>
              </a:rPr>
              <a:t>Results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2963656"/>
            <a:ext cx="2876550" cy="161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3EEB6-B590-6A9C-C13E-2046E798D14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6091" y="181943"/>
            <a:ext cx="2730500" cy="1875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DF4B47-CEED-0C46-273F-1866C32B23F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159125" y="212048"/>
            <a:ext cx="2752725" cy="1875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EE2869-A001-B489-10B6-4A8E06D65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409" y="181943"/>
            <a:ext cx="2730500" cy="1875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C7022-4AD9-82C1-FB2D-232F8F0AC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92" y="4800903"/>
            <a:ext cx="2752725" cy="1875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485A93-5A90-0DDE-EFAA-DB186BA38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184" y="4800903"/>
            <a:ext cx="2752725" cy="1875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3DD53-27FC-8E1E-EB7E-7BB4BD0D3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325" y="4800903"/>
            <a:ext cx="2730500" cy="18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37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91" y="2087203"/>
            <a:ext cx="5279572" cy="1213771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>
                <a:solidFill>
                  <a:srgbClr val="282583"/>
                </a:solidFill>
              </a:rPr>
              <a:t>Results </a:t>
            </a:r>
            <a:r>
              <a:rPr lang="en-US" sz="2400" b="1" dirty="0">
                <a:solidFill>
                  <a:srgbClr val="282583"/>
                </a:solidFill>
              </a:rPr>
              <a:t>(cont.)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2963656"/>
            <a:ext cx="2876550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BD6D5C-48E3-7CAA-41EE-DA0CA8BC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91" y="208845"/>
            <a:ext cx="2730500" cy="1875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292C6-156E-5084-F34E-89D8C6D6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637" y="208844"/>
            <a:ext cx="2752725" cy="1875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109B4A-6023-235F-A7E4-1D5065730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408" y="206448"/>
            <a:ext cx="2730500" cy="1875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8F44D-6C91-E07F-046E-3AD956BCA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228" y="4582906"/>
            <a:ext cx="2752725" cy="1875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5716CE-E0F6-C8C4-F079-E0DC46662C7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861049" y="4582906"/>
            <a:ext cx="2724785" cy="18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71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396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Results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E133C0-38E4-436A-97A7-2AAC98DA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347884"/>
              </p:ext>
            </p:extLst>
          </p:nvPr>
        </p:nvGraphicFramePr>
        <p:xfrm>
          <a:off x="2374134" y="5037677"/>
          <a:ext cx="4395732" cy="7416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1553">
                  <a:extLst>
                    <a:ext uri="{9D8B030D-6E8A-4147-A177-3AD203B41FA5}">
                      <a16:colId xmlns:a16="http://schemas.microsoft.com/office/drawing/2014/main" val="4212928300"/>
                    </a:ext>
                  </a:extLst>
                </a:gridCol>
                <a:gridCol w="1634179">
                  <a:extLst>
                    <a:ext uri="{9D8B030D-6E8A-4147-A177-3AD203B41FA5}">
                      <a16:colId xmlns:a16="http://schemas.microsoft.com/office/drawing/2014/main" val="35042397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Ethanol (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/tn dried FW</a:t>
                      </a: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1E2A5E"/>
                          </a:solidFill>
                        </a:rPr>
                        <a:t>133.42 ± 33.42</a:t>
                      </a:r>
                    </a:p>
                  </a:txBody>
                  <a:tcPr anchor="ctr">
                    <a:solidFill>
                      <a:srgbClr val="CCC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26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Ethanol yield (%)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2046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1E2A5E"/>
                          </a:solidFill>
                        </a:rPr>
                        <a:t>74.05 ± 6.82</a:t>
                      </a:r>
                      <a:endParaRPr lang="el-GR" b="1" dirty="0">
                        <a:solidFill>
                          <a:srgbClr val="1E2A5E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942288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554A6D7-BBC1-07FD-B51E-9BA474E4C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198024"/>
              </p:ext>
            </p:extLst>
          </p:nvPr>
        </p:nvGraphicFramePr>
        <p:xfrm>
          <a:off x="63876" y="1078643"/>
          <a:ext cx="5731510" cy="3939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4002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132" y="-187181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Results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DFEA74C-8232-49CD-A2DB-E9594B922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039987"/>
              </p:ext>
            </p:extLst>
          </p:nvPr>
        </p:nvGraphicFramePr>
        <p:xfrm>
          <a:off x="487679" y="796253"/>
          <a:ext cx="6578216" cy="2854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77060">
                  <a:extLst>
                    <a:ext uri="{9D8B030D-6E8A-4147-A177-3AD203B41FA5}">
                      <a16:colId xmlns:a16="http://schemas.microsoft.com/office/drawing/2014/main" val="3836645228"/>
                    </a:ext>
                  </a:extLst>
                </a:gridCol>
                <a:gridCol w="704149">
                  <a:extLst>
                    <a:ext uri="{9D8B030D-6E8A-4147-A177-3AD203B41FA5}">
                      <a16:colId xmlns:a16="http://schemas.microsoft.com/office/drawing/2014/main" val="1871320530"/>
                    </a:ext>
                  </a:extLst>
                </a:gridCol>
                <a:gridCol w="874493">
                  <a:extLst>
                    <a:ext uri="{9D8B030D-6E8A-4147-A177-3AD203B41FA5}">
                      <a16:colId xmlns:a16="http://schemas.microsoft.com/office/drawing/2014/main" val="2126422557"/>
                    </a:ext>
                  </a:extLst>
                </a:gridCol>
                <a:gridCol w="924752">
                  <a:extLst>
                    <a:ext uri="{9D8B030D-6E8A-4147-A177-3AD203B41FA5}">
                      <a16:colId xmlns:a16="http://schemas.microsoft.com/office/drawing/2014/main" val="3541151857"/>
                    </a:ext>
                  </a:extLst>
                </a:gridCol>
                <a:gridCol w="864927">
                  <a:extLst>
                    <a:ext uri="{9D8B030D-6E8A-4147-A177-3AD203B41FA5}">
                      <a16:colId xmlns:a16="http://schemas.microsoft.com/office/drawing/2014/main" val="3129840034"/>
                    </a:ext>
                  </a:extLst>
                </a:gridCol>
                <a:gridCol w="823751">
                  <a:extLst>
                    <a:ext uri="{9D8B030D-6E8A-4147-A177-3AD203B41FA5}">
                      <a16:colId xmlns:a16="http://schemas.microsoft.com/office/drawing/2014/main" val="2344789818"/>
                    </a:ext>
                  </a:extLst>
                </a:gridCol>
                <a:gridCol w="909084">
                  <a:extLst>
                    <a:ext uri="{9D8B030D-6E8A-4147-A177-3AD203B41FA5}">
                      <a16:colId xmlns:a16="http://schemas.microsoft.com/office/drawing/2014/main" val="4254123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Trial 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Trial 6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315886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Solid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75.13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85.13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68.66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58.83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45.22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707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</a:t>
                      </a: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79.29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89.87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90.15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30.67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144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Cellulose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88.87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94.51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72.44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71.85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57.84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6031699"/>
                  </a:ext>
                </a:extLst>
              </a:tr>
            </a:tbl>
          </a:graphicData>
        </a:graphic>
      </p:graphicFrame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6B0E8066-BBB8-1507-38CE-5E6A1B557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628358"/>
              </p:ext>
            </p:extLst>
          </p:nvPr>
        </p:nvGraphicFramePr>
        <p:xfrm>
          <a:off x="487679" y="3651063"/>
          <a:ext cx="7474105" cy="2854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58079">
                  <a:extLst>
                    <a:ext uri="{9D8B030D-6E8A-4147-A177-3AD203B41FA5}">
                      <a16:colId xmlns:a16="http://schemas.microsoft.com/office/drawing/2014/main" val="3836645228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1871320530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2126422557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3541151857"/>
                    </a:ext>
                  </a:extLst>
                </a:gridCol>
                <a:gridCol w="829339">
                  <a:extLst>
                    <a:ext uri="{9D8B030D-6E8A-4147-A177-3AD203B41FA5}">
                      <a16:colId xmlns:a16="http://schemas.microsoft.com/office/drawing/2014/main" val="3129840034"/>
                    </a:ext>
                  </a:extLst>
                </a:gridCol>
                <a:gridCol w="829340">
                  <a:extLst>
                    <a:ext uri="{9D8B030D-6E8A-4147-A177-3AD203B41FA5}">
                      <a16:colId xmlns:a16="http://schemas.microsoft.com/office/drawing/2014/main" val="2344789818"/>
                    </a:ext>
                  </a:extLst>
                </a:gridCol>
                <a:gridCol w="681309">
                  <a:extLst>
                    <a:ext uri="{9D8B030D-6E8A-4147-A177-3AD203B41FA5}">
                      <a16:colId xmlns:a16="http://schemas.microsoft.com/office/drawing/2014/main" val="4254123076"/>
                    </a:ext>
                  </a:extLst>
                </a:gridCol>
                <a:gridCol w="310719">
                  <a:extLst>
                    <a:ext uri="{9D8B030D-6E8A-4147-A177-3AD203B41FA5}">
                      <a16:colId xmlns:a16="http://schemas.microsoft.com/office/drawing/2014/main" val="2473935467"/>
                    </a:ext>
                  </a:extLst>
                </a:gridCol>
                <a:gridCol w="824137">
                  <a:extLst>
                    <a:ext uri="{9D8B030D-6E8A-4147-A177-3AD203B41FA5}">
                      <a16:colId xmlns:a16="http://schemas.microsoft.com/office/drawing/2014/main" val="2696416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u="none" strike="noStrike">
                          <a:effectLst/>
                        </a:rPr>
                        <a:t> 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Trial 11</a:t>
                      </a: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Mean Value 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58861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Solid 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54.44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50.39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66.39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63.09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72.33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63.40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707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</a:t>
                      </a:r>
                      <a:endParaRPr lang="en-US" sz="1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87.06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88.83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97.12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83.00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88.95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76.15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23.46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14468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Cellulose</a:t>
                      </a: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Degradation (%)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fontAlgn="ctr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76.38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90.94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83.94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82.80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77.45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603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509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804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Energy consumption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9F5522-C545-48AC-A78A-8D67E3792562}"/>
              </a:ext>
            </a:extLst>
          </p:cNvPr>
          <p:cNvSpPr txBox="1"/>
          <p:nvPr/>
        </p:nvSpPr>
        <p:spPr>
          <a:xfrm>
            <a:off x="135101" y="1612438"/>
            <a:ext cx="6479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8258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stages of the process: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shredding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simultaneous saccharification and fermentation process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inal recovery of produced ethanol via distillation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F740D-DB67-4256-B5C8-7B11C22CD27D}"/>
              </a:ext>
            </a:extLst>
          </p:cNvPr>
          <p:cNvSpPr txBox="1"/>
          <p:nvPr/>
        </p:nvSpPr>
        <p:spPr>
          <a:xfrm>
            <a:off x="220027" y="3002966"/>
            <a:ext cx="4841420" cy="923330"/>
          </a:xfrm>
          <a:prstGeom prst="rect">
            <a:avLst/>
          </a:prstGeom>
          <a:noFill/>
          <a:ln w="41275" cmpd="dbl">
            <a:solidFill>
              <a:srgbClr val="1E2A5E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Shredder Bowl Cutter LFC-18V2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0.035±0.005 kWh/kg wet feedstock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0.187±0.03 kWh/kg dry feedstock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6F0C2-BE64-4689-6637-1D97B556827A}"/>
              </a:ext>
            </a:extLst>
          </p:cNvPr>
          <p:cNvSpPr txBox="1"/>
          <p:nvPr/>
        </p:nvSpPr>
        <p:spPr>
          <a:xfrm>
            <a:off x="220027" y="5447777"/>
            <a:ext cx="4842370" cy="646331"/>
          </a:xfrm>
          <a:prstGeom prst="rect">
            <a:avLst/>
          </a:prstGeom>
          <a:noFill/>
          <a:ln w="41275" cmpd="dbl">
            <a:solidFill>
              <a:srgbClr val="1E2A5E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b="1" dirty="0" bmk="_Toc99198685"/>
              <a:t>Distillation energy needs</a:t>
            </a:r>
          </a:p>
          <a:p>
            <a:r>
              <a:rPr lang="en-US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92473-C1DC-D327-265D-15493D0BDEAB}"/>
              </a:ext>
            </a:extLst>
          </p:cNvPr>
          <p:cNvSpPr txBox="1"/>
          <p:nvPr/>
        </p:nvSpPr>
        <p:spPr>
          <a:xfrm>
            <a:off x="220027" y="4088728"/>
            <a:ext cx="4842370" cy="1200329"/>
          </a:xfrm>
          <a:prstGeom prst="rect">
            <a:avLst/>
          </a:prstGeom>
          <a:noFill/>
          <a:ln w="41275" cmpd="dbl">
            <a:solidFill>
              <a:srgbClr val="1E2A5E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kumimoji="0" lang="en-US" altLang="en-US" b="1" i="0" u="none" strike="noStrike" cap="none" normalizeH="0" baseline="0" dirty="0" bmk="_Toc99198685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Heating and mixing conditions applied during SSF pilot trials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r>
              <a:rPr lang="en-US" b="0" dirty="0"/>
              <a:t>0.25±0.06 kWh/kg wet feedstock</a:t>
            </a:r>
          </a:p>
          <a:p>
            <a:r>
              <a:rPr lang="en-US" b="0" dirty="0"/>
              <a:t>1.05±0.24 kWh/kg dry feedstock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C766-397F-B0D9-7429-CFD0B94A5A84}"/>
              </a:ext>
            </a:extLst>
          </p:cNvPr>
          <p:cNvSpPr txBox="1"/>
          <p:nvPr/>
        </p:nvSpPr>
        <p:spPr>
          <a:xfrm>
            <a:off x="220027" y="5740420"/>
            <a:ext cx="4595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6.94 kWh/L </a:t>
            </a:r>
            <a:r>
              <a:rPr lang="en-US" dirty="0"/>
              <a:t>ethanol</a:t>
            </a:r>
          </a:p>
        </p:txBody>
      </p:sp>
    </p:spTree>
    <p:extLst>
      <p:ext uri="{BB962C8B-B14F-4D97-AF65-F5344CB8AC3E}">
        <p14:creationId xmlns:p14="http://schemas.microsoft.com/office/powerpoint/2010/main" val="1025248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804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Energy consumption</a:t>
            </a:r>
            <a:endParaRPr lang="en-US" sz="2400" dirty="0">
              <a:solidFill>
                <a:srgbClr val="282583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2C3A86-F82B-AA93-2179-FE08D6D0F5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719120"/>
              </p:ext>
            </p:extLst>
          </p:nvPr>
        </p:nvGraphicFramePr>
        <p:xfrm>
          <a:off x="-720531" y="844067"/>
          <a:ext cx="6908800" cy="471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A090104-4B73-91A7-EAE7-6F39F630BE32}"/>
              </a:ext>
            </a:extLst>
          </p:cNvPr>
          <p:cNvSpPr txBox="1"/>
          <p:nvPr/>
        </p:nvSpPr>
        <p:spPr>
          <a:xfrm>
            <a:off x="5375275" y="4905970"/>
            <a:ext cx="4629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2.17kWh per kg of dried feedstock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0.52kWh per kg of wet feedstock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16.07 kWh per L of ethanol produced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7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303"/>
            <a:ext cx="9144000" cy="1213771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282583"/>
                </a:solidFill>
              </a:rPr>
              <a:t>Comparison of dried and wet source separated biowaste as feedstock for bioethanol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78" y="1815073"/>
            <a:ext cx="6548922" cy="36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8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637" y="853453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Operational conditions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2810B-2DA2-71CB-1398-617DE7A263CA}"/>
              </a:ext>
            </a:extLst>
          </p:cNvPr>
          <p:cNvSpPr txBox="1"/>
          <p:nvPr/>
        </p:nvSpPr>
        <p:spPr>
          <a:xfrm>
            <a:off x="275526" y="2759964"/>
            <a:ext cx="8662734" cy="259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defTabSz="4572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046A5"/>
              </a:buClr>
              <a:buFont typeface="Wingdings" panose="05000000000000000000" pitchFamily="2" charset="2"/>
              <a:buChar char="ü"/>
            </a:pPr>
            <a:r>
              <a:rPr lang="en-US" sz="24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The same consumption of enzymes and yeast</a:t>
            </a:r>
          </a:p>
          <a:p>
            <a:pPr marL="285750" marR="0" indent="-285750" defTabSz="4572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046A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dk1"/>
                </a:solidFill>
              </a:rPr>
              <a:t>The same fermentation mode (SSF)</a:t>
            </a:r>
            <a:endParaRPr lang="en-US" sz="2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marR="0" indent="-285750" defTabSz="4572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046A5"/>
              </a:buClr>
              <a:buFont typeface="Webdings" panose="05030102010509060703" pitchFamily="18" charset="2"/>
              <a:buChar char="r"/>
            </a:pPr>
            <a:r>
              <a:rPr lang="en-US" sz="2400" dirty="0">
                <a:solidFill>
                  <a:schemeClr val="dk1"/>
                </a:solidFill>
              </a:rPr>
              <a:t>(Un)known composition of feedstock</a:t>
            </a:r>
          </a:p>
          <a:p>
            <a:pPr marL="285750" marR="0" indent="-285750" defTabSz="4572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046A5"/>
              </a:buClr>
              <a:buFont typeface="Webdings" panose="05030102010509060703" pitchFamily="18" charset="2"/>
              <a:buChar char="r"/>
            </a:pPr>
            <a:r>
              <a:rPr lang="en-US" sz="2400" dirty="0">
                <a:solidFill>
                  <a:schemeClr val="dk1"/>
                </a:solidFill>
              </a:rPr>
              <a:t>Different solid loading </a:t>
            </a:r>
          </a:p>
          <a:p>
            <a:pPr marR="0" defTabSz="4572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046A5"/>
              </a:buClr>
            </a:pPr>
            <a:r>
              <a:rPr lang="en-US" sz="2400" dirty="0">
                <a:solidFill>
                  <a:schemeClr val="dk1"/>
                </a:solidFill>
              </a:rPr>
              <a:t>Lower loading </a:t>
            </a:r>
            <a:r>
              <a:rPr lang="en-US" sz="2400" dirty="0">
                <a:solidFill>
                  <a:schemeClr val="dk1"/>
                </a:solidFill>
                <a:sym typeface="Wingdings" panose="05000000000000000000" pitchFamily="2" charset="2"/>
              </a:rPr>
              <a:t> Larger reactor volumes  Higher CAPEX</a:t>
            </a:r>
            <a:endParaRPr lang="en-US" sz="2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38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637" y="853453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Ethanol yields of the operational phases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5A834A-2E75-E389-0495-E2F07B3D7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60725"/>
              </p:ext>
            </p:extLst>
          </p:nvPr>
        </p:nvGraphicFramePr>
        <p:xfrm>
          <a:off x="69786" y="3265152"/>
          <a:ext cx="8639873" cy="14757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56394">
                  <a:extLst>
                    <a:ext uri="{9D8B030D-6E8A-4147-A177-3AD203B41FA5}">
                      <a16:colId xmlns:a16="http://schemas.microsoft.com/office/drawing/2014/main" val="3169312013"/>
                    </a:ext>
                  </a:extLst>
                </a:gridCol>
                <a:gridCol w="2264903">
                  <a:extLst>
                    <a:ext uri="{9D8B030D-6E8A-4147-A177-3AD203B41FA5}">
                      <a16:colId xmlns:a16="http://schemas.microsoft.com/office/drawing/2014/main" val="780958629"/>
                    </a:ext>
                  </a:extLst>
                </a:gridCol>
                <a:gridCol w="2718576">
                  <a:extLst>
                    <a:ext uri="{9D8B030D-6E8A-4147-A177-3AD203B41FA5}">
                      <a16:colId xmlns:a16="http://schemas.microsoft.com/office/drawing/2014/main" val="17333289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Dried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l-GR" sz="1800" dirty="0" err="1">
                          <a:effectLst/>
                        </a:rPr>
                        <a:t>feedstock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Wet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l-GR" sz="1800" dirty="0" err="1">
                          <a:effectLst/>
                        </a:rPr>
                        <a:t>feedstock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7912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Ethanol</a:t>
                      </a:r>
                      <a:r>
                        <a:rPr lang="el-GR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l-GR" sz="18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yield</a:t>
                      </a:r>
                      <a:r>
                        <a:rPr lang="el-GR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(%)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86.60±4.91</a:t>
                      </a:r>
                      <a:endPara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74.05 ± 6.82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961377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Ethanol yield (L/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dried feedstock)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135.33±16.35</a:t>
                      </a:r>
                      <a:endPara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133.42 ± 33.42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873377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Ethanol (L/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tn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feedstock as received)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33.72±5.29</a:t>
                      </a:r>
                      <a:endParaRPr lang="en-US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24.75 ± 7.09</a:t>
                      </a:r>
                      <a:endParaRPr lang="en-US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81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282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132" y="735677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>
                <a:solidFill>
                  <a:srgbClr val="282583"/>
                </a:solidFill>
              </a:rPr>
              <a:t>Feedstock supply, logistics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D36FF-B8BA-4293-9973-992764FC7073}"/>
              </a:ext>
            </a:extLst>
          </p:cNvPr>
          <p:cNvSpPr txBox="1"/>
          <p:nvPr/>
        </p:nvSpPr>
        <p:spPr>
          <a:xfrm>
            <a:off x="366810" y="2438558"/>
            <a:ext cx="841037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8258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Feedstock supplier: Households of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Vari-Voula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Vouliagmeni (VVV)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Municipality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Feedstock collection and transportation to Pilot 5: Cleaning service of the Municipality of VVV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Delivery Frequency: 15 days (Tuesday, 6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1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637" y="853453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Degradation efficiencies of the operational phases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5A834A-2E75-E389-0495-E2F07B3D7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459874"/>
              </p:ext>
            </p:extLst>
          </p:nvPr>
        </p:nvGraphicFramePr>
        <p:xfrm>
          <a:off x="69786" y="3265152"/>
          <a:ext cx="8744013" cy="146837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241325">
                  <a:extLst>
                    <a:ext uri="{9D8B030D-6E8A-4147-A177-3AD203B41FA5}">
                      <a16:colId xmlns:a16="http://schemas.microsoft.com/office/drawing/2014/main" val="3169312013"/>
                    </a:ext>
                  </a:extLst>
                </a:gridCol>
                <a:gridCol w="2751344">
                  <a:extLst>
                    <a:ext uri="{9D8B030D-6E8A-4147-A177-3AD203B41FA5}">
                      <a16:colId xmlns:a16="http://schemas.microsoft.com/office/drawing/2014/main" val="780958629"/>
                    </a:ext>
                  </a:extLst>
                </a:gridCol>
                <a:gridCol w="2751344">
                  <a:extLst>
                    <a:ext uri="{9D8B030D-6E8A-4147-A177-3AD203B41FA5}">
                      <a16:colId xmlns:a16="http://schemas.microsoft.com/office/drawing/2014/main" val="173332895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Degradation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l-GR" sz="1800" dirty="0" err="1">
                          <a:effectLst/>
                        </a:rPr>
                        <a:t>Efficiency</a:t>
                      </a:r>
                      <a:r>
                        <a:rPr lang="el-GR" sz="1800" dirty="0">
                          <a:effectLst/>
                        </a:rPr>
                        <a:t> (%)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Dried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l-GR" sz="1800" dirty="0" err="1">
                          <a:effectLst/>
                        </a:rPr>
                        <a:t>feedstock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Wet</a:t>
                      </a:r>
                      <a:r>
                        <a:rPr lang="el-GR" sz="1800" dirty="0">
                          <a:effectLst/>
                        </a:rPr>
                        <a:t> </a:t>
                      </a:r>
                      <a:r>
                        <a:rPr lang="el-GR" sz="1800" dirty="0" err="1">
                          <a:effectLst/>
                        </a:rPr>
                        <a:t>feedstock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7912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Total Solids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63.79 ± 7.64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>
                          <a:effectLst/>
                        </a:rPr>
                        <a:t>63.40±12.60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1961377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Starch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94.60 ± 2.40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80.69±16.27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1873377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Cellulose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>
                          <a:effectLst/>
                        </a:rPr>
                        <a:t>76.80 ± 5.20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l-GR" sz="1800" dirty="0">
                          <a:effectLst/>
                        </a:rPr>
                        <a:t>79.41±10.37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45814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635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637" y="853453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Energy consumption of the operational phases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B6C58F-0A41-BAD8-F9BB-6A356F86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582088"/>
              </p:ext>
            </p:extLst>
          </p:nvPr>
        </p:nvGraphicFramePr>
        <p:xfrm>
          <a:off x="112901" y="2760938"/>
          <a:ext cx="7902097" cy="301199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931257">
                  <a:extLst>
                    <a:ext uri="{9D8B030D-6E8A-4147-A177-3AD203B41FA5}">
                      <a16:colId xmlns:a16="http://schemas.microsoft.com/office/drawing/2014/main" val="2633066006"/>
                    </a:ext>
                  </a:extLst>
                </a:gridCol>
                <a:gridCol w="1985420">
                  <a:extLst>
                    <a:ext uri="{9D8B030D-6E8A-4147-A177-3AD203B41FA5}">
                      <a16:colId xmlns:a16="http://schemas.microsoft.com/office/drawing/2014/main" val="838693713"/>
                    </a:ext>
                  </a:extLst>
                </a:gridCol>
                <a:gridCol w="1985420">
                  <a:extLst>
                    <a:ext uri="{9D8B030D-6E8A-4147-A177-3AD203B41FA5}">
                      <a16:colId xmlns:a16="http://schemas.microsoft.com/office/drawing/2014/main" val="7653518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 err="1">
                          <a:solidFill>
                            <a:schemeClr val="bg1"/>
                          </a:solidFill>
                          <a:effectLst/>
                        </a:rPr>
                        <a:t>Dried</a:t>
                      </a:r>
                      <a:r>
                        <a:rPr lang="el-GR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800" b="1" dirty="0" err="1">
                          <a:solidFill>
                            <a:schemeClr val="bg1"/>
                          </a:solidFill>
                          <a:effectLst/>
                        </a:rPr>
                        <a:t>feedstock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 err="1">
                          <a:solidFill>
                            <a:schemeClr val="bg1"/>
                          </a:solidFill>
                          <a:effectLst/>
                        </a:rPr>
                        <a:t>Wet</a:t>
                      </a:r>
                      <a:r>
                        <a:rPr lang="el-GR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l-GR" sz="1800" b="1" dirty="0" err="1">
                          <a:solidFill>
                            <a:schemeClr val="bg1"/>
                          </a:solidFill>
                          <a:effectLst/>
                        </a:rPr>
                        <a:t>feedstock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47364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Total energy consumption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(kWh/kg dried feedstock)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>
                          <a:effectLst/>
                        </a:rPr>
                        <a:t>4.25±0.24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2.17</a:t>
                      </a:r>
                      <a:r>
                        <a:rPr lang="el-GR" sz="1800">
                          <a:effectLst/>
                        </a:rPr>
                        <a:t>±0.</a:t>
                      </a:r>
                      <a:r>
                        <a:rPr lang="en-US" sz="1800">
                          <a:effectLst/>
                        </a:rPr>
                        <a:t>38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55243227"/>
                  </a:ext>
                </a:extLst>
              </a:tr>
              <a:tr h="2311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Total energy consumption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(kWh/kg wet feedstock as received)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1</a:t>
                      </a:r>
                      <a:r>
                        <a:rPr lang="en-US" sz="1800">
                          <a:effectLst/>
                        </a:rPr>
                        <a:t>.11 </a:t>
                      </a:r>
                      <a:r>
                        <a:rPr lang="el-GR" sz="1800">
                          <a:effectLst/>
                        </a:rPr>
                        <a:t>±0.</a:t>
                      </a:r>
                      <a:r>
                        <a:rPr lang="en-US" sz="1800">
                          <a:effectLst/>
                        </a:rPr>
                        <a:t>05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0.</a:t>
                      </a:r>
                      <a:r>
                        <a:rPr lang="en-US" sz="1800">
                          <a:effectLst/>
                        </a:rPr>
                        <a:t>52</a:t>
                      </a:r>
                      <a:r>
                        <a:rPr lang="el-GR" sz="1800">
                          <a:effectLst/>
                        </a:rPr>
                        <a:t>±0.</a:t>
                      </a:r>
                      <a:r>
                        <a:rPr lang="en-US" sz="1800">
                          <a:effectLst/>
                        </a:rPr>
                        <a:t>09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343756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Total energy consumption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(kWh/L ethanol produced)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32.11 ± 4.02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16.07</a:t>
                      </a:r>
                      <a:r>
                        <a:rPr lang="el-GR" sz="1800">
                          <a:effectLst/>
                        </a:rPr>
                        <a:t> ± </a:t>
                      </a:r>
                      <a:r>
                        <a:rPr lang="en-US" sz="1800">
                          <a:effectLst/>
                        </a:rPr>
                        <a:t>2.85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829085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4445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Pretreatment (%)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61.28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8.64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263561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4445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Bioconversion (%)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13.21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48.19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8430903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4445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</a:rPr>
                        <a:t>Distillation (%)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800">
                          <a:effectLst/>
                        </a:rPr>
                        <a:t>25.51</a:t>
                      </a:r>
                      <a:endParaRPr lang="en-US" sz="180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43.17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3081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203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573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Energy consumption of the operational phases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3C1AF8-6307-C568-1809-793C19281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3330626"/>
              </p:ext>
            </p:extLst>
          </p:nvPr>
        </p:nvGraphicFramePr>
        <p:xfrm>
          <a:off x="390629" y="1012274"/>
          <a:ext cx="6299420" cy="5052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FF04D1C-D287-346D-D506-8B7AAFF8B010}"/>
              </a:ext>
            </a:extLst>
          </p:cNvPr>
          <p:cNvSpPr txBox="1"/>
          <p:nvPr/>
        </p:nvSpPr>
        <p:spPr>
          <a:xfrm>
            <a:off x="1536700" y="5278637"/>
            <a:ext cx="172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Dried Feedstock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FBB5F-0B8F-6EE2-9769-EA5EE7C817DA}"/>
              </a:ext>
            </a:extLst>
          </p:cNvPr>
          <p:cNvSpPr txBox="1"/>
          <p:nvPr/>
        </p:nvSpPr>
        <p:spPr>
          <a:xfrm>
            <a:off x="3249774" y="5278637"/>
            <a:ext cx="172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Wet Feedstock</a:t>
            </a:r>
          </a:p>
        </p:txBody>
      </p:sp>
    </p:spTree>
    <p:extLst>
      <p:ext uri="{BB962C8B-B14F-4D97-AF65-F5344CB8AC3E}">
        <p14:creationId xmlns:p14="http://schemas.microsoft.com/office/powerpoint/2010/main" val="280160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CB0325E-5E44-39FC-9D1E-C5786D4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303"/>
            <a:ext cx="9144000" cy="1213771"/>
          </a:xfrm>
        </p:spPr>
        <p:txBody>
          <a:bodyPr>
            <a:normAutofit/>
          </a:bodyPr>
          <a:lstStyle/>
          <a:p>
            <a:r>
              <a:rPr lang="en-US" sz="2700" b="1" dirty="0" err="1">
                <a:solidFill>
                  <a:srgbClr val="282583"/>
                </a:solidFill>
              </a:rPr>
              <a:t>Optimisation</a:t>
            </a:r>
            <a:r>
              <a:rPr lang="en-US" sz="2700" b="1" dirty="0">
                <a:solidFill>
                  <a:srgbClr val="282583"/>
                </a:solidFill>
              </a:rPr>
              <a:t> period for </a:t>
            </a:r>
            <a:r>
              <a:rPr lang="en-US" sz="2700" b="1" dirty="0" err="1">
                <a:solidFill>
                  <a:srgbClr val="282583"/>
                </a:solidFill>
              </a:rPr>
              <a:t>biosolvents</a:t>
            </a:r>
            <a:r>
              <a:rPr lang="en-US" sz="2700" b="1" dirty="0">
                <a:solidFill>
                  <a:srgbClr val="282583"/>
                </a:solidFill>
              </a:rPr>
              <a:t>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11D9-207F-7173-EDE4-78580688D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78" y="1815073"/>
            <a:ext cx="6548922" cy="368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Characterization of substrate for lactic acid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60339"/>
            <a:ext cx="9144000" cy="4385387"/>
          </a:xfrm>
        </p:spPr>
        <p:txBody>
          <a:bodyPr>
            <a:normAutofit/>
          </a:bodyPr>
          <a:lstStyle/>
          <a:p>
            <a:endParaRPr lang="en-US" sz="1200" dirty="0"/>
          </a:p>
          <a:p>
            <a:endParaRPr lang="en-US" sz="1200" dirty="0">
              <a:solidFill>
                <a:srgbClr val="282583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344805C-29FB-BBBB-6AEC-03A02E899F09}"/>
              </a:ext>
            </a:extLst>
          </p:cNvPr>
          <p:cNvGraphicFramePr>
            <a:graphicFrameLocks noGrp="1"/>
          </p:cNvGraphicFramePr>
          <p:nvPr/>
        </p:nvGraphicFramePr>
        <p:xfrm>
          <a:off x="580390" y="1601613"/>
          <a:ext cx="4306957" cy="379604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29554">
                  <a:extLst>
                    <a:ext uri="{9D8B030D-6E8A-4147-A177-3AD203B41FA5}">
                      <a16:colId xmlns:a16="http://schemas.microsoft.com/office/drawing/2014/main" val="3169312013"/>
                    </a:ext>
                  </a:extLst>
                </a:gridCol>
                <a:gridCol w="1977403">
                  <a:extLst>
                    <a:ext uri="{9D8B030D-6E8A-4147-A177-3AD203B41FA5}">
                      <a16:colId xmlns:a16="http://schemas.microsoft.com/office/drawing/2014/main" val="780958629"/>
                    </a:ext>
                  </a:extLst>
                </a:gridCol>
              </a:tblGrid>
              <a:tr h="439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 (% </a:t>
                      </a:r>
                      <a:r>
                        <a:rPr lang="en-US" sz="1800" dirty="0" err="1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d.b.</a:t>
                      </a: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791281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Solids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99.2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± 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961377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Moisture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 </a:t>
                      </a:r>
                      <a:r>
                        <a:rPr lang="el-G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0</a:t>
                      </a:r>
                      <a:r>
                        <a:rPr lang="el-G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8733772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Volatile Solids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96.1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± 0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814878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Ash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3.9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± 0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170603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Oils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0.1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3155685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Water-Soluble Solids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36.2 ±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1.0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1710829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Starch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39.8 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0.2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555038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Insoluble Acid Residue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± 0.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9094271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Lactose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l-G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2.3</a:t>
                      </a:r>
                      <a:endParaRPr lang="el-G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4782874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Free Glucose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 </a:t>
                      </a:r>
                      <a:r>
                        <a:rPr lang="el-G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0.1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560150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DB6FBF7-EE5C-4BAD-92D8-7537F292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271" y="3628551"/>
            <a:ext cx="31388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bmk="_Toc99198685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+mn-ea"/>
                <a:cs typeface="Times New Roman" panose="02020603050405020304" pitchFamily="18" charset="0"/>
              </a:rPr>
              <a:t>Biowaste stream rich in starch and lactose.</a:t>
            </a:r>
            <a:endParaRPr kumimoji="0" lang="el-GR" altLang="en-US" sz="1800" b="1" i="0" u="none" strike="noStrike" kern="1200" cap="none" spc="0" normalizeH="0" baseline="0" noProof="0" dirty="0" bmk="_Toc99198685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Emoji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bmk="_Toc99198685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Lactic Acid Bacteria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Emoji" panose="020B0502040204020203" pitchFamily="34" charset="0"/>
              <a:ea typeface="Segoe UI Emoji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0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Simultaneous Saccharification and Fermentation for Lactic Acid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CEDECF7-224D-5AE3-DAAA-518FBD21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" y="1228209"/>
            <a:ext cx="248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bmk="_Toc99198685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 of lactase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9FC08C88-CE78-E942-D2B7-399F951CA813}"/>
              </a:ext>
            </a:extLst>
          </p:cNvPr>
          <p:cNvGraphicFramePr>
            <a:graphicFrameLocks noGrp="1"/>
          </p:cNvGraphicFramePr>
          <p:nvPr/>
        </p:nvGraphicFramePr>
        <p:xfrm>
          <a:off x="5201920" y="2566018"/>
          <a:ext cx="3744375" cy="324388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62367">
                  <a:extLst>
                    <a:ext uri="{9D8B030D-6E8A-4147-A177-3AD203B41FA5}">
                      <a16:colId xmlns:a16="http://schemas.microsoft.com/office/drawing/2014/main" val="3169312013"/>
                    </a:ext>
                  </a:extLst>
                </a:gridCol>
                <a:gridCol w="906648">
                  <a:extLst>
                    <a:ext uri="{9D8B030D-6E8A-4147-A177-3AD203B41FA5}">
                      <a16:colId xmlns:a16="http://schemas.microsoft.com/office/drawing/2014/main" val="78095862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4028435101"/>
                    </a:ext>
                  </a:extLst>
                </a:gridCol>
              </a:tblGrid>
              <a:tr h="439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791281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err="1">
                          <a:effectLst/>
                        </a:rPr>
                        <a:t>Lactozyme</a:t>
                      </a:r>
                      <a:r>
                        <a:rPr lang="en-US" sz="1800" dirty="0">
                          <a:effectLst/>
                        </a:rPr>
                        <a:t> Pure (</a:t>
                      </a:r>
                      <a:r>
                        <a:rPr lang="el-GR" sz="1800" dirty="0" err="1">
                          <a:effectLst/>
                        </a:rPr>
                        <a:t>mg</a:t>
                      </a:r>
                      <a:r>
                        <a:rPr lang="el-GR" sz="1800" dirty="0">
                          <a:effectLst/>
                        </a:rPr>
                        <a:t> /</a:t>
                      </a:r>
                      <a:r>
                        <a:rPr lang="el-GR" sz="1800" dirty="0" err="1">
                          <a:effectLst/>
                        </a:rPr>
                        <a:t>g</a:t>
                      </a:r>
                      <a:r>
                        <a:rPr lang="el-GR" sz="1800" baseline="-25000" dirty="0" err="1">
                          <a:effectLst/>
                        </a:rPr>
                        <a:t>Lactose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961377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Spirizyme</a:t>
                      </a:r>
                      <a:r>
                        <a:rPr lang="en-US" sz="1800" dirty="0">
                          <a:effectLst/>
                        </a:rPr>
                        <a:t> Excel XHS</a:t>
                      </a:r>
                      <a:endParaRPr lang="el-GR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(</a:t>
                      </a:r>
                      <a:r>
                        <a:rPr lang="el-GR" sz="1800" dirty="0">
                          <a:effectLst/>
                        </a:rPr>
                        <a:t>μ</a:t>
                      </a:r>
                      <a:r>
                        <a:rPr lang="en-US" sz="1800" dirty="0">
                          <a:effectLst/>
                        </a:rPr>
                        <a:t>L/</a:t>
                      </a:r>
                      <a:r>
                        <a:rPr lang="en-US" sz="1800" dirty="0" err="1">
                          <a:effectLst/>
                        </a:rPr>
                        <a:t>g</a:t>
                      </a:r>
                      <a:r>
                        <a:rPr lang="en-US" sz="1800" baseline="-25000" dirty="0" err="1">
                          <a:effectLst/>
                        </a:rPr>
                        <a:t>Starch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8733772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Inoculum size</a:t>
                      </a:r>
                      <a:endParaRPr lang="el-GR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(% v/v)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814878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Solid loading</a:t>
                      </a:r>
                      <a:endParaRPr lang="el-GR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(% w/w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170603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Temperature (℃)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3155685"/>
                  </a:ext>
                </a:extLst>
              </a:tr>
            </a:tbl>
          </a:graphicData>
        </a:graphic>
      </p:graphicFrame>
      <p:graphicFrame>
        <p:nvGraphicFramePr>
          <p:cNvPr id="15" name="Γράφημα 14">
            <a:extLst>
              <a:ext uri="{FF2B5EF4-FFF2-40B4-BE49-F238E27FC236}">
                <a16:creationId xmlns:a16="http://schemas.microsoft.com/office/drawing/2014/main" id="{5ED29190-DF76-CF14-E3FC-6852BF359172}"/>
              </a:ext>
            </a:extLst>
          </p:cNvPr>
          <p:cNvGraphicFramePr/>
          <p:nvPr/>
        </p:nvGraphicFramePr>
        <p:xfrm>
          <a:off x="86774" y="1966895"/>
          <a:ext cx="4867469" cy="3839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4294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Simultaneous Saccharification and Fermentation for Lactic Acid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CEDECF7-224D-5AE3-DAAA-518FBD21A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" y="1228209"/>
            <a:ext cx="248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bmk="_Toc99198685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 of inoculum size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9FC08C88-CE78-E942-D2B7-399F951CA813}"/>
              </a:ext>
            </a:extLst>
          </p:cNvPr>
          <p:cNvGraphicFramePr>
            <a:graphicFrameLocks noGrp="1"/>
          </p:cNvGraphicFramePr>
          <p:nvPr/>
        </p:nvGraphicFramePr>
        <p:xfrm>
          <a:off x="5069840" y="2562973"/>
          <a:ext cx="3876455" cy="324388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994447">
                  <a:extLst>
                    <a:ext uri="{9D8B030D-6E8A-4147-A177-3AD203B41FA5}">
                      <a16:colId xmlns:a16="http://schemas.microsoft.com/office/drawing/2014/main" val="3169312013"/>
                    </a:ext>
                  </a:extLst>
                </a:gridCol>
                <a:gridCol w="906648">
                  <a:extLst>
                    <a:ext uri="{9D8B030D-6E8A-4147-A177-3AD203B41FA5}">
                      <a16:colId xmlns:a16="http://schemas.microsoft.com/office/drawing/2014/main" val="78095862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4028435101"/>
                    </a:ext>
                  </a:extLst>
                </a:gridCol>
              </a:tblGrid>
              <a:tr h="439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Segoe UI Emoj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Trial 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791281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 err="1">
                          <a:effectLst/>
                        </a:rPr>
                        <a:t>Lactozyme</a:t>
                      </a:r>
                      <a:r>
                        <a:rPr lang="en-US" sz="1800" dirty="0">
                          <a:effectLst/>
                        </a:rPr>
                        <a:t> Pure (</a:t>
                      </a:r>
                      <a:r>
                        <a:rPr lang="el-GR" sz="1800" dirty="0" err="1">
                          <a:effectLst/>
                        </a:rPr>
                        <a:t>mg</a:t>
                      </a:r>
                      <a:r>
                        <a:rPr lang="el-GR" sz="1800" dirty="0">
                          <a:effectLst/>
                        </a:rPr>
                        <a:t> /</a:t>
                      </a:r>
                      <a:r>
                        <a:rPr lang="el-GR" sz="1800" dirty="0" err="1">
                          <a:effectLst/>
                        </a:rPr>
                        <a:t>g</a:t>
                      </a:r>
                      <a:r>
                        <a:rPr lang="el-GR" sz="1800" baseline="-25000" dirty="0" err="1">
                          <a:effectLst/>
                        </a:rPr>
                        <a:t>Lactose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961377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Spirizyme</a:t>
                      </a:r>
                      <a:r>
                        <a:rPr lang="en-US" sz="1800" dirty="0">
                          <a:effectLst/>
                        </a:rPr>
                        <a:t> Excel XHS</a:t>
                      </a:r>
                      <a:endParaRPr lang="el-GR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(</a:t>
                      </a:r>
                      <a:r>
                        <a:rPr lang="el-GR" sz="1800" dirty="0">
                          <a:effectLst/>
                        </a:rPr>
                        <a:t>μ</a:t>
                      </a:r>
                      <a:r>
                        <a:rPr lang="en-US" sz="1800" dirty="0">
                          <a:effectLst/>
                        </a:rPr>
                        <a:t>L/</a:t>
                      </a:r>
                      <a:r>
                        <a:rPr lang="en-US" sz="1800" dirty="0" err="1">
                          <a:effectLst/>
                        </a:rPr>
                        <a:t>g</a:t>
                      </a:r>
                      <a:r>
                        <a:rPr lang="en-US" sz="1800" baseline="-25000" dirty="0" err="1">
                          <a:effectLst/>
                        </a:rPr>
                        <a:t>Starch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8733772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Inoculum size</a:t>
                      </a:r>
                      <a:endParaRPr lang="el-GR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(% v/v)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45814878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Solid loading</a:t>
                      </a:r>
                      <a:endParaRPr lang="el-GR" sz="18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800" dirty="0">
                          <a:effectLst/>
                        </a:rPr>
                        <a:t>(% w/w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9170603"/>
                  </a:ext>
                </a:extLst>
              </a:tr>
              <a:tr h="335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Temperature (℃)</a:t>
                      </a:r>
                      <a:endParaRPr lang="el-GR" sz="1800" dirty="0">
                        <a:effectLst/>
                        <a:latin typeface="Segoe UI Emoji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0045" algn="l"/>
                        </a:tabLs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3155685"/>
                  </a:ext>
                </a:extLst>
              </a:tr>
            </a:tbl>
          </a:graphicData>
        </a:graphic>
      </p:graphicFrame>
      <p:graphicFrame>
        <p:nvGraphicFramePr>
          <p:cNvPr id="3" name="Γράφημα 2">
            <a:extLst>
              <a:ext uri="{FF2B5EF4-FFF2-40B4-BE49-F238E27FC236}">
                <a16:creationId xmlns:a16="http://schemas.microsoft.com/office/drawing/2014/main" id="{9C20AD4D-29CB-4603-B113-FE6743702C75}"/>
              </a:ext>
            </a:extLst>
          </p:cNvPr>
          <p:cNvGraphicFramePr/>
          <p:nvPr/>
        </p:nvGraphicFramePr>
        <p:xfrm>
          <a:off x="48768" y="1966374"/>
          <a:ext cx="4864608" cy="384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551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8"/>
            <a:ext cx="5467738" cy="1213771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282583"/>
                </a:solidFill>
              </a:rPr>
              <a:t>Repeated Fermentation for Lactic Acid production</a:t>
            </a:r>
            <a:endParaRPr lang="en-US" sz="2400" dirty="0">
              <a:solidFill>
                <a:srgbClr val="282583"/>
              </a:solidFill>
            </a:endParaRPr>
          </a:p>
        </p:txBody>
      </p:sp>
      <p:pic>
        <p:nvPicPr>
          <p:cNvPr id="3" name="Γραφικό 2">
            <a:extLst>
              <a:ext uri="{FF2B5EF4-FFF2-40B4-BE49-F238E27FC236}">
                <a16:creationId xmlns:a16="http://schemas.microsoft.com/office/drawing/2014/main" id="{616BC4E5-98C9-1FF4-C3C3-84B08E354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400049" y="3098800"/>
            <a:ext cx="8427932" cy="277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EE24B-843A-1FE4-57DF-0453DCA82588}"/>
              </a:ext>
            </a:extLst>
          </p:cNvPr>
          <p:cNvSpPr txBox="1"/>
          <p:nvPr/>
        </p:nvSpPr>
        <p:spPr>
          <a:xfrm>
            <a:off x="394564" y="1101370"/>
            <a:ext cx="2359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Trial 1</a:t>
            </a:r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77E088C5-BCDF-A1AD-12D2-20F6C2CDC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56061"/>
              </p:ext>
            </p:extLst>
          </p:nvPr>
        </p:nvGraphicFramePr>
        <p:xfrm>
          <a:off x="526643" y="1693254"/>
          <a:ext cx="7662317" cy="12469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7756">
                  <a:extLst>
                    <a:ext uri="{9D8B030D-6E8A-4147-A177-3AD203B41FA5}">
                      <a16:colId xmlns:a16="http://schemas.microsoft.com/office/drawing/2014/main" val="168085594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1908825460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3230295742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1068244570"/>
                    </a:ext>
                  </a:extLst>
                </a:gridCol>
                <a:gridCol w="1235132">
                  <a:extLst>
                    <a:ext uri="{9D8B030D-6E8A-4147-A177-3AD203B41FA5}">
                      <a16:colId xmlns:a16="http://schemas.microsoft.com/office/drawing/2014/main" val="3105485323"/>
                    </a:ext>
                  </a:extLst>
                </a:gridCol>
                <a:gridCol w="1254069">
                  <a:extLst>
                    <a:ext uri="{9D8B030D-6E8A-4147-A177-3AD203B41FA5}">
                      <a16:colId xmlns:a16="http://schemas.microsoft.com/office/drawing/2014/main" val="2979372290"/>
                    </a:ext>
                  </a:extLst>
                </a:gridCol>
              </a:tblGrid>
              <a:tr h="606886">
                <a:tc>
                  <a:txBody>
                    <a:bodyPr/>
                    <a:lstStyle/>
                    <a:p>
                      <a:r>
                        <a:rPr lang="en-US" dirty="0"/>
                        <a:t>Run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270319"/>
                  </a:ext>
                </a:extLst>
              </a:tr>
              <a:tr h="60688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</a:rPr>
                        <a:t>Productivity (g/L h)</a:t>
                      </a:r>
                      <a:endParaRPr lang="el-G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0.18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0.23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0.30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0.31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0.29 ± 0.0</a:t>
                      </a:r>
                      <a:endParaRPr lang="el-G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026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72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15261</TotalTime>
  <Words>1722</Words>
  <Application>Microsoft Office PowerPoint</Application>
  <PresentationFormat>On-screen Show (4:3)</PresentationFormat>
  <Paragraphs>599</Paragraphs>
  <Slides>42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Impact</vt:lpstr>
      <vt:lpstr>Segoe UI</vt:lpstr>
      <vt:lpstr>Segoe UI Emoji</vt:lpstr>
      <vt:lpstr>Webdings</vt:lpstr>
      <vt:lpstr>Wingdings</vt:lpstr>
      <vt:lpstr>Office Theme</vt:lpstr>
      <vt:lpstr>PILOT 5. Biosolvents</vt:lpstr>
      <vt:lpstr>Pilot 5. Biosolvents </vt:lpstr>
      <vt:lpstr>   Utilisation of separated biowaste for bio-based-chemicals (PILOT 5: Biosolvents) </vt:lpstr>
      <vt:lpstr>Feedstock supply, logistics</vt:lpstr>
      <vt:lpstr>Optimisation period for biosolvents production</vt:lpstr>
      <vt:lpstr>Characterization of substrate for lactic acid production</vt:lpstr>
      <vt:lpstr>Simultaneous Saccharification and Fermentation for Lactic Acid production</vt:lpstr>
      <vt:lpstr>Simultaneous Saccharification and Fermentation for Lactic Acid production</vt:lpstr>
      <vt:lpstr>Repeated Fermentation for Lactic Acid production</vt:lpstr>
      <vt:lpstr>Repeated Fermentation for Lactic Acid production</vt:lpstr>
      <vt:lpstr>Repeated Fermentation for Lactic Acid production</vt:lpstr>
      <vt:lpstr>Ethyl lactate production at liquid phase </vt:lpstr>
      <vt:lpstr>Ethyl lactate production at liquid phase </vt:lpstr>
      <vt:lpstr>Ethyl lactate production with reactive distillation</vt:lpstr>
      <vt:lpstr>Demonstration of the utilisation of dried source separated biowaste for the production of bioethanol</vt:lpstr>
      <vt:lpstr>PowerPoint Presentation</vt:lpstr>
      <vt:lpstr>PowerPoint Presentation</vt:lpstr>
      <vt:lpstr>PowerPoint Presentation</vt:lpstr>
      <vt:lpstr>Results</vt:lpstr>
      <vt:lpstr>Results (cont.)</vt:lpstr>
      <vt:lpstr>Results</vt:lpstr>
      <vt:lpstr>1st operation period</vt:lpstr>
      <vt:lpstr>Energy consumption</vt:lpstr>
      <vt:lpstr>Energy consumption</vt:lpstr>
      <vt:lpstr>Energy consumption</vt:lpstr>
      <vt:lpstr>Demonstration of the utilisation of wet source separated biowaste for the production of bioethanol</vt:lpstr>
      <vt:lpstr>Experimental Conditions</vt:lpstr>
      <vt:lpstr>PowerPoint Presentation</vt:lpstr>
      <vt:lpstr>PowerPoint Presentation</vt:lpstr>
      <vt:lpstr>PowerPoint Presentation</vt:lpstr>
      <vt:lpstr>Results</vt:lpstr>
      <vt:lpstr>Results (cont.)</vt:lpstr>
      <vt:lpstr>Results</vt:lpstr>
      <vt:lpstr>Results</vt:lpstr>
      <vt:lpstr>Energy consumption</vt:lpstr>
      <vt:lpstr>Energy consumption</vt:lpstr>
      <vt:lpstr>Comparison of dried and wet source separated biowaste as feedstock for bioethanol production</vt:lpstr>
      <vt:lpstr>Operational conditions</vt:lpstr>
      <vt:lpstr>Ethanol yields of the operational phases</vt:lpstr>
      <vt:lpstr>Degradation efficiencies of the operational phases</vt:lpstr>
      <vt:lpstr>Energy consumption of the operational phases</vt:lpstr>
      <vt:lpstr>Energy consumption of the operational phases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macuser</dc:creator>
  <cp:lastModifiedBy>Ελλη-Μαρια Μπαραμπουτη</cp:lastModifiedBy>
  <cp:revision>44</cp:revision>
  <dcterms:created xsi:type="dcterms:W3CDTF">2016-06-28T19:05:33Z</dcterms:created>
  <dcterms:modified xsi:type="dcterms:W3CDTF">2024-06-28T08:35:58Z</dcterms:modified>
</cp:coreProperties>
</file>