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67" r:id="rId3"/>
    <p:sldId id="268" r:id="rId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82" d="100"/>
          <a:sy n="82" d="100"/>
        </p:scale>
        <p:origin x="62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2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A50CBC-8F27-4571-9CF4-87917B3DA01C}" type="datetime1">
              <a:rPr lang="ru-RU" smtClean="0"/>
              <a:pPr rtl="0"/>
              <a:t>19.04.2024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71763A-5E33-45E3-A8F2-56DFE0C2155C}" type="datetime1">
              <a:rPr lang="ru-RU" noProof="0" smtClean="0"/>
              <a:pPr rtl="0"/>
              <a:t>19.04.2024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357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pPr rtl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9109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pic>
        <p:nvPicPr>
          <p:cNvPr id="7" name="Рисунок 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EFEAE4-C28C-4D92-9EE7-D62CEDC101DF}" type="datetime1">
              <a:rPr lang="ru-RU" smtClean="0"/>
              <a:pPr rtl="0"/>
              <a:t>19.04.2024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5976BF-C51C-4515-9E22-BF2015252BD8}" type="datetime1">
              <a:rPr lang="ru-RU" smtClean="0"/>
              <a:pPr rtl="0"/>
              <a:t>19.04.2024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242D3C-8192-478D-9985-D3160EF3F3C3}" type="datetime1">
              <a:rPr lang="ru-RU" smtClean="0"/>
              <a:pPr rtl="0"/>
              <a:t>19.04.2024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6D9427-7660-4399-80F6-CD7B8B8E5C35}" type="datetime1">
              <a:rPr lang="ru-RU" smtClean="0"/>
              <a:pPr rtl="0"/>
              <a:t>19.04.2024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80393-315E-4AB9-9FE2-63E995E945C8}" type="datetime1">
              <a:rPr lang="ru-RU" smtClean="0"/>
              <a:pPr rtl="0"/>
              <a:t>19.04.2024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D32718-8B06-4985-8D7D-9E16F3F044C8}" type="datetime1">
              <a:rPr lang="ru-RU" smtClean="0"/>
              <a:pPr rtl="0"/>
              <a:t>19.04.2024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15AB6-67B4-4D7E-9378-C270C29E4245}" type="datetime1">
              <a:rPr lang="ru-RU" smtClean="0"/>
              <a:pPr rtl="0"/>
              <a:t>19.04.2024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 descr="Красная полоса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FDB9577-6D70-481F-BBF8-A759884E5182}" type="datetime1">
              <a:rPr lang="ru-RU" noProof="0" smtClean="0"/>
              <a:pPr rtl="0"/>
              <a:t>19.04.2024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2316711"/>
            <a:ext cx="9297391" cy="2696465"/>
          </a:xfrm>
        </p:spPr>
        <p:txBody>
          <a:bodyPr rtlCol="0">
            <a:normAutofit/>
          </a:bodyPr>
          <a:lstStyle/>
          <a:p>
            <a:r>
              <a:rPr lang="uk-UA" dirty="0" err="1"/>
              <a:t>Предиктори</a:t>
            </a:r>
            <a:r>
              <a:rPr lang="uk-UA" dirty="0"/>
              <a:t> якості життя </a:t>
            </a:r>
            <a:r>
              <a:rPr lang="en-US" dirty="0"/>
              <a:t>у </a:t>
            </a:r>
            <a:r>
              <a:rPr lang="en-US" dirty="0" err="1"/>
              <a:t>хворих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uk-UA" dirty="0" err="1"/>
              <a:t>соматоформні</a:t>
            </a:r>
            <a:r>
              <a:rPr lang="uk-UA" dirty="0"/>
              <a:t> розлади </a:t>
            </a:r>
            <a:r>
              <a:rPr lang="en-US" dirty="0"/>
              <a:t>і </a:t>
            </a:r>
            <a:r>
              <a:rPr lang="uk-UA" dirty="0"/>
              <a:t>порушення сну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D0BEF2-ACE3-4D71-8C06-687805A41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680" y="5301208"/>
            <a:ext cx="8424935" cy="1296144"/>
          </a:xfrm>
        </p:spPr>
        <p:txBody>
          <a:bodyPr>
            <a:normAutofit/>
          </a:bodyPr>
          <a:lstStyle/>
          <a:p>
            <a:pPr algn="r"/>
            <a:r>
              <a:rPr lang="uk-UA" sz="2800" cap="none" dirty="0" err="1"/>
              <a:t>д.мед.н</a:t>
            </a:r>
            <a:r>
              <a:rPr lang="uk-UA" sz="2800" cap="none" dirty="0"/>
              <a:t>., професор, </a:t>
            </a:r>
            <a:r>
              <a:rPr lang="uk-UA" sz="2800" cap="none" dirty="0" err="1"/>
              <a:t>В.В.Огоренко</a:t>
            </a:r>
            <a:endParaRPr lang="uk-UA" sz="2800" cap="none" dirty="0"/>
          </a:p>
          <a:p>
            <a:pPr algn="r"/>
            <a:r>
              <a:rPr lang="uk-UA" sz="2800" cap="none" dirty="0"/>
              <a:t>аспірант, </a:t>
            </a:r>
            <a:r>
              <a:rPr lang="uk-UA" sz="2800" cap="none" dirty="0" err="1"/>
              <a:t>І.І.Макарова</a:t>
            </a:r>
            <a:endParaRPr lang="ru-RU" sz="2800" cap="non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EC7782-9D4F-4A98-B66C-51AA5A0D1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32656"/>
            <a:ext cx="1935857" cy="193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48493C-CC2E-4DEE-9162-F28BB6CE3D7D}"/>
              </a:ext>
            </a:extLst>
          </p:cNvPr>
          <p:cNvSpPr txBox="1"/>
          <p:nvPr/>
        </p:nvSpPr>
        <p:spPr>
          <a:xfrm>
            <a:off x="2343224" y="692695"/>
            <a:ext cx="92973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ДНІПРОВСЬКИЙ ДЕРЖАВНИЙ МЕДИЧНИЙ УНІВЕРСИТЕТ</a:t>
            </a:r>
            <a:endParaRPr lang="ru-RU" sz="24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кафедра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психіатрії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наркології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медичної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психології</a:t>
            </a:r>
            <a:endParaRPr lang="ru-RU" sz="2400" b="0" dirty="0">
              <a:effectLst/>
            </a:endParaRPr>
          </a:p>
          <a:p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22088AC3-2AC9-423B-A1A9-18A9C699567E}"/>
              </a:ext>
            </a:extLst>
          </p:cNvPr>
          <p:cNvSpPr txBox="1">
            <a:spLocks/>
          </p:cNvSpPr>
          <p:nvPr/>
        </p:nvSpPr>
        <p:spPr>
          <a:xfrm>
            <a:off x="695400" y="1731471"/>
            <a:ext cx="5400600" cy="4840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Мета </a:t>
            </a:r>
            <a:r>
              <a:rPr lang="ru-RU" sz="2200" dirty="0" err="1"/>
              <a:t>роботи</a:t>
            </a:r>
            <a:r>
              <a:rPr lang="ru-RU" sz="2200" dirty="0"/>
              <a:t>: </a:t>
            </a:r>
            <a:r>
              <a:rPr lang="ru-RU" sz="2200" dirty="0" err="1"/>
              <a:t>визначення</a:t>
            </a:r>
            <a:r>
              <a:rPr lang="ru-RU" sz="2200" dirty="0"/>
              <a:t> </a:t>
            </a:r>
            <a:r>
              <a:rPr lang="ru-RU" sz="2200" dirty="0" err="1"/>
              <a:t>предикторів</a:t>
            </a:r>
            <a:r>
              <a:rPr lang="ru-RU" sz="2200" dirty="0"/>
              <a:t> </a:t>
            </a:r>
            <a:r>
              <a:rPr lang="ru-RU" sz="2200" dirty="0" err="1"/>
              <a:t>якості</a:t>
            </a:r>
            <a:r>
              <a:rPr lang="ru-RU" sz="2200" dirty="0"/>
              <a:t> </a:t>
            </a:r>
            <a:r>
              <a:rPr lang="ru-RU" sz="2200" dirty="0" err="1"/>
              <a:t>життя</a:t>
            </a:r>
            <a:r>
              <a:rPr lang="ru-RU" sz="2200" dirty="0"/>
              <a:t> у </a:t>
            </a:r>
            <a:r>
              <a:rPr lang="ru-RU" sz="2200" dirty="0" err="1"/>
              <a:t>пацієнтів</a:t>
            </a:r>
            <a:r>
              <a:rPr lang="ru-RU" sz="2200" dirty="0"/>
              <a:t> з </a:t>
            </a:r>
            <a:r>
              <a:rPr lang="ru-RU" sz="2200" dirty="0" err="1"/>
              <a:t>соматоформними</a:t>
            </a:r>
            <a:r>
              <a:rPr lang="ru-RU" sz="2200" dirty="0"/>
              <a:t> </a:t>
            </a:r>
            <a:r>
              <a:rPr lang="ru-RU" sz="2200" dirty="0" err="1"/>
              <a:t>розладами</a:t>
            </a:r>
            <a:r>
              <a:rPr lang="ru-RU" sz="2200" dirty="0"/>
              <a:t> </a:t>
            </a:r>
            <a:r>
              <a:rPr lang="ru-RU" sz="2200" dirty="0" err="1"/>
              <a:t>поєднаними</a:t>
            </a:r>
            <a:r>
              <a:rPr lang="ru-RU" sz="2200" dirty="0"/>
              <a:t> з </a:t>
            </a:r>
            <a:r>
              <a:rPr lang="ru-RU" sz="2200" dirty="0" err="1"/>
              <a:t>розладами</a:t>
            </a:r>
            <a:r>
              <a:rPr lang="ru-RU" sz="2200" dirty="0"/>
              <a:t> сну. </a:t>
            </a:r>
          </a:p>
          <a:p>
            <a:r>
              <a:rPr lang="ru-RU" sz="2200" b="1" dirty="0" err="1"/>
              <a:t>Матеріали</a:t>
            </a:r>
            <a:r>
              <a:rPr lang="ru-RU" sz="2200" b="1" dirty="0"/>
              <a:t> і </a:t>
            </a:r>
            <a:r>
              <a:rPr lang="ru-RU" sz="2200" b="1" dirty="0" err="1"/>
              <a:t>методи</a:t>
            </a:r>
            <a:r>
              <a:rPr lang="ru-RU" sz="2200" b="1" dirty="0"/>
              <a:t>: </a:t>
            </a:r>
            <a:r>
              <a:rPr lang="ru-RU" sz="2200" dirty="0" err="1"/>
              <a:t>Обстежено</a:t>
            </a:r>
            <a:r>
              <a:rPr lang="ru-RU" sz="2200" dirty="0"/>
              <a:t> 120 </a:t>
            </a:r>
            <a:r>
              <a:rPr lang="ru-RU" sz="2200" dirty="0" err="1"/>
              <a:t>осіб</a:t>
            </a:r>
            <a:r>
              <a:rPr lang="ru-RU" sz="2200" dirty="0"/>
              <a:t> </a:t>
            </a:r>
            <a:r>
              <a:rPr lang="ru-RU" sz="2200" dirty="0" err="1"/>
              <a:t>віком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медіанним</a:t>
            </a:r>
            <a:r>
              <a:rPr lang="ru-RU" sz="2200" dirty="0"/>
              <a:t> </a:t>
            </a:r>
            <a:r>
              <a:rPr lang="ru-RU" sz="2200" dirty="0" err="1"/>
              <a:t>віком</a:t>
            </a:r>
            <a:r>
              <a:rPr lang="ru-RU" sz="2200" dirty="0"/>
              <a:t> 39,5 (30,5; 45) </a:t>
            </a:r>
            <a:r>
              <a:rPr lang="ru-RU" sz="2200" dirty="0" err="1"/>
              <a:t>років</a:t>
            </a:r>
            <a:r>
              <a:rPr lang="ru-RU" sz="2200" dirty="0"/>
              <a:t>, 67,5% </a:t>
            </a:r>
            <a:r>
              <a:rPr lang="ru-RU" sz="2200" dirty="0" err="1"/>
              <a:t>склали</a:t>
            </a:r>
            <a:r>
              <a:rPr lang="ru-RU" sz="2200" dirty="0"/>
              <a:t> </a:t>
            </a:r>
            <a:r>
              <a:rPr lang="ru-RU" sz="2200" dirty="0" err="1"/>
              <a:t>жінки</a:t>
            </a:r>
            <a:r>
              <a:rPr lang="ru-RU" sz="2200" dirty="0"/>
              <a:t>,  у </a:t>
            </a:r>
            <a:r>
              <a:rPr lang="ru-RU" sz="2200" dirty="0" err="1"/>
              <a:t>яких</a:t>
            </a:r>
            <a:r>
              <a:rPr lang="ru-RU" sz="2200" dirty="0"/>
              <a:t> </a:t>
            </a:r>
            <a:r>
              <a:rPr lang="ru-RU" sz="2200" dirty="0" err="1"/>
              <a:t>діагностовано</a:t>
            </a:r>
            <a:r>
              <a:rPr lang="ru-RU" sz="2200" dirty="0"/>
              <a:t> </a:t>
            </a:r>
            <a:r>
              <a:rPr lang="ru-RU" sz="2200" dirty="0" err="1"/>
              <a:t>соматоформні</a:t>
            </a:r>
            <a:r>
              <a:rPr lang="ru-RU" sz="2200" dirty="0"/>
              <a:t> </a:t>
            </a:r>
            <a:r>
              <a:rPr lang="ru-RU" sz="2200" dirty="0" err="1"/>
              <a:t>розлади</a:t>
            </a:r>
            <a:r>
              <a:rPr lang="ru-RU" sz="2200" dirty="0"/>
              <a:t> (СФР) та </a:t>
            </a:r>
            <a:r>
              <a:rPr lang="ru-RU" sz="2200" dirty="0" err="1"/>
              <a:t>виявлені</a:t>
            </a:r>
            <a:r>
              <a:rPr lang="ru-RU" sz="2200" dirty="0"/>
              <a:t> </a:t>
            </a:r>
            <a:r>
              <a:rPr lang="ru-RU" sz="2200" dirty="0" err="1"/>
              <a:t>розлади</a:t>
            </a:r>
            <a:r>
              <a:rPr lang="ru-RU" sz="2200" dirty="0"/>
              <a:t> сну. </a:t>
            </a:r>
            <a:r>
              <a:rPr lang="ru-RU" sz="2200" dirty="0" err="1"/>
              <a:t>Якість</a:t>
            </a:r>
            <a:r>
              <a:rPr lang="ru-RU" sz="2200" dirty="0"/>
              <a:t> </a:t>
            </a:r>
            <a:r>
              <a:rPr lang="ru-RU" sz="2200" dirty="0" err="1"/>
              <a:t>життя</a:t>
            </a:r>
            <a:r>
              <a:rPr lang="ru-RU" sz="2200" dirty="0"/>
              <a:t> (ЯЖ) п</a:t>
            </a:r>
            <a:r>
              <a:rPr lang="uk-UA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ацієнтів</a:t>
            </a:r>
            <a:r>
              <a:rPr lang="uk-U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оцінювали за допомогою </a:t>
            </a:r>
            <a:r>
              <a:rPr lang="ru-RU" sz="2200" dirty="0" err="1"/>
              <a:t>інтегративного</a:t>
            </a:r>
            <a:r>
              <a:rPr lang="ru-RU" sz="2200" dirty="0"/>
              <a:t> </a:t>
            </a:r>
            <a:r>
              <a:rPr lang="ru-RU" sz="2200" dirty="0" err="1"/>
              <a:t>опитувальника</a:t>
            </a:r>
            <a:r>
              <a:rPr lang="ru-RU" sz="2200" dirty="0"/>
              <a:t> </a:t>
            </a:r>
            <a:r>
              <a:rPr lang="ru-RU" sz="2200" dirty="0" err="1"/>
              <a:t>якості</a:t>
            </a:r>
            <a:r>
              <a:rPr lang="ru-RU" sz="2200" dirty="0"/>
              <a:t> </a:t>
            </a:r>
            <a:r>
              <a:rPr lang="ru-RU" sz="2200" dirty="0" err="1"/>
              <a:t>життя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Додатково обстежували за допомогою </a:t>
            </a:r>
            <a:r>
              <a:rPr lang="ru-RU" sz="2200" dirty="0" err="1"/>
              <a:t>Пітсбурзького</a:t>
            </a:r>
            <a:r>
              <a:rPr lang="ru-RU" sz="2200" dirty="0"/>
              <a:t> </a:t>
            </a:r>
            <a:r>
              <a:rPr lang="ru-RU" sz="2200" dirty="0" err="1"/>
              <a:t>опитувальника</a:t>
            </a:r>
            <a:r>
              <a:rPr lang="ru-RU" sz="2200" dirty="0"/>
              <a:t> </a:t>
            </a:r>
            <a:r>
              <a:rPr lang="ru-RU" sz="2200" dirty="0" err="1"/>
              <a:t>індексу</a:t>
            </a:r>
            <a:r>
              <a:rPr lang="ru-RU" sz="2200" dirty="0"/>
              <a:t> </a:t>
            </a:r>
            <a:r>
              <a:rPr lang="ru-RU" sz="2200" dirty="0" err="1"/>
              <a:t>якості</a:t>
            </a:r>
            <a:r>
              <a:rPr lang="ru-RU" sz="2200" dirty="0"/>
              <a:t> сну (</a:t>
            </a:r>
            <a:r>
              <a:rPr lang="en-GB" sz="2200" dirty="0"/>
              <a:t>PSQI), </a:t>
            </a:r>
            <a:r>
              <a:rPr lang="ru-RU" sz="2200" dirty="0"/>
              <a:t>тесту </a:t>
            </a:r>
            <a:r>
              <a:rPr lang="ru-RU" sz="2200" dirty="0" err="1"/>
              <a:t>депресії</a:t>
            </a:r>
            <a:r>
              <a:rPr lang="ru-RU" sz="2200" dirty="0"/>
              <a:t> Бека (</a:t>
            </a:r>
            <a:r>
              <a:rPr lang="en-GB" sz="2200" dirty="0"/>
              <a:t>BDI-II), </a:t>
            </a:r>
            <a:r>
              <a:rPr lang="ru-RU" sz="2200" dirty="0" err="1"/>
              <a:t>індексу</a:t>
            </a:r>
            <a:r>
              <a:rPr lang="ru-RU" sz="2200" dirty="0"/>
              <a:t> </a:t>
            </a:r>
            <a:r>
              <a:rPr lang="ru-RU" sz="2200" dirty="0" err="1"/>
              <a:t>важкості</a:t>
            </a:r>
            <a:r>
              <a:rPr lang="ru-RU" sz="2200" dirty="0"/>
              <a:t> </a:t>
            </a:r>
            <a:r>
              <a:rPr lang="ru-RU" sz="2200" dirty="0" err="1"/>
              <a:t>інсомнії</a:t>
            </a:r>
            <a:r>
              <a:rPr lang="ru-RU" sz="2200" dirty="0"/>
              <a:t> (</a:t>
            </a:r>
            <a:r>
              <a:rPr lang="en-GB" sz="2200" dirty="0"/>
              <a:t>ISI), </a:t>
            </a:r>
            <a:r>
              <a:rPr lang="ru-RU" sz="2200" dirty="0" err="1"/>
              <a:t>Торонтської</a:t>
            </a:r>
            <a:r>
              <a:rPr lang="ru-RU" sz="2200" dirty="0"/>
              <a:t> </a:t>
            </a:r>
            <a:r>
              <a:rPr lang="ru-RU" sz="2200" dirty="0" err="1"/>
              <a:t>шкали</a:t>
            </a:r>
            <a:r>
              <a:rPr lang="ru-RU" sz="2200" dirty="0"/>
              <a:t> алекситимії-20 (ТАС20), </a:t>
            </a:r>
            <a:r>
              <a:rPr lang="ru-RU" sz="2200" dirty="0" err="1"/>
              <a:t>шкали</a:t>
            </a:r>
            <a:r>
              <a:rPr lang="ru-RU" sz="2200" dirty="0"/>
              <a:t> </a:t>
            </a:r>
            <a:r>
              <a:rPr lang="ru-RU" sz="2200" dirty="0" err="1"/>
              <a:t>тривоги</a:t>
            </a:r>
            <a:r>
              <a:rPr lang="ru-RU" sz="2200" dirty="0"/>
              <a:t> </a:t>
            </a:r>
            <a:r>
              <a:rPr lang="ru-RU" sz="2200" dirty="0" err="1"/>
              <a:t>Спілбергера</a:t>
            </a:r>
            <a:r>
              <a:rPr lang="ru-RU" sz="2200" dirty="0"/>
              <a:t> (</a:t>
            </a:r>
            <a:r>
              <a:rPr lang="en-GB" sz="2200" dirty="0"/>
              <a:t>STAI)</a:t>
            </a:r>
            <a:endParaRPr lang="uk-U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FB6C0-8FD2-429B-B7E2-4FC15683B747}"/>
              </a:ext>
            </a:extLst>
          </p:cNvPr>
          <p:cNvSpPr txBox="1"/>
          <p:nvPr/>
        </p:nvSpPr>
        <p:spPr>
          <a:xfrm>
            <a:off x="5879976" y="1869971"/>
            <a:ext cx="631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Табл. 1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Уніваріантний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логіт-аналіз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клінічних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психометричних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предикторів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ЯЖ 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неперервні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змінні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CE469A58-D020-44BA-972E-32CA5667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 err="1"/>
              <a:t>Предиктори</a:t>
            </a:r>
            <a:r>
              <a:rPr lang="uk-UA" dirty="0"/>
              <a:t> якості життя у хворих на СФР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49B7061-0982-9FFB-817A-EC81DAFC7D7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3691917"/>
              </p:ext>
            </p:extLst>
          </p:nvPr>
        </p:nvGraphicFramePr>
        <p:xfrm>
          <a:off x="6096000" y="2654801"/>
          <a:ext cx="5904655" cy="396236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79932">
                  <a:extLst>
                    <a:ext uri="{9D8B030D-6E8A-4147-A177-3AD203B41FA5}">
                      <a16:colId xmlns:a16="http://schemas.microsoft.com/office/drawing/2014/main" val="844737604"/>
                    </a:ext>
                  </a:extLst>
                </a:gridCol>
                <a:gridCol w="768119">
                  <a:extLst>
                    <a:ext uri="{9D8B030D-6E8A-4147-A177-3AD203B41FA5}">
                      <a16:colId xmlns:a16="http://schemas.microsoft.com/office/drawing/2014/main" val="3695155790"/>
                    </a:ext>
                  </a:extLst>
                </a:gridCol>
                <a:gridCol w="768119">
                  <a:extLst>
                    <a:ext uri="{9D8B030D-6E8A-4147-A177-3AD203B41FA5}">
                      <a16:colId xmlns:a16="http://schemas.microsoft.com/office/drawing/2014/main" val="4022310186"/>
                    </a:ext>
                  </a:extLst>
                </a:gridCol>
                <a:gridCol w="1343946">
                  <a:extLst>
                    <a:ext uri="{9D8B030D-6E8A-4147-A177-3AD203B41FA5}">
                      <a16:colId xmlns:a16="http://schemas.microsoft.com/office/drawing/2014/main" val="1113175965"/>
                    </a:ext>
                  </a:extLst>
                </a:gridCol>
                <a:gridCol w="1344539">
                  <a:extLst>
                    <a:ext uri="{9D8B030D-6E8A-4147-A177-3AD203B41FA5}">
                      <a16:colId xmlns:a16="http://schemas.microsoft.com/office/drawing/2014/main" val="1889437857"/>
                    </a:ext>
                  </a:extLst>
                </a:gridCol>
              </a:tblGrid>
              <a:tr h="434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err="1"/>
                        <a:t>Предиктор</a:t>
                      </a:r>
                      <a:endParaRPr lang="uk-UA" sz="1200" dirty="0"/>
                    </a:p>
                  </a:txBody>
                  <a:tcPr marL="3799" marR="3799" marT="3799" marB="379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β</a:t>
                      </a:r>
                    </a:p>
                  </a:txBody>
                  <a:tcPr marL="3799" marR="3799" marT="3799" marB="379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р</a:t>
                      </a:r>
                    </a:p>
                  </a:txBody>
                  <a:tcPr marL="27353" marR="27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ВШ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(95% ДІ)</a:t>
                      </a:r>
                    </a:p>
                  </a:txBody>
                  <a:tcPr marL="27353" marR="27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AUC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(95% ДІ)</a:t>
                      </a:r>
                    </a:p>
                  </a:txBody>
                  <a:tcPr marL="27353" marR="27353" marT="0" marB="0"/>
                </a:tc>
                <a:extLst>
                  <a:ext uri="{0D108BD9-81ED-4DB2-BD59-A6C34878D82A}">
                    <a16:rowId xmlns:a16="http://schemas.microsoft.com/office/drawing/2014/main" val="1338886739"/>
                  </a:ext>
                </a:extLst>
              </a:tr>
              <a:tr h="595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/>
                        <a:t>BDI-II</a:t>
                      </a:r>
                    </a:p>
                  </a:txBody>
                  <a:tcPr marL="3799" marR="3799" marT="3799" marB="37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-0,102</a:t>
                      </a:r>
                    </a:p>
                  </a:txBody>
                  <a:tcPr marL="3799" marR="3799" marT="3799" marB="37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&lt;0,01</a:t>
                      </a:r>
                    </a:p>
                  </a:txBody>
                  <a:tcPr marL="27353" marR="27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1,108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(1,06–1,16)</a:t>
                      </a:r>
                    </a:p>
                  </a:txBody>
                  <a:tcPr marL="27353" marR="27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/>
                        <a:t>0,763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/>
                        <a:t>(0,676 – 0,836)</a:t>
                      </a:r>
                    </a:p>
                  </a:txBody>
                  <a:tcPr marL="27353" marR="27353" marT="0" marB="0"/>
                </a:tc>
                <a:extLst>
                  <a:ext uri="{0D108BD9-81ED-4DB2-BD59-A6C34878D82A}">
                    <a16:rowId xmlns:a16="http://schemas.microsoft.com/office/drawing/2014/main" val="3039929101"/>
                  </a:ext>
                </a:extLst>
              </a:tr>
              <a:tr h="595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Особистісна тривожність (за STAI)</a:t>
                      </a:r>
                    </a:p>
                  </a:txBody>
                  <a:tcPr marL="3799" marR="3799" marT="3799" marB="379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0,090</a:t>
                      </a:r>
                    </a:p>
                  </a:txBody>
                  <a:tcPr marL="3799" marR="3799" marT="3799" marB="37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&lt;0,01</a:t>
                      </a:r>
                    </a:p>
                  </a:txBody>
                  <a:tcPr marL="27353" marR="27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1,094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(1,06–1,13)</a:t>
                      </a:r>
                    </a:p>
                  </a:txBody>
                  <a:tcPr marL="27353" marR="27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0,789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(0,705 – 0,858)</a:t>
                      </a:r>
                    </a:p>
                  </a:txBody>
                  <a:tcPr marL="27353" marR="27353" marT="0" marB="0"/>
                </a:tc>
                <a:extLst>
                  <a:ext uri="{0D108BD9-81ED-4DB2-BD59-A6C34878D82A}">
                    <a16:rowId xmlns:a16="http://schemas.microsoft.com/office/drawing/2014/main" val="2589519427"/>
                  </a:ext>
                </a:extLst>
              </a:tr>
              <a:tr h="595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Ситутативна Тривожність (за STAI)</a:t>
                      </a:r>
                    </a:p>
                  </a:txBody>
                  <a:tcPr marL="3799" marR="3799" marT="3799" marB="379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0,059</a:t>
                      </a:r>
                    </a:p>
                  </a:txBody>
                  <a:tcPr marL="3799" marR="3799" marT="3799" marB="37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&lt;0,01</a:t>
                      </a:r>
                    </a:p>
                  </a:txBody>
                  <a:tcPr marL="27353" marR="27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1,061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(1,03–1,10)</a:t>
                      </a:r>
                    </a:p>
                  </a:txBody>
                  <a:tcPr marL="27353" marR="27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0,674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(0,583 – 0,757)</a:t>
                      </a:r>
                    </a:p>
                  </a:txBody>
                  <a:tcPr marL="27353" marR="27353" marT="0" marB="0"/>
                </a:tc>
                <a:extLst>
                  <a:ext uri="{0D108BD9-81ED-4DB2-BD59-A6C34878D82A}">
                    <a16:rowId xmlns:a16="http://schemas.microsoft.com/office/drawing/2014/main" val="2107680758"/>
                  </a:ext>
                </a:extLst>
              </a:tr>
              <a:tr h="595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/>
                        <a:t>PSQI</a:t>
                      </a:r>
                    </a:p>
                  </a:txBody>
                  <a:tcPr marL="3799" marR="3799" marT="3799" marB="37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0,767</a:t>
                      </a:r>
                    </a:p>
                  </a:txBody>
                  <a:tcPr marL="3799" marR="3799" marT="3799" marB="37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&lt;0,01</a:t>
                      </a:r>
                    </a:p>
                  </a:txBody>
                  <a:tcPr marL="27353" marR="27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2,15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(1,63–2,85)</a:t>
                      </a:r>
                    </a:p>
                  </a:txBody>
                  <a:tcPr marL="27353" marR="27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0,86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(0,785 –0,917)</a:t>
                      </a:r>
                    </a:p>
                  </a:txBody>
                  <a:tcPr marL="27353" marR="27353" marT="0" marB="0"/>
                </a:tc>
                <a:extLst>
                  <a:ext uri="{0D108BD9-81ED-4DB2-BD59-A6C34878D82A}">
                    <a16:rowId xmlns:a16="http://schemas.microsoft.com/office/drawing/2014/main" val="4162429252"/>
                  </a:ext>
                </a:extLst>
              </a:tr>
              <a:tr h="515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/>
                        <a:t>ISI</a:t>
                      </a:r>
                    </a:p>
                  </a:txBody>
                  <a:tcPr marL="3799" marR="3799" marT="3799" marB="37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0,350</a:t>
                      </a:r>
                    </a:p>
                  </a:txBody>
                  <a:tcPr marL="3799" marR="3799" marT="3799" marB="37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&lt;0,01</a:t>
                      </a:r>
                    </a:p>
                  </a:txBody>
                  <a:tcPr marL="27353" marR="27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1,418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(1,26–1,60)</a:t>
                      </a:r>
                    </a:p>
                  </a:txBody>
                  <a:tcPr marL="27353" marR="27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0,862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(0,787–0,918)</a:t>
                      </a:r>
                    </a:p>
                  </a:txBody>
                  <a:tcPr marL="27353" marR="27353" marT="0" marB="0"/>
                </a:tc>
                <a:extLst>
                  <a:ext uri="{0D108BD9-81ED-4DB2-BD59-A6C34878D82A}">
                    <a16:rowId xmlns:a16="http://schemas.microsoft.com/office/drawing/2014/main" val="1969757497"/>
                  </a:ext>
                </a:extLst>
              </a:tr>
              <a:tr h="595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/>
                        <a:t>ЯЖ (до втручання)</a:t>
                      </a:r>
                    </a:p>
                  </a:txBody>
                  <a:tcPr marL="3799" marR="3799" marT="3799" marB="37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-3,542</a:t>
                      </a:r>
                    </a:p>
                  </a:txBody>
                  <a:tcPr marL="3799" marR="3799" marT="3799" marB="37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&lt;0,01</a:t>
                      </a:r>
                    </a:p>
                  </a:txBody>
                  <a:tcPr marL="27353" marR="27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0,029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(0,008–0,108)</a:t>
                      </a:r>
                    </a:p>
                  </a:txBody>
                  <a:tcPr marL="27353" marR="273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/>
                        <a:t>0,919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/>
                        <a:t>(0,855 – 0,961)</a:t>
                      </a:r>
                    </a:p>
                  </a:txBody>
                  <a:tcPr marL="27353" marR="27353" marT="0" marB="0"/>
                </a:tc>
                <a:extLst>
                  <a:ext uri="{0D108BD9-81ED-4DB2-BD59-A6C34878D82A}">
                    <a16:rowId xmlns:a16="http://schemas.microsoft.com/office/drawing/2014/main" val="2182760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4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Предиктори</a:t>
            </a:r>
            <a:r>
              <a:rPr lang="uk-UA" dirty="0"/>
              <a:t> якості життя у хворих на СФР</a:t>
            </a:r>
            <a:endParaRPr lang="en-GB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5676056" cy="5008362"/>
          </a:xfrm>
        </p:spPr>
        <p:txBody>
          <a:bodyPr>
            <a:noAutofit/>
          </a:bodyPr>
          <a:lstStyle/>
          <a:p>
            <a:pPr fontAlgn="t">
              <a:spcBef>
                <a:spcPts val="0"/>
              </a:spcBef>
              <a:spcAft>
                <a:spcPts val="800"/>
              </a:spcAft>
            </a:pPr>
            <a:r>
              <a:rPr lang="uk-UA" sz="1800" dirty="0"/>
              <a:t>За результатами простого логістичного аналізу неперервних змінних встановлено, що найбільше визначають шанси недостатньої ЯЖ показники порушення сну PSQI та ISI – збільшення шансів в 2,5 та 1,42 рази відповідно. Високий вихідний рівень ЯЖ збільшує шанси на достатній рівень ЯЖ після лікування, проте вплив на цей показник в рамках реабілітації неможливий. </a:t>
            </a:r>
          </a:p>
          <a:p>
            <a:pPr fontAlgn="t">
              <a:spcBef>
                <a:spcPts val="0"/>
              </a:spcBef>
              <a:spcAft>
                <a:spcPts val="800"/>
              </a:spcAft>
            </a:pPr>
            <a:r>
              <a:rPr lang="uk-UA" sz="1800" dirty="0"/>
              <a:t>За результатами простого логістичного аналізу бінарних ознак встановлено, що наявність важкої </a:t>
            </a:r>
            <a:r>
              <a:rPr lang="uk-UA" sz="1800" dirty="0" err="1"/>
              <a:t>інсомнії</a:t>
            </a:r>
            <a:r>
              <a:rPr lang="uk-UA" sz="1800" dirty="0"/>
              <a:t> як до, так і після втручання збільшує шанси на низький рівень ЯЖ в 14,28 та 7,33 рази відповідно. Також збільшує шанси наявність депресії та </a:t>
            </a:r>
            <a:r>
              <a:rPr lang="uk-UA" sz="1800" dirty="0" err="1"/>
              <a:t>алекситимії</a:t>
            </a:r>
            <a:r>
              <a:rPr lang="uk-UA" sz="1800" dirty="0"/>
              <a:t>.</a:t>
            </a:r>
          </a:p>
          <a:p>
            <a:pPr fontAlgn="t">
              <a:spcBef>
                <a:spcPts val="0"/>
              </a:spcBef>
              <a:spcAft>
                <a:spcPts val="800"/>
              </a:spcAft>
            </a:pPr>
            <a:r>
              <a:rPr lang="uk-UA" sz="1800" dirty="0"/>
              <a:t>При цьому присутність у хворих особистісної  тривожності достовірно знижують ці шанси, а наявність ситуативної тривожності не впливає на якість життя.</a:t>
            </a:r>
            <a:endParaRPr lang="en-GB" sz="1800" dirty="0"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5E7F15C-B92B-FF85-0C80-2F31784E9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131336"/>
              </p:ext>
            </p:extLst>
          </p:nvPr>
        </p:nvGraphicFramePr>
        <p:xfrm>
          <a:off x="479376" y="1813117"/>
          <a:ext cx="5676057" cy="429887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48172">
                  <a:extLst>
                    <a:ext uri="{9D8B030D-6E8A-4147-A177-3AD203B41FA5}">
                      <a16:colId xmlns:a16="http://schemas.microsoft.com/office/drawing/2014/main" val="2713740056"/>
                    </a:ext>
                  </a:extLst>
                </a:gridCol>
                <a:gridCol w="516557">
                  <a:extLst>
                    <a:ext uri="{9D8B030D-6E8A-4147-A177-3AD203B41FA5}">
                      <a16:colId xmlns:a16="http://schemas.microsoft.com/office/drawing/2014/main" val="3850844722"/>
                    </a:ext>
                  </a:extLst>
                </a:gridCol>
                <a:gridCol w="597288">
                  <a:extLst>
                    <a:ext uri="{9D8B030D-6E8A-4147-A177-3AD203B41FA5}">
                      <a16:colId xmlns:a16="http://schemas.microsoft.com/office/drawing/2014/main" val="2383428191"/>
                    </a:ext>
                  </a:extLst>
                </a:gridCol>
                <a:gridCol w="1206716">
                  <a:extLst>
                    <a:ext uri="{9D8B030D-6E8A-4147-A177-3AD203B41FA5}">
                      <a16:colId xmlns:a16="http://schemas.microsoft.com/office/drawing/2014/main" val="1222320300"/>
                    </a:ext>
                  </a:extLst>
                </a:gridCol>
                <a:gridCol w="1207324">
                  <a:extLst>
                    <a:ext uri="{9D8B030D-6E8A-4147-A177-3AD203B41FA5}">
                      <a16:colId xmlns:a16="http://schemas.microsoft.com/office/drawing/2014/main" val="793898150"/>
                    </a:ext>
                  </a:extLst>
                </a:gridCol>
              </a:tblGrid>
              <a:tr h="388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Предиктор</a:t>
                      </a:r>
                    </a:p>
                  </a:txBody>
                  <a:tcPr marL="7307" marR="7307" marT="7307" marB="73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β</a:t>
                      </a:r>
                    </a:p>
                  </a:txBody>
                  <a:tcPr marL="7307" marR="7307" marT="7307" marB="73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р</a:t>
                      </a:r>
                    </a:p>
                  </a:txBody>
                  <a:tcPr marL="52609" marR="5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ВШ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(95% ДІ)</a:t>
                      </a:r>
                    </a:p>
                  </a:txBody>
                  <a:tcPr marL="52609" marR="5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AUC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(95% ДІ)</a:t>
                      </a:r>
                    </a:p>
                  </a:txBody>
                  <a:tcPr marL="52609" marR="52609" marT="0" marB="0" anchor="ctr"/>
                </a:tc>
                <a:extLst>
                  <a:ext uri="{0D108BD9-81ED-4DB2-BD59-A6C34878D82A}">
                    <a16:rowId xmlns:a16="http://schemas.microsoft.com/office/drawing/2014/main" val="1999463831"/>
                  </a:ext>
                </a:extLst>
              </a:tr>
              <a:tr h="543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Депресія (за BDI-II)</a:t>
                      </a:r>
                    </a:p>
                  </a:txBody>
                  <a:tcPr marL="7307" marR="7307" marT="7307" marB="73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1,66</a:t>
                      </a:r>
                    </a:p>
                  </a:txBody>
                  <a:tcPr marL="7307" marR="7307" marT="7307" marB="73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&lt;0,01</a:t>
                      </a:r>
                    </a:p>
                  </a:txBody>
                  <a:tcPr marL="52609" marR="5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5.26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(2,00 – 13,82)</a:t>
                      </a:r>
                    </a:p>
                  </a:txBody>
                  <a:tcPr marL="52609" marR="5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0,636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(0,543–0,721)</a:t>
                      </a:r>
                    </a:p>
                  </a:txBody>
                  <a:tcPr marL="52609" marR="52609" marT="0" marB="0"/>
                </a:tc>
                <a:extLst>
                  <a:ext uri="{0D108BD9-81ED-4DB2-BD59-A6C34878D82A}">
                    <a16:rowId xmlns:a16="http://schemas.microsoft.com/office/drawing/2014/main" val="576387563"/>
                  </a:ext>
                </a:extLst>
              </a:tr>
              <a:tr h="543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Алекситимія (за ТАС-20)</a:t>
                      </a:r>
                    </a:p>
                  </a:txBody>
                  <a:tcPr marL="7307" marR="7307" marT="7307" marB="73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1,90</a:t>
                      </a:r>
                    </a:p>
                  </a:txBody>
                  <a:tcPr marL="7307" marR="7307" marT="7307" marB="73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&lt;0,01</a:t>
                      </a:r>
                    </a:p>
                  </a:txBody>
                  <a:tcPr marL="52609" marR="5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6,68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(2,97 – 15,05)</a:t>
                      </a:r>
                    </a:p>
                  </a:txBody>
                  <a:tcPr marL="52609" marR="5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0,720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(0,631–0,798)</a:t>
                      </a:r>
                    </a:p>
                  </a:txBody>
                  <a:tcPr marL="52609" marR="52609" marT="0" marB="0"/>
                </a:tc>
                <a:extLst>
                  <a:ext uri="{0D108BD9-81ED-4DB2-BD59-A6C34878D82A}">
                    <a16:rowId xmlns:a16="http://schemas.microsoft.com/office/drawing/2014/main" val="3677980826"/>
                  </a:ext>
                </a:extLst>
              </a:tr>
              <a:tr h="543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Важка інсомнія до втручання (за ISI)</a:t>
                      </a:r>
                    </a:p>
                  </a:txBody>
                  <a:tcPr marL="7307" marR="7307" marT="7307" marB="73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2,66</a:t>
                      </a:r>
                    </a:p>
                  </a:txBody>
                  <a:tcPr marL="7307" marR="7307" marT="7307" marB="73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&lt;0,01</a:t>
                      </a:r>
                    </a:p>
                  </a:txBody>
                  <a:tcPr marL="52609" marR="5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14,28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(5,88–34,74)</a:t>
                      </a:r>
                    </a:p>
                  </a:txBody>
                  <a:tcPr marL="52609" marR="5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0,791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(0,707–0,860)</a:t>
                      </a:r>
                    </a:p>
                  </a:txBody>
                  <a:tcPr marL="52609" marR="52609" marT="0" marB="0"/>
                </a:tc>
                <a:extLst>
                  <a:ext uri="{0D108BD9-81ED-4DB2-BD59-A6C34878D82A}">
                    <a16:rowId xmlns:a16="http://schemas.microsoft.com/office/drawing/2014/main" val="1621555204"/>
                  </a:ext>
                </a:extLst>
              </a:tr>
              <a:tr h="543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Важка інсомнія після втручання (за ISI)</a:t>
                      </a:r>
                    </a:p>
                  </a:txBody>
                  <a:tcPr marL="7307" marR="7307" marT="7307" marB="73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1,99</a:t>
                      </a:r>
                    </a:p>
                  </a:txBody>
                  <a:tcPr marL="7307" marR="7307" marT="7307" marB="73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&lt;0,01</a:t>
                      </a:r>
                    </a:p>
                  </a:txBody>
                  <a:tcPr marL="52609" marR="5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7,33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(2,92–18,38)</a:t>
                      </a:r>
                    </a:p>
                  </a:txBody>
                  <a:tcPr marL="52609" marR="5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0,687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(0,596–0,769)</a:t>
                      </a:r>
                    </a:p>
                  </a:txBody>
                  <a:tcPr marL="52609" marR="52609" marT="0" marB="0"/>
                </a:tc>
                <a:extLst>
                  <a:ext uri="{0D108BD9-81ED-4DB2-BD59-A6C34878D82A}">
                    <a16:rowId xmlns:a16="http://schemas.microsoft.com/office/drawing/2014/main" val="2576450327"/>
                  </a:ext>
                </a:extLst>
              </a:tr>
              <a:tr h="543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Стать</a:t>
                      </a:r>
                    </a:p>
                  </a:txBody>
                  <a:tcPr marL="7307" marR="7307" marT="7307" marB="73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0,74</a:t>
                      </a:r>
                    </a:p>
                  </a:txBody>
                  <a:tcPr marL="7307" marR="7307" marT="7307" marB="73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0,07</a:t>
                      </a:r>
                    </a:p>
                  </a:txBody>
                  <a:tcPr marL="52609" marR="5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2,09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(0,93–4,69)</a:t>
                      </a:r>
                    </a:p>
                  </a:txBody>
                  <a:tcPr marL="52609" marR="5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0,578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(0,484–0,668)</a:t>
                      </a:r>
                    </a:p>
                  </a:txBody>
                  <a:tcPr marL="52609" marR="52609" marT="0" marB="0"/>
                </a:tc>
                <a:extLst>
                  <a:ext uri="{0D108BD9-81ED-4DB2-BD59-A6C34878D82A}">
                    <a16:rowId xmlns:a16="http://schemas.microsoft.com/office/drawing/2014/main" val="697406592"/>
                  </a:ext>
                </a:extLst>
              </a:tr>
              <a:tr h="543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 err="1"/>
                        <a:t>Ситутативна</a:t>
                      </a:r>
                      <a:r>
                        <a:rPr lang="uk-UA" sz="1200" dirty="0"/>
                        <a:t> Тривожність (за STAI)</a:t>
                      </a:r>
                    </a:p>
                  </a:txBody>
                  <a:tcPr marL="7307" marR="7307" marT="7307" marB="73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-0,25</a:t>
                      </a:r>
                    </a:p>
                  </a:txBody>
                  <a:tcPr marL="7307" marR="7307" marT="7307" marB="73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0,51</a:t>
                      </a:r>
                    </a:p>
                  </a:txBody>
                  <a:tcPr marL="52609" marR="5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0,78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(0,38 – 1,63)</a:t>
                      </a:r>
                    </a:p>
                  </a:txBody>
                  <a:tcPr marL="52609" marR="5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0,530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(0,437–0,622)</a:t>
                      </a:r>
                    </a:p>
                  </a:txBody>
                  <a:tcPr marL="52609" marR="52609" marT="0" marB="0"/>
                </a:tc>
                <a:extLst>
                  <a:ext uri="{0D108BD9-81ED-4DB2-BD59-A6C34878D82A}">
                    <a16:rowId xmlns:a16="http://schemas.microsoft.com/office/drawing/2014/main" val="908242635"/>
                  </a:ext>
                </a:extLst>
              </a:tr>
              <a:tr h="556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Особистісна тривожність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(за STAI)</a:t>
                      </a:r>
                    </a:p>
                  </a:txBody>
                  <a:tcPr marL="7307" marR="7307" marT="7307" marB="73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-1,58</a:t>
                      </a:r>
                    </a:p>
                  </a:txBody>
                  <a:tcPr marL="7307" marR="7307" marT="7307" marB="73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&lt;0,01</a:t>
                      </a:r>
                    </a:p>
                  </a:txBody>
                  <a:tcPr marL="52609" marR="5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0,21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/>
                        <a:t>(0,07–0,55)</a:t>
                      </a:r>
                    </a:p>
                  </a:txBody>
                  <a:tcPr marL="52609" marR="5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/>
                        <a:t>0,626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/>
                        <a:t>(0,533–0,712)</a:t>
                      </a:r>
                    </a:p>
                  </a:txBody>
                  <a:tcPr marL="52609" marR="52609" marT="0" marB="0"/>
                </a:tc>
                <a:extLst>
                  <a:ext uri="{0D108BD9-81ED-4DB2-BD59-A6C34878D82A}">
                    <a16:rowId xmlns:a16="http://schemas.microsoft.com/office/drawing/2014/main" val="5199857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B7D4BF-8DD9-3899-EBB8-F490064DE58A}"/>
              </a:ext>
            </a:extLst>
          </p:cNvPr>
          <p:cNvSpPr txBox="1"/>
          <p:nvPr/>
        </p:nvSpPr>
        <p:spPr>
          <a:xfrm>
            <a:off x="161392" y="6111987"/>
            <a:ext cx="631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Табл. 2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Уніваріантний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логіт-аналіз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клінічних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психометричних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предикторів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ЯЖ 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неперервні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змінні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23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едицинское оформление (16:9)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52_TF02901024" id="{D3FB73DA-77DE-4484-8776-52724816BD57}" vid="{56BAE48E-6669-4001-8E1C-1E9B5D1EADDA}"/>
    </a:ext>
  </a:extLst>
</a:theme>
</file>

<file path=ppt/theme/theme2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стиле медицины (широкоэкранный формат)</Template>
  <TotalTime>348</TotalTime>
  <Words>559</Words>
  <Application>Microsoft Office PowerPoint</Application>
  <PresentationFormat>Широкоэкранный</PresentationFormat>
  <Paragraphs>123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Medium</vt:lpstr>
      <vt:lpstr>Times New Roman</vt:lpstr>
      <vt:lpstr>Медицинское оформление (16:9)</vt:lpstr>
      <vt:lpstr>Предиктори якості життя у хворих на соматоформні розлади і порушення сну</vt:lpstr>
      <vt:lpstr>Предиктори якості життя у хворих на СФР</vt:lpstr>
      <vt:lpstr>Предиктори якості життя у хворих на СФР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Шляхи впливу на якість життя у хворих на асептичний некроз головки стегнової кістки і непсихотичні психічні розлади</dc:title>
  <dc:creator>user</dc:creator>
  <cp:lastModifiedBy>Пользователь</cp:lastModifiedBy>
  <cp:revision>10</cp:revision>
  <dcterms:created xsi:type="dcterms:W3CDTF">2021-09-05T12:17:44Z</dcterms:created>
  <dcterms:modified xsi:type="dcterms:W3CDTF">2024-04-19T09:26:24Z</dcterms:modified>
</cp:coreProperties>
</file>