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3" r:id="rId3"/>
    <p:sldId id="274" r:id="rId4"/>
    <p:sldId id="275" r:id="rId5"/>
    <p:sldId id="260" r:id="rId6"/>
    <p:sldId id="271" r:id="rId7"/>
    <p:sldId id="276" r:id="rId8"/>
    <p:sldId id="277" r:id="rId9"/>
    <p:sldId id="278" r:id="rId10"/>
    <p:sldId id="285" r:id="rId11"/>
    <p:sldId id="262" r:id="rId12"/>
    <p:sldId id="257" r:id="rId13"/>
    <p:sldId id="279" r:id="rId14"/>
    <p:sldId id="280" r:id="rId15"/>
    <p:sldId id="284" r:id="rId16"/>
    <p:sldId id="286" r:id="rId17"/>
    <p:sldId id="281" r:id="rId18"/>
    <p:sldId id="282" r:id="rId19"/>
    <p:sldId id="283" r:id="rId20"/>
    <p:sldId id="287" r:id="rId21"/>
    <p:sldId id="288" r:id="rId22"/>
    <p:sldId id="289" r:id="rId23"/>
    <p:sldId id="290" r:id="rId24"/>
    <p:sldId id="292" r:id="rId25"/>
    <p:sldId id="293" r:id="rId26"/>
    <p:sldId id="294" r:id="rId27"/>
    <p:sldId id="295" r:id="rId28"/>
    <p:sldId id="296" r:id="rId29"/>
    <p:sldId id="298" r:id="rId30"/>
    <p:sldId id="291" r:id="rId31"/>
    <p:sldId id="297" r:id="rId32"/>
  </p:sldIdLst>
  <p:sldSz cx="12192000" cy="6858000"/>
  <p:notesSz cx="6858000" cy="9144000"/>
  <p:embeddedFontLst>
    <p:embeddedFont>
      <p:font typeface="Montserrat Alternates Black" pitchFamily="2" charset="77"/>
      <p:bold r:id="rId34"/>
      <p:italic r:id="rId35"/>
      <p:boldItalic r:id="rId36"/>
    </p:embeddedFont>
    <p:embeddedFont>
      <p:font typeface="Montserrat Alternates Medium" pitchFamily="2" charset="77"/>
      <p:regular r:id="rId37"/>
      <p:bold r:id="rId38"/>
      <p:italic r:id="rId39"/>
      <p:boldItalic r:id="rId40"/>
    </p:embeddedFont>
    <p:embeddedFont>
      <p:font typeface="Poppins" pitchFamily="2" charset="77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alZuapZoxthQqDETzcyeaREue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628"/>
  </p:normalViewPr>
  <p:slideViewPr>
    <p:cSldViewPr snapToGrid="0">
      <p:cViewPr varScale="1">
        <p:scale>
          <a:sx n="108" d="100"/>
          <a:sy n="108" d="100"/>
        </p:scale>
        <p:origin x="23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9T22:16:22.2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1,'53'0,"-7"0,-9 0,3 0,1 0,10 0,-5 0,1 0,-2 0,-6 0,-6 0,-5 0,-7 0,-5 0,-4 0,6 0,-6 3,6-2,0 2,3-3,0 0,5 0,-9 0,4 0,-5 0,-3 0,5 0,-4 0,2 0,8 0,-10 0,10 0,-3 0,-4 0,9 0,-9 0,4 0,-8 0,5 0,-5 0,10 0,-6 0,3 0,-8 0,8 0,-6 0,6 0,-3 0,4 0,-4 0,4 0,-5 0,-3 0,9 0,-8 0,10 0,-8 0,0 0,1 0,2 0,-2 4,3-3,-4 2,4-3,-7 0,5 0,-4 3,5-2,0 2,5-3,-6 0,13 0,-8 0,15 0,-5 0,1 0,-7 0,-6 0,-4 0,-1 0,-1 0,0 3,12-2,-9 3,19-4,-13 0,8 0,0 0,1 0,1 0,4 0,-10 0,4 0,-10 0,3 0,-7 0,3 0,-5 0,0 0,1 0,-1 0,0 0,0 0,1 0,-1 0,0 0,-1 0,0 0,2 0,-2 0,1 0,1 0,-1 0,2 0,1 0,3 0,-5 0,3 0,-9 0,5 0,-2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9T22:16:27.9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1 134,'63'0,"-17"0,25 0,-32 0,49 0,-42 0,34 0,-17 0,0 0,10 0,-18 5,4-4,-12 8,4-8,-11 4,5-1,-6-3,0 3,-5-4,3 0,-9 0,4 0,-5 0,0 0,0 4,-5-3,-1 3,0-4,-4 4,4-3,-5 2,1-3,-1 4,0-3,5 3,-4-4,4 0,0 0,-3 0,7 0,-7 0,3 0,-5 0,5 0,-4 0,4 0,0 0,1 0,5 0,0 0,5 0,2 0,4 0,1 0,0 0,6 0,2 0,-1 0,5 0,-10 0,4 0,-12 0,0 0,-7 0,-4 0,-1 0,-8 0,4 0,-2 0,1 0,1 0,-4 0,7 0,3 0,9 0,1 0,6 0,6 0,-4-5,10 4,2-8,1 3,6 0,-8-4,1 9,-7-4,-1 1,-6 3,-5-4,-2 5,-10-3,4 2,-9-3,9 4,-4-4,0 3,4-3,-9 4,9 0,-4-4,0 3,3-3,-3 0,1 3,2-3,-3 0,5 3,0-3,-1 4,1-4,-5 3,4-3,-4 4,5 0,-5 0,3 0,-7-4,8 3,-4-2,4 3,1 0,0-4,5 3,-4-3,4 4,-5 0,0-4,0 3,-5-3,3 4,-7 0,3 0,0-4,-4 3,9-3,-4 4,4-4,1 3,5-3,2-1,5 4,0-8,0 8,-1-7,-4 7,4-8,-10 8,4-4,-10 5,-1 0,-9 0,6 0,-3 0,4 0,0 0,2 0,1 0,5 0,-1 0,1 0,0 0,-5 0,4 0,-13 0,7 0,-8 0,3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9T22:16:33.1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46,'63'0,"-9"0,-22 0,0 0,1 0,12 0,-4 0,10 0,-5 5,7-4,0 8,6-3,-5 0,13 4,-6-9,0 9,5-9,-5 4,7 0,-7-4,5 4,-11 0,4-4,0 4,-4-1,4-3,1 4,-6 0,5-4,-6 4,-7-1,5-3,-4 3,0-4,-2 0,-7 0,1 0,0 0,0 0,0 0,0 0,0 0,-6 0,5 0,-5 0,6 0,0 0,0 0,-5 0,9 0,-8 0,10 0,-6 0,6 0,-4 0,4 0,-6 0,0 0,-1 0,-4 0,-2 0,-5 4,-5-3,-1 3,-9-4,3 3,-1-2,2 2,3-3,1 0,-3 0,14 0,-7 0,13 0,-3 0,5 0,6 0,1 0,7 0,0 0,-1 0,-5 0,4-4,-11 3,11-9,-10 5,4-1,-6-3,-6 8,5-8,-10 8,-1-7,-6 7,-4-2,-1 3,-1-4,1 3,-2-2,8 3,-1 0,13 0,0 0,5 0,6-5,1 4,7-8,-1 8,1-9,0 9,-1-8,1 3,-7 0,6-4,-12 5,11-1,-4-3,-6 8,2-4,-9 1,-1 3,5-4,-10 5,4 0,-10-3,4 2,-9-3,9 4,-9 0,4 0,0 0,1 0,0 0,4 0,-4 0,5 0,5 0,2 0,4 0,1 0,0 0,6 0,-4 0,10 0,-5 0,1 0,4 0,-5 0,14 0,-6 0,6 0,-1 0,-5 0,6 0,-8 0,1 0,0 0,-1 0,-5 0,-2 0,-6 0,-6 0,-1 0,-5 0,0 0,-5 0,-1 0,-9 3,3-2,0 6,1-3,2 0,1 3,-3-6,8 2,4 2,5-4,6 3,6-4,16 0,2 0,0 0,1 0,-9 0,13 0,-7 0,-1 0,-8 0,-5 0,-2 0,-16 0,2 0,-14 0,0 0,-2 0,-1 0,5 0,1 0,4 0,3 0,7 0,17 0,-8 0,37 0,-34 0,28 0,-21 0,8 0,0 0,-1 0,-8 0,1 0,-7 0,-1 0,-6 0,-5 0,-2 0,-5 0,-5 0,3 0,-7 0,7 0,-2 0,3 0,1 0,5 0,2 0,5 0,-1 0,7 0,2 0,0 0,-2 0,0 0,-5 0,5 0,-12 4,0-3,-7 3,1-4,-5 0,4 0,-9 0,4 0,-8 0,2 0,0 4,2-4,3 4,-4-4,5 0,7 4,5-2,6 2,0-4,-5 4,3-3,-3 3,5 0,-1-3,1 3,0 1,0-4,0 3,0-4,6 0,2 0,5 0,1 0,6 0,-5 0,6 0,-14 0,-1 0,-6 0,-5 0,-7 0,-6 0,-4 0,-5 0,5 0,3 0,4 0,5 0,9 0,-3 0,23 0,4 0,-5 0,9 0,-13 0,1 0,6 0,-8 0,1 0,-12 0,3 0,-16 0,4 0,-10 0,-1 0,-5 0,1 0,-1 0,0 0,-1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Ciência é a matéria prima capaz de proporcionar o desenvolvimento</a:t>
            </a:r>
            <a:endParaRPr dirty="0"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07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76902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678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052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48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78FCA7D-11B8-8D57-E110-CFC29F21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12192000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8661FC0-B55A-BA32-1D1E-D488CD95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687" y="1224108"/>
            <a:ext cx="4724569" cy="138193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9917B62-9E3E-91D7-7181-D75B3A818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41" y="4240141"/>
            <a:ext cx="4732940" cy="138438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4D887A5-8400-6E29-3925-191796340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15" y="1224108"/>
            <a:ext cx="4724569" cy="139374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34124E8-548B-9BCF-4771-D90003631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16" y="4249942"/>
            <a:ext cx="4732940" cy="1396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3D08DA-DCE0-6518-9AE1-B915E79C6E31}"/>
              </a:ext>
            </a:extLst>
          </p:cNvPr>
          <p:cNvSpPr txBox="1"/>
          <p:nvPr/>
        </p:nvSpPr>
        <p:spPr>
          <a:xfrm>
            <a:off x="1113839" y="674576"/>
            <a:ext cx="46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Black woman, 30s, healthy, curly hair, curious, smiling, in a wheelchair</a:t>
            </a:r>
            <a:endParaRPr lang="en-B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ACAED-981B-C078-DEF1-60B12E2EEC25}"/>
              </a:ext>
            </a:extLst>
          </p:cNvPr>
          <p:cNvSpPr txBox="1"/>
          <p:nvPr/>
        </p:nvSpPr>
        <p:spPr>
          <a:xfrm>
            <a:off x="1113840" y="3716921"/>
            <a:ext cx="46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Black female, 30s, healthy, curly hair, curious, smiling, in a wheelchair</a:t>
            </a:r>
            <a:endParaRPr lang="en-B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7D47FA-8AE3-C965-27ED-37EA30BE4669}"/>
              </a:ext>
            </a:extLst>
          </p:cNvPr>
          <p:cNvSpPr txBox="1"/>
          <p:nvPr/>
        </p:nvSpPr>
        <p:spPr>
          <a:xfrm>
            <a:off x="6345673" y="674576"/>
            <a:ext cx="46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White woman, 30s, healthy, curly hair, curious, smiling, in a wheelchair</a:t>
            </a:r>
            <a:endParaRPr lang="en-B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B647C-F3B7-48FD-E726-3D544D5B33D7}"/>
              </a:ext>
            </a:extLst>
          </p:cNvPr>
          <p:cNvSpPr txBox="1"/>
          <p:nvPr/>
        </p:nvSpPr>
        <p:spPr>
          <a:xfrm>
            <a:off x="6345674" y="3716921"/>
            <a:ext cx="46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White female, 30s, healthy, curly hair, curious, smiling, in a wheelchair</a:t>
            </a:r>
            <a:endParaRPr lang="en-B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7B848-F560-0B91-4847-84DF5ADAA038}"/>
              </a:ext>
            </a:extLst>
          </p:cNvPr>
          <p:cNvSpPr txBox="1"/>
          <p:nvPr/>
        </p:nvSpPr>
        <p:spPr>
          <a:xfrm>
            <a:off x="5846781" y="6351742"/>
            <a:ext cx="6157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Fonte: https://</a:t>
            </a:r>
            <a:r>
              <a:rPr lang="en-US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labcotec.ibict.br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widat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index.php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/widat2023/article/view/11/33</a:t>
            </a:r>
            <a:endParaRPr lang="en-B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95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3494314" y="571500"/>
            <a:ext cx="5199854" cy="477288"/>
          </a:xfrm>
          <a:prstGeom prst="rect">
            <a:avLst/>
          </a:prstGeom>
          <a:solidFill>
            <a:srgbClr val="FDE4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3765176" y="1112044"/>
            <a:ext cx="4658130" cy="477288"/>
          </a:xfrm>
          <a:prstGeom prst="rect">
            <a:avLst/>
          </a:prstGeom>
          <a:solidFill>
            <a:srgbClr val="FDE4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2717470" y="649724"/>
            <a:ext cx="6757059" cy="8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2400"/>
              <a:buFont typeface="Montserrat Alternates Black"/>
              <a:buNone/>
            </a:pPr>
            <a:r>
              <a:rPr lang="pt-BR" sz="2400" b="1" dirty="0">
                <a:solidFill>
                  <a:srgbClr val="325573"/>
                </a:solidFill>
                <a:latin typeface="Montserrat Alternates Black"/>
                <a:sym typeface="Montserrat Alternates Black"/>
              </a:rPr>
              <a:t>FAKERS: PROFISSIONAIS</a:t>
            </a:r>
            <a:br>
              <a:rPr lang="pt-BR" sz="2400" b="1" dirty="0">
                <a:solidFill>
                  <a:srgbClr val="325573"/>
                </a:solidFill>
                <a:latin typeface="Montserrat Alternates Black"/>
                <a:sym typeface="Montserrat Alternates Black"/>
              </a:rPr>
            </a:br>
            <a:r>
              <a:rPr lang="pt-BR" sz="2400" b="1" dirty="0">
                <a:solidFill>
                  <a:srgbClr val="325573"/>
                </a:solidFill>
                <a:latin typeface="Montserrat Alternates Black"/>
                <a:sym typeface="Montserrat Alternates Black"/>
              </a:rPr>
              <a:t>DE DESINFORMAÇÃO</a:t>
            </a:r>
            <a:endParaRPr sz="2400" dirty="0">
              <a:solidFill>
                <a:srgbClr val="325573"/>
              </a:solidFill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543" y="2105960"/>
            <a:ext cx="711434" cy="71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1360501" y="2051652"/>
            <a:ext cx="26953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1700"/>
              <a:buNone/>
            </a:pPr>
            <a:r>
              <a:rPr lang="pt-BR" sz="1700" dirty="0">
                <a:solidFill>
                  <a:schemeClr val="bg1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ATACADO</a:t>
            </a:r>
            <a:endParaRPr sz="1700" dirty="0">
              <a:solidFill>
                <a:schemeClr val="bg1"/>
              </a:solidFill>
            </a:endParaRPr>
          </a:p>
        </p:txBody>
      </p:sp>
      <p:sp>
        <p:nvSpPr>
          <p:cNvPr id="152" name="Google Shape;152;p7"/>
          <p:cNvSpPr txBox="1">
            <a:spLocks noGrp="1"/>
          </p:cNvSpPr>
          <p:nvPr>
            <p:ph type="body" idx="2"/>
          </p:nvPr>
        </p:nvSpPr>
        <p:spPr>
          <a:xfrm>
            <a:off x="920236" y="2896202"/>
            <a:ext cx="3135656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1400"/>
              <a:buNone/>
            </a:pPr>
            <a:r>
              <a:rPr lang="pt-BR" sz="14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Grupos criminosos que se organizam para preparar os materiais desinformativos, testando conceitos, realizando aplicações em públicos micro segmentados e preparando as estratégias de disseminação do conteúdo desinformativo.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5115013" y="2051652"/>
            <a:ext cx="26953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1700"/>
              <a:buNone/>
            </a:pPr>
            <a:r>
              <a:rPr lang="pt-BR" sz="1700" dirty="0">
                <a:solidFill>
                  <a:schemeClr val="bg1"/>
                </a:solidFill>
                <a:latin typeface="Montserrat Alternates Black"/>
                <a:sym typeface="Montserrat Alternates Black"/>
              </a:rPr>
              <a:t>VAREJO</a:t>
            </a:r>
            <a:endParaRPr sz="1700" dirty="0">
              <a:solidFill>
                <a:schemeClr val="bg1"/>
              </a:solidFill>
            </a:endParaRPr>
          </a:p>
        </p:txBody>
      </p:sp>
      <p:sp>
        <p:nvSpPr>
          <p:cNvPr id="154" name="Google Shape;154;p7"/>
          <p:cNvSpPr txBox="1">
            <a:spLocks noGrp="1"/>
          </p:cNvSpPr>
          <p:nvPr>
            <p:ph type="body" idx="2"/>
          </p:nvPr>
        </p:nvSpPr>
        <p:spPr>
          <a:xfrm>
            <a:off x="4674748" y="2896202"/>
            <a:ext cx="3135656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1400"/>
              <a:buNone/>
            </a:pPr>
            <a:r>
              <a:rPr lang="pt-BR" sz="14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Pessoas que participam de grupos e se colocam como membros </a:t>
            </a:r>
            <a:r>
              <a:rPr lang="pt-BR" sz="1400" i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insiders</a:t>
            </a:r>
            <a:r>
              <a:rPr lang="pt-BR" sz="14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Possuem a capacidade de influenciarem os outros ao utilizarem atributos de autoridade. Com isso, passam a exercer o papel de fornecedores fornecedores de conhecimento de primeiro nível. 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8863571" y="2105961"/>
            <a:ext cx="26953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1700"/>
              <a:buNone/>
            </a:pPr>
            <a:r>
              <a:rPr lang="pt-BR" sz="1700" dirty="0">
                <a:solidFill>
                  <a:schemeClr val="bg1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ORGÂNICO</a:t>
            </a:r>
            <a:endParaRPr sz="1700" dirty="0">
              <a:solidFill>
                <a:schemeClr val="bg1"/>
              </a:solidFill>
            </a:endParaRPr>
          </a:p>
        </p:txBody>
      </p:sp>
      <p:sp>
        <p:nvSpPr>
          <p:cNvPr id="157" name="Google Shape;157;p7"/>
          <p:cNvSpPr txBox="1">
            <a:spLocks noGrp="1"/>
          </p:cNvSpPr>
          <p:nvPr>
            <p:ph type="body" idx="2"/>
          </p:nvPr>
        </p:nvSpPr>
        <p:spPr>
          <a:xfrm>
            <a:off x="8423306" y="2950511"/>
            <a:ext cx="3135656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25573"/>
              </a:buClr>
              <a:buSzPts val="1400"/>
              <a:buNone/>
            </a:pPr>
            <a:r>
              <a:rPr lang="pt-BR" sz="1400" dirty="0">
                <a:solidFill>
                  <a:schemeClr val="bg1"/>
                </a:solidFill>
                <a:latin typeface="Poppins"/>
                <a:cs typeface="Poppins"/>
              </a:rPr>
              <a:t>Uma vez que a desinformação é recebida e incorporada como realidade, como um tema importante, ela é disseminada organicamente por pessoas comuns que estão alheias ao fato de estarem desinformando. A estratégia pensada anteriormente no atacado é implementada com sucesso.</a:t>
            </a:r>
            <a:endParaRPr sz="14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5" name="Google Shape;213;p10">
            <a:extLst>
              <a:ext uri="{FF2B5EF4-FFF2-40B4-BE49-F238E27FC236}">
                <a16:creationId xmlns:a16="http://schemas.microsoft.com/office/drawing/2014/main" id="{14B30F77-212D-8A8B-ADC4-6A5A4A41A5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473" y="2048064"/>
            <a:ext cx="709434" cy="71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9;p10">
            <a:extLst>
              <a:ext uri="{FF2B5EF4-FFF2-40B4-BE49-F238E27FC236}">
                <a16:creationId xmlns:a16="http://schemas.microsoft.com/office/drawing/2014/main" id="{7A36657C-D770-E2F5-1CD1-C31329CFAC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031" y="2048064"/>
            <a:ext cx="717388" cy="707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" y="1626"/>
            <a:ext cx="1714094" cy="685637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3388683" y="2687171"/>
            <a:ext cx="6296919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388683" y="3227715"/>
            <a:ext cx="7602043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3464886" y="2765396"/>
            <a:ext cx="7525840" cy="8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400"/>
              <a:buFont typeface="Montserrat Alternates Black"/>
              <a:buNone/>
            </a:pPr>
            <a: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  <a:t>COMO A SOCIEDADE PODE LIDAR</a:t>
            </a:r>
            <a:b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</a:br>
            <a: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  <a:t>COM ESSA DESORDEM INFORMACIONAL?</a:t>
            </a:r>
            <a:endParaRPr sz="2400" dirty="0"/>
          </a:p>
        </p:txBody>
      </p:sp>
      <p:pic>
        <p:nvPicPr>
          <p:cNvPr id="3" name="Google Shape;188;p10">
            <a:extLst>
              <a:ext uri="{FF2B5EF4-FFF2-40B4-BE49-F238E27FC236}">
                <a16:creationId xmlns:a16="http://schemas.microsoft.com/office/drawing/2014/main" id="{C41BDEF9-D0AD-2AFA-6D34-49AC6FE56C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3193" y="2687171"/>
            <a:ext cx="1017832" cy="1017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CD541-B134-C4E2-8A8D-4E29AA1E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8142"/>
            <a:ext cx="7772400" cy="45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4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33;g2ee2648c889_1_35">
            <a:extLst>
              <a:ext uri="{FF2B5EF4-FFF2-40B4-BE49-F238E27FC236}">
                <a16:creationId xmlns:a16="http://schemas.microsoft.com/office/drawing/2014/main" id="{BF4184A3-893B-CA9D-DD0C-B8DF30AE29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968" t="12566" b="23010"/>
          <a:stretch/>
        </p:blipFill>
        <p:spPr>
          <a:xfrm>
            <a:off x="2072231" y="977363"/>
            <a:ext cx="8047537" cy="4903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43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7742051-A200-3945-7FB0-6926BDAE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62" y="595116"/>
            <a:ext cx="9708677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32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7721B-2CF4-81D5-59CD-EACE4A11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1043750"/>
            <a:ext cx="8549640" cy="47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5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" y="1626"/>
            <a:ext cx="1714094" cy="685637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3388683" y="2687171"/>
            <a:ext cx="6296919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388683" y="3227715"/>
            <a:ext cx="7835577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3464886" y="2765396"/>
            <a:ext cx="7759374" cy="8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400"/>
              <a:buFont typeface="Montserrat Alternates Black"/>
              <a:buNone/>
            </a:pPr>
            <a: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  <a:t>UMA PROPOSTA COM FOCO </a:t>
            </a:r>
            <a:b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</a:br>
            <a: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  <a:t>NOS DIREITOS DIFUSOS E COLETIVOS</a:t>
            </a:r>
            <a:endParaRPr sz="2400" dirty="0"/>
          </a:p>
        </p:txBody>
      </p:sp>
      <p:pic>
        <p:nvPicPr>
          <p:cNvPr id="3" name="Google Shape;188;p10">
            <a:extLst>
              <a:ext uri="{FF2B5EF4-FFF2-40B4-BE49-F238E27FC236}">
                <a16:creationId xmlns:a16="http://schemas.microsoft.com/office/drawing/2014/main" id="{C41BDEF9-D0AD-2AFA-6D34-49AC6FE56C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3193" y="2687171"/>
            <a:ext cx="1017832" cy="1017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41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571B4-F6D7-FD00-B428-454E7483E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98" y="1430897"/>
            <a:ext cx="9404604" cy="39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1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3D586-983B-F352-AA26-09812449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672" y="3429000"/>
            <a:ext cx="7772400" cy="2128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E2D72-1145-B79F-2B6C-44BD54B84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81" y="941884"/>
            <a:ext cx="4811438" cy="22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0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DFD747-8D4D-0BC4-3A48-1010148FD52A}"/>
              </a:ext>
            </a:extLst>
          </p:cNvPr>
          <p:cNvGrpSpPr/>
          <p:nvPr/>
        </p:nvGrpSpPr>
        <p:grpSpPr>
          <a:xfrm>
            <a:off x="2209800" y="1445269"/>
            <a:ext cx="7772400" cy="3967461"/>
            <a:chOff x="2209800" y="1445269"/>
            <a:chExt cx="7772400" cy="39674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D2B64C-2B97-B2A3-A042-B59FAC8F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445269"/>
              <a:ext cx="7772400" cy="396746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E65E9A-6F18-C860-0E5F-506FA3B50E51}"/>
                </a:ext>
              </a:extLst>
            </p:cNvPr>
            <p:cNvSpPr/>
            <p:nvPr/>
          </p:nvSpPr>
          <p:spPr>
            <a:xfrm>
              <a:off x="3040083" y="1567542"/>
              <a:ext cx="2398816" cy="178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0134CB-1C6A-6760-92C3-FE3A56E2814C}"/>
                </a:ext>
              </a:extLst>
            </p:cNvPr>
            <p:cNvSpPr/>
            <p:nvPr/>
          </p:nvSpPr>
          <p:spPr>
            <a:xfrm>
              <a:off x="3040083" y="2919349"/>
              <a:ext cx="676894" cy="178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0B414F-DC15-CDEF-EF48-0250C4A240FB}"/>
                </a:ext>
              </a:extLst>
            </p:cNvPr>
            <p:cNvSpPr/>
            <p:nvPr/>
          </p:nvSpPr>
          <p:spPr>
            <a:xfrm>
              <a:off x="2286495" y="1587333"/>
              <a:ext cx="492331" cy="431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753120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DE4045-9276-C226-EEEE-84B9DD1C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95" y="643466"/>
            <a:ext cx="880801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91E1E-EAB2-DD95-FC1A-AED82CE22C7E}"/>
              </a:ext>
            </a:extLst>
          </p:cNvPr>
          <p:cNvSpPr txBox="1"/>
          <p:nvPr/>
        </p:nvSpPr>
        <p:spPr>
          <a:xfrm>
            <a:off x="5846781" y="6351742"/>
            <a:ext cx="6157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labcotec.ibict.br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widat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index.php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/widat2024/article/view/175/146</a:t>
            </a:r>
            <a:endParaRPr lang="en-B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6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6E391-A2C4-796F-9DED-5A97DCAD5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630600"/>
            <a:ext cx="11379570" cy="55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8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" y="1626"/>
            <a:ext cx="1714094" cy="685637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3388683" y="2687171"/>
            <a:ext cx="6296919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388683" y="3227715"/>
            <a:ext cx="7602043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3464886" y="2765396"/>
            <a:ext cx="7525840" cy="8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400"/>
              <a:buFont typeface="Montserrat Alternates Black"/>
              <a:buNone/>
            </a:pPr>
            <a: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  <a:t>A ATUAÇÃO DE INTEGRIDADE DA</a:t>
            </a:r>
            <a:b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</a:br>
            <a:r>
              <a:rPr lang="pt-BR" sz="2400" b="1" dirty="0">
                <a:solidFill>
                  <a:srgbClr val="7C2459"/>
                </a:solidFill>
                <a:latin typeface="Montserrat Alternates Black"/>
                <a:sym typeface="Montserrat Alternates Black"/>
              </a:rPr>
              <a:t>INFORMAÇÃO PRECISA SER CONSTANTE</a:t>
            </a:r>
            <a:endParaRPr sz="2400" dirty="0"/>
          </a:p>
        </p:txBody>
      </p:sp>
      <p:pic>
        <p:nvPicPr>
          <p:cNvPr id="3" name="Google Shape;188;p10">
            <a:extLst>
              <a:ext uri="{FF2B5EF4-FFF2-40B4-BE49-F238E27FC236}">
                <a16:creationId xmlns:a16="http://schemas.microsoft.com/office/drawing/2014/main" id="{C41BDEF9-D0AD-2AFA-6D34-49AC6FE56C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3193" y="2687171"/>
            <a:ext cx="1017832" cy="1017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410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A1950-F35D-D97F-7C74-E3426FFB3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757469"/>
            <a:ext cx="11379570" cy="53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6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650C5-1BBE-6A65-2F3E-7FA27DFF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594" y="1535564"/>
            <a:ext cx="7772400" cy="3786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09717-98A5-BFF5-34BC-C9A471AC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0" y="2832100"/>
            <a:ext cx="29083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04D18-6DA5-77DB-C033-029B807B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98" y="875797"/>
            <a:ext cx="9404604" cy="51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0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iséria da informação: dilemas éticos da era digital">
            <a:extLst>
              <a:ext uri="{FF2B5EF4-FFF2-40B4-BE49-F238E27FC236}">
                <a16:creationId xmlns:a16="http://schemas.microsoft.com/office/drawing/2014/main" id="{B65BF799-3719-6E48-2FCF-68DBC581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2101" y="643467"/>
            <a:ext cx="377439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era da desinformação">
            <a:extLst>
              <a:ext uri="{FF2B5EF4-FFF2-40B4-BE49-F238E27FC236}">
                <a16:creationId xmlns:a16="http://schemas.microsoft.com/office/drawing/2014/main" id="{726889A1-BE9B-603A-1E53-37B15B13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4970" y="643467"/>
            <a:ext cx="395545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0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85BE2D-6FC7-5E4F-5E97-386965C7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68" y="893208"/>
            <a:ext cx="10345064" cy="50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08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483A8-5CAC-0034-BCE5-64EA4E15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68" y="1892453"/>
            <a:ext cx="10345064" cy="3073092"/>
          </a:xfrm>
          <a:prstGeom prst="rect">
            <a:avLst/>
          </a:prstGeom>
        </p:spPr>
      </p:pic>
      <p:pic>
        <p:nvPicPr>
          <p:cNvPr id="1026" name="Picture 2" descr="IMG -  Ibict desenvolve ferramenta dARK de atribuição de identificadores persistentes">
            <a:extLst>
              <a:ext uri="{FF2B5EF4-FFF2-40B4-BE49-F238E27FC236}">
                <a16:creationId xmlns:a16="http://schemas.microsoft.com/office/drawing/2014/main" id="{1972FDF6-47B5-0E8D-B639-EB7CD9DE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5" y="3781399"/>
            <a:ext cx="2644055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896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9DC5A-1D5D-CDBF-BF54-D89077983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1921"/>
            <a:ext cx="7772400" cy="59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8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B1D223-F3B1-E101-2455-D0CB4CF6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29611"/>
            <a:ext cx="7772400" cy="39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56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90DE7-CFDA-27A3-84C7-853E4ED7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9386"/>
            <a:ext cx="7772400" cy="59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4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78FCA7D-11B8-8D57-E110-CFC29F21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12192000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6;p1">
            <a:extLst>
              <a:ext uri="{FF2B5EF4-FFF2-40B4-BE49-F238E27FC236}">
                <a16:creationId xmlns:a16="http://schemas.microsoft.com/office/drawing/2014/main" id="{45BB6141-E83D-4F33-4136-72E910D43095}"/>
              </a:ext>
            </a:extLst>
          </p:cNvPr>
          <p:cNvSpPr/>
          <p:nvPr/>
        </p:nvSpPr>
        <p:spPr>
          <a:xfrm>
            <a:off x="4219574" y="1336243"/>
            <a:ext cx="3733800" cy="322812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7;p1">
            <a:extLst>
              <a:ext uri="{FF2B5EF4-FFF2-40B4-BE49-F238E27FC236}">
                <a16:creationId xmlns:a16="http://schemas.microsoft.com/office/drawing/2014/main" id="{C2BB7D64-AC81-9F95-9561-F38C682F53A6}"/>
              </a:ext>
            </a:extLst>
          </p:cNvPr>
          <p:cNvSpPr/>
          <p:nvPr/>
        </p:nvSpPr>
        <p:spPr>
          <a:xfrm>
            <a:off x="3667124" y="1736294"/>
            <a:ext cx="4838700" cy="322812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DFB635B8-E2A6-E8CB-4A31-9630F6C32E62}"/>
              </a:ext>
            </a:extLst>
          </p:cNvPr>
          <p:cNvSpPr txBox="1">
            <a:spLocks/>
          </p:cNvSpPr>
          <p:nvPr/>
        </p:nvSpPr>
        <p:spPr>
          <a:xfrm>
            <a:off x="3048000" y="1336244"/>
            <a:ext cx="6096000" cy="72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7C2459"/>
              </a:buClr>
              <a:buSzPts val="2000"/>
              <a:buFont typeface="Arial"/>
              <a:buNone/>
            </a:pPr>
            <a:r>
              <a:rPr lang="pt-BR" sz="2000" b="1" dirty="0">
                <a:solidFill>
                  <a:srgbClr val="7C2459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OBRIGADO!</a:t>
            </a:r>
            <a:endParaRPr lang="pt-BR" dirty="0"/>
          </a:p>
          <a:p>
            <a:pPr marL="0" indent="0" algn="ctr">
              <a:buClr>
                <a:srgbClr val="7C2459"/>
              </a:buClr>
              <a:buSzPts val="2000"/>
              <a:buFont typeface="Arial"/>
              <a:buNone/>
            </a:pPr>
            <a:r>
              <a:rPr lang="pt-BR" sz="2000" b="1" dirty="0">
                <a:solidFill>
                  <a:srgbClr val="7C2459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TIAGO BRAGA, IBICT</a:t>
            </a:r>
          </a:p>
        </p:txBody>
      </p:sp>
    </p:spTree>
    <p:extLst>
      <p:ext uri="{BB962C8B-B14F-4D97-AF65-F5344CB8AC3E}">
        <p14:creationId xmlns:p14="http://schemas.microsoft.com/office/powerpoint/2010/main" val="102900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4E955-5180-C179-859A-911612265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79112"/>
            <a:ext cx="7772400" cy="3299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3F9EBA-33D1-D16F-3E01-EE33F2AD5CF2}"/>
                  </a:ext>
                </a:extLst>
              </p14:cNvPr>
              <p14:cNvContentPartPr/>
              <p14:nvPr/>
            </p14:nvContentPartPr>
            <p14:xfrm>
              <a:off x="2326700" y="4356530"/>
              <a:ext cx="956160" cy="11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3F9EBA-33D1-D16F-3E01-EE33F2AD5C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3060" y="4248890"/>
                <a:ext cx="10638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8C4AE0-0AB6-39DB-3BE3-24547126928A}"/>
                  </a:ext>
                </a:extLst>
              </p14:cNvPr>
              <p14:cNvContentPartPr/>
              <p14:nvPr/>
            </p14:nvContentPartPr>
            <p14:xfrm>
              <a:off x="8002460" y="4592330"/>
              <a:ext cx="1824480" cy="68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8C4AE0-0AB6-39DB-3BE3-2454712692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8820" y="4484330"/>
                <a:ext cx="193212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DD8900E-CCF3-C0F4-2C49-284BD61AB437}"/>
                  </a:ext>
                </a:extLst>
              </p14:cNvPr>
              <p14:cNvContentPartPr/>
              <p14:nvPr/>
            </p14:nvContentPartPr>
            <p14:xfrm>
              <a:off x="2347580" y="4867370"/>
              <a:ext cx="4226760" cy="60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DD8900E-CCF3-C0F4-2C49-284BD61AB4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3580" y="4759370"/>
                <a:ext cx="4334400" cy="2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791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1304925" y="2166040"/>
            <a:ext cx="6391867" cy="179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None/>
            </a:pPr>
            <a:r>
              <a:rPr lang="pt-BR" sz="1800" dirty="0">
                <a:solidFill>
                  <a:schemeClr val="bg1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Uma discussão sobre os problemas causados pela desinformação e sobre qual o papel da Ciência frente a essa desordem informacional com impacto no exercício dos direitos difusos e coletivos.</a:t>
            </a:r>
            <a:endParaRPr sz="1800" dirty="0">
              <a:solidFill>
                <a:schemeClr val="bg1"/>
              </a:solidFill>
              <a:latin typeface="Montserrat Alternates Medium"/>
              <a:ea typeface="Montserrat Alternates Medium"/>
              <a:cs typeface="Montserrat Alternates Medium"/>
              <a:sym typeface="Montserrat Alternates Medium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1896064" y="571500"/>
            <a:ext cx="6096029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896066" y="1112044"/>
            <a:ext cx="4480983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1972266" y="649725"/>
            <a:ext cx="6530465" cy="8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5573"/>
              </a:buClr>
              <a:buSzPts val="2400"/>
              <a:buFont typeface="Montserrat Alternates Black"/>
              <a:buNone/>
            </a:pPr>
            <a:r>
              <a:rPr lang="pt-BR" sz="2400" b="1" dirty="0">
                <a:solidFill>
                  <a:srgbClr val="325573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DESINFORMAÇÃO E </a:t>
            </a:r>
            <a:br>
              <a:rPr lang="pt-BR" sz="2400" b="1" dirty="0">
                <a:solidFill>
                  <a:srgbClr val="325573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</a:br>
            <a:r>
              <a:rPr lang="pt-BR" sz="2400" b="1" dirty="0">
                <a:solidFill>
                  <a:srgbClr val="325573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DIREITOS DIFUSOS</a:t>
            </a:r>
            <a:endParaRPr lang="pt-BR" sz="2400" dirty="0">
              <a:solidFill>
                <a:srgbClr val="325573"/>
              </a:solidFill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0" y="0"/>
            <a:ext cx="200025" cy="6858000"/>
          </a:xfrm>
          <a:prstGeom prst="rect">
            <a:avLst/>
          </a:prstGeom>
          <a:solidFill>
            <a:srgbClr val="7D24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05;p10">
            <a:extLst>
              <a:ext uri="{FF2B5EF4-FFF2-40B4-BE49-F238E27FC236}">
                <a16:creationId xmlns:a16="http://schemas.microsoft.com/office/drawing/2014/main" id="{1F3E8541-2718-05E7-523F-DF67F1CF6E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184" y="563784"/>
            <a:ext cx="1035222" cy="102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7;g2ede7f12292_1_30">
            <a:extLst>
              <a:ext uri="{FF2B5EF4-FFF2-40B4-BE49-F238E27FC236}">
                <a16:creationId xmlns:a16="http://schemas.microsoft.com/office/drawing/2014/main" id="{CDAB9269-4E83-2E67-398E-CF307EA02D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52187" y="1028663"/>
            <a:ext cx="6867900" cy="48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" y="1626"/>
            <a:ext cx="1714094" cy="685637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3191464" y="571500"/>
            <a:ext cx="5085637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191465" y="1112044"/>
            <a:ext cx="6914561" cy="477288"/>
          </a:xfrm>
          <a:prstGeom prst="rect">
            <a:avLst/>
          </a:prstGeom>
          <a:solidFill>
            <a:srgbClr val="FCD1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3267667" y="649725"/>
            <a:ext cx="7781924" cy="8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400"/>
              <a:buFont typeface="Montserrat Alternates Black"/>
              <a:buNone/>
            </a:pPr>
            <a:r>
              <a:rPr lang="pt-BR" sz="2400" b="1" dirty="0">
                <a:solidFill>
                  <a:srgbClr val="7C2459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O PAPEL DO IBICT FRENTE </a:t>
            </a:r>
            <a:br>
              <a:rPr lang="pt-BR" sz="2400" b="1" dirty="0">
                <a:solidFill>
                  <a:srgbClr val="7C2459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</a:br>
            <a:r>
              <a:rPr lang="pt-BR" sz="2400" b="1" dirty="0">
                <a:solidFill>
                  <a:srgbClr val="7C2459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AO PROBLEMA DA DESINFORMAÇÃO</a:t>
            </a:r>
            <a:endParaRPr sz="2400" dirty="0"/>
          </a:p>
        </p:txBody>
      </p:sp>
      <p:pic>
        <p:nvPicPr>
          <p:cNvPr id="3" name="Google Shape;188;p10">
            <a:extLst>
              <a:ext uri="{FF2B5EF4-FFF2-40B4-BE49-F238E27FC236}">
                <a16:creationId xmlns:a16="http://schemas.microsoft.com/office/drawing/2014/main" id="{C41BDEF9-D0AD-2AFA-6D34-49AC6FE56C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5974" y="571500"/>
            <a:ext cx="1017832" cy="10178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p6">
            <a:extLst>
              <a:ext uri="{FF2B5EF4-FFF2-40B4-BE49-F238E27FC236}">
                <a16:creationId xmlns:a16="http://schemas.microsoft.com/office/drawing/2014/main" id="{9D3E0E18-96B4-2DAA-7DF6-1B7CADBEFF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28039" y="2238482"/>
            <a:ext cx="4700274" cy="404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None/>
            </a:pPr>
            <a:r>
              <a:rPr lang="pt-BR" sz="1800" dirty="0">
                <a:solidFill>
                  <a:srgbClr val="325573"/>
                </a:solidFill>
                <a:latin typeface="Montserrat Alternates Medium"/>
                <a:ea typeface="Montserrat Alternates Medium"/>
                <a:cs typeface="Montserrat Alternates Medium"/>
                <a:sym typeface="Montserrat Alternates Medium"/>
              </a:rPr>
              <a:t>A instituição de ciência e tecnologia que tem como missão promover a infraestrutura de informação científica e tecnológica.</a:t>
            </a:r>
            <a:endParaRPr sz="1800" dirty="0">
              <a:solidFill>
                <a:srgbClr val="325573"/>
              </a:solidFill>
              <a:latin typeface="Montserrat Alternates Medium"/>
              <a:ea typeface="Montserrat Alternates Medium"/>
              <a:cs typeface="Montserrat Alternates Medium"/>
              <a:sym typeface="Montserrat Alternate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67792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4-08-29 at 19.30.26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B624C382-DC37-E4A2-85F7-4232F9710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7" y="0"/>
            <a:ext cx="12107385" cy="68532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5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7D33C-8394-DC81-9AF6-1CFE4A8E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46050"/>
            <a:ext cx="75946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0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0EEDB-983B-E424-8F15-2610C833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65000"/>
            <a:ext cx="7772400" cy="43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6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351</Words>
  <Application>Microsoft Macintosh PowerPoint</Application>
  <PresentationFormat>Widescreen</PresentationFormat>
  <Paragraphs>23</Paragraphs>
  <Slides>31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Montserrat Alternates Medium</vt:lpstr>
      <vt:lpstr>Calibri</vt:lpstr>
      <vt:lpstr>Poppins</vt:lpstr>
      <vt:lpstr>Montserrat Alternates Black</vt:lpstr>
      <vt:lpstr>Arial</vt:lpstr>
      <vt:lpstr>Tema do Office</vt:lpstr>
      <vt:lpstr>PowerPoint Presentation</vt:lpstr>
      <vt:lpstr>PowerPoint Presentation</vt:lpstr>
      <vt:lpstr>PowerPoint Presentation</vt:lpstr>
      <vt:lpstr>PowerPoint Presentation</vt:lpstr>
      <vt:lpstr>DESINFORMAÇÃO E  DIREITOS DIFUSOS</vt:lpstr>
      <vt:lpstr>O PAPEL DO IBICT FRENTE  AO PROBLEMA DA DESINFORMAÇÃO</vt:lpstr>
      <vt:lpstr>PowerPoint Presentation</vt:lpstr>
      <vt:lpstr>PowerPoint Presentation</vt:lpstr>
      <vt:lpstr>PowerPoint Presentation</vt:lpstr>
      <vt:lpstr>PowerPoint Presentation</vt:lpstr>
      <vt:lpstr>FAKERS: PROFISSIONAIS DE DESINFORMAÇÃO</vt:lpstr>
      <vt:lpstr>COMO A SOCIEDADE PODE LIDAR COM ESSA DESORDEM INFORMACIONAL?</vt:lpstr>
      <vt:lpstr>PowerPoint Presentation</vt:lpstr>
      <vt:lpstr>PowerPoint Presentation</vt:lpstr>
      <vt:lpstr>PowerPoint Presentation</vt:lpstr>
      <vt:lpstr>PowerPoint Presentation</vt:lpstr>
      <vt:lpstr>UMA PROPOSTA COM FOCO  NOS DIREITOS DIFUSOS E COLETIVOS</vt:lpstr>
      <vt:lpstr>PowerPoint Presentation</vt:lpstr>
      <vt:lpstr>PowerPoint Presentation</vt:lpstr>
      <vt:lpstr>PowerPoint Presentation</vt:lpstr>
      <vt:lpstr>PowerPoint Presentation</vt:lpstr>
      <vt:lpstr>A ATUAÇÃO DE INTEGRIDADE DA INFORMAÇÃO PRECISA SER CONSTANTE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 Mota Ribeiro</dc:creator>
  <cp:lastModifiedBy>Tiago Emmanuel Nunes Braga</cp:lastModifiedBy>
  <cp:revision>5</cp:revision>
  <dcterms:created xsi:type="dcterms:W3CDTF">2023-11-09T15:19:10Z</dcterms:created>
  <dcterms:modified xsi:type="dcterms:W3CDTF">2024-08-30T17:40:52Z</dcterms:modified>
</cp:coreProperties>
</file>