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99" r:id="rId3"/>
    <p:sldId id="305" r:id="rId4"/>
    <p:sldId id="547" r:id="rId5"/>
    <p:sldId id="300" r:id="rId6"/>
    <p:sldId id="307" r:id="rId7"/>
    <p:sldId id="308" r:id="rId8"/>
    <p:sldId id="309" r:id="rId9"/>
    <p:sldId id="550" r:id="rId10"/>
    <p:sldId id="381" r:id="rId11"/>
    <p:sldId id="556" r:id="rId12"/>
    <p:sldId id="548" r:id="rId13"/>
    <p:sldId id="557" r:id="rId14"/>
    <p:sldId id="546" r:id="rId15"/>
    <p:sldId id="558" r:id="rId16"/>
    <p:sldId id="559" r:id="rId17"/>
    <p:sldId id="553" r:id="rId18"/>
    <p:sldId id="561" r:id="rId19"/>
    <p:sldId id="554" r:id="rId20"/>
    <p:sldId id="552" r:id="rId21"/>
    <p:sldId id="551" r:id="rId22"/>
    <p:sldId id="545" r:id="rId23"/>
    <p:sldId id="263" r:id="rId24"/>
    <p:sldId id="266" r:id="rId25"/>
    <p:sldId id="531" r:id="rId26"/>
    <p:sldId id="560" r:id="rId27"/>
    <p:sldId id="52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5529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3"/>
    <p:restoredTop sz="94729"/>
  </p:normalViewPr>
  <p:slideViewPr>
    <p:cSldViewPr snapToGrid="0">
      <p:cViewPr varScale="1">
        <p:scale>
          <a:sx n="115" d="100"/>
          <a:sy n="115" d="100"/>
        </p:scale>
        <p:origin x="104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568916-C8CD-2D4A-9807-F4BA6DF4ECCE}" type="datetimeFigureOut">
              <a:rPr lang="en-US" smtClean="0"/>
              <a:t>4/10/24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FD324D-EA70-664F-B831-5EDFB80C3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42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FD324D-EA70-664F-B831-5EDFB80C34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08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D3B9003-3ECF-AEF2-6306-2125F5434501}"/>
              </a:ext>
            </a:extLst>
          </p:cNvPr>
          <p:cNvSpPr/>
          <p:nvPr userDrawn="1"/>
        </p:nvSpPr>
        <p:spPr>
          <a:xfrm>
            <a:off x="-8878" y="5454188"/>
            <a:ext cx="12252960" cy="14126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EF8A596-245F-C19D-CBA7-2F6F765F4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3812"/>
            <a:ext cx="10515600" cy="1325563"/>
          </a:xfrm>
        </p:spPr>
        <p:txBody>
          <a:bodyPr/>
          <a:lstStyle>
            <a:lvl1pPr>
              <a:defRPr>
                <a:solidFill>
                  <a:srgbClr val="E0552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5F0DD66-C058-22F7-0977-360089E8DB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609852"/>
            <a:ext cx="3453555" cy="110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58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14F1A-D4E3-3475-6116-A9F6E2EE2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7A0103-77C7-6CE2-B98D-F3935D221E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1BDCE-DFB9-EA2F-A513-A3866DAC7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40874-3326-B8C9-BA26-8E68F26D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Monte Carlo / Dynamic Code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44C65-2337-5881-013B-594C1F78B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FB55-84C6-B64A-988D-585CA1183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63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FAA40B-D0B2-01F3-7EC8-0752DB687A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3C2E7B-442E-C63F-B808-AEC2ED706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08890-37B4-DCD4-2144-60AF6C418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40C81-D8DC-3C92-4F5F-01CB42AE8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Monte Carlo / Dynamic Code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6CAA-129D-BB1F-9C6D-7D010E6E7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FB55-84C6-B64A-988D-585CA1183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57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A19A1-7C50-429F-9DB9-DD723957CD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02631"/>
            <a:ext cx="10515600" cy="2852737"/>
          </a:xfrm>
        </p:spPr>
        <p:txBody>
          <a:bodyPr anchor="ctr" anchorCtr="0">
            <a:normAutofit/>
          </a:bodyPr>
          <a:lstStyle>
            <a:lvl1pPr algn="ctr">
              <a:defRPr sz="6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Section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D028F-DF11-4FD0-9D50-FE5B71922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7A42-1143-48FC-B4BA-4801294DBE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C32E37-2259-4F74-B282-F52D4433E186}"/>
              </a:ext>
            </a:extLst>
          </p:cNvPr>
          <p:cNvSpPr txBox="1"/>
          <p:nvPr userDrawn="1"/>
        </p:nvSpPr>
        <p:spPr>
          <a:xfrm>
            <a:off x="10886586" y="116930"/>
            <a:ext cx="1033272" cy="50292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602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67DEE-077A-6493-5710-B2535DD20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75307" cy="1325563"/>
          </a:xfrm>
        </p:spPr>
        <p:txBody>
          <a:bodyPr/>
          <a:lstStyle>
            <a:lvl1pPr>
              <a:defRPr>
                <a:solidFill>
                  <a:srgbClr val="E0552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6D845-D575-D3C9-0789-6AC15D13E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55C4B-1CE5-CEB9-23AD-3DF5A4B2F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70890-35B8-7779-CB25-97FBBF9CE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Monte Carlo / Dynamic Code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0649B-FB28-6C8C-FE83-7ED7D9EF2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FB55-84C6-B64A-988D-585CA118354E}" type="slidenum">
              <a:rPr lang="en-US" smtClean="0"/>
              <a:t>‹#›</a:t>
            </a:fld>
            <a:r>
              <a:rPr lang="en-US" dirty="0"/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3942839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447FD-32D6-0D39-7563-85B3DB928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37458"/>
            <a:ext cx="10515600" cy="4225018"/>
          </a:xfrm>
        </p:spPr>
        <p:txBody>
          <a:bodyPr anchor="ctr"/>
          <a:lstStyle>
            <a:lvl1pPr algn="ctr">
              <a:defRPr sz="6000" i="1">
                <a:solidFill>
                  <a:srgbClr val="E0552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71F51-5FA1-59AD-A950-0420BD470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80857"/>
            <a:ext cx="10515600" cy="1408793"/>
          </a:xfrm>
        </p:spPr>
        <p:txBody>
          <a:bodyPr anchor="ctr"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51F61-28C2-5CBE-3DC1-AEB46AFE9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0E4A7-3E2B-D900-CF88-3C3A4A8A1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Monte Carlo / Dynamic Code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1E961-E63B-5CBF-26B0-6C12269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FB55-84C6-B64A-988D-585CA1183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65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CA84C-3C10-471F-DBC0-CCB84BF1B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EA5CA-5435-B520-AEF2-868F42A2F1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702646-A264-BFC5-7F6E-F55B2150B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CAC732-60DD-420E-73B6-912CBC7CF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CF96B-891A-C1A2-C908-E82C9397E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Monte Carlo / Dynamic Code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CFDC93-330B-5957-6533-D454041C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FB55-84C6-B64A-988D-585CA1183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59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F404B-22F6-5D1A-E759-0511B8D15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686CD-6778-18FD-B412-712F95C4C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8FC347-BE87-DC82-7FFF-A30B9103D6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0083F8-B197-4605-3170-134394C170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0B1D92-A0A1-8960-5EB2-DFCC31E079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DCB3A1-40DE-3B33-EFE7-C9327BE9E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D4357D-7FD1-D4F6-09A3-6FB846227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Monte Carlo / Dynamic Code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574C8-7366-896D-CCDD-CC6B7AD2D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FB55-84C6-B64A-988D-585CA1183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90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76F30-0BE5-1C68-1885-4EF6E1686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E7930F-8F97-7975-3936-165404711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87D931-4028-DECE-1824-A21FCA6EB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Monte Carlo / Dynamic Code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CE97C2-960C-3480-980D-C2E5F7395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FB55-84C6-B64A-988D-585CA1183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05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A272D9-C52A-F962-0CB1-341176014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02E02C-2B9C-1104-B1B2-7159FD09F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Monte Carlo / Dynamic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4BA35-84F6-5922-5AE5-736518F6B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FB55-84C6-B64A-988D-585CA1183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12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027F6-6330-FE46-6789-74DFEDCA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35E00-F4F0-B692-0776-219F16524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6326F7-C92E-0A47-E3A7-2FD1603BE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CDF5D8-BE74-CEE7-23D4-3B242EC07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7CF5D5-C2C6-DAEB-8875-F2EF53D45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Monte Carlo / Dynamic Code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8EBE63-5AE7-22F4-16D0-8F8A4BA5D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FB55-84C6-B64A-988D-585CA1183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9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2C598-0F16-F799-6B65-A1CEF34B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DEE58C-3CD0-DBC5-8636-34F5FDE2FB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2192CF-D9CC-2421-B712-B77D7C22A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2B4AE3-C895-9125-89F9-FC2E3244F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55C1FD-210B-7165-8B77-7B951A102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Monte Carlo / Dynamic Code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8041E1-ADC6-A731-D005-13795F3F4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FB55-84C6-B64A-988D-585CA1183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5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BDB245E-5FFE-F8E5-2F22-104310B83BAB}"/>
              </a:ext>
            </a:extLst>
          </p:cNvPr>
          <p:cNvSpPr/>
          <p:nvPr userDrawn="1"/>
        </p:nvSpPr>
        <p:spPr>
          <a:xfrm>
            <a:off x="-8878" y="6185841"/>
            <a:ext cx="12252960" cy="6810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FB0242-F6E2-EE55-A28D-412E3E8C9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78FDE-511B-00B2-04B2-5AF17935E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2FCBA-15BE-50B5-BA59-21E608C585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/>
                </a:solidFill>
                <a:latin typeface="Lucida Grande" panose="020B0600040502020204" pitchFamily="34" charset="0"/>
                <a:ea typeface="Verdana" panose="020B0604030504040204" pitchFamily="34" charset="0"/>
                <a:cs typeface="Lucida Grande" panose="020B0600040502020204" pitchFamily="34" charset="0"/>
              </a:defRPr>
            </a:lvl1pPr>
          </a:lstStyle>
          <a:p>
            <a:r>
              <a:rPr lang="en-US"/>
              <a:t>April 10th,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9DEAC-A3C1-7AEA-5309-EDB570ED92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bg1"/>
                </a:solidFill>
                <a:latin typeface="Lucida Grande" panose="020B0600040502020204" pitchFamily="34" charset="0"/>
                <a:ea typeface="Verdana" panose="020B0604030504040204" pitchFamily="34" charset="0"/>
                <a:cs typeface="Lucida Grande" panose="020B0600040502020204" pitchFamily="34" charset="0"/>
              </a:defRPr>
            </a:lvl1pPr>
          </a:lstStyle>
          <a:p>
            <a:r>
              <a:rPr lang="en-US"/>
              <a:t>Monte Carlo / Dynamic Code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64FB1-008C-1F0D-9DBB-38DB26F5D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bg1"/>
                </a:solidFill>
                <a:latin typeface="Lucida Grande" panose="020B0600040502020204" pitchFamily="34" charset="0"/>
                <a:ea typeface="Verdana" panose="020B0604030504040204" pitchFamily="34" charset="0"/>
                <a:cs typeface="Lucida Grande" panose="020B0600040502020204" pitchFamily="34" charset="0"/>
              </a:defRPr>
            </a:lvl1pPr>
          </a:lstStyle>
          <a:p>
            <a:fld id="{428BFB55-84C6-B64A-988D-585CA118354E}" type="slidenum">
              <a:rPr lang="en-US" smtClean="0"/>
              <a:pPr/>
              <a:t>‹#›</a:t>
            </a:fld>
            <a:r>
              <a:rPr lang="en-US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379352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ucida Grande" panose="020B0600040502020204" pitchFamily="34" charset="0"/>
          <a:ea typeface="+mj-ea"/>
          <a:cs typeface="Lucida Grande" panose="020B06000405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ucida Grande" panose="020B0600040502020204" pitchFamily="34" charset="0"/>
          <a:ea typeface="+mn-ea"/>
          <a:cs typeface="Lucida Grande" panose="020B06000405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ucida Grande" panose="020B0600040502020204" pitchFamily="34" charset="0"/>
          <a:ea typeface="+mn-ea"/>
          <a:cs typeface="Lucida Grande" panose="020B06000405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ucida Grande" panose="020B0600040502020204" pitchFamily="34" charset="0"/>
          <a:ea typeface="+mn-ea"/>
          <a:cs typeface="Lucida Grande" panose="020B06000405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ucida Grande" panose="020B0600040502020204" pitchFamily="34" charset="0"/>
          <a:ea typeface="+mn-ea"/>
          <a:cs typeface="Lucida Grande" panose="020B06000405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ucida Grande" panose="020B0600040502020204" pitchFamily="34" charset="0"/>
          <a:ea typeface="+mn-ea"/>
          <a:cs typeface="Lucida Grande" panose="020B06000405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D33F2-D13D-C31D-68CE-3A05FBC22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316" y="486527"/>
            <a:ext cx="11125201" cy="2387600"/>
          </a:xfrm>
        </p:spPr>
        <p:txBody>
          <a:bodyPr>
            <a:normAutofit/>
          </a:bodyPr>
          <a:lstStyle/>
          <a:p>
            <a:r>
              <a:rPr lang="en-US" sz="4000" dirty="0"/>
              <a:t>High Performance Python for Rapid Methods Development in Monte Carlo / Dynamic Code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E3CF8D-41E7-3D3A-972A-F8E63F9ACA65}"/>
              </a:ext>
            </a:extLst>
          </p:cNvPr>
          <p:cNvSpPr txBox="1"/>
          <p:nvPr/>
        </p:nvSpPr>
        <p:spPr>
          <a:xfrm>
            <a:off x="681316" y="2472050"/>
            <a:ext cx="10269182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Lucida Grande" panose="020B0600040502020204" pitchFamily="34" charset="0"/>
                <a:ea typeface="Verdana" panose="020B0604030504040204" pitchFamily="34" charset="0"/>
                <a:cs typeface="Lucida Grande" panose="020B0600040502020204" pitchFamily="34" charset="0"/>
              </a:rPr>
              <a:t>Joanna Piper Morgan*, Ilham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ucida Grande" panose="020B0600040502020204" pitchFamily="34" charset="0"/>
                <a:ea typeface="Verdana" panose="020B0604030504040204" pitchFamily="34" charset="0"/>
                <a:cs typeface="Lucida Grande" panose="020B0600040502020204" pitchFamily="34" charset="0"/>
              </a:rPr>
              <a:t>Variansyah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Lucida Grande" panose="020B0600040502020204" pitchFamily="34" charset="0"/>
                <a:ea typeface="Verdana" panose="020B0604030504040204" pitchFamily="34" charset="0"/>
                <a:cs typeface="Lucida Grande" panose="020B0600040502020204" pitchFamily="34" charset="0"/>
              </a:rPr>
              <a:t>, Braxton Cuneo,  Todd S. Palmer, &amp; Kyle E. Niemeyer</a:t>
            </a:r>
          </a:p>
          <a:p>
            <a:pPr>
              <a:spcBef>
                <a:spcPts val="60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Lucida Grande" panose="020B0600040502020204" pitchFamily="34" charset="0"/>
                <a:ea typeface="Verdana" panose="020B0604030504040204" pitchFamily="34" charset="0"/>
                <a:cs typeface="Lucida Grande" panose="020B0600040502020204" pitchFamily="34" charset="0"/>
              </a:rPr>
              <a:t>The Center for Exascale Monte Carlo Neutron Transport (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ucida Grande" panose="020B0600040502020204" pitchFamily="34" charset="0"/>
                <a:ea typeface="Verdana" panose="020B0604030504040204" pitchFamily="34" charset="0"/>
                <a:cs typeface="Lucida Grande" panose="020B0600040502020204" pitchFamily="34" charset="0"/>
              </a:rPr>
              <a:t>CEMeNT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Lucida Grande" panose="020B0600040502020204" pitchFamily="34" charset="0"/>
                <a:ea typeface="Verdana" panose="020B0604030504040204" pitchFamily="34" charset="0"/>
                <a:cs typeface="Lucida Grande" panose="020B0600040502020204" pitchFamily="34" charset="0"/>
              </a:rPr>
              <a:t>)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Lucida Grande" panose="020B0600040502020204" pitchFamily="34" charset="0"/>
                <a:ea typeface="Verdana" panose="020B0604030504040204" pitchFamily="34" charset="0"/>
                <a:cs typeface="Lucida Grande" panose="020B0600040502020204" pitchFamily="34" charset="0"/>
              </a:rPr>
              <a:t> †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Lucida Grande" panose="020B0600040502020204" pitchFamily="34" charset="0"/>
                <a:ea typeface="Verdana" panose="020B0604030504040204" pitchFamily="34" charset="0"/>
                <a:cs typeface="Lucida Grande" panose="020B0600040502020204" pitchFamily="34" charset="0"/>
              </a:rPr>
              <a:t> at Oregon State University</a:t>
            </a:r>
          </a:p>
          <a:p>
            <a:pPr>
              <a:spcBef>
                <a:spcPts val="60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Lucida Grande" panose="020B0600040502020204" pitchFamily="34" charset="0"/>
                <a:ea typeface="Verdana" panose="020B0604030504040204" pitchFamily="34" charset="0"/>
                <a:cs typeface="Lucida Grande" panose="020B0600040502020204" pitchFamily="34" charset="0"/>
              </a:rPr>
              <a:t>*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ucida Grande" panose="020B0600040502020204" pitchFamily="34" charset="0"/>
                <a:ea typeface="Verdana" panose="020B0604030504040204" pitchFamily="34" charset="0"/>
                <a:cs typeface="Lucida Grande" panose="020B0600040502020204" pitchFamily="34" charset="0"/>
              </a:rPr>
              <a:t>morgajoa@oregonstate.edu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Lucida Grande" panose="020B0600040502020204" pitchFamily="34" charset="0"/>
                <a:ea typeface="Verdana" panose="020B0604030504040204" pitchFamily="34" charset="0"/>
                <a:cs typeface="Lucida Grande" panose="020B0600040502020204" pitchFamily="34" charset="0"/>
              </a:rPr>
              <a:t>  </a:t>
            </a:r>
          </a:p>
          <a:p>
            <a:pPr>
              <a:spcBef>
                <a:spcPts val="600"/>
              </a:spcBef>
            </a:pPr>
            <a:r>
              <a:rPr lang="en-US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Lucida Grande" panose="020B0600040502020204" pitchFamily="34" charset="0"/>
                <a:ea typeface="Verdana" panose="020B0604030504040204" pitchFamily="34" charset="0"/>
                <a:cs typeface="Lucida Grande" panose="020B0600040502020204" pitchFamily="34" charset="0"/>
              </a:rPr>
              <a:t>†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Lucida Grande" panose="020B0600040502020204" pitchFamily="34" charset="0"/>
                <a:ea typeface="Verdana" panose="020B0604030504040204" pitchFamily="34" charset="0"/>
                <a:cs typeface="Lucida Grande" panose="020B0600040502020204" pitchFamily="34" charset="0"/>
              </a:rPr>
              <a:t>https://cement-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ucida Grande" panose="020B0600040502020204" pitchFamily="34" charset="0"/>
                <a:ea typeface="Verdana" panose="020B0604030504040204" pitchFamily="34" charset="0"/>
                <a:cs typeface="Lucida Grande" panose="020B0600040502020204" pitchFamily="34" charset="0"/>
              </a:rPr>
              <a:t>psaap.github.io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Lucida Grande" panose="020B0600040502020204" pitchFamily="34" charset="0"/>
                <a:ea typeface="Verdana" panose="020B0604030504040204" pitchFamily="34" charset="0"/>
                <a:cs typeface="Lucida Grande" panose="020B0600040502020204" pitchFamily="34" charset="0"/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D1B646-611D-269A-12B2-64A84E0FC6D2}"/>
              </a:ext>
            </a:extLst>
          </p:cNvPr>
          <p:cNvSpPr txBox="1"/>
          <p:nvPr/>
        </p:nvSpPr>
        <p:spPr>
          <a:xfrm>
            <a:off x="681316" y="3950421"/>
            <a:ext cx="6360615" cy="1387982"/>
          </a:xfrm>
          <a:prstGeom prst="rect">
            <a:avLst/>
          </a:prstGeom>
          <a:noFill/>
        </p:spPr>
        <p:txBody>
          <a:bodyPr wrap="square" anchor="ctr" anchorCtr="0"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en-US" b="0" dirty="0">
                <a:effectLst/>
                <a:latin typeface="Lucida Grande" panose="020B0600040502020204" pitchFamily="34" charset="0"/>
                <a:cs typeface="Lucida Grande" panose="020B0600040502020204" pitchFamily="34" charset="0"/>
              </a:rPr>
              <a:t>3</a:t>
            </a:r>
            <a:r>
              <a:rPr lang="en-US" b="0" baseline="30000" dirty="0">
                <a:effectLst/>
                <a:latin typeface="Lucida Grande" panose="020B0600040502020204" pitchFamily="34" charset="0"/>
                <a:cs typeface="Lucida Grande" panose="020B0600040502020204" pitchFamily="34" charset="0"/>
              </a:rPr>
              <a:t>rd</a:t>
            </a:r>
            <a:r>
              <a:rPr lang="en-US" b="0" dirty="0">
                <a:effectLst/>
                <a:latin typeface="Lucida Grande" panose="020B0600040502020204" pitchFamily="34" charset="0"/>
                <a:cs typeface="Lucida Grande" panose="020B0600040502020204" pitchFamily="34" charset="0"/>
              </a:rPr>
              <a:t> Scientific Software Sustainability Conference (S</a:t>
            </a:r>
            <a:r>
              <a:rPr lang="en-US" b="0" baseline="30000" dirty="0">
                <a:effectLst/>
                <a:latin typeface="Lucida Grande" panose="020B0600040502020204" pitchFamily="34" charset="0"/>
                <a:cs typeface="Lucida Grande" panose="020B0600040502020204" pitchFamily="34" charset="0"/>
              </a:rPr>
              <a:t>3</a:t>
            </a:r>
            <a:r>
              <a:rPr lang="en-US" b="0" dirty="0">
                <a:effectLst/>
                <a:latin typeface="Lucida Grande" panose="020B0600040502020204" pitchFamily="34" charset="0"/>
                <a:cs typeface="Lucida Grande" panose="020B0600040502020204" pitchFamily="34" charset="0"/>
              </a:rPr>
              <a:t>C) at </a:t>
            </a:r>
            <a:br>
              <a:rPr lang="en-US" b="0" dirty="0">
                <a:effectLst/>
                <a:latin typeface="Lucida Grande" panose="020B0600040502020204" pitchFamily="34" charset="0"/>
                <a:cs typeface="Lucida Grande" panose="020B0600040502020204" pitchFamily="34" charset="0"/>
              </a:rPr>
            </a:br>
            <a:r>
              <a:rPr lang="en-US" b="0" dirty="0">
                <a:effectLst/>
                <a:latin typeface="Lucida Grande" panose="020B0600040502020204" pitchFamily="34" charset="0"/>
                <a:cs typeface="Lucida Grande" panose="020B0600040502020204" pitchFamily="34" charset="0"/>
              </a:rPr>
              <a:t>National Laboratories Information Technology (NLIT) Summit</a:t>
            </a:r>
            <a:br>
              <a:rPr lang="en-US" b="0" dirty="0">
                <a:effectLst/>
                <a:latin typeface="Lucida Grande" panose="020B0600040502020204" pitchFamily="34" charset="0"/>
                <a:cs typeface="Lucida Grande" panose="020B0600040502020204" pitchFamily="34" charset="0"/>
              </a:rPr>
            </a:br>
            <a:endParaRPr lang="en-US" sz="1600" i="1" dirty="0">
              <a:latin typeface="Lucida Grande" panose="020B0600040502020204" pitchFamily="34" charset="0"/>
              <a:ea typeface="Verdana" panose="020B0604030504040204" pitchFamily="34" charset="0"/>
              <a:cs typeface="Lucida Grande" panose="020B06000405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Lucida Grande" panose="020B0600040502020204" pitchFamily="34" charset="0"/>
                <a:ea typeface="Verdana" panose="020B0604030504040204" pitchFamily="34" charset="0"/>
                <a:cs typeface="Lucida Grande" panose="020B0600040502020204" pitchFamily="34" charset="0"/>
              </a:rPr>
              <a:t>Seattle, WA, USA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Lucida Grande" panose="020B0600040502020204" pitchFamily="34" charset="0"/>
                <a:ea typeface="Verdana" panose="020B0604030504040204" pitchFamily="34" charset="0"/>
                <a:cs typeface="Lucida Grande" panose="020B0600040502020204" pitchFamily="34" charset="0"/>
              </a:rPr>
              <a:t>Wednesday, April 10</a:t>
            </a:r>
            <a:r>
              <a:rPr lang="en-US" baseline="30000" dirty="0">
                <a:latin typeface="Lucida Grande" panose="020B0600040502020204" pitchFamily="34" charset="0"/>
                <a:ea typeface="Verdana" panose="020B0604030504040204" pitchFamily="34" charset="0"/>
                <a:cs typeface="Lucida Grande" panose="020B0600040502020204" pitchFamily="34" charset="0"/>
              </a:rPr>
              <a:t>th</a:t>
            </a:r>
            <a:r>
              <a:rPr lang="en-US" dirty="0">
                <a:latin typeface="Lucida Grande" panose="020B0600040502020204" pitchFamily="34" charset="0"/>
                <a:ea typeface="Verdana" panose="020B0604030504040204" pitchFamily="34" charset="0"/>
                <a:cs typeface="Lucida Grande" panose="020B0600040502020204" pitchFamily="34" charset="0"/>
              </a:rPr>
              <a:t>, 2024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53240C-0182-2B8C-43E2-A8A014DCE1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31"/>
          <a:stretch/>
        </p:blipFill>
        <p:spPr>
          <a:xfrm>
            <a:off x="7340958" y="3741568"/>
            <a:ext cx="4465559" cy="16049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7F8931-2BFD-0507-643A-1439276F67DC}"/>
              </a:ext>
            </a:extLst>
          </p:cNvPr>
          <p:cNvSpPr txBox="1"/>
          <p:nvPr/>
        </p:nvSpPr>
        <p:spPr>
          <a:xfrm>
            <a:off x="7556290" y="5736924"/>
            <a:ext cx="44655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1200" dirty="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This work was supported by the Center for </a:t>
            </a:r>
            <a:r>
              <a:rPr lang="en-US" sz="1200" dirty="0" err="1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Exascale</a:t>
            </a:r>
            <a:r>
              <a:rPr lang="en-US" sz="1200" dirty="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 Monte Carlo Neutron Transport (</a:t>
            </a:r>
            <a:r>
              <a:rPr lang="en-US" sz="1200" dirty="0" err="1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CEMeNT</a:t>
            </a:r>
            <a:r>
              <a:rPr lang="en-US" sz="1200" dirty="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) a PSAAP-III project funded by the  Department of Energy, grant number: DE NA003967.</a:t>
            </a:r>
          </a:p>
        </p:txBody>
      </p:sp>
    </p:spTree>
    <p:extLst>
      <p:ext uri="{BB962C8B-B14F-4D97-AF65-F5344CB8AC3E}">
        <p14:creationId xmlns:p14="http://schemas.microsoft.com/office/powerpoint/2010/main" val="4210424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C99515-8FEF-25FD-6DC8-E663D5D3A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015" y="1659766"/>
            <a:ext cx="6739440" cy="4309227"/>
          </a:xfrm>
        </p:spPr>
        <p:txBody>
          <a:bodyPr>
            <a:normAutofit/>
          </a:bodyPr>
          <a:lstStyle/>
          <a:p>
            <a:r>
              <a:rPr lang="en-US" sz="2000" dirty="0"/>
              <a:t>Test problem: </a:t>
            </a:r>
          </a:p>
          <a:p>
            <a:pPr lvl="1"/>
            <a:r>
              <a:rPr lang="en-US" sz="2000" dirty="0"/>
              <a:t>Infinite 7-group LWR pin cell</a:t>
            </a:r>
          </a:p>
          <a:p>
            <a:pPr lvl="1"/>
            <a:r>
              <a:rPr lang="en-US" sz="2000" dirty="0"/>
              <a:t>50/100 k-eigenvalue cycles</a:t>
            </a:r>
            <a:br>
              <a:rPr lang="en-US" sz="2000" dirty="0"/>
            </a:br>
            <a:r>
              <a:rPr lang="en-US" sz="2000" dirty="0"/>
              <a:t>with 10</a:t>
            </a:r>
            <a:r>
              <a:rPr lang="en-US" sz="2000" baseline="30000" dirty="0"/>
              <a:t>5</a:t>
            </a:r>
            <a:r>
              <a:rPr lang="en-US" sz="2000" dirty="0"/>
              <a:t> particles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MC/DC runs </a:t>
            </a:r>
            <a:r>
              <a:rPr lang="en-US" sz="2000" b="1" dirty="0"/>
              <a:t>2.5 times slower</a:t>
            </a:r>
            <a:r>
              <a:rPr lang="en-US" sz="2000" dirty="0"/>
              <a:t> than Shift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b="1" dirty="0"/>
              <a:t>Comparable scaling</a:t>
            </a:r>
            <a:r>
              <a:rPr lang="en-US" sz="2000" dirty="0"/>
              <a:t> observed</a:t>
            </a:r>
          </a:p>
          <a:p>
            <a:pPr lvl="1"/>
            <a:r>
              <a:rPr lang="en-US" sz="2000" dirty="0"/>
              <a:t>MC/DC (Intel Xeon E5-2695, 36 cores/node) </a:t>
            </a:r>
          </a:p>
          <a:p>
            <a:pPr lvl="1"/>
            <a:r>
              <a:rPr lang="en-US" sz="2000" dirty="0"/>
              <a:t>Shift (IBM power9, 40 cores/node)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74F06A-1B37-12C5-1C2D-453F08430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6186-681F-7246-9274-0E5FA005C98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A1DCA1-3058-E1B5-74A2-8FB2F658F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Code-to-code runtime and scaling comparison</a:t>
            </a:r>
          </a:p>
        </p:txBody>
      </p:sp>
      <p:pic>
        <p:nvPicPr>
          <p:cNvPr id="6" name="Picture 5" descr="A graph of a function&#10;&#10;Description automatically generated">
            <a:extLst>
              <a:ext uri="{FF2B5EF4-FFF2-40B4-BE49-F238E27FC236}">
                <a16:creationId xmlns:a16="http://schemas.microsoft.com/office/drawing/2014/main" id="{D393882E-DB82-50E8-E68B-F72245738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4735" y="1637366"/>
            <a:ext cx="2990356" cy="2110840"/>
          </a:xfrm>
          <a:prstGeom prst="rect">
            <a:avLst/>
          </a:prstGeom>
        </p:spPr>
      </p:pic>
      <p:pic>
        <p:nvPicPr>
          <p:cNvPr id="8" name="Picture 7" descr="A graph with red and blue lines and points&#10;&#10;Description automatically generated">
            <a:extLst>
              <a:ext uri="{FF2B5EF4-FFF2-40B4-BE49-F238E27FC236}">
                <a16:creationId xmlns:a16="http://schemas.microsoft.com/office/drawing/2014/main" id="{4F3E3E06-7634-DE00-127A-FD110E224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5506" y="4070423"/>
            <a:ext cx="2709215" cy="20155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4330F-3469-BA92-1C94-880707D40DF3}"/>
              </a:ext>
            </a:extLst>
          </p:cNvPr>
          <p:cNvSpPr txBox="1"/>
          <p:nvPr/>
        </p:nvSpPr>
        <p:spPr>
          <a:xfrm>
            <a:off x="8129328" y="1209976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Strong scaling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46F5B0-AF45-74B9-8EA6-B8414546EEA5}"/>
              </a:ext>
            </a:extLst>
          </p:cNvPr>
          <p:cNvSpPr txBox="1"/>
          <p:nvPr/>
        </p:nvSpPr>
        <p:spPr>
          <a:xfrm>
            <a:off x="8129328" y="3824333"/>
            <a:ext cx="1642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Weak scaling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7ED20-EA17-35EA-5281-D2849EEC2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27F6E13-F724-586B-17E0-CFDF0697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Monte Carlo / Dynamic Code</a:t>
            </a:r>
          </a:p>
        </p:txBody>
      </p:sp>
    </p:spTree>
    <p:extLst>
      <p:ext uri="{BB962C8B-B14F-4D97-AF65-F5344CB8AC3E}">
        <p14:creationId xmlns:p14="http://schemas.microsoft.com/office/powerpoint/2010/main" val="1942524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6D41E-61B5-C070-A96B-8E4911801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10216" cy="1325563"/>
          </a:xfrm>
        </p:spPr>
        <p:txBody>
          <a:bodyPr/>
          <a:lstStyle/>
          <a:p>
            <a:r>
              <a:rPr lang="en-US" dirty="0" err="1"/>
              <a:t>OpenMC</a:t>
            </a:r>
            <a:r>
              <a:rPr lang="en-US" dirty="0"/>
              <a:t> vs MC/DC (</a:t>
            </a:r>
            <a:r>
              <a:rPr lang="en-US" dirty="0" err="1"/>
              <a:t>cpu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2D135-7924-189E-78D9-E28197B96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2400" y="1780380"/>
            <a:ext cx="4940808" cy="41449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Kobayashi-monoenergetic</a:t>
            </a:r>
            <a:br>
              <a:rPr lang="en-US" dirty="0"/>
            </a:br>
            <a:r>
              <a:rPr lang="en-US" dirty="0"/>
              <a:t>both on Intel Xeon E5-2695, 36 cores/node)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MC/DC is ~12-20 slower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MC/DC Stops particles at mesh crossings, </a:t>
            </a:r>
            <a:r>
              <a:rPr lang="en-US" dirty="0" err="1"/>
              <a:t>OpenMC</a:t>
            </a:r>
            <a:r>
              <a:rPr lang="en-US" dirty="0"/>
              <a:t> doesn't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888B2-6ABF-E3E5-04BD-8AA9F1AD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C5DBC-E0DF-9A66-2BCB-4F34EE93B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Monte Carlo / Dynamic Code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641AD-C3BF-29D3-016A-420021319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FB55-84C6-B64A-988D-585CA118354E}" type="slidenum">
              <a:rPr lang="en-US" smtClean="0"/>
              <a:t>11</a:t>
            </a:fld>
            <a:r>
              <a:rPr lang="en-US"/>
              <a:t>/20</a:t>
            </a:r>
            <a:endParaRPr lang="en-US" dirty="0"/>
          </a:p>
        </p:txBody>
      </p:sp>
      <p:pic>
        <p:nvPicPr>
          <p:cNvPr id="8" name="Picture 7" descr="A graph of a graph with red and black lines&#10;&#10;Description automatically generated">
            <a:extLst>
              <a:ext uri="{FF2B5EF4-FFF2-40B4-BE49-F238E27FC236}">
                <a16:creationId xmlns:a16="http://schemas.microsoft.com/office/drawing/2014/main" id="{971D2A75-A1F6-944D-4FE0-32049B292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364836"/>
            <a:ext cx="5842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89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1D746-8A75-4854-C89A-6AC17B19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Implementation of MC/DC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9BC06-9223-001C-D385-58B2F0635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2983" cy="4351338"/>
          </a:xfrm>
        </p:spPr>
        <p:txBody>
          <a:bodyPr>
            <a:normAutofit/>
          </a:bodyPr>
          <a:lstStyle/>
          <a:p>
            <a:r>
              <a:rPr lang="en-US" dirty="0"/>
              <a:t>Python abstractions to abstract hardware arch</a:t>
            </a:r>
          </a:p>
          <a:p>
            <a:r>
              <a:rPr lang="en-US" dirty="0"/>
              <a:t>Turbocharging performance via Harmonize</a:t>
            </a:r>
          </a:p>
          <a:p>
            <a:pPr lvl="1"/>
            <a:r>
              <a:rPr lang="en-US" dirty="0"/>
              <a:t>A-sync GPU scheduler</a:t>
            </a:r>
          </a:p>
          <a:p>
            <a:pPr lvl="1"/>
            <a:r>
              <a:rPr lang="en-US" dirty="0"/>
              <a:t>Effectively on the fly event-based</a:t>
            </a:r>
          </a:p>
          <a:p>
            <a:pPr marL="0" indent="0">
              <a:buNone/>
            </a:pPr>
            <a:br>
              <a:rPr lang="en-US" sz="18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</a:br>
            <a:br>
              <a:rPr lang="en-US" sz="18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</a:br>
            <a:br>
              <a:rPr lang="en-US" sz="18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</a:br>
            <a:br>
              <a:rPr lang="en-US" sz="18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</a:br>
            <a:br>
              <a:rPr lang="en-US" sz="18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</a:br>
            <a:r>
              <a:rPr lang="en-US" sz="16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Harmonize Repo: </a:t>
            </a:r>
            <a:r>
              <a:rPr lang="en-US" sz="16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github.com</a:t>
            </a:r>
            <a:r>
              <a:rPr lang="en-US" sz="16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</a:t>
            </a:r>
            <a:r>
              <a:rPr lang="en-US" sz="16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CEMeNT</a:t>
            </a:r>
            <a:r>
              <a:rPr lang="en-US" sz="16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-PSAAP/harmonize</a:t>
            </a:r>
            <a:endParaRPr lang="en-US" sz="1800" dirty="0">
              <a:latin typeface="Cascadia Code SemiLight" panose="020B0609020000020004" pitchFamily="34" charset="0"/>
              <a:ea typeface="Cascadia Code SemiLight" panose="020B0609020000020004" pitchFamily="34" charset="0"/>
              <a:cs typeface="Cascadia Code SemiLight" panose="020B06090200000200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59B73-71CF-925D-A179-CD6A6E193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6D7E0-B38A-AA12-A128-E5BA3452E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Monte Carlo / Dynamic Code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8C84D-A27E-23A3-EF61-5C30B32F6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FB55-84C6-B64A-988D-585CA118354E}" type="slidenum">
              <a:rPr lang="en-US" smtClean="0"/>
              <a:t>12</a:t>
            </a:fld>
            <a:r>
              <a:rPr lang="en-US" dirty="0"/>
              <a:t>/13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3830EA-81BB-9974-ED25-1C0B458CE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872" y="1870075"/>
            <a:ext cx="4168013" cy="396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0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4807A-5F53-9EDF-1B51-DBDE1C296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MC/DC CPU v MC/DC GPU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5D193-1487-9B1F-24DC-E6011C9C9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920" y="1690688"/>
            <a:ext cx="5013960" cy="26070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Kobayashi-monoenergetic</a:t>
            </a:r>
            <a:br>
              <a:rPr lang="en-US" sz="2800" dirty="0"/>
            </a:br>
            <a:r>
              <a:rPr lang="en-US" sz="2800" dirty="0"/>
              <a:t>CPU Intel Xeon E5-2695, 36 cores/node</a:t>
            </a:r>
          </a:p>
          <a:p>
            <a:pPr marL="0" indent="0">
              <a:buNone/>
            </a:pPr>
            <a:r>
              <a:rPr lang="en-US" dirty="0"/>
              <a:t>GPU 1 Nvidia Tesla V100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dirty="0"/>
              <a:t>GPU speedup ~21-24 times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3CF54-87AD-C46E-E840-CEFD02CA7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713F5-69C2-2014-416E-F2F26E487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Monte Carlo / Dynamic Code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A1B2C-54F7-ED3B-0A8F-DDD1CDDE1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FB55-84C6-B64A-988D-585CA118354E}" type="slidenum">
              <a:rPr lang="en-US" smtClean="0"/>
              <a:t>13</a:t>
            </a:fld>
            <a:r>
              <a:rPr lang="en-US"/>
              <a:t>/20</a:t>
            </a:r>
            <a:endParaRPr lang="en-US" dirty="0"/>
          </a:p>
        </p:txBody>
      </p:sp>
      <p:pic>
        <p:nvPicPr>
          <p:cNvPr id="10" name="Picture 9" descr="A graph of a graph with green and black lines&#10;&#10;Description automatically generated">
            <a:extLst>
              <a:ext uri="{FF2B5EF4-FFF2-40B4-BE49-F238E27FC236}">
                <a16:creationId xmlns:a16="http://schemas.microsoft.com/office/drawing/2014/main" id="{FBAFC26E-DFC0-71BC-51D7-D54296473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600" y="1384554"/>
            <a:ext cx="5842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33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DD4DD-9EDC-8754-CF26-BBBBF4136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Focus on Sustainable Open-Source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B151-AF06-B44F-3747-FD4D7767B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Full testing suite (unit, verification, regression, performance)</a:t>
            </a:r>
          </a:p>
          <a:p>
            <a:r>
              <a:rPr lang="en-US" dirty="0"/>
              <a:t>Install scripts for dev-env/</a:t>
            </a:r>
            <a:r>
              <a:rPr lang="en-US" dirty="0" err="1"/>
              <a:t>hpc</a:t>
            </a:r>
            <a:r>
              <a:rPr lang="en-US" dirty="0"/>
              <a:t>-env config</a:t>
            </a:r>
          </a:p>
          <a:p>
            <a:r>
              <a:rPr lang="en-US" dirty="0"/>
              <a:t>Packaging</a:t>
            </a:r>
          </a:p>
          <a:p>
            <a:r>
              <a:rPr lang="en-US" dirty="0"/>
              <a:t>Hackathons (rapid dev events)</a:t>
            </a:r>
          </a:p>
          <a:p>
            <a:r>
              <a:rPr lang="en-US" dirty="0"/>
              <a:t>Documentation*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2CB00-4ED2-6726-55CE-FDD0AEF5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0CA3F-16DA-4963-7EA8-2218A51AA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Monte Carlo / Dynamic Code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C726F-7EDC-EE58-F9C3-CFCF58502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FB55-84C6-B64A-988D-585CA118354E}" type="slidenum">
              <a:rPr lang="en-US" smtClean="0"/>
              <a:t>14</a:t>
            </a:fld>
            <a:r>
              <a:rPr lang="en-US" dirty="0"/>
              <a:t>/13</a:t>
            </a:r>
          </a:p>
        </p:txBody>
      </p:sp>
    </p:spTree>
    <p:extLst>
      <p:ext uri="{BB962C8B-B14F-4D97-AF65-F5344CB8AC3E}">
        <p14:creationId xmlns:p14="http://schemas.microsoft.com/office/powerpoint/2010/main" val="3215307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94054-F912-7CF8-55C8-604CB5BA9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Integration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BAC238C-FC15-9182-87E2-EFA03FC1D5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6973572" cy="435133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40F47-19CA-8E64-B3CB-B7FDC77C2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E6E0B-EE66-E292-2DEF-99EF994C7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Monte Carlo / Dynamic Code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023F3-EFF4-40DC-A49B-D6EC61B82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FB55-84C6-B64A-988D-585CA118354E}" type="slidenum">
              <a:rPr lang="en-US" smtClean="0"/>
              <a:t>15</a:t>
            </a:fld>
            <a:r>
              <a:rPr lang="en-US"/>
              <a:t>/20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843D38-EAB5-DC17-CB1C-50131EDE5944}"/>
              </a:ext>
            </a:extLst>
          </p:cNvPr>
          <p:cNvSpPr txBox="1"/>
          <p:nvPr/>
        </p:nvSpPr>
        <p:spPr>
          <a:xfrm>
            <a:off x="7811772" y="1268262"/>
            <a:ext cx="40754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Current CI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Github</a:t>
            </a: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 Actions: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x86-linux CPU Regression and Unit Testing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Linting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Verification Testing (</a:t>
            </a:r>
            <a:r>
              <a:rPr lang="en-US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chron</a:t>
            </a: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 job)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Performance Testing (</a:t>
            </a:r>
            <a:r>
              <a:rPr lang="en-US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chron</a:t>
            </a: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 job)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Export controlled CI on LLNL </a:t>
            </a:r>
            <a:r>
              <a:rPr lang="en-US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gitlab</a:t>
            </a: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 (not hooked)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Automated packaging on new version</a:t>
            </a:r>
          </a:p>
          <a:p>
            <a:pPr algn="l"/>
            <a:endParaRPr lang="en-US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algn="l"/>
            <a:r>
              <a:rPr lang="en-US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Future CI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Arm64-osx runners would be nice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GPU Regression and Unit tests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Nvidia and AMD*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23482EF2-50C3-CA02-F223-EA2E7367C7C0}"/>
              </a:ext>
            </a:extLst>
          </p:cNvPr>
          <p:cNvSpPr/>
          <p:nvPr/>
        </p:nvSpPr>
        <p:spPr>
          <a:xfrm>
            <a:off x="1938528" y="3404616"/>
            <a:ext cx="3877056" cy="204216"/>
          </a:xfrm>
          <a:prstGeom prst="fram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8718ADC0-78FA-C32F-0A50-D3047F61827C}"/>
              </a:ext>
            </a:extLst>
          </p:cNvPr>
          <p:cNvSpPr/>
          <p:nvPr/>
        </p:nvSpPr>
        <p:spPr>
          <a:xfrm>
            <a:off x="1938528" y="3668919"/>
            <a:ext cx="4157472" cy="204216"/>
          </a:xfrm>
          <a:prstGeom prst="fram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26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5162A-ABAA-1643-38D3-2E8F2D71E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 and User Env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D4EFD-0E98-F6AF-6661-208A19F95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mpi4py building issues</a:t>
            </a:r>
          </a:p>
          <a:p>
            <a:pPr lvl="1"/>
            <a:r>
              <a:rPr lang="en-US" dirty="0"/>
              <a:t>Bespoke MPI implementations can be tricky (cough cough cray) </a:t>
            </a:r>
          </a:p>
          <a:p>
            <a:pPr lvl="1"/>
            <a:r>
              <a:rPr lang="en-US" dirty="0"/>
              <a:t>Build mpi4py from source in an install script</a:t>
            </a:r>
          </a:p>
          <a:p>
            <a:r>
              <a:rPr lang="en-US" dirty="0"/>
              <a:t>We have to patch </a:t>
            </a:r>
            <a:r>
              <a:rPr lang="en-US" dirty="0" err="1"/>
              <a:t>numba</a:t>
            </a:r>
            <a:endParaRPr lang="en-US" dirty="0"/>
          </a:p>
          <a:p>
            <a:r>
              <a:rPr lang="en-US" dirty="0" err="1"/>
              <a:t>Conda</a:t>
            </a:r>
            <a:r>
              <a:rPr lang="en-US" dirty="0"/>
              <a:t>/Pip</a:t>
            </a:r>
          </a:p>
          <a:p>
            <a:r>
              <a:rPr lang="en-US" dirty="0"/>
              <a:t>Docker containers (if that’s your jam)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B4548-0195-8842-1EEA-ED5969AB5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A46E5-78CF-652D-26D6-D133A3202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Monte Carlo / Dynamic Code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A797E-8879-3D73-7957-6A94065C7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FB55-84C6-B64A-988D-585CA118354E}" type="slidenum">
              <a:rPr lang="en-US" smtClean="0"/>
              <a:t>16</a:t>
            </a:fld>
            <a:r>
              <a:rPr lang="en-US"/>
              <a:t>/20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767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BE754-D661-DDA8-2B06-9A9062B0D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</a:t>
            </a:r>
            <a:r>
              <a:rPr lang="en-US" dirty="0" err="1"/>
              <a:t>Numba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37F54-7CB2-A2C5-78A0-1E4236BBA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Cryptic compiler errors</a:t>
            </a:r>
          </a:p>
          <a:p>
            <a:r>
              <a:rPr lang="en-US" dirty="0"/>
              <a:t>Unsupported C-side functions (MPI, </a:t>
            </a:r>
            <a:r>
              <a:rPr lang="en-US" dirty="0" err="1"/>
              <a:t>memalloc</a:t>
            </a:r>
            <a:r>
              <a:rPr lang="en-US" dirty="0"/>
              <a:t>)</a:t>
            </a:r>
          </a:p>
          <a:p>
            <a:r>
              <a:rPr lang="en-US" dirty="0"/>
              <a:t>Undocumented IR generation behavior</a:t>
            </a:r>
          </a:p>
          <a:p>
            <a:r>
              <a:rPr lang="en-US" dirty="0"/>
              <a:t>Long compile times</a:t>
            </a:r>
          </a:p>
          <a:p>
            <a:r>
              <a:rPr lang="en-US" dirty="0"/>
              <a:t>Lacking ahead of time compilation</a:t>
            </a:r>
          </a:p>
          <a:p>
            <a:r>
              <a:rPr lang="en-US" dirty="0"/>
              <a:t>Lack of compiled kernel profiling on CPUs or GPUs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C278C-DF8C-F330-F352-3F7DF8646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EC055-AB05-554A-29E0-B7288502B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Monte Carlo / Dynamic Code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EEBBA-0DAB-AD2E-386A-2844FA5EF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FB55-84C6-B64A-988D-585CA118354E}" type="slidenum">
              <a:rPr lang="en-US" smtClean="0"/>
              <a:t>17</a:t>
            </a:fld>
            <a:r>
              <a:rPr lang="en-US"/>
              <a:t>/20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579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23256-377B-47A3-F9F1-37F64E13E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165B1-DCF2-5FB9-F8A3-CD0FC94B7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Monte Carlo / Dynamic Code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ACED8-7F32-EE28-01E3-A3DA948C5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FB55-84C6-B64A-988D-585CA118354E}" type="slidenum">
              <a:rPr lang="en-US" smtClean="0"/>
              <a:t>18</a:t>
            </a:fld>
            <a:r>
              <a:rPr lang="en-US"/>
              <a:t>/20</a:t>
            </a:r>
            <a:endParaRPr lang="en-US" dirty="0"/>
          </a:p>
        </p:txBody>
      </p:sp>
      <p:pic>
        <p:nvPicPr>
          <p:cNvPr id="8" name="Picture 7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7777E29D-6605-B6DC-C62C-B0A2C88A6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49" y="0"/>
            <a:ext cx="5634685" cy="60152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0A6D3A-85FA-E063-5136-5AD2DD477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634" y="136525"/>
            <a:ext cx="5173969" cy="6015265"/>
          </a:xfrm>
          <a:prstGeom prst="rect">
            <a:avLst/>
          </a:prstGeom>
        </p:spPr>
      </p:pic>
      <p:pic>
        <p:nvPicPr>
          <p:cNvPr id="11" name="Picture 10" descr="A computer code with red lines&#10;&#10;Description automatically generated">
            <a:extLst>
              <a:ext uri="{FF2B5EF4-FFF2-40B4-BE49-F238E27FC236}">
                <a16:creationId xmlns:a16="http://schemas.microsoft.com/office/drawing/2014/main" id="{FF5DD544-B831-35E7-122E-03AA7EECD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81231">
            <a:off x="9050594" y="3252250"/>
            <a:ext cx="2878648" cy="89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7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3D4E3-DCED-819A-58A0-3D7A38278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and Ongoing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F48B7-ED49-4700-4637-88928066B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Building out documentation, focus on users</a:t>
            </a:r>
          </a:p>
          <a:p>
            <a:r>
              <a:rPr lang="en-US" dirty="0"/>
              <a:t>Merging GPU branch into main</a:t>
            </a:r>
          </a:p>
          <a:p>
            <a:r>
              <a:rPr lang="en-US" dirty="0"/>
              <a:t>Gaining GPU functionality with out Harmonize traditional kernel development</a:t>
            </a:r>
          </a:p>
          <a:p>
            <a:r>
              <a:rPr lang="en-US" dirty="0"/>
              <a:t>Profiling for both GPU and CPU systems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E495A-2A4D-74C8-837A-2F85CE712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0E2BC-1A67-CFDC-82F6-6A8109D28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Monte Carlo / Dynamic Code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3618F-FD01-49C8-E6CC-39A142231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FB55-84C6-B64A-988D-585CA118354E}" type="slidenum">
              <a:rPr lang="en-US" smtClean="0"/>
              <a:t>19</a:t>
            </a:fld>
            <a:r>
              <a:rPr lang="en-US"/>
              <a:t>/20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373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DA1B6-0E45-9BC2-5586-41243D14D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2E78D-9005-358F-1533-283A6A8AC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Monte Carlo / Dynamic Code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B72D1-B8FE-4B94-93F7-E26B9FE80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FB55-84C6-B64A-988D-585CA118354E}" type="slidenum">
              <a:rPr lang="en-US" smtClean="0"/>
              <a:t>2</a:t>
            </a:fld>
            <a:r>
              <a:rPr lang="en-US" dirty="0"/>
              <a:t>/13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33F974A-9A30-EE95-A97F-87B6512F2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5383" y="3975109"/>
            <a:ext cx="4354436" cy="210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blue and yellow logo&#10;&#10;Description automatically generated">
            <a:extLst>
              <a:ext uri="{FF2B5EF4-FFF2-40B4-BE49-F238E27FC236}">
                <a16:creationId xmlns:a16="http://schemas.microsoft.com/office/drawing/2014/main" id="{B6236EE3-9494-0CAA-42A7-2B0495B6F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790" y="2592430"/>
            <a:ext cx="1191741" cy="1072567"/>
          </a:xfrm>
          <a:prstGeom prst="rect">
            <a:avLst/>
          </a:prstGeom>
        </p:spPr>
      </p:pic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16222E6B-42FA-65B5-FB3C-68AA1D1D9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383" y="2582275"/>
            <a:ext cx="2509031" cy="965564"/>
          </a:xfrm>
          <a:prstGeom prst="rect">
            <a:avLst/>
          </a:prstGeom>
        </p:spPr>
      </p:pic>
      <p:pic>
        <p:nvPicPr>
          <p:cNvPr id="15" name="Picture 14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18F9A262-D6C6-0571-06C4-59B0D52FE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383" y="1811068"/>
            <a:ext cx="2580148" cy="647284"/>
          </a:xfrm>
          <a:prstGeom prst="rect">
            <a:avLst/>
          </a:prstGeom>
        </p:spPr>
      </p:pic>
      <p:pic>
        <p:nvPicPr>
          <p:cNvPr id="17" name="Picture 16" descr="A red and black logo&#10;&#10;Description automatically generated">
            <a:extLst>
              <a:ext uri="{FF2B5EF4-FFF2-40B4-BE49-F238E27FC236}">
                <a16:creationId xmlns:a16="http://schemas.microsoft.com/office/drawing/2014/main" id="{16C42C5C-342E-34C2-C56C-D0BE7394E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9805" y="2594849"/>
            <a:ext cx="955489" cy="1070148"/>
          </a:xfrm>
          <a:prstGeom prst="rect">
            <a:avLst/>
          </a:prstGeom>
        </p:spPr>
      </p:pic>
      <p:pic>
        <p:nvPicPr>
          <p:cNvPr id="19" name="Picture 18" descr="Orange and black text on a black background&#10;&#10;Description automatically generated">
            <a:extLst>
              <a:ext uri="{FF2B5EF4-FFF2-40B4-BE49-F238E27FC236}">
                <a16:creationId xmlns:a16="http://schemas.microsoft.com/office/drawing/2014/main" id="{335A9822-DDF0-464A-10A2-41F050AE07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2993" y="1122969"/>
            <a:ext cx="3555213" cy="1133043"/>
          </a:xfrm>
          <a:prstGeom prst="rect">
            <a:avLst/>
          </a:prstGeom>
        </p:spPr>
      </p:pic>
      <p:pic>
        <p:nvPicPr>
          <p:cNvPr id="21" name="Picture 20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B8C4F5B9-2DA6-8131-342D-62E7DBF664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6107" y="3752893"/>
            <a:ext cx="2630424" cy="12665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FCDFE663-9C62-CA89-FB13-F5AAE614D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75307" cy="1325563"/>
          </a:xfrm>
        </p:spPr>
        <p:txBody>
          <a:bodyPr/>
          <a:lstStyle/>
          <a:p>
            <a:r>
              <a:rPr lang="en-US" dirty="0"/>
              <a:t>Affiliations</a:t>
            </a:r>
          </a:p>
        </p:txBody>
      </p:sp>
      <p:pic>
        <p:nvPicPr>
          <p:cNvPr id="2050" name="Picture 2" descr="Archive | PSAAP">
            <a:extLst>
              <a:ext uri="{FF2B5EF4-FFF2-40B4-BE49-F238E27FC236}">
                <a16:creationId xmlns:a16="http://schemas.microsoft.com/office/drawing/2014/main" id="{A410C5B3-4525-13AD-42B9-7068062BF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9461" y="1773128"/>
            <a:ext cx="1893663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C0C0280-FAFE-8A2C-C511-236771AB336D}"/>
              </a:ext>
            </a:extLst>
          </p:cNvPr>
          <p:cNvSpPr txBox="1"/>
          <p:nvPr/>
        </p:nvSpPr>
        <p:spPr>
          <a:xfrm>
            <a:off x="5662902" y="5015934"/>
            <a:ext cx="63462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0">
              <a:lnSpc>
                <a:spcPct val="100000"/>
              </a:lnSpc>
              <a:buNone/>
            </a:pPr>
            <a:r>
              <a:rPr lang="en-US" sz="1600" dirty="0">
                <a:latin typeface="Lucida Grande" panose="020B0600040502020204" pitchFamily="34" charset="0"/>
                <a:cs typeface="Lucida Grande" panose="020B0600040502020204" pitchFamily="34" charset="0"/>
              </a:rPr>
              <a:t>Advancing the state of the art of </a:t>
            </a:r>
            <a:r>
              <a:rPr lang="en-US" sz="16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Monte Carlo neutronics calculations </a:t>
            </a:r>
            <a:r>
              <a:rPr lang="en-US" sz="1600" dirty="0">
                <a:latin typeface="Lucida Grande" panose="020B0600040502020204" pitchFamily="34" charset="0"/>
                <a:cs typeface="Lucida Grande" panose="020B0600040502020204" pitchFamily="34" charset="0"/>
              </a:rPr>
              <a:t>particularly for solving </a:t>
            </a:r>
            <a:r>
              <a:rPr lang="en-US" sz="16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time-dependent transport problems</a:t>
            </a:r>
            <a:r>
              <a:rPr lang="en-US" sz="1600" dirty="0">
                <a:latin typeface="Lucida Grande" panose="020B0600040502020204" pitchFamily="34" charset="0"/>
                <a:cs typeface="Lucida Grande" panose="020B0600040502020204" pitchFamily="34" charset="0"/>
              </a:rPr>
              <a:t> on </a:t>
            </a:r>
            <a:r>
              <a:rPr lang="en-US" sz="16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exascale</a:t>
            </a:r>
            <a:r>
              <a:rPr lang="en-US" sz="16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computer architectures </a:t>
            </a:r>
            <a:r>
              <a:rPr lang="en-US" sz="1600" dirty="0">
                <a:latin typeface="Lucida Grande" panose="020B0600040502020204" pitchFamily="34" charset="0"/>
                <a:cs typeface="Lucida Grande" panose="020B0600040502020204" pitchFamily="34" charset="0"/>
              </a:rPr>
              <a:t>in a </a:t>
            </a:r>
            <a:r>
              <a:rPr lang="en-US" sz="16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sustainable</a:t>
            </a:r>
            <a:r>
              <a:rPr lang="en-US" sz="16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16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open-source community</a:t>
            </a:r>
          </a:p>
        </p:txBody>
      </p:sp>
    </p:spTree>
    <p:extLst>
      <p:ext uri="{BB962C8B-B14F-4D97-AF65-F5344CB8AC3E}">
        <p14:creationId xmlns:p14="http://schemas.microsoft.com/office/powerpoint/2010/main" val="98201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BE7EC-1E9C-8719-4804-10014370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72078" cy="1325563"/>
          </a:xfrm>
        </p:spPr>
        <p:txBody>
          <a:bodyPr>
            <a:normAutofit/>
          </a:bodyPr>
          <a:lstStyle/>
          <a:p>
            <a:r>
              <a:rPr lang="en-US" sz="4000" dirty="0"/>
              <a:t>Publications that Force Good Development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A97AF-B56E-D21A-D402-097440F08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923F7-5533-8ECD-D056-4686CA84A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Monte Carlo / Dynamic Code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AD4F8-5092-0E10-E654-C78AAA37B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FB55-84C6-B64A-988D-585CA118354E}" type="slidenum">
              <a:rPr lang="en-US" smtClean="0"/>
              <a:t>20</a:t>
            </a:fld>
            <a:r>
              <a:rPr lang="en-US" dirty="0"/>
              <a:t>/20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4A375F-2AC5-90FC-B2C5-7B3E28E94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22" y="1690688"/>
            <a:ext cx="7772400" cy="424622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1F65C80-478E-4D70-838A-565F552F3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122" y="2174572"/>
            <a:ext cx="3278459" cy="327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43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006B3-7CD5-C51E-0283-6DB651729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MC/DC as a Sustainable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68CB9-BEF5-CE01-E18D-B48A186A4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project by academic institutions for academic institutions</a:t>
            </a:r>
          </a:p>
          <a:p>
            <a:r>
              <a:rPr lang="en-US" dirty="0"/>
              <a:t>MC/DC mirrors the organization that created it</a:t>
            </a:r>
          </a:p>
          <a:p>
            <a:r>
              <a:rPr lang="en-US" dirty="0"/>
              <a:t>Focused on reproducibility and shortest time to discovery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B543D-DD4F-041A-CDBE-FC9B45CB8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3AAC2-6758-72AD-7361-58A02480F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Monte Carlo / Dynamic Code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988D7-957E-8231-D082-3FD6F5532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FB55-84C6-B64A-988D-585CA118354E}" type="slidenum">
              <a:rPr lang="en-US" smtClean="0"/>
              <a:t>21</a:t>
            </a:fld>
            <a:r>
              <a:rPr lang="en-US"/>
              <a:t>/30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600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6CB188-6C3B-53C4-5173-DBD240D02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7A42-1143-48FC-B4BA-4801294DBEED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A76CC2-B54C-48EB-4022-8179AFC8E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31"/>
          <a:stretch/>
        </p:blipFill>
        <p:spPr>
          <a:xfrm>
            <a:off x="608095" y="730040"/>
            <a:ext cx="10975809" cy="394482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5723512-BDCC-8674-BC2C-3A69CE481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84540" y="4826088"/>
            <a:ext cx="1222917" cy="122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2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040EBC7D-D572-58FE-7AFE-96F673E592EA}"/>
              </a:ext>
            </a:extLst>
          </p:cNvPr>
          <p:cNvSpPr/>
          <p:nvPr/>
        </p:nvSpPr>
        <p:spPr>
          <a:xfrm>
            <a:off x="3438533" y="1573803"/>
            <a:ext cx="1968497" cy="4093616"/>
          </a:xfrm>
          <a:prstGeom prst="rect">
            <a:avLst/>
          </a:prstGeom>
          <a:solidFill>
            <a:srgbClr val="A8D3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harmonize.py</a:t>
            </a:r>
            <a:endParaRPr lang="en-US" dirty="0">
              <a:solidFill>
                <a:schemeClr val="tx1"/>
              </a:solidFill>
              <a:latin typeface="Cascadia Code SemiLight" panose="020B0609020000020004" pitchFamily="34" charset="0"/>
              <a:ea typeface="Cascadia Code SemiLight" panose="020B0609020000020004" pitchFamily="34" charset="0"/>
              <a:cs typeface="Cascadia Code SemiLight" panose="020B06090200000200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B59543-A6F6-E913-F8BA-D98EA23D7F80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Harmonize!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4BAE39-1F7B-93DA-7174-E9BC5989021E}"/>
              </a:ext>
            </a:extLst>
          </p:cNvPr>
          <p:cNvSpPr/>
          <p:nvPr/>
        </p:nvSpPr>
        <p:spPr>
          <a:xfrm>
            <a:off x="3762384" y="2213788"/>
            <a:ext cx="1320797" cy="1267123"/>
          </a:xfrm>
          <a:prstGeom prst="rect">
            <a:avLst/>
          </a:prstGeom>
          <a:solidFill>
            <a:srgbClr val="3C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compiles to IR using </a:t>
            </a:r>
            <a:r>
              <a:rPr lang="en-US" sz="12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Numba</a:t>
            </a:r>
            <a:r>
              <a:rPr lang="en-US" sz="12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(PTX)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FDAAA5-D384-9861-F2A5-F714B6C6446B}"/>
              </a:ext>
            </a:extLst>
          </p:cNvPr>
          <p:cNvSpPr/>
          <p:nvPr/>
        </p:nvSpPr>
        <p:spPr>
          <a:xfrm>
            <a:off x="9848856" y="2998217"/>
            <a:ext cx="1968497" cy="1166594"/>
          </a:xfrm>
          <a:prstGeom prst="rect">
            <a:avLst/>
          </a:prstGeom>
          <a:solidFill>
            <a:srgbClr val="00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nvcc</a:t>
            </a:r>
            <a:endParaRPr lang="en-US" dirty="0">
              <a:latin typeface="Cascadia Code SemiLight" panose="020B0609020000020004" pitchFamily="34" charset="0"/>
              <a:ea typeface="Cascadia Code SemiLight" panose="020B0609020000020004" pitchFamily="34" charset="0"/>
              <a:cs typeface="Cascadia Code SemiLight" panose="020B06090200000200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5C51A5C-CF24-12FC-FD37-38A5E83DD003}"/>
              </a:ext>
            </a:extLst>
          </p:cNvPr>
          <p:cNvSpPr/>
          <p:nvPr/>
        </p:nvSpPr>
        <p:spPr>
          <a:xfrm>
            <a:off x="639781" y="2565400"/>
            <a:ext cx="1968497" cy="27122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MC/DC Run function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4C9877B-0E0C-58B0-945E-824AF8FF81C9}"/>
              </a:ext>
            </a:extLst>
          </p:cNvPr>
          <p:cNvSpPr/>
          <p:nvPr/>
        </p:nvSpPr>
        <p:spPr>
          <a:xfrm>
            <a:off x="3762382" y="4125114"/>
            <a:ext cx="1320797" cy="1152579"/>
          </a:xfrm>
          <a:prstGeom prst="rect">
            <a:avLst/>
          </a:prstGeom>
          <a:solidFill>
            <a:srgbClr val="3C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fix </a:t>
            </a:r>
            <a:r>
              <a:rPr lang="en-US" sz="12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gobbledygook</a:t>
            </a:r>
            <a:endParaRPr lang="en-US" sz="1400" dirty="0">
              <a:latin typeface="Cascadia Code SemiLight" panose="020B0609020000020004" pitchFamily="34" charset="0"/>
              <a:ea typeface="Cascadia Code SemiLight" panose="020B0609020000020004" pitchFamily="34" charset="0"/>
              <a:cs typeface="Cascadia Code SemiLight" panose="020B0609020000020004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784214F-FEBB-ED81-67A0-5302F3347335}"/>
              </a:ext>
            </a:extLst>
          </p:cNvPr>
          <p:cNvGrpSpPr/>
          <p:nvPr/>
        </p:nvGrpSpPr>
        <p:grpSpPr>
          <a:xfrm>
            <a:off x="6627817" y="1531719"/>
            <a:ext cx="2414583" cy="4093616"/>
            <a:chOff x="6627817" y="1531719"/>
            <a:chExt cx="2414583" cy="4093616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3AAEEE1-6157-982C-1EBB-883839259CCE}"/>
                </a:ext>
              </a:extLst>
            </p:cNvPr>
            <p:cNvSpPr/>
            <p:nvPr/>
          </p:nvSpPr>
          <p:spPr>
            <a:xfrm>
              <a:off x="6627817" y="1531719"/>
              <a:ext cx="2414583" cy="4093616"/>
            </a:xfrm>
            <a:prstGeom prst="rect">
              <a:avLst/>
            </a:prstGeom>
            <a:solidFill>
              <a:srgbClr val="004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 err="1">
                  <a:latin typeface="Cascadia Code SemiLight" panose="020B0609020000020004" pitchFamily="34" charset="0"/>
                  <a:ea typeface="Cascadia Code SemiLight" panose="020B0609020000020004" pitchFamily="34" charset="0"/>
                  <a:cs typeface="Cascadia Code SemiLight" panose="020B0609020000020004" pitchFamily="34" charset="0"/>
                </a:rPr>
                <a:t>harmonize.cpp</a:t>
              </a:r>
              <a:endParaRPr lang="en-US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6773F67-3B3B-24D9-BA86-DC88187BE968}"/>
                </a:ext>
              </a:extLst>
            </p:cNvPr>
            <p:cNvSpPr/>
            <p:nvPr/>
          </p:nvSpPr>
          <p:spPr>
            <a:xfrm>
              <a:off x="6627817" y="2287782"/>
              <a:ext cx="1968497" cy="707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5360CB4-02A7-5C47-FD25-285EDB0945A1}"/>
                </a:ext>
              </a:extLst>
            </p:cNvPr>
            <p:cNvSpPr/>
            <p:nvPr/>
          </p:nvSpPr>
          <p:spPr>
            <a:xfrm>
              <a:off x="6627817" y="3266887"/>
              <a:ext cx="1968497" cy="707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73A1033-0CA2-F640-565C-41243ADE8F1E}"/>
                </a:ext>
              </a:extLst>
            </p:cNvPr>
            <p:cNvSpPr/>
            <p:nvPr/>
          </p:nvSpPr>
          <p:spPr>
            <a:xfrm>
              <a:off x="6627817" y="4245992"/>
              <a:ext cx="1968497" cy="707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endParaRP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5C997B33-A7B4-8A0A-A7CC-E7706EBED53D}"/>
              </a:ext>
            </a:extLst>
          </p:cNvPr>
          <p:cNvSpPr/>
          <p:nvPr/>
        </p:nvSpPr>
        <p:spPr>
          <a:xfrm>
            <a:off x="838200" y="3820314"/>
            <a:ext cx="1631945" cy="318664"/>
          </a:xfrm>
          <a:prstGeom prst="rect">
            <a:avLst/>
          </a:prstGeom>
          <a:solidFill>
            <a:srgbClr val="438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MC/DC Function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8938392-0F7F-B45E-D3C2-8545D09EB2D1}"/>
              </a:ext>
            </a:extLst>
          </p:cNvPr>
          <p:cNvSpPr/>
          <p:nvPr/>
        </p:nvSpPr>
        <p:spPr>
          <a:xfrm>
            <a:off x="990600" y="3972714"/>
            <a:ext cx="1631945" cy="318664"/>
          </a:xfrm>
          <a:prstGeom prst="rect">
            <a:avLst/>
          </a:prstGeom>
          <a:solidFill>
            <a:srgbClr val="438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MC/DC Function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EE642E2-9A72-6F2D-A60D-4E53779C9162}"/>
              </a:ext>
            </a:extLst>
          </p:cNvPr>
          <p:cNvSpPr/>
          <p:nvPr/>
        </p:nvSpPr>
        <p:spPr>
          <a:xfrm>
            <a:off x="1143000" y="4125114"/>
            <a:ext cx="1631945" cy="318664"/>
          </a:xfrm>
          <a:prstGeom prst="rect">
            <a:avLst/>
          </a:prstGeom>
          <a:solidFill>
            <a:srgbClr val="438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MC/DC Function</a:t>
            </a:r>
          </a:p>
        </p:txBody>
      </p:sp>
      <p:sp>
        <p:nvSpPr>
          <p:cNvPr id="62" name="Frame 61">
            <a:extLst>
              <a:ext uri="{FF2B5EF4-FFF2-40B4-BE49-F238E27FC236}">
                <a16:creationId xmlns:a16="http://schemas.microsoft.com/office/drawing/2014/main" id="{0748E398-4487-ECA1-5E0C-8B51A526FC75}"/>
              </a:ext>
            </a:extLst>
          </p:cNvPr>
          <p:cNvSpPr/>
          <p:nvPr/>
        </p:nvSpPr>
        <p:spPr>
          <a:xfrm>
            <a:off x="5883286" y="1232665"/>
            <a:ext cx="3489314" cy="4723636"/>
          </a:xfrm>
          <a:prstGeom prst="frame">
            <a:avLst>
              <a:gd name="adj1" fmla="val 6286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2DB43580-52E8-1688-A007-077F5DAC39A3}"/>
              </a:ext>
            </a:extLst>
          </p:cNvPr>
          <p:cNvCxnSpPr>
            <a:stCxn id="62" idx="3"/>
            <a:endCxn id="22" idx="1"/>
          </p:cNvCxnSpPr>
          <p:nvPr/>
        </p:nvCxnSpPr>
        <p:spPr>
          <a:xfrm flipV="1">
            <a:off x="9372600" y="3581514"/>
            <a:ext cx="476256" cy="129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9BBDABB5-4EA4-5948-58B6-11B51D39D360}"/>
              </a:ext>
            </a:extLst>
          </p:cNvPr>
          <p:cNvSpPr/>
          <p:nvPr/>
        </p:nvSpPr>
        <p:spPr>
          <a:xfrm>
            <a:off x="9848856" y="4536171"/>
            <a:ext cx="1968497" cy="1166594"/>
          </a:xfrm>
          <a:prstGeom prst="rect">
            <a:avLst/>
          </a:prstGeom>
          <a:solidFill>
            <a:srgbClr val="00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CUDA executable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7F70D4B-ED8F-66F9-EA14-D203EAA950A1}"/>
              </a:ext>
            </a:extLst>
          </p:cNvPr>
          <p:cNvCxnSpPr>
            <a:stCxn id="22" idx="2"/>
            <a:endCxn id="70" idx="0"/>
          </p:cNvCxnSpPr>
          <p:nvPr/>
        </p:nvCxnSpPr>
        <p:spPr>
          <a:xfrm>
            <a:off x="10833105" y="4164811"/>
            <a:ext cx="0" cy="3713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Date Placeholder 72">
            <a:extLst>
              <a:ext uri="{FF2B5EF4-FFF2-40B4-BE49-F238E27FC236}">
                <a16:creationId xmlns:a16="http://schemas.microsoft.com/office/drawing/2014/main" id="{0A1963B9-D45E-6807-F62E-D80077293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74" name="Footer Placeholder 73">
            <a:extLst>
              <a:ext uri="{FF2B5EF4-FFF2-40B4-BE49-F238E27FC236}">
                <a16:creationId xmlns:a16="http://schemas.microsoft.com/office/drawing/2014/main" id="{B6267196-54B8-9B87-5D44-10887BB6E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Monte Carlo / Dynamic Code</a:t>
            </a:r>
          </a:p>
        </p:txBody>
      </p:sp>
      <p:sp>
        <p:nvSpPr>
          <p:cNvPr id="75" name="Slide Number Placeholder 74">
            <a:extLst>
              <a:ext uri="{FF2B5EF4-FFF2-40B4-BE49-F238E27FC236}">
                <a16:creationId xmlns:a16="http://schemas.microsoft.com/office/drawing/2014/main" id="{12F4B0A5-1D2F-03AA-A59C-C1D53B5C3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BBB15-AE35-E04C-A42D-B940C4111BD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9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0.25521 -0.067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0" y="-338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0.24244 -0.0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96" y="-298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0.2362 -0.0587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0" y="-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077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077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077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62 -0.05879 L 0.45234 -0.199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-703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21 -0.0676 L 0.42786 0.0488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581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245 -0.0625 L 0.44049 -0.078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96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1" grpId="0" animBg="1"/>
      <p:bldP spid="22" grpId="0" animBg="1"/>
      <p:bldP spid="52" grpId="0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7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C45B8-60AE-630B-3944-2E7E838A1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75307" cy="1325563"/>
          </a:xfrm>
        </p:spPr>
        <p:txBody>
          <a:bodyPr/>
          <a:lstStyle/>
          <a:p>
            <a:r>
              <a:rPr lang="en-US" dirty="0" err="1"/>
              <a:t>Numba</a:t>
            </a:r>
            <a:r>
              <a:rPr lang="en-US" dirty="0"/>
              <a:t> Compilation</a:t>
            </a:r>
          </a:p>
        </p:txBody>
      </p:sp>
      <p:sp>
        <p:nvSpPr>
          <p:cNvPr id="53" name="Date Placeholder 52">
            <a:extLst>
              <a:ext uri="{FF2B5EF4-FFF2-40B4-BE49-F238E27FC236}">
                <a16:creationId xmlns:a16="http://schemas.microsoft.com/office/drawing/2014/main" id="{DE97E466-5728-A6B1-BDC6-150B2BDC8B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54" name="Footer Placeholder 53">
            <a:extLst>
              <a:ext uri="{FF2B5EF4-FFF2-40B4-BE49-F238E27FC236}">
                <a16:creationId xmlns:a16="http://schemas.microsoft.com/office/drawing/2014/main" id="{DC53CB62-26E2-EB43-F409-5661672AC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Monte Carlo / Dynamic Code</a:t>
            </a:r>
          </a:p>
        </p:txBody>
      </p:sp>
      <p:sp>
        <p:nvSpPr>
          <p:cNvPr id="55" name="Slide Number Placeholder 54">
            <a:extLst>
              <a:ext uri="{FF2B5EF4-FFF2-40B4-BE49-F238E27FC236}">
                <a16:creationId xmlns:a16="http://schemas.microsoft.com/office/drawing/2014/main" id="{63DAB87C-E4F4-DE7D-6530-CB5265F6F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BDBBB15-AE35-E04C-A42D-B940C4111BD4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6CA6A7-678C-C37E-A4E9-1C0D5F8EC275}"/>
              </a:ext>
            </a:extLst>
          </p:cNvPr>
          <p:cNvSpPr/>
          <p:nvPr/>
        </p:nvSpPr>
        <p:spPr>
          <a:xfrm>
            <a:off x="838200" y="1854178"/>
            <a:ext cx="10515600" cy="2186598"/>
          </a:xfrm>
          <a:prstGeom prst="rect">
            <a:avLst/>
          </a:prstGeom>
          <a:solidFill>
            <a:srgbClr val="FFE8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scadia Code SemiLight" panose="020B0609020000020004" pitchFamily="34" charset="0"/>
              <a:ea typeface="Cascadia Code SemiLight" panose="020B0609020000020004" pitchFamily="34" charset="0"/>
              <a:cs typeface="Cascadia Code SemiLight" panose="020B06090200000200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57740D-7BA9-251A-F6D6-434495226744}"/>
              </a:ext>
            </a:extLst>
          </p:cNvPr>
          <p:cNvSpPr/>
          <p:nvPr/>
        </p:nvSpPr>
        <p:spPr>
          <a:xfrm>
            <a:off x="1584447" y="2000999"/>
            <a:ext cx="1613037" cy="682189"/>
          </a:xfrm>
          <a:prstGeom prst="rect">
            <a:avLst/>
          </a:prstGeom>
          <a:solidFill>
            <a:srgbClr val="4382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Python Function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2834A0-57A7-6427-C957-9B4F9AABC4A2}"/>
              </a:ext>
            </a:extLst>
          </p:cNvPr>
          <p:cNvSpPr/>
          <p:nvPr/>
        </p:nvSpPr>
        <p:spPr>
          <a:xfrm>
            <a:off x="1584448" y="3065992"/>
            <a:ext cx="1613037" cy="682189"/>
          </a:xfrm>
          <a:prstGeom prst="rect">
            <a:avLst/>
          </a:prstGeom>
          <a:solidFill>
            <a:srgbClr val="4382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Bytecode Analysis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B11477-3A69-87D2-7E8F-E86D189E14EA}"/>
              </a:ext>
            </a:extLst>
          </p:cNvPr>
          <p:cNvSpPr/>
          <p:nvPr/>
        </p:nvSpPr>
        <p:spPr>
          <a:xfrm>
            <a:off x="4082318" y="3065992"/>
            <a:ext cx="2355999" cy="682189"/>
          </a:xfrm>
          <a:prstGeom prst="rect">
            <a:avLst/>
          </a:prstGeom>
          <a:solidFill>
            <a:srgbClr val="4382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Numba IR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C82E5C-00F5-80A0-12DC-CB178CF5A545}"/>
              </a:ext>
            </a:extLst>
          </p:cNvPr>
          <p:cNvSpPr/>
          <p:nvPr/>
        </p:nvSpPr>
        <p:spPr>
          <a:xfrm>
            <a:off x="4082317" y="1975599"/>
            <a:ext cx="2355999" cy="682189"/>
          </a:xfrm>
          <a:prstGeom prst="rect">
            <a:avLst/>
          </a:prstGeom>
          <a:solidFill>
            <a:srgbClr val="4382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Function arguments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CFA368-05EF-D319-5775-E2982E1B414D}"/>
              </a:ext>
            </a:extLst>
          </p:cNvPr>
          <p:cNvSpPr/>
          <p:nvPr/>
        </p:nvSpPr>
        <p:spPr>
          <a:xfrm>
            <a:off x="8758786" y="2331953"/>
            <a:ext cx="2355999" cy="998876"/>
          </a:xfrm>
          <a:prstGeom prst="rect">
            <a:avLst/>
          </a:prstGeom>
          <a:solidFill>
            <a:srgbClr val="4382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Type Inference</a:t>
            </a:r>
            <a:br>
              <a:rPr lang="en-US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</a:br>
            <a:r>
              <a:rPr lang="en-US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(unless specified)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7C6344-324F-6ECF-965E-FEB2A74D0D11}"/>
              </a:ext>
            </a:extLst>
          </p:cNvPr>
          <p:cNvSpPr/>
          <p:nvPr/>
        </p:nvSpPr>
        <p:spPr>
          <a:xfrm>
            <a:off x="8875095" y="4262883"/>
            <a:ext cx="2123380" cy="9988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LLVM IR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021643-192B-64C7-511E-D154CCD36F4A}"/>
              </a:ext>
            </a:extLst>
          </p:cNvPr>
          <p:cNvSpPr/>
          <p:nvPr/>
        </p:nvSpPr>
        <p:spPr>
          <a:xfrm>
            <a:off x="6036473" y="4259701"/>
            <a:ext cx="1730153" cy="99887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LLVM/NVVM JIT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3103ED-DAE0-6282-C26D-80D4EC77EAFA}"/>
              </a:ext>
            </a:extLst>
          </p:cNvPr>
          <p:cNvSpPr/>
          <p:nvPr/>
        </p:nvSpPr>
        <p:spPr>
          <a:xfrm>
            <a:off x="3347955" y="4261292"/>
            <a:ext cx="1730153" cy="9988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Machine Code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6895FD4-224C-EB96-98C7-1D63216A7EB6}"/>
              </a:ext>
            </a:extLst>
          </p:cNvPr>
          <p:cNvSpPr/>
          <p:nvPr/>
        </p:nvSpPr>
        <p:spPr>
          <a:xfrm>
            <a:off x="817729" y="4253714"/>
            <a:ext cx="1754906" cy="998876"/>
          </a:xfrm>
          <a:prstGeom prst="ellipse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Execute!</a:t>
            </a:r>
          </a:p>
        </p:txBody>
      </p:sp>
      <p:pic>
        <p:nvPicPr>
          <p:cNvPr id="14" name="Picture 4" descr="LLVM - Wikipedia">
            <a:extLst>
              <a:ext uri="{FF2B5EF4-FFF2-40B4-BE49-F238E27FC236}">
                <a16:creationId xmlns:a16="http://schemas.microsoft.com/office/drawing/2014/main" id="{5732122D-AC3E-3A09-1A23-E97ADD244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48015">
            <a:off x="10117678" y="4528479"/>
            <a:ext cx="736264" cy="46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BDD18C58-69F6-7228-80B1-21872081F6DF}"/>
              </a:ext>
            </a:extLst>
          </p:cNvPr>
          <p:cNvSpPr/>
          <p:nvPr/>
        </p:nvSpPr>
        <p:spPr>
          <a:xfrm>
            <a:off x="2957102" y="5540999"/>
            <a:ext cx="2511860" cy="499439"/>
          </a:xfrm>
          <a:prstGeom prst="flowChartTerminator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Cache</a:t>
            </a:r>
          </a:p>
        </p:txBody>
      </p:sp>
      <p:pic>
        <p:nvPicPr>
          <p:cNvPr id="16" name="Picture 6" descr="Numba - Wikipedia">
            <a:extLst>
              <a:ext uri="{FF2B5EF4-FFF2-40B4-BE49-F238E27FC236}">
                <a16:creationId xmlns:a16="http://schemas.microsoft.com/office/drawing/2014/main" id="{2B110D17-5CB1-C922-578F-49FB6D80E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0020" y="3127722"/>
            <a:ext cx="602556" cy="60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0DC019F-890B-B982-4E3D-4367DC705799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>
            <a:off x="2390966" y="2683188"/>
            <a:ext cx="1" cy="3828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65367E1-44C3-EB11-3175-B9BEF385F125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3197485" y="3407087"/>
            <a:ext cx="88483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8C9CC0D-F4D0-B88B-EA95-E975190BAC87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 flipH="1">
            <a:off x="9936785" y="3330829"/>
            <a:ext cx="1" cy="9320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or: Elbow 29">
            <a:extLst>
              <a:ext uri="{FF2B5EF4-FFF2-40B4-BE49-F238E27FC236}">
                <a16:creationId xmlns:a16="http://schemas.microsoft.com/office/drawing/2014/main" id="{F54E9420-58B8-46DA-DD67-FB44BBE4766C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 flipV="1">
            <a:off x="6438317" y="2831391"/>
            <a:ext cx="2320469" cy="575696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or: Elbow 31">
            <a:extLst>
              <a:ext uri="{FF2B5EF4-FFF2-40B4-BE49-F238E27FC236}">
                <a16:creationId xmlns:a16="http://schemas.microsoft.com/office/drawing/2014/main" id="{FEF919C0-5466-D744-6A41-8D33191614F9}"/>
              </a:ext>
            </a:extLst>
          </p:cNvPr>
          <p:cNvCxnSpPr>
            <a:stCxn id="8" idx="3"/>
            <a:endCxn id="9" idx="1"/>
          </p:cNvCxnSpPr>
          <p:nvPr/>
        </p:nvCxnSpPr>
        <p:spPr>
          <a:xfrm>
            <a:off x="6438316" y="2316694"/>
            <a:ext cx="2320470" cy="514697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41CBCEA-119E-6E2A-5426-49EC80A19BC5}"/>
              </a:ext>
            </a:extLst>
          </p:cNvPr>
          <p:cNvCxnSpPr>
            <a:cxnSpLocks/>
            <a:stCxn id="10" idx="1"/>
            <a:endCxn id="11" idx="3"/>
          </p:cNvCxnSpPr>
          <p:nvPr/>
        </p:nvCxnSpPr>
        <p:spPr>
          <a:xfrm flipH="1" flipV="1">
            <a:off x="7766626" y="4759139"/>
            <a:ext cx="1108469" cy="318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53868E8-208D-318A-A510-ED95E5555E73}"/>
              </a:ext>
            </a:extLst>
          </p:cNvPr>
          <p:cNvCxnSpPr>
            <a:cxnSpLocks/>
            <a:stCxn id="11" idx="1"/>
            <a:endCxn id="12" idx="3"/>
          </p:cNvCxnSpPr>
          <p:nvPr/>
        </p:nvCxnSpPr>
        <p:spPr>
          <a:xfrm flipH="1">
            <a:off x="5078108" y="4759139"/>
            <a:ext cx="958365" cy="159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3970A59-AEB9-DCB5-0DB5-B05766B52300}"/>
              </a:ext>
            </a:extLst>
          </p:cNvPr>
          <p:cNvCxnSpPr>
            <a:cxnSpLocks/>
            <a:stCxn id="12" idx="2"/>
            <a:endCxn id="15" idx="0"/>
          </p:cNvCxnSpPr>
          <p:nvPr/>
        </p:nvCxnSpPr>
        <p:spPr>
          <a:xfrm>
            <a:off x="4213032" y="5260168"/>
            <a:ext cx="0" cy="2808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1078530-4AD8-4C01-160D-61AB93F9C4DF}"/>
              </a:ext>
            </a:extLst>
          </p:cNvPr>
          <p:cNvCxnSpPr>
            <a:cxnSpLocks/>
            <a:stCxn id="12" idx="1"/>
            <a:endCxn id="13" idx="6"/>
          </p:cNvCxnSpPr>
          <p:nvPr/>
        </p:nvCxnSpPr>
        <p:spPr>
          <a:xfrm flipH="1" flipV="1">
            <a:off x="2572635" y="4753152"/>
            <a:ext cx="775320" cy="75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4DFDF6A-AE27-DE4B-8B0D-0E02EA24FCBC}"/>
              </a:ext>
            </a:extLst>
          </p:cNvPr>
          <p:cNvSpPr txBox="1"/>
          <p:nvPr/>
        </p:nvSpPr>
        <p:spPr>
          <a:xfrm>
            <a:off x="7766626" y="3413332"/>
            <a:ext cx="316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bg2">
                    <a:lumMod val="50000"/>
                  </a:schemeClr>
                </a:solidFill>
                <a:latin typeface="Cascadia Code SemiBold" panose="020B0609020000020004" pitchFamily="34" charset="0"/>
                <a:ea typeface="Cascadia Code SemiBold" panose="020B0609020000020004" pitchFamily="34" charset="0"/>
                <a:cs typeface="Cascadia Code SemiBold" panose="020B0609020000020004" pitchFamily="34" charset="0"/>
              </a:rPr>
              <a:t>Python</a:t>
            </a:r>
          </a:p>
        </p:txBody>
      </p:sp>
    </p:spTree>
    <p:extLst>
      <p:ext uri="{BB962C8B-B14F-4D97-AF65-F5344CB8AC3E}">
        <p14:creationId xmlns:p14="http://schemas.microsoft.com/office/powerpoint/2010/main" val="110136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B74F5-A977-0666-CBE2-94CC5BFD0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559" y="441866"/>
            <a:ext cx="10580915" cy="674914"/>
          </a:xfrm>
        </p:spPr>
        <p:txBody>
          <a:bodyPr>
            <a:normAutofit/>
          </a:bodyPr>
          <a:lstStyle/>
          <a:p>
            <a:r>
              <a:rPr lang="en-US" sz="3100" dirty="0"/>
              <a:t>MC/DC Verification: Continuous energy physics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D12BE-A332-2F82-B53F-0AA92B422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7A42-1143-48FC-B4BA-4801294DBEED}" type="slidenum">
              <a:rPr lang="en-US" smtClean="0"/>
              <a:t>25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5A87E02-23F7-248C-600E-EC0DC10D511A}"/>
              </a:ext>
            </a:extLst>
          </p:cNvPr>
          <p:cNvSpPr txBox="1">
            <a:spLocks/>
          </p:cNvSpPr>
          <p:nvPr/>
        </p:nvSpPr>
        <p:spPr>
          <a:xfrm>
            <a:off x="257559" y="1309111"/>
            <a:ext cx="4782293" cy="4868663"/>
          </a:xfrm>
          <a:prstGeom prst="rect">
            <a:avLst/>
          </a:prstGeom>
        </p:spPr>
        <p:txBody>
          <a:bodyPr vert="horz" lIns="91440" tIns="45720" rIns="9144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sz="20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High-energy pulse in LEU pin cell</a:t>
            </a:r>
            <a:br>
              <a:rPr lang="en-US" sz="2000" b="1" dirty="0">
                <a:latin typeface="Lucida Grande" panose="020B0600040502020204" pitchFamily="34" charset="0"/>
                <a:cs typeface="Lucida Grande" panose="020B0600040502020204" pitchFamily="34" charset="0"/>
              </a:rPr>
            </a:br>
            <a:r>
              <a:rPr lang="en-US" sz="2000" dirty="0">
                <a:latin typeface="Lucida Grande" panose="020B0600040502020204" pitchFamily="34" charset="0"/>
                <a:cs typeface="Lucida Grande" panose="020B0600040502020204" pitchFamily="34" charset="0"/>
                <a:sym typeface="Wingdings" pitchFamily="2" charset="2"/>
              </a:rPr>
              <a:t> neutron slowing-down wave</a:t>
            </a:r>
            <a:endParaRPr lang="en-US" sz="20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sz="2000" dirty="0">
                <a:latin typeface="Lucida Grande" panose="020B0600040502020204" pitchFamily="34" charset="0"/>
                <a:cs typeface="Lucida Grande" panose="020B0600040502020204" pitchFamily="34" charset="0"/>
              </a:rPr>
              <a:t>Compared to </a:t>
            </a:r>
            <a:r>
              <a:rPr lang="en-US" sz="20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OpenMC</a:t>
            </a:r>
            <a:r>
              <a:rPr lang="en-US" sz="2000" dirty="0">
                <a:latin typeface="Lucida Grande" panose="020B0600040502020204" pitchFamily="34" charset="0"/>
                <a:cs typeface="Lucida Grande" panose="020B0600040502020204" pitchFamily="34" charset="0"/>
              </a:rPr>
              <a:t> result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sz="2000" dirty="0">
                <a:latin typeface="Lucida Grande" panose="020B0600040502020204" pitchFamily="34" charset="0"/>
                <a:cs typeface="Lucida Grande" panose="020B0600040502020204" pitchFamily="34" charset="0"/>
              </a:rPr>
              <a:t>Disagreement due to the missing</a:t>
            </a:r>
          </a:p>
          <a:p>
            <a:pPr lvl="1">
              <a:lnSpc>
                <a:spcPct val="150000"/>
              </a:lnSpc>
              <a:buClr>
                <a:schemeClr val="tx1"/>
              </a:buClr>
            </a:pPr>
            <a:r>
              <a:rPr lang="en-US" sz="2000" dirty="0">
                <a:latin typeface="Lucida Grande" panose="020B0600040502020204" pitchFamily="34" charset="0"/>
                <a:cs typeface="Lucida Grande" panose="020B0600040502020204" pitchFamily="34" charset="0"/>
              </a:rPr>
              <a:t>some inelastic reactions, and</a:t>
            </a:r>
          </a:p>
          <a:p>
            <a:pPr lvl="1">
              <a:lnSpc>
                <a:spcPct val="150000"/>
              </a:lnSpc>
              <a:buClr>
                <a:schemeClr val="tx1"/>
              </a:buClr>
            </a:pPr>
            <a:r>
              <a:rPr lang="en-US" sz="2000" dirty="0">
                <a:latin typeface="Lucida Grande" panose="020B0600040502020204" pitchFamily="34" charset="0"/>
                <a:cs typeface="Lucida Grande" panose="020B0600040502020204" pitchFamily="34" charset="0"/>
              </a:rPr>
              <a:t>high-fidelity scattering models</a:t>
            </a:r>
            <a:br>
              <a:rPr lang="en-US" sz="2000" dirty="0">
                <a:latin typeface="Lucida Grande" panose="020B0600040502020204" pitchFamily="34" charset="0"/>
                <a:cs typeface="Lucida Grande" panose="020B0600040502020204" pitchFamily="34" charset="0"/>
              </a:rPr>
            </a:br>
            <a:r>
              <a:rPr lang="en-US" sz="2000" dirty="0">
                <a:latin typeface="Lucida Grande" panose="020B0600040502020204" pitchFamily="34" charset="0"/>
                <a:cs typeface="Lucida Grande" panose="020B0600040502020204" pitchFamily="34" charset="0"/>
              </a:rPr>
              <a:t>[S(alpha, beta), …] in MC/DC.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</a:pPr>
            <a:r>
              <a:rPr lang="en-US" sz="20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OpenMC</a:t>
            </a:r>
            <a:r>
              <a:rPr lang="en-US" sz="2000" dirty="0">
                <a:latin typeface="Lucida Grande" panose="020B0600040502020204" pitchFamily="34" charset="0"/>
                <a:cs typeface="Lucida Grande" panose="020B0600040502020204" pitchFamily="34" charset="0"/>
              </a:rPr>
              <a:t> seems not tracking delayed neutrons yet.</a:t>
            </a:r>
          </a:p>
        </p:txBody>
      </p:sp>
      <p:pic>
        <p:nvPicPr>
          <p:cNvPr id="14" name="Picture 13" descr="A graph of energy and energy&#10;&#10;Description automatically generated">
            <a:extLst>
              <a:ext uri="{FF2B5EF4-FFF2-40B4-BE49-F238E27FC236}">
                <a16:creationId xmlns:a16="http://schemas.microsoft.com/office/drawing/2014/main" id="{598215E0-BD97-6B06-7286-C1DFF8C47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6432" y="2677270"/>
            <a:ext cx="7004304" cy="35021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C2AEB2E-1B2E-8336-4BAF-F09065757958}"/>
              </a:ext>
            </a:extLst>
          </p:cNvPr>
          <p:cNvGrpSpPr>
            <a:grpSpLocks noChangeAspect="1"/>
          </p:cNvGrpSpPr>
          <p:nvPr/>
        </p:nvGrpSpPr>
        <p:grpSpPr>
          <a:xfrm>
            <a:off x="5671932" y="1410839"/>
            <a:ext cx="1213460" cy="1213460"/>
            <a:chOff x="5783688" y="1156382"/>
            <a:chExt cx="1596980" cy="159698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AF2BA21-D0F4-9C04-C64E-BCDD149884E2}"/>
                </a:ext>
              </a:extLst>
            </p:cNvPr>
            <p:cNvSpPr>
              <a:spLocks/>
            </p:cNvSpPr>
            <p:nvPr/>
          </p:nvSpPr>
          <p:spPr>
            <a:xfrm>
              <a:off x="5783688" y="1156382"/>
              <a:ext cx="1596980" cy="159698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A4B6C16-4D89-0C3F-2E56-F73AC945B9EE}"/>
                </a:ext>
              </a:extLst>
            </p:cNvPr>
            <p:cNvSpPr>
              <a:spLocks/>
            </p:cNvSpPr>
            <p:nvPr/>
          </p:nvSpPr>
          <p:spPr>
            <a:xfrm>
              <a:off x="6096000" y="1458946"/>
              <a:ext cx="963695" cy="96369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4786151-D9CC-D1ED-E1B3-EB6BBBA606DC}"/>
              </a:ext>
            </a:extLst>
          </p:cNvPr>
          <p:cNvSpPr txBox="1"/>
          <p:nvPr/>
        </p:nvSpPr>
        <p:spPr>
          <a:xfrm>
            <a:off x="7041972" y="1792456"/>
            <a:ext cx="3156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UO</a:t>
            </a:r>
            <a:r>
              <a:rPr lang="en-US" sz="2000" b="1" baseline="-25000" dirty="0">
                <a:solidFill>
                  <a:srgbClr val="FF000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2</a:t>
            </a:r>
            <a:r>
              <a:rPr lang="en-US" sz="2000" b="1" dirty="0">
                <a:solidFill>
                  <a:srgbClr val="FF000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 (2.4% enrichment)</a:t>
            </a:r>
            <a:endParaRPr lang="en-US" sz="2000" b="1" baseline="-25000" dirty="0">
              <a:solidFill>
                <a:srgbClr val="FF0000"/>
              </a:solidFill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H</a:t>
            </a:r>
            <a:r>
              <a:rPr lang="en-US" sz="2000" b="1" baseline="-25000" dirty="0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2</a:t>
            </a:r>
            <a:r>
              <a:rPr lang="en-US" sz="2000" b="1" dirty="0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O + </a:t>
            </a:r>
            <a:r>
              <a:rPr lang="en-US" sz="2000" b="1" dirty="0">
                <a:solidFill>
                  <a:srgbClr val="00B05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Boron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B4000AD-AFF7-F567-A266-4CFC9F7AD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0B639AE-1BEE-A881-0692-C6D405E7A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Monte Carlo / Dynamic Code</a:t>
            </a:r>
          </a:p>
        </p:txBody>
      </p:sp>
    </p:spTree>
    <p:extLst>
      <p:ext uri="{BB962C8B-B14F-4D97-AF65-F5344CB8AC3E}">
        <p14:creationId xmlns:p14="http://schemas.microsoft.com/office/powerpoint/2010/main" val="2809002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56DAD-6673-8293-723D-D8398509F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652" y="267842"/>
            <a:ext cx="5586984" cy="5733415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Traceback (most recent call last):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File "/home/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joamorga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/workspace/MCDC/examples/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fixed_source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slab_absorbium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input.py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", line 48, in &lt;module&gt;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mcdc.run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File "/home/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joamorga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/workspace/MCDC/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mcdc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main.py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", line 61, in run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mcdc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= prepare()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    ^^^^^^^^^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File "/home/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joamorga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/workspace/MCDC/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mcdc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main.py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", line 191, in prepare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build_gpu_progs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File "/home/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joamorga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/workspace/MCDC/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mcdc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loop.py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", line 1208, in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build_gpu_progs</a:t>
            </a:r>
            <a:endParaRPr lang="en-US" sz="500" dirty="0">
              <a:latin typeface="Cascadia Code SemiLight" panose="020B0609020000020004" pitchFamily="34" charset="0"/>
              <a:ea typeface="Cascadia Code SemiLight" panose="020B0609020000020004" pitchFamily="34" charset="0"/>
              <a:cs typeface="Cascadia Code SemiLight" panose="020B06090200000200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process_sources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=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make_gpu_process_sources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(False)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               ^^^^^^^^^^^^^^^^^^^^^^^^^^^^^^^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File "/home/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joamorga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/workspace/MCDC/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mcdc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loop.py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", line 1112, in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make_gpu_process_sources</a:t>
            </a:r>
            <a:endParaRPr lang="en-US" sz="500" dirty="0">
              <a:latin typeface="Cascadia Code SemiLight" panose="020B0609020000020004" pitchFamily="34" charset="0"/>
              <a:ea typeface="Cascadia Code SemiLight" panose="020B0609020000020004" pitchFamily="34" charset="0"/>
              <a:cs typeface="Cascadia Code SemiLight" panose="020B06090200000200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spec =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adapt.harm.RuntimeSpec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spec_name,adapt.state_spec,base_fns,async_fns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    ^^^^^^^^^^^^^^^^^^^^^^^^^^^^^^^^^^^^^^^^^^^^^^^^^^^^^^^^^^^^^^^^^^^^^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File "/home/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joamorga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/workspace/harmonize/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harmonize.py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", line 1100, in __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init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__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self.generate_code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File "/home/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joamorga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/workspace/harmonize/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harmonize.py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", line 1564, in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generate_code</a:t>
            </a:r>
            <a:endParaRPr lang="en-US" sz="500" dirty="0">
              <a:latin typeface="Cascadia Code SemiLight" panose="020B0609020000020004" pitchFamily="34" charset="0"/>
              <a:ea typeface="Cascadia Code SemiLight" panose="020B0609020000020004" pitchFamily="34" charset="0"/>
              <a:cs typeface="Cascadia Code SemiLight" panose="020B06090200000200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ptx_text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=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extern_device_ptx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fn,self.type_map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         ^^^^^^^^^^^^^^^^^^^^^^^^^^^^^^^^^^^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File "/home/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joamorga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/workspace/harmonize/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harmonize.py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", line 636, in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extern_device_ptx</a:t>
            </a:r>
            <a:endParaRPr lang="en-US" sz="500" dirty="0">
              <a:latin typeface="Cascadia Code SemiLight" panose="020B0609020000020004" pitchFamily="34" charset="0"/>
              <a:ea typeface="Cascadia Code SemiLight" panose="020B0609020000020004" pitchFamily="34" charset="0"/>
              <a:cs typeface="Cascadia Code SemiLight" panose="020B06090200000200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ptx_text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,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res_type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=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device_ptx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func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                  ^^^^^^^^^^^^^^^^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File "/home/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joamorga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/workspace/harmonize/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harmonize.py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", line 121, in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device_ptx</a:t>
            </a:r>
            <a:endParaRPr lang="en-US" sz="500" dirty="0">
              <a:latin typeface="Cascadia Code SemiLight" panose="020B0609020000020004" pitchFamily="34" charset="0"/>
              <a:ea typeface="Cascadia Code SemiLight" panose="020B0609020000020004" pitchFamily="34" charset="0"/>
              <a:cs typeface="Cascadia Code SemiLight" panose="020B06090200000200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ptx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,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res_type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=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cuda.compile_ptx_for_current_device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func,fn_arg_ano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func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),device=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True,debug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=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DEBUG,opt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=(not DEBUG))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             ^^^^^^^^^^^^^^^^^^^^^^^^^^^^^^^^^^^^^^^^^^^^^^^^^^^^^^^^^^^^^^^^^^^^^^^^^^^^^^^^^^^^^^^^^^^^^^^^^^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File "/home/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joamorga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/miniconda3/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envs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/hip/lib/python3.11/site-packages/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numba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/hip/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compiler.py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", line 423, in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compile_llvm_ir_for_current_device</a:t>
            </a:r>
            <a:endParaRPr lang="en-US" sz="500" dirty="0">
              <a:latin typeface="Cascadia Code SemiLight" panose="020B0609020000020004" pitchFamily="34" charset="0"/>
              <a:ea typeface="Cascadia Code SemiLight" panose="020B0609020000020004" pitchFamily="34" charset="0"/>
              <a:cs typeface="Cascadia Code SemiLight" panose="020B06090200000200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return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compile_llvm_ir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    ^^^^^^^^^^^^^^^^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File "/home/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joamorga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/miniconda3/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envs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/hip/lib/python3.11/site-packages/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numba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/core/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compiler_lock.py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", line 35, in _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acquire_compile_lock</a:t>
            </a:r>
            <a:endParaRPr lang="en-US" sz="500" dirty="0">
              <a:latin typeface="Cascadia Code SemiLight" panose="020B0609020000020004" pitchFamily="34" charset="0"/>
              <a:ea typeface="Cascadia Code SemiLight" panose="020B0609020000020004" pitchFamily="34" charset="0"/>
              <a:cs typeface="Cascadia Code SemiLight" panose="020B06090200000200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return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func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(*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args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, **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kwargs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    ^^^^^^^^^^^^^^^^^^^^^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File "/home/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joamorga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/miniconda3/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envs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/hip/lib/python3.11/site-packages/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numba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/hip/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compiler.py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", line 354, in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compile_llvm_ir</a:t>
            </a:r>
            <a:endParaRPr lang="en-US" sz="500" dirty="0">
              <a:latin typeface="Cascadia Code SemiLight" panose="020B0609020000020004" pitchFamily="34" charset="0"/>
              <a:ea typeface="Cascadia Code SemiLight" panose="020B0609020000020004" pitchFamily="34" charset="0"/>
              <a:cs typeface="Cascadia Code SemiLight" panose="020B06090200000200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cres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: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CompileResult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=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compile_hip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                   ^^^^^^^^^^^^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File "/home/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joamorga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/miniconda3/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envs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/hip/lib/python3.11/site-packages/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numba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/core/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compiler_lock.py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", line 35, in _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acquire_compile_lock</a:t>
            </a:r>
            <a:endParaRPr lang="en-US" sz="500" dirty="0">
              <a:latin typeface="Cascadia Code SemiLight" panose="020B0609020000020004" pitchFamily="34" charset="0"/>
              <a:ea typeface="Cascadia Code SemiLight" panose="020B0609020000020004" pitchFamily="34" charset="0"/>
              <a:cs typeface="Cascadia Code SemiLight" panose="020B06090200000200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return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func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(*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args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, **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kwargs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    ^^^^^^^^^^^^^^^^^^^^^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File "/home/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joamorga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/miniconda3/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envs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/hip/lib/python3.11/site-packages/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numba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/hip/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compiler.py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", line 262, in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compile_hip</a:t>
            </a:r>
            <a:endParaRPr lang="en-US" sz="500" dirty="0">
              <a:latin typeface="Cascadia Code SemiLight" panose="020B0609020000020004" pitchFamily="34" charset="0"/>
              <a:ea typeface="Cascadia Code SemiLight" panose="020B0609020000020004" pitchFamily="34" charset="0"/>
              <a:cs typeface="Cascadia Code SemiLight" panose="020B06090200000200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cres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=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compiler.compile_extra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    ^^^^^^^^^^^^^^^^^^^^^^^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File "/home/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joamorga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/miniconda3/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envs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/hip/lib/python3.11/site-packages/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numba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/core/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compiler.py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", line 770, in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compile_extra</a:t>
            </a:r>
            <a:endParaRPr lang="en-US" sz="500" dirty="0">
              <a:latin typeface="Cascadia Code SemiLight" panose="020B0609020000020004" pitchFamily="34" charset="0"/>
              <a:ea typeface="Cascadia Code SemiLight" panose="020B0609020000020004" pitchFamily="34" charset="0"/>
              <a:cs typeface="Cascadia Code SemiLight" panose="020B06090200000200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return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pipeline.compile_extra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func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    ^^^^^^^^^^^^^^^^^^^^^^^^^^^^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File "/home/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joamorga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/miniconda3/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envs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/hip/lib/python3.11/site-packages/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numba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/core/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compiler.py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", line 461, in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compile_extra</a:t>
            </a:r>
            <a:endParaRPr lang="en-US" sz="500" dirty="0">
              <a:latin typeface="Cascadia Code SemiLight" panose="020B0609020000020004" pitchFamily="34" charset="0"/>
              <a:ea typeface="Cascadia Code SemiLight" panose="020B0609020000020004" pitchFamily="34" charset="0"/>
              <a:cs typeface="Cascadia Code SemiLight" panose="020B06090200000200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return self._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compile_bytecode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    ^^^^^^^^^^^^^^^^^^^^^^^^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File "/home/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joamorga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/miniconda3/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envs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/hip/lib/python3.11/site-packages/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numba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/core/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compiler.py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", line 529, in _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compile_bytecode</a:t>
            </a:r>
            <a:endParaRPr lang="en-US" sz="500" dirty="0">
              <a:latin typeface="Cascadia Code SemiLight" panose="020B0609020000020004" pitchFamily="34" charset="0"/>
              <a:ea typeface="Cascadia Code SemiLight" panose="020B0609020000020004" pitchFamily="34" charset="0"/>
              <a:cs typeface="Cascadia Code SemiLight" panose="020B06090200000200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return self._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compile_core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    ^^^^^^^^^^^^^^^^^^^^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File "/home/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joamorga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/miniconda3/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envs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/hip/lib/python3.11/site-packages/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numba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/core/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compiler.py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", line 508, in _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compile_core</a:t>
            </a:r>
            <a:endParaRPr lang="en-US" sz="500" dirty="0">
              <a:latin typeface="Cascadia Code SemiLight" panose="020B0609020000020004" pitchFamily="34" charset="0"/>
              <a:ea typeface="Cascadia Code SemiLight" panose="020B0609020000020004" pitchFamily="34" charset="0"/>
              <a:cs typeface="Cascadia Code SemiLight" panose="020B06090200000200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raise 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File "/home/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joamorga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/miniconda3/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envs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/hip/lib/python3.11/site-packages/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numba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/core/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compiler.py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", line 495, in _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compile_core</a:t>
            </a:r>
            <a:endParaRPr lang="en-US" sz="500" dirty="0">
              <a:latin typeface="Cascadia Code SemiLight" panose="020B0609020000020004" pitchFamily="34" charset="0"/>
              <a:ea typeface="Cascadia Code SemiLight" panose="020B0609020000020004" pitchFamily="34" charset="0"/>
              <a:cs typeface="Cascadia Code SemiLight" panose="020B06090200000200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pm.run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self.state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File "/home/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joamorga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/miniconda3/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envs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/hip/lib/python3.11/site-packages/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numba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/core/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compiler_machinery.py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", line 368, in run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raise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patched_exception</a:t>
            </a:r>
            <a:endParaRPr lang="en-US" sz="500" dirty="0">
              <a:latin typeface="Cascadia Code SemiLight" panose="020B0609020000020004" pitchFamily="34" charset="0"/>
              <a:ea typeface="Cascadia Code SemiLight" panose="020B0609020000020004" pitchFamily="34" charset="0"/>
              <a:cs typeface="Cascadia Code SemiLight" panose="020B06090200000200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File "/home/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joamorga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/miniconda3/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envs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/hip/lib/python3.11/site-packages/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numba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/core/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compiler_machinery.py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", line 356, in run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self._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runPass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idx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,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pass_inst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, state)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File "/home/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joamorga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/miniconda3/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envs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/hip/lib/python3.11/site-packages/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numba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/core/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compiler_lock.py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", line 35, in _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acquire_compile_lock</a:t>
            </a:r>
            <a:endParaRPr lang="en-US" sz="500" dirty="0">
              <a:latin typeface="Cascadia Code SemiLight" panose="020B0609020000020004" pitchFamily="34" charset="0"/>
              <a:ea typeface="Cascadia Code SemiLight" panose="020B0609020000020004" pitchFamily="34" charset="0"/>
              <a:cs typeface="Cascadia Code SemiLight" panose="020B06090200000200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return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func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(*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args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, **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kwargs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    ^^^^^^^^^^^^^^^^^^^^^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File "/home/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joamorga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/miniconda3/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envs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/hip/lib/python3.11/site-packages/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numba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/core/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compiler_machinery.py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", line 311, in _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runPass</a:t>
            </a:r>
            <a:endParaRPr lang="en-US" sz="500" dirty="0">
              <a:latin typeface="Cascadia Code SemiLight" panose="020B0609020000020004" pitchFamily="34" charset="0"/>
              <a:ea typeface="Cascadia Code SemiLight" panose="020B0609020000020004" pitchFamily="34" charset="0"/>
              <a:cs typeface="Cascadia Code SemiLight" panose="020B06090200000200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mutated |= check(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pss.run_pass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,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internal_state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        ^^^^^^^^^^^^^^^^^^^^^^^^^^^^^^^^^^^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FE3AD-FC96-F3AC-06A2-8C06F219C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7D211-1CBB-6464-878F-6E126CF36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Monte Carlo / Dynamic Code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CD9E2-2DDF-1EF8-AE2A-528578D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FB55-84C6-B64A-988D-585CA118354E}" type="slidenum">
              <a:rPr lang="en-US" smtClean="0"/>
              <a:t>26</a:t>
            </a:fld>
            <a:r>
              <a:rPr lang="en-US"/>
              <a:t>/20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C5BE4F4-C173-C7DC-A22B-B906746328A8}"/>
              </a:ext>
            </a:extLst>
          </p:cNvPr>
          <p:cNvSpPr txBox="1">
            <a:spLocks/>
          </p:cNvSpPr>
          <p:nvPr/>
        </p:nvSpPr>
        <p:spPr>
          <a:xfrm>
            <a:off x="4856988" y="136523"/>
            <a:ext cx="5586984" cy="59960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^^^^^^^^^^^^^^^^^^^^^^^^^^^^^^^^^^^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File "/home/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joamorga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/miniconda3/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envs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/hip/lib/python3.11/site-packages/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numba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/core/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compiler_machinery.py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", line 273, in check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mangled =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func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compiler_state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       ^^^^^^^^^^^^^^^^^^^^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File "/home/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joamorga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/miniconda3/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envs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/hip/lib/python3.11/site-packages/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numba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/core/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typed_passes.py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", line 110, in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run_pass</a:t>
            </a:r>
            <a:endParaRPr lang="en-US" sz="500" dirty="0">
              <a:latin typeface="Cascadia Code SemiLight" panose="020B0609020000020004" pitchFamily="34" charset="0"/>
              <a:ea typeface="Cascadia Code SemiLight" panose="020B0609020000020004" pitchFamily="34" charset="0"/>
              <a:cs typeface="Cascadia Code SemiLight" panose="020B06090200000200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typemap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,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return_type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,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calltypes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, errs =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type_inference_stage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                                     ^^^^^^^^^^^^^^^^^^^^^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File "/home/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joamorga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/miniconda3/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envs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/hip/lib/python3.11/site-packages/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numba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/core/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typed_passes.py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", line 91, in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type_inference_stage</a:t>
            </a:r>
            <a:endParaRPr lang="en-US" sz="500" dirty="0">
              <a:latin typeface="Cascadia Code SemiLight" panose="020B0609020000020004" pitchFamily="34" charset="0"/>
              <a:ea typeface="Cascadia Code SemiLight" panose="020B0609020000020004" pitchFamily="34" charset="0"/>
              <a:cs typeface="Cascadia Code SemiLight" panose="020B06090200000200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errs =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infer.propagate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raise_errors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=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raise_errors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    ^^^^^^^^^^^^^^^^^^^^^^^^^^^^^^^^^^^^^^^^^^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File "/home/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joamorga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/miniconda3/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envs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/hip/lib/python3.11/site-packages/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numba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/core/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typeinfer.py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", line 1086, in propagate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raise errors[0]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numba.core.errors.TypingError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: Failed in hip mode pipeline (step: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nopython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frontend)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No implementation of function Function(&lt;function do_nothing_12 at 0x7fd11f3d02c0&gt;) found for signature: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&gt;&gt;&gt; do_nothing_12(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nestedarray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(int64, (1,)), Literal[int](0), Literal[int](1))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There are 2 candidate implementations: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- Of which 1 did not match due to: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Overload in function '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jit_func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': File: ../../../../../../workspace/MCDC/examples/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fixed_source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slab_absorbium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/&lt;string&gt;: Line 0.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With argument(s): '(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nestedarray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(int64, (1,)), int64, int64)':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Rejected as the implementation raised a specific error: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TypingError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: Failed in hip mode pipeline (step: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nopython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frontend)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No implementation of function Function(&lt;class '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numba.hip.typing_lowering.hipdevicelib.hipsource.add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'&gt;) found for signature: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&gt;&gt;&gt; add(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nestedarray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(int64, (1,)), int64, int64)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There are 2 candidate implementations: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- Of which 2 did not match due to: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Type Restricted Function in function 'add': File: unknown: Line unknown.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With argument(s): '(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nestedarray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(int64, (1,)), int64, int64)':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No match for registered cases: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* (int32,) -&gt;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UniTuple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(int32 x 2)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* (uint32,) -&gt;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UniTuple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(uint32 x 2)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* (uint64,) -&gt;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UniTuple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(uint64 x 2)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* (uint64,) -&gt;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UniTuple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(uint64 x 2)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* (float32,) -&gt;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UniTuple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(float32 x 2)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* (float64,) -&gt;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UniTuple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(float64 x 2)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During: resolving callee type: Function(&lt;class '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numba.hip.typing_lowering.hipdevicelib.hipsource.add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'&gt;)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During: typing of call at /home/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joamorga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/workspace/MCDC/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mcdc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adapt.py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(386)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File "../../../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mcdc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adapt.py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", line 386: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def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global_add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ary,idx,val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):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return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cuda.atomic.add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ary,idx,val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^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raised from /home/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joamorga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/miniconda3/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envs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/hip/lib/python3.11/site-packages/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numba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/core/typeinfer.py:1086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- Of which 1 did not match due to: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Overload in function '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jit_func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': File: ../../../../../../workspace/MCDC/examples/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fixed_source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slab_absorbium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/&lt;string&gt;: Line 0.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With argument(s): '(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nestedarray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(int64, (1,)), Literal[int](0), Literal[int](1))':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Rejected as the implementation raised a specific error: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TypingError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: Failed in hip mode pipeline (step: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nopython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frontend)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No implementation of function Function(&lt;class '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numba.hip.typing_lowering.hipdevicelib.hipsource.add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'&gt;) found for signature: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&gt;&gt;&gt; add(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nestedarray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(int64, (1,)), Literal[int](0), Literal[int](1))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There are 2 candidate implementations: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- Of which 2 did not match due to: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Type Restricted Function in function 'add': File: unknown: Line unknown.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  With argument(s): '(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nestedarray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(int64, (1,)), int64, int64)':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 No match for registered cases: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  * (int32,) -&gt;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UniTuple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(int32 x 2)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  * (uint32,) -&gt;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UniTuple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(uint32 x 2)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  * (uint64,) -&gt;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UniTuple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(uint64 x 2)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  * (uint64,) -&gt;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UniTuple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(uint64 x 2)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  * (float32,) -&gt;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UniTuple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(float32 x 2)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  * (float64,) -&gt;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UniTuple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(float64 x 2)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During: resolving callee type: Function(&lt;class '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numba.hip.typing_lowering.hipdevicelib.hipsource.add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'&gt;)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During: typing of call at /home/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joamorga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/workspace/MCDC/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mcdc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adapt.py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(386)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File "../../../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mcdc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adapt.py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", line 386: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def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global_add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ary,idx,val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):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return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cuda.atomic.add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ary,idx,val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A649DE-7636-6558-C0F9-5ECD12987DC3}"/>
              </a:ext>
            </a:extLst>
          </p:cNvPr>
          <p:cNvSpPr txBox="1"/>
          <p:nvPr/>
        </p:nvSpPr>
        <p:spPr>
          <a:xfrm>
            <a:off x="8828532" y="4697777"/>
            <a:ext cx="3230880" cy="916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^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raised from /home/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joamorga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/miniconda3/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envs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/hip/lib/python3.11/site-packages/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numba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/core/typeinfer.py:1086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During: resolving callee type: Function(&lt;function do_nothing_12 at 0x7fd11f3d02c0&gt;)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During: typing of call at /home/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joamorga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/workspace/MCDC/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mcdc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loop.py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(966)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File "../../../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mcdc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/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loop.py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", line 966: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 def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make_work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(prog: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nb.uintp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) -&gt;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nb.boolean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     &lt;source elided&gt;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         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idx_work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= 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adapt.global_add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(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mcdc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["</a:t>
            </a:r>
            <a:r>
              <a:rPr lang="en-US" sz="5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mpi_work_iter</a:t>
            </a:r>
            <a:r>
              <a:rPr lang="en-US" sz="5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"],0,1)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56006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E37E6-5E45-46EA-B920-D9E2DD3FF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MC/DC current core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DD4BA4-24A7-464B-A686-5E45BB13E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966A-2CC9-4C6B-B272-AC20E82FE5B1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EE8D10D-A9F7-02A1-E9DD-B07D06C09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4643"/>
            <a:ext cx="5840124" cy="4773752"/>
          </a:xfrm>
        </p:spPr>
        <p:txBody>
          <a:bodyPr>
            <a:noAutofit/>
          </a:bodyPr>
          <a:lstStyle/>
          <a:p>
            <a:pPr marL="571500" indent="-458788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1600" b="1" dirty="0"/>
              <a:t>Multigroup physics</a:t>
            </a:r>
          </a:p>
          <a:p>
            <a:pPr marL="917575" lvl="1" indent="-341313">
              <a:lnSpc>
                <a:spcPct val="100000"/>
              </a:lnSpc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600" dirty="0"/>
              <a:t>Capture</a:t>
            </a:r>
          </a:p>
          <a:p>
            <a:pPr marL="917575" lvl="1" indent="-341313">
              <a:lnSpc>
                <a:spcPct val="100000"/>
              </a:lnSpc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600" dirty="0"/>
              <a:t>Isotropic scattering</a:t>
            </a:r>
          </a:p>
          <a:p>
            <a:pPr marL="917575" lvl="1" indent="-341313">
              <a:lnSpc>
                <a:spcPct val="100000"/>
              </a:lnSpc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600" dirty="0"/>
              <a:t>Fission (prompt and delayed)</a:t>
            </a:r>
          </a:p>
          <a:p>
            <a:pPr marL="571500" indent="-458788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1600" b="1" dirty="0"/>
              <a:t>Continuous energy physics </a:t>
            </a:r>
            <a:r>
              <a:rPr lang="en-US" sz="1600" dirty="0"/>
              <a:t>[new!]</a:t>
            </a:r>
          </a:p>
          <a:p>
            <a:pPr marL="917575" lvl="1" indent="-341313">
              <a:lnSpc>
                <a:spcPct val="100000"/>
              </a:lnSpc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600" dirty="0"/>
              <a:t>NJOY generated point-wise data,</a:t>
            </a:r>
          </a:p>
          <a:p>
            <a:pPr marL="1152525" lvl="2" indent="-234950">
              <a:lnSpc>
                <a:spcPct val="100000"/>
              </a:lnSpc>
              <a:buClr>
                <a:schemeClr val="tx1"/>
              </a:buClr>
            </a:pPr>
            <a:r>
              <a:rPr lang="en-US" sz="1600" dirty="0"/>
              <a:t>Room temperature</a:t>
            </a:r>
          </a:p>
          <a:p>
            <a:pPr marL="1152525" lvl="2" indent="-234950">
              <a:lnSpc>
                <a:spcPct val="100000"/>
              </a:lnSpc>
              <a:buClr>
                <a:schemeClr val="tx1"/>
              </a:buClr>
            </a:pPr>
            <a:r>
              <a:rPr lang="en-US" sz="1600" dirty="0"/>
              <a:t>Assumed linear interpolation</a:t>
            </a:r>
          </a:p>
          <a:p>
            <a:pPr marL="917575" lvl="1" indent="-341313">
              <a:lnSpc>
                <a:spcPct val="100000"/>
              </a:lnSpc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600" dirty="0"/>
              <a:t>Capture (MT=102-117)</a:t>
            </a:r>
          </a:p>
          <a:p>
            <a:pPr marL="917575" lvl="1" indent="-341313">
              <a:lnSpc>
                <a:spcPct val="100000"/>
              </a:lnSpc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600" dirty="0"/>
              <a:t>Fission (prompt and delayed)</a:t>
            </a:r>
          </a:p>
          <a:p>
            <a:pPr marL="917575" lvl="1" indent="-341313">
              <a:lnSpc>
                <a:spcPct val="100000"/>
              </a:lnSpc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600" dirty="0"/>
              <a:t>Scattering (non-capture &amp; non-fission)</a:t>
            </a:r>
          </a:p>
          <a:p>
            <a:pPr marL="1152525" lvl="2" indent="-234950">
              <a:lnSpc>
                <a:spcPct val="100000"/>
              </a:lnSpc>
              <a:buClr>
                <a:schemeClr val="tx1"/>
              </a:buClr>
            </a:pPr>
            <a:r>
              <a:rPr lang="en-US" sz="1600" dirty="0"/>
              <a:t>Isotropic elastic scattering in COM</a:t>
            </a:r>
          </a:p>
          <a:p>
            <a:pPr marL="1152525" lvl="2" indent="-234950">
              <a:lnSpc>
                <a:spcPct val="100000"/>
              </a:lnSpc>
              <a:buClr>
                <a:schemeClr val="tx1"/>
              </a:buClr>
            </a:pPr>
            <a:r>
              <a:rPr lang="en-US" sz="1600" dirty="0"/>
              <a:t>Free gas, constant XS model for thermal scattering</a:t>
            </a:r>
          </a:p>
          <a:p>
            <a:pPr marL="917575" lvl="1" indent="-341313">
              <a:lnSpc>
                <a:spcPct val="100000"/>
              </a:lnSpc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600" dirty="0"/>
              <a:t>Support almost all nuclides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A575D2B-7663-1F5F-5AF3-5A448F371AF9}"/>
              </a:ext>
            </a:extLst>
          </p:cNvPr>
          <p:cNvSpPr txBox="1">
            <a:spLocks/>
          </p:cNvSpPr>
          <p:nvPr/>
        </p:nvSpPr>
        <p:spPr>
          <a:xfrm>
            <a:off x="5672885" y="962602"/>
            <a:ext cx="5586680" cy="5462560"/>
          </a:xfrm>
          <a:prstGeom prst="rect">
            <a:avLst/>
          </a:prstGeom>
        </p:spPr>
        <p:txBody>
          <a:bodyPr vert="horz" lIns="91440" tIns="45720" rIns="9144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458788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q"/>
            </a:pPr>
            <a:endParaRPr lang="en-US" sz="22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14EEBE5-58A3-9566-1150-A5F222AEBC03}"/>
              </a:ext>
            </a:extLst>
          </p:cNvPr>
          <p:cNvSpPr txBox="1">
            <a:spLocks/>
          </p:cNvSpPr>
          <p:nvPr/>
        </p:nvSpPr>
        <p:spPr>
          <a:xfrm>
            <a:off x="6175605" y="1557739"/>
            <a:ext cx="5586680" cy="4587560"/>
          </a:xfrm>
          <a:prstGeom prst="rect">
            <a:avLst/>
          </a:prstGeom>
        </p:spPr>
        <p:txBody>
          <a:bodyPr vert="horz" lIns="91440" tIns="45720" rIns="9144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458788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16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Geometry</a:t>
            </a:r>
          </a:p>
          <a:p>
            <a:pPr marL="917575" lvl="1" indent="-341313">
              <a:lnSpc>
                <a:spcPct val="100000"/>
              </a:lnSpc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600" dirty="0">
                <a:latin typeface="Lucida Grande" panose="020B0600040502020204" pitchFamily="34" charset="0"/>
                <a:cs typeface="Lucida Grande" panose="020B0600040502020204" pitchFamily="34" charset="0"/>
              </a:rPr>
              <a:t>Surface-tracking</a:t>
            </a:r>
          </a:p>
          <a:p>
            <a:pPr marL="917575" lvl="1" indent="-341313">
              <a:lnSpc>
                <a:spcPct val="100000"/>
              </a:lnSpc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600" dirty="0">
                <a:latin typeface="Lucida Grande" panose="020B0600040502020204" pitchFamily="34" charset="0"/>
                <a:cs typeface="Lucida Grande" panose="020B0600040502020204" pitchFamily="34" charset="0"/>
              </a:rPr>
              <a:t>Quadric CSG surface</a:t>
            </a:r>
          </a:p>
          <a:p>
            <a:pPr marL="917575" lvl="1" indent="-341313">
              <a:lnSpc>
                <a:spcPct val="100000"/>
              </a:lnSpc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600" dirty="0">
                <a:latin typeface="Lucida Grande" panose="020B0600040502020204" pitchFamily="34" charset="0"/>
                <a:cs typeface="Lucida Grande" panose="020B0600040502020204" pitchFamily="34" charset="0"/>
              </a:rPr>
              <a:t>Multi-level lattice</a:t>
            </a:r>
          </a:p>
          <a:p>
            <a:pPr marL="917575" lvl="1" indent="-341313">
              <a:lnSpc>
                <a:spcPct val="100000"/>
              </a:lnSpc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600" dirty="0">
                <a:latin typeface="Lucida Grande" panose="020B0600040502020204" pitchFamily="34" charset="0"/>
                <a:cs typeface="Lucida Grande" panose="020B0600040502020204" pitchFamily="34" charset="0"/>
              </a:rPr>
              <a:t>Time-dependent planar surfaces</a:t>
            </a:r>
          </a:p>
          <a:p>
            <a:pPr marL="571500" indent="-458788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16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Simulation modes</a:t>
            </a:r>
          </a:p>
          <a:p>
            <a:pPr marL="917575" lvl="1" indent="-341313">
              <a:lnSpc>
                <a:spcPct val="100000"/>
              </a:lnSpc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600" dirty="0">
                <a:latin typeface="Lucida Grande" panose="020B0600040502020204" pitchFamily="34" charset="0"/>
                <a:cs typeface="Lucida Grande" panose="020B0600040502020204" pitchFamily="34" charset="0"/>
              </a:rPr>
              <a:t>Fixed-source (time-dependent)</a:t>
            </a:r>
          </a:p>
          <a:p>
            <a:pPr marL="917575" lvl="1" indent="-341313">
              <a:lnSpc>
                <a:spcPct val="100000"/>
              </a:lnSpc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600" dirty="0">
                <a:latin typeface="Lucida Grande" panose="020B0600040502020204" pitchFamily="34" charset="0"/>
                <a:cs typeface="Lucida Grande" panose="020B0600040502020204" pitchFamily="34" charset="0"/>
              </a:rPr>
              <a:t>k-Eigenvalue</a:t>
            </a:r>
          </a:p>
          <a:p>
            <a:pPr marL="571500" indent="-458788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16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Running modes: </a:t>
            </a:r>
            <a:r>
              <a:rPr lang="en-US" sz="1600" dirty="0">
                <a:latin typeface="Lucida Grande" panose="020B0600040502020204" pitchFamily="34" charset="0"/>
                <a:cs typeface="Lucida Grande" panose="020B0600040502020204" pitchFamily="34" charset="0"/>
              </a:rPr>
              <a:t>Python, </a:t>
            </a:r>
            <a:r>
              <a:rPr lang="en-US" sz="16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Numba</a:t>
            </a:r>
            <a:endParaRPr lang="en-US" sz="16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571500" indent="-458788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16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Parallel support</a:t>
            </a:r>
          </a:p>
          <a:p>
            <a:pPr marL="917575" lvl="1" indent="-341313">
              <a:lnSpc>
                <a:spcPct val="100000"/>
              </a:lnSpc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600" dirty="0">
                <a:latin typeface="Lucida Grande" panose="020B0600040502020204" pitchFamily="34" charset="0"/>
                <a:cs typeface="Lucida Grande" panose="020B0600040502020204" pitchFamily="34" charset="0"/>
              </a:rPr>
              <a:t>MPI</a:t>
            </a:r>
          </a:p>
          <a:p>
            <a:pPr marL="917575" lvl="1" indent="-341313">
              <a:lnSpc>
                <a:spcPct val="100000"/>
              </a:lnSpc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6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Numba</a:t>
            </a:r>
            <a:r>
              <a:rPr lang="en-US" sz="1600" dirty="0">
                <a:latin typeface="Lucida Grande" panose="020B0600040502020204" pitchFamily="34" charset="0"/>
                <a:cs typeface="Lucida Grande" panose="020B0600040502020204" pitchFamily="34" charset="0"/>
              </a:rPr>
              <a:t>-CUDA (via </a:t>
            </a:r>
            <a:r>
              <a:rPr lang="en-US" sz="1600" b="1" i="1" u="sng" dirty="0">
                <a:latin typeface="Lucida Grande" panose="020B0600040502020204" pitchFamily="34" charset="0"/>
                <a:cs typeface="Lucida Grande" panose="020B0600040502020204" pitchFamily="34" charset="0"/>
              </a:rPr>
              <a:t>Harmonize</a:t>
            </a:r>
            <a:r>
              <a:rPr lang="en-US" sz="1600" dirty="0">
                <a:latin typeface="Lucida Grande" panose="020B0600040502020204" pitchFamily="34" charset="0"/>
                <a:cs typeface="Lucida Grande" panose="020B0600040502020204" pitchFamily="34" charset="0"/>
              </a:rPr>
              <a:t>)</a:t>
            </a:r>
          </a:p>
          <a:p>
            <a:pPr marL="917575" lvl="1" indent="-341313">
              <a:lnSpc>
                <a:spcPct val="100000"/>
              </a:lnSpc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600" dirty="0">
                <a:latin typeface="Lucida Grande" panose="020B0600040502020204" pitchFamily="34" charset="0"/>
                <a:cs typeface="Lucida Grande" panose="020B0600040502020204" pitchFamily="34" charset="0"/>
              </a:rPr>
              <a:t>Domain decomposition</a:t>
            </a:r>
          </a:p>
          <a:p>
            <a:pPr marL="917575" lvl="1" indent="-341313">
              <a:lnSpc>
                <a:spcPct val="100000"/>
              </a:lnSpc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600" dirty="0">
                <a:latin typeface="Lucida Grande" panose="020B0600040502020204" pitchFamily="34" charset="0"/>
                <a:cs typeface="Lucida Grande" panose="020B0600040502020204" pitchFamily="34" charset="0"/>
              </a:rPr>
              <a:t>Reproducibility</a:t>
            </a:r>
            <a:br>
              <a:rPr lang="en-US" sz="1600" dirty="0">
                <a:latin typeface="Lucida Grande" panose="020B0600040502020204" pitchFamily="34" charset="0"/>
                <a:cs typeface="Lucida Grande" panose="020B0600040502020204" pitchFamily="34" charset="0"/>
              </a:rPr>
            </a:br>
            <a:r>
              <a:rPr lang="en-US" sz="1600" dirty="0">
                <a:latin typeface="Lucida Grande" panose="020B0600040502020204" pitchFamily="34" charset="0"/>
                <a:cs typeface="Lucida Grande" panose="020B0600040502020204" pitchFamily="34" charset="0"/>
              </a:rPr>
              <a:t>(via hash-based RNG seeding)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01F96A-8518-8D1A-7D2E-9D59692A2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6E630-9A2F-1F68-F4BE-444F7FCCC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Monte Carlo / Dynamic Code</a:t>
            </a:r>
          </a:p>
        </p:txBody>
      </p:sp>
    </p:spTree>
    <p:extLst>
      <p:ext uri="{BB962C8B-B14F-4D97-AF65-F5344CB8AC3E}">
        <p14:creationId xmlns:p14="http://schemas.microsoft.com/office/powerpoint/2010/main" val="19777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5F396-ABF4-B571-8614-7ABADA0D8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Monte Carlo Transport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15143-B901-502B-CD76-379191671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Needed for reactor modeling, safety analysis, modeling of stars etc.</a:t>
            </a:r>
          </a:p>
          <a:p>
            <a:r>
              <a:rPr lang="en-US" dirty="0"/>
              <a:t>Physics kernels = compute kernels</a:t>
            </a:r>
          </a:p>
          <a:p>
            <a:r>
              <a:rPr lang="en-US" dirty="0"/>
              <a:t>Novel algorithms are required for dynamic Monte Carlo!</a:t>
            </a:r>
          </a:p>
          <a:p>
            <a:r>
              <a:rPr lang="en-US" dirty="0"/>
              <a:t>Traditionally done in C{++}, FORTRAN </a:t>
            </a:r>
          </a:p>
          <a:p>
            <a:pPr lvl="1"/>
            <a:r>
              <a:rPr lang="en-US" dirty="0"/>
              <a:t>Very complex control flow</a:t>
            </a:r>
          </a:p>
          <a:p>
            <a:pPr lvl="1"/>
            <a:r>
              <a:rPr lang="en-US" dirty="0"/>
              <a:t>100,000s of lines</a:t>
            </a:r>
          </a:p>
          <a:p>
            <a:pPr lvl="1"/>
            <a:r>
              <a:rPr lang="en-US" dirty="0"/>
              <a:t>Different backends, per arch/vendor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D7674-F658-FCF0-628F-D0B8530AD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76EA7-540C-EA41-C9CD-6411EA1B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Monte Carlo / Dynamic Code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67AC8-73A1-274C-A3ED-E33B99C62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FB55-84C6-B64A-988D-585CA118354E}" type="slidenum">
              <a:rPr lang="en-US" smtClean="0"/>
              <a:t>3</a:t>
            </a:fld>
            <a:r>
              <a:rPr lang="en-US" dirty="0"/>
              <a:t>/13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DBB9EC8-F2B1-8547-DC8A-18759EB59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39021" y="413127"/>
            <a:ext cx="1229557" cy="122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7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25833-5911-3886-6739-14136C7A6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/ Dynamic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72D98-7DBA-BFFD-32F4-6DC9E60F5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-457200">
              <a:lnSpc>
                <a:spcPct val="100000"/>
              </a:lnSpc>
              <a:buClr>
                <a:schemeClr val="tx1"/>
              </a:buClr>
            </a:pPr>
            <a:r>
              <a:rPr lang="en-US" sz="2800" dirty="0"/>
              <a:t>Python-based tool for Monte Carlo method and</a:t>
            </a:r>
            <a:br>
              <a:rPr lang="en-US" sz="2800" dirty="0"/>
            </a:br>
            <a:r>
              <a:rPr lang="en-US" sz="2800" dirty="0"/>
              <a:t>algorithm explorations</a:t>
            </a:r>
            <a:endParaRPr lang="en-US" sz="1000" dirty="0"/>
          </a:p>
          <a:p>
            <a:pPr marL="457200" lvl="1" indent="-457200">
              <a:lnSpc>
                <a:spcPct val="100000"/>
              </a:lnSpc>
              <a:buClr>
                <a:schemeClr val="tx1"/>
              </a:buClr>
            </a:pPr>
            <a:r>
              <a:rPr lang="en-US" sz="2800" dirty="0"/>
              <a:t>An acceleration and abstraction demonstration toward </a:t>
            </a:r>
            <a:r>
              <a:rPr lang="en-US" sz="2800" b="1" dirty="0"/>
              <a:t>performant</a:t>
            </a:r>
            <a:r>
              <a:rPr lang="en-US" sz="2800" dirty="0"/>
              <a:t>, </a:t>
            </a:r>
            <a:r>
              <a:rPr lang="en-US" sz="2800" b="1" dirty="0"/>
              <a:t>scalable</a:t>
            </a:r>
            <a:r>
              <a:rPr lang="en-US" sz="2800" dirty="0"/>
              <a:t>, </a:t>
            </a:r>
            <a:r>
              <a:rPr lang="en-US" sz="2800" b="1" dirty="0"/>
              <a:t>sustainable,</a:t>
            </a:r>
            <a:r>
              <a:rPr lang="en-US" sz="2800" dirty="0"/>
              <a:t> and </a:t>
            </a:r>
            <a:r>
              <a:rPr lang="en-US" sz="2800" b="1" dirty="0"/>
              <a:t>portable</a:t>
            </a:r>
            <a:r>
              <a:rPr lang="en-US" sz="2800" dirty="0"/>
              <a:t> software</a:t>
            </a:r>
            <a:endParaRPr lang="en-US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BBACC-D78F-967E-822E-1EC97E1B1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FFFEF-7840-23A7-3FAB-0526616C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Monte Carlo / Dynamic Code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1583C-C856-EF79-FA2A-829E971CC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FB55-84C6-B64A-988D-585CA118354E}" type="slidenum">
              <a:rPr lang="en-US" smtClean="0"/>
              <a:t>4</a:t>
            </a:fld>
            <a:r>
              <a:rPr lang="en-US" dirty="0"/>
              <a:t>/13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5D43AC8-CEE3-763B-94DF-698FD6451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39021" y="413127"/>
            <a:ext cx="1229557" cy="122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13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EA01D-AD51-FF5E-D468-8CF293A13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Monte Carlo/Dynamic Code (MC/DC)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55C-4A1F-FBDA-A194-C9FD91F3B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799" cy="4351338"/>
          </a:xfrm>
        </p:spPr>
        <p:txBody>
          <a:bodyPr>
            <a:normAutofit/>
          </a:bodyPr>
          <a:lstStyle/>
          <a:p>
            <a:r>
              <a:rPr lang="en-US" sz="2400" dirty="0"/>
              <a:t>Add </a:t>
            </a:r>
            <a:r>
              <a:rPr lang="en-US" sz="24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@</a:t>
            </a:r>
            <a:r>
              <a:rPr lang="en-US" sz="2400" dirty="0" err="1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jit</a:t>
            </a:r>
            <a:r>
              <a:rPr lang="en-US" sz="2400" dirty="0"/>
              <a:t> decorator to all functions</a:t>
            </a:r>
          </a:p>
          <a:p>
            <a:r>
              <a:rPr lang="en-US" sz="2400" dirty="0"/>
              <a:t>Overhead is expected, </a:t>
            </a:r>
            <a:br>
              <a:rPr lang="en-US" sz="2400" dirty="0"/>
            </a:br>
            <a:r>
              <a:rPr lang="en-US" sz="2400" dirty="0"/>
              <a:t>but negligible for large problem</a:t>
            </a:r>
          </a:p>
          <a:p>
            <a:r>
              <a:rPr lang="en-US" sz="2400" dirty="0"/>
              <a:t>Extensively use NumPy structured array for particle, cell, material, etc.</a:t>
            </a:r>
          </a:p>
          <a:p>
            <a:r>
              <a:rPr lang="en-US" sz="2400" dirty="0" err="1"/>
              <a:t>Numpy</a:t>
            </a:r>
            <a:r>
              <a:rPr lang="en-US" sz="2400" dirty="0"/>
              <a:t> structured scalar is used as global variable container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CFB07-0524-F9A5-2705-7F7BFE6FE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2ACBE-49EA-2097-1639-BA750B322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Monte Carlo / Dynamic Code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B33CF-2133-C201-92B1-DBC038805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7501"/>
            <a:ext cx="2743200" cy="365125"/>
          </a:xfrm>
        </p:spPr>
        <p:txBody>
          <a:bodyPr/>
          <a:lstStyle/>
          <a:p>
            <a:fld id="{428BFB55-84C6-B64A-988D-585CA118354E}" type="slidenum">
              <a:rPr lang="en-US" smtClean="0"/>
              <a:t>5</a:t>
            </a:fld>
            <a:r>
              <a:rPr lang="en-US" dirty="0"/>
              <a:t>/30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54AEE1-925E-EE2B-FBBA-9E43F0DEFC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7927" y="1727576"/>
            <a:ext cx="3440748" cy="1460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5A7F40-D650-90FA-DC01-9E193C3431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7927" y="3522691"/>
            <a:ext cx="5114776" cy="6248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E7D011-10C5-230F-D5D9-D9883AC39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927" y="4553621"/>
            <a:ext cx="5114776" cy="113267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5D555A6-555D-AE3B-6564-041A352781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739021" y="413127"/>
            <a:ext cx="1229557" cy="122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1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4BFF8-8681-2A5E-2015-10F3BDCA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Time-dependent Kobayashi dog-leg benchmark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F699B-4DD9-2B51-C9A6-B652F186D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464188" cy="4351338"/>
          </a:xfrm>
        </p:spPr>
        <p:txBody>
          <a:bodyPr>
            <a:normAutofit/>
          </a:bodyPr>
          <a:lstStyle/>
          <a:p>
            <a:r>
              <a:rPr lang="en-US" sz="2000" dirty="0"/>
              <a:t>Kobayashi-G7-TD</a:t>
            </a:r>
          </a:p>
          <a:p>
            <a:r>
              <a:rPr lang="en-US" sz="2000" dirty="0"/>
              <a:t>7-group C5G7 XS data</a:t>
            </a:r>
          </a:p>
          <a:p>
            <a:r>
              <a:rPr lang="en-US" sz="2000" dirty="0"/>
              <a:t>Shield: Water</a:t>
            </a:r>
          </a:p>
          <a:p>
            <a:r>
              <a:rPr lang="en-US" sz="2000" dirty="0"/>
              <a:t>Void: Water at 0.1% density</a:t>
            </a:r>
          </a:p>
          <a:p>
            <a:r>
              <a:rPr lang="en-US" sz="2000" dirty="0"/>
              <a:t>Source: Isotopic, fastest-group, pulse at t = 0</a:t>
            </a:r>
          </a:p>
          <a:p>
            <a:r>
              <a:rPr lang="en-US" sz="2000" dirty="0"/>
              <a:t>Fissionable: UO2</a:t>
            </a:r>
          </a:p>
          <a:p>
            <a:r>
              <a:rPr lang="en-US" sz="2000" dirty="0" err="1"/>
              <a:t>QoI</a:t>
            </a:r>
            <a:r>
              <a:rPr lang="en-US" sz="2000" dirty="0"/>
              <a:t>: Thermal flux in (x, y, z, 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C1247-DE77-7357-2AF1-BC32F1D3C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9F775-4463-D5D6-D6ED-D5B4CA214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Monte Carlo / Dynamic Code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A9BEB-1F6A-BEE6-D2AB-D6AE4CF3C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FB55-84C6-B64A-988D-585CA118354E}" type="slidenum">
              <a:rPr lang="en-US" smtClean="0"/>
              <a:t>6</a:t>
            </a:fld>
            <a:r>
              <a:rPr lang="en-US" dirty="0"/>
              <a:t>/13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7882E7-654C-EC06-2D3B-493DAC51A0BD}"/>
              </a:ext>
            </a:extLst>
          </p:cNvPr>
          <p:cNvGrpSpPr/>
          <p:nvPr/>
        </p:nvGrpSpPr>
        <p:grpSpPr>
          <a:xfrm>
            <a:off x="6489700" y="1030463"/>
            <a:ext cx="4241800" cy="4902200"/>
            <a:chOff x="630218" y="1108151"/>
            <a:chExt cx="4241800" cy="49022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52A7A87-7C93-17B8-1390-363F90BFC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0218" y="1108151"/>
              <a:ext cx="4241800" cy="4902200"/>
            </a:xfrm>
            <a:prstGeom prst="rect">
              <a:avLst/>
            </a:prstGeom>
          </p:spPr>
        </p:pic>
        <p:sp>
          <p:nvSpPr>
            <p:cNvPr id="10" name="Frame 9">
              <a:extLst>
                <a:ext uri="{FF2B5EF4-FFF2-40B4-BE49-F238E27FC236}">
                  <a16:creationId xmlns:a16="http://schemas.microsoft.com/office/drawing/2014/main" id="{6B61EFF1-C283-16AD-1B6F-C96CC1E05208}"/>
                </a:ext>
              </a:extLst>
            </p:cNvPr>
            <p:cNvSpPr/>
            <p:nvPr/>
          </p:nvSpPr>
          <p:spPr>
            <a:xfrm>
              <a:off x="977736" y="5015557"/>
              <a:ext cx="637309" cy="637309"/>
            </a:xfrm>
            <a:prstGeom prst="fram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22A93B-A742-4AAC-3B1A-028A10FF755F}"/>
                </a:ext>
              </a:extLst>
            </p:cNvPr>
            <p:cNvSpPr txBox="1"/>
            <p:nvPr/>
          </p:nvSpPr>
          <p:spPr>
            <a:xfrm>
              <a:off x="1542512" y="5083612"/>
              <a:ext cx="16017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Pulse at t = 0</a:t>
              </a:r>
            </a:p>
          </p:txBody>
        </p:sp>
        <p:sp>
          <p:nvSpPr>
            <p:cNvPr id="12" name="Frame 11">
              <a:extLst>
                <a:ext uri="{FF2B5EF4-FFF2-40B4-BE49-F238E27FC236}">
                  <a16:creationId xmlns:a16="http://schemas.microsoft.com/office/drawing/2014/main" id="{98BDA61C-3D03-A771-DEE7-F0D43230E81E}"/>
                </a:ext>
              </a:extLst>
            </p:cNvPr>
            <p:cNvSpPr/>
            <p:nvPr/>
          </p:nvSpPr>
          <p:spPr>
            <a:xfrm>
              <a:off x="2632988" y="3833331"/>
              <a:ext cx="637309" cy="637309"/>
            </a:xfrm>
            <a:prstGeom prst="fram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D998B6A-8CDB-F8CD-2794-CD13E0898F26}"/>
                </a:ext>
              </a:extLst>
            </p:cNvPr>
            <p:cNvSpPr txBox="1"/>
            <p:nvPr/>
          </p:nvSpPr>
          <p:spPr>
            <a:xfrm>
              <a:off x="3308621" y="3869087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Fissionable</a:t>
              </a:r>
              <a:endParaRPr lang="en-US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179035-C43D-896E-E567-17DBA196B464}"/>
              </a:ext>
            </a:extLst>
          </p:cNvPr>
          <p:cNvSpPr txBox="1"/>
          <p:nvPr/>
        </p:nvSpPr>
        <p:spPr>
          <a:xfrm>
            <a:off x="-39823" y="5881300"/>
            <a:ext cx="8746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K. Kobayashi, “3-D Radiation Transport Benchmarks for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Simplxe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 Geometries with Void Regions,” OECD/NEA report</a:t>
            </a:r>
          </a:p>
        </p:txBody>
      </p:sp>
    </p:spTree>
    <p:extLst>
      <p:ext uri="{BB962C8B-B14F-4D97-AF65-F5344CB8AC3E}">
        <p14:creationId xmlns:p14="http://schemas.microsoft.com/office/powerpoint/2010/main" val="2703771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EE303-68AA-07B2-9F92-F6115EB8A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166"/>
            <a:ext cx="9575307" cy="816552"/>
          </a:xfrm>
        </p:spPr>
        <p:txBody>
          <a:bodyPr/>
          <a:lstStyle/>
          <a:p>
            <a:r>
              <a:rPr lang="en-US" dirty="0"/>
              <a:t>Kobayashi-G7-TD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9D45C-35D3-33C4-E0ED-B2D550B25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9B3AC-6063-6AD4-942C-167C38D9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Monte Carlo / Dynamic Code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A3B5E-14E6-7146-24CC-542C423DD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FB55-84C6-B64A-988D-585CA118354E}" type="slidenum">
              <a:rPr lang="en-US" smtClean="0"/>
              <a:t>7</a:t>
            </a:fld>
            <a:r>
              <a:rPr lang="en-US" dirty="0"/>
              <a:t>/13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165234-01B2-F583-447D-D28FF4F692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202" t="23812" b="16681"/>
          <a:stretch/>
        </p:blipFill>
        <p:spPr>
          <a:xfrm>
            <a:off x="6096000" y="1323062"/>
            <a:ext cx="4725639" cy="467667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1375072-AAEE-A6C6-E1B2-67277CA6D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704348"/>
            <a:ext cx="5218804" cy="391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731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25666-A493-CAB1-653A-133218448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Numba</a:t>
            </a:r>
            <a:r>
              <a:rPr lang="en-US" sz="3600" dirty="0"/>
              <a:t> Speedup for Kobayashi-G7-TD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DFCC4-24DE-59F0-BC57-C7BE85F61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05478"/>
            <a:ext cx="10515600" cy="67148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/>
              <a:t>JIT compilation: ~45 s               </a:t>
            </a:r>
            <a:r>
              <a:rPr lang="en-US" dirty="0" err="1"/>
              <a:t>Numba</a:t>
            </a:r>
            <a:r>
              <a:rPr lang="en-US" dirty="0"/>
              <a:t> CPU speedup: ~427x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94F4C-F228-4A0D-3E84-D35076324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6E0C7-46AD-6157-BA89-0B3CA87D8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Monte Carlo / Dynamic Code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85B7A-DCC1-CF21-E379-93E7E28AC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8/13</a:t>
            </a:r>
          </a:p>
        </p:txBody>
      </p:sp>
      <p:pic>
        <p:nvPicPr>
          <p:cNvPr id="7" name="Picture 6" descr="A graph with red and blue dots&#10;&#10;Description automatically generated">
            <a:extLst>
              <a:ext uri="{FF2B5EF4-FFF2-40B4-BE49-F238E27FC236}">
                <a16:creationId xmlns:a16="http://schemas.microsoft.com/office/drawing/2014/main" id="{A92A81FA-28EC-8B11-AA34-871663593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924" y="1690688"/>
            <a:ext cx="5405536" cy="371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69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A3EBA-D90D-29E9-B814-E59A50C9C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MC/DC Layout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94E1D-430A-3B34-7727-817FA25F2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10th,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17B43-1E55-95C6-2029-4E64ABEA7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Monte Carlo / Dynamic Code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DFABC-51B7-BCA5-EF9C-762095C55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FB55-84C6-B64A-988D-585CA118354E}" type="slidenum">
              <a:rPr lang="en-US" smtClean="0"/>
              <a:t>9</a:t>
            </a:fld>
            <a:r>
              <a:rPr lang="en-US" dirty="0"/>
              <a:t>/20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A166BE-5B9A-E481-434C-13D0D9294E1A}"/>
              </a:ext>
            </a:extLst>
          </p:cNvPr>
          <p:cNvSpPr/>
          <p:nvPr/>
        </p:nvSpPr>
        <p:spPr>
          <a:xfrm>
            <a:off x="4155289" y="1907324"/>
            <a:ext cx="1849886" cy="68668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input_.</a:t>
            </a:r>
            <a:r>
              <a:rPr lang="en-US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py</a:t>
            </a:r>
            <a:endParaRPr lang="en-US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F4A0F5-C19E-361D-A406-C72E0EF93C50}"/>
              </a:ext>
            </a:extLst>
          </p:cNvPr>
          <p:cNvSpPr/>
          <p:nvPr/>
        </p:nvSpPr>
        <p:spPr>
          <a:xfrm>
            <a:off x="7228457" y="1907324"/>
            <a:ext cx="1849886" cy="68668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main.py</a:t>
            </a:r>
            <a:endParaRPr lang="en-US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81E4099-5ED3-E8C4-8C53-F5B2166BA84C}"/>
              </a:ext>
            </a:extLst>
          </p:cNvPr>
          <p:cNvGrpSpPr/>
          <p:nvPr/>
        </p:nvGrpSpPr>
        <p:grpSpPr>
          <a:xfrm>
            <a:off x="895306" y="3153981"/>
            <a:ext cx="2548890" cy="2871496"/>
            <a:chOff x="605307" y="2044316"/>
            <a:chExt cx="3374265" cy="439511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3C79853-8430-0B76-D970-7F99C32424F5}"/>
                </a:ext>
              </a:extLst>
            </p:cNvPr>
            <p:cNvSpPr/>
            <p:nvPr/>
          </p:nvSpPr>
          <p:spPr>
            <a:xfrm>
              <a:off x="605307" y="2044316"/>
              <a:ext cx="3374265" cy="439511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Lucida Grande" panose="020B0600040502020204" pitchFamily="34" charset="0"/>
                <a:cs typeface="Lucida Grande" panose="020B06000405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A8CF52-FD12-CFBD-8FDE-0652838F285C}"/>
                </a:ext>
              </a:extLst>
            </p:cNvPr>
            <p:cNvSpPr/>
            <p:nvPr/>
          </p:nvSpPr>
          <p:spPr>
            <a:xfrm>
              <a:off x="1140742" y="3284329"/>
              <a:ext cx="2448911" cy="1051034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err="1">
                  <a:latin typeface="Lucida Grande" panose="020B0600040502020204" pitchFamily="34" charset="0"/>
                  <a:cs typeface="Lucida Grande" panose="020B0600040502020204" pitchFamily="34" charset="0"/>
                </a:rPr>
                <a:t>loop.py</a:t>
              </a:r>
              <a:br>
                <a:rPr lang="en-US" sz="1100" dirty="0">
                  <a:latin typeface="Lucida Grande" panose="020B0600040502020204" pitchFamily="34" charset="0"/>
                  <a:cs typeface="Lucida Grande" panose="020B0600040502020204" pitchFamily="34" charset="0"/>
                </a:rPr>
              </a:br>
              <a:r>
                <a:rPr lang="en-US" sz="1100" dirty="0">
                  <a:latin typeface="Lucida Grande" panose="020B0600040502020204" pitchFamily="34" charset="0"/>
                  <a:cs typeface="Lucida Grande" panose="020B0600040502020204" pitchFamily="34" charset="0"/>
                </a:rPr>
                <a:t>decorated python functions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1763E98-3956-5590-72FD-96C67230AE75}"/>
                </a:ext>
              </a:extLst>
            </p:cNvPr>
            <p:cNvSpPr/>
            <p:nvPr/>
          </p:nvSpPr>
          <p:spPr>
            <a:xfrm>
              <a:off x="1140742" y="4939708"/>
              <a:ext cx="2448911" cy="1051034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err="1">
                  <a:latin typeface="Lucida Grande" panose="020B0600040502020204" pitchFamily="34" charset="0"/>
                  <a:cs typeface="Lucida Grande" panose="020B0600040502020204" pitchFamily="34" charset="0"/>
                </a:rPr>
                <a:t>kernel.py</a:t>
              </a:r>
              <a:br>
                <a:rPr lang="en-US" sz="1100" dirty="0">
                  <a:latin typeface="Lucida Grande" panose="020B0600040502020204" pitchFamily="34" charset="0"/>
                  <a:cs typeface="Lucida Grande" panose="020B0600040502020204" pitchFamily="34" charset="0"/>
                </a:rPr>
              </a:br>
              <a:r>
                <a:rPr lang="en-US" sz="1100" dirty="0">
                  <a:latin typeface="Lucida Grande" panose="020B0600040502020204" pitchFamily="34" charset="0"/>
                  <a:cs typeface="Lucida Grande" panose="020B0600040502020204" pitchFamily="34" charset="0"/>
                </a:rPr>
                <a:t>decorated python functions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6824E13-C94F-6898-8AFC-D106015AEF3A}"/>
                </a:ext>
              </a:extLst>
            </p:cNvPr>
            <p:cNvCxnSpPr>
              <a:stCxn id="11" idx="2"/>
              <a:endCxn id="12" idx="0"/>
            </p:cNvCxnSpPr>
            <p:nvPr/>
          </p:nvCxnSpPr>
          <p:spPr>
            <a:xfrm>
              <a:off x="2365198" y="4335363"/>
              <a:ext cx="0" cy="60434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9221C7-2718-B53F-7BD7-4180E4CD55BB}"/>
                </a:ext>
              </a:extLst>
            </p:cNvPr>
            <p:cNvSpPr txBox="1"/>
            <p:nvPr/>
          </p:nvSpPr>
          <p:spPr>
            <a:xfrm>
              <a:off x="662930" y="2240072"/>
              <a:ext cx="2874876" cy="800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Lucida Grande" panose="020B0600040502020204" pitchFamily="34" charset="0"/>
                  <a:cs typeface="Lucida Grande" panose="020B0600040502020204" pitchFamily="34" charset="0"/>
                </a:rPr>
                <a:t>MPI Thread: 0</a:t>
              </a:r>
              <a:br>
                <a:rPr lang="en-US" sz="1400" dirty="0">
                  <a:solidFill>
                    <a:schemeClr val="bg1"/>
                  </a:solidFill>
                  <a:latin typeface="Lucida Grande" panose="020B0600040502020204" pitchFamily="34" charset="0"/>
                  <a:cs typeface="Lucida Grande" panose="020B0600040502020204" pitchFamily="34" charset="0"/>
                </a:rPr>
              </a:br>
              <a:r>
                <a:rPr lang="en-US" sz="1400" dirty="0" err="1">
                  <a:solidFill>
                    <a:schemeClr val="bg1"/>
                  </a:solidFill>
                  <a:latin typeface="Lucida Grande" panose="020B0600040502020204" pitchFamily="34" charset="0"/>
                  <a:cs typeface="Lucida Grande" panose="020B0600040502020204" pitchFamily="34" charset="0"/>
                </a:rPr>
                <a:t>Numba</a:t>
              </a:r>
              <a:r>
                <a:rPr lang="en-US" sz="1400" dirty="0">
                  <a:solidFill>
                    <a:schemeClr val="bg1"/>
                  </a:solidFill>
                  <a:latin typeface="Lucida Grande" panose="020B0600040502020204" pitchFamily="34" charset="0"/>
                  <a:cs typeface="Lucida Grande" panose="020B0600040502020204" pitchFamily="34" charset="0"/>
                </a:rPr>
                <a:t>/Python mode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11B475-2DDC-29EC-879D-A6BE537F317A}"/>
              </a:ext>
            </a:extLst>
          </p:cNvPr>
          <p:cNvGrpSpPr/>
          <p:nvPr/>
        </p:nvGrpSpPr>
        <p:grpSpPr>
          <a:xfrm>
            <a:off x="4155289" y="3153981"/>
            <a:ext cx="2548890" cy="2871496"/>
            <a:chOff x="605307" y="2044316"/>
            <a:chExt cx="3374265" cy="439511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2C8F6D-3597-8745-128C-6EDA76B6FBF8}"/>
                </a:ext>
              </a:extLst>
            </p:cNvPr>
            <p:cNvSpPr/>
            <p:nvPr/>
          </p:nvSpPr>
          <p:spPr>
            <a:xfrm>
              <a:off x="605307" y="2044316"/>
              <a:ext cx="3374265" cy="439511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Lucida Grande" panose="020B0600040502020204" pitchFamily="34" charset="0"/>
                <a:cs typeface="Lucida Grande" panose="020B06000405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3425EC2-1A3B-6108-D6FD-143BD2D9BCBA}"/>
                </a:ext>
              </a:extLst>
            </p:cNvPr>
            <p:cNvSpPr/>
            <p:nvPr/>
          </p:nvSpPr>
          <p:spPr>
            <a:xfrm>
              <a:off x="1140742" y="3284329"/>
              <a:ext cx="2448911" cy="1051034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err="1">
                  <a:latin typeface="Lucida Grande" panose="020B0600040502020204" pitchFamily="34" charset="0"/>
                  <a:cs typeface="Lucida Grande" panose="020B0600040502020204" pitchFamily="34" charset="0"/>
                </a:rPr>
                <a:t>loop.py</a:t>
              </a:r>
              <a:br>
                <a:rPr lang="en-US" sz="1100" dirty="0">
                  <a:latin typeface="Lucida Grande" panose="020B0600040502020204" pitchFamily="34" charset="0"/>
                  <a:cs typeface="Lucida Grande" panose="020B0600040502020204" pitchFamily="34" charset="0"/>
                </a:rPr>
              </a:br>
              <a:r>
                <a:rPr lang="en-US" sz="1100" dirty="0">
                  <a:latin typeface="Lucida Grande" panose="020B0600040502020204" pitchFamily="34" charset="0"/>
                  <a:cs typeface="Lucida Grande" panose="020B0600040502020204" pitchFamily="34" charset="0"/>
                </a:rPr>
                <a:t>decorated python functions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3139D55-0AD2-4E22-E1F6-9A6E6B3E63E6}"/>
                </a:ext>
              </a:extLst>
            </p:cNvPr>
            <p:cNvSpPr/>
            <p:nvPr/>
          </p:nvSpPr>
          <p:spPr>
            <a:xfrm>
              <a:off x="1140742" y="4939708"/>
              <a:ext cx="2448911" cy="1051034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err="1">
                  <a:latin typeface="Lucida Grande" panose="020B0600040502020204" pitchFamily="34" charset="0"/>
                  <a:cs typeface="Lucida Grande" panose="020B0600040502020204" pitchFamily="34" charset="0"/>
                </a:rPr>
                <a:t>kernel.py</a:t>
              </a:r>
              <a:br>
                <a:rPr lang="en-US" sz="1100" dirty="0">
                  <a:latin typeface="Lucida Grande" panose="020B0600040502020204" pitchFamily="34" charset="0"/>
                  <a:cs typeface="Lucida Grande" panose="020B0600040502020204" pitchFamily="34" charset="0"/>
                </a:rPr>
              </a:br>
              <a:r>
                <a:rPr lang="en-US" sz="1100" dirty="0">
                  <a:latin typeface="Lucida Grande" panose="020B0600040502020204" pitchFamily="34" charset="0"/>
                  <a:cs typeface="Lucida Grande" panose="020B0600040502020204" pitchFamily="34" charset="0"/>
                </a:rPr>
                <a:t>decorated python functions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74EA3FE-A7D6-6C69-71AD-9CE24BDBE603}"/>
                </a:ext>
              </a:extLst>
            </p:cNvPr>
            <p:cNvCxnSpPr>
              <a:stCxn id="17" idx="2"/>
              <a:endCxn id="18" idx="0"/>
            </p:cNvCxnSpPr>
            <p:nvPr/>
          </p:nvCxnSpPr>
          <p:spPr>
            <a:xfrm>
              <a:off x="2365198" y="4335363"/>
              <a:ext cx="0" cy="60434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C366EA-8649-1065-99D4-5F4A98A1A6B7}"/>
                </a:ext>
              </a:extLst>
            </p:cNvPr>
            <p:cNvSpPr txBox="1"/>
            <p:nvPr/>
          </p:nvSpPr>
          <p:spPr>
            <a:xfrm>
              <a:off x="681474" y="2240072"/>
              <a:ext cx="2874876" cy="800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Lucida Grande" panose="020B0600040502020204" pitchFamily="34" charset="0"/>
                  <a:cs typeface="Lucida Grande" panose="020B0600040502020204" pitchFamily="34" charset="0"/>
                </a:rPr>
                <a:t>MPI Thread: 1</a:t>
              </a:r>
              <a:br>
                <a:rPr lang="en-US" sz="1400" dirty="0">
                  <a:solidFill>
                    <a:schemeClr val="bg1"/>
                  </a:solidFill>
                  <a:latin typeface="Lucida Grande" panose="020B0600040502020204" pitchFamily="34" charset="0"/>
                  <a:cs typeface="Lucida Grande" panose="020B0600040502020204" pitchFamily="34" charset="0"/>
                </a:rPr>
              </a:br>
              <a:r>
                <a:rPr lang="en-US" sz="1400" dirty="0" err="1">
                  <a:solidFill>
                    <a:schemeClr val="bg1"/>
                  </a:solidFill>
                  <a:latin typeface="Lucida Grande" panose="020B0600040502020204" pitchFamily="34" charset="0"/>
                  <a:cs typeface="Lucida Grande" panose="020B0600040502020204" pitchFamily="34" charset="0"/>
                </a:rPr>
                <a:t>Numba</a:t>
              </a:r>
              <a:r>
                <a:rPr lang="en-US" sz="1400" dirty="0">
                  <a:solidFill>
                    <a:schemeClr val="bg1"/>
                  </a:solidFill>
                  <a:latin typeface="Lucida Grande" panose="020B0600040502020204" pitchFamily="34" charset="0"/>
                  <a:cs typeface="Lucida Grande" panose="020B0600040502020204" pitchFamily="34" charset="0"/>
                </a:rPr>
                <a:t>/Python mode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E1A42B2-AD85-6D5E-BE7F-8843726B4D48}"/>
              </a:ext>
            </a:extLst>
          </p:cNvPr>
          <p:cNvGrpSpPr/>
          <p:nvPr/>
        </p:nvGrpSpPr>
        <p:grpSpPr>
          <a:xfrm>
            <a:off x="7884135" y="3153981"/>
            <a:ext cx="2548890" cy="2872392"/>
            <a:chOff x="605307" y="2042945"/>
            <a:chExt cx="3374265" cy="439648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9DD9435-9274-F5C3-7715-DE0678BA2576}"/>
                </a:ext>
              </a:extLst>
            </p:cNvPr>
            <p:cNvSpPr/>
            <p:nvPr/>
          </p:nvSpPr>
          <p:spPr>
            <a:xfrm>
              <a:off x="605307" y="2042945"/>
              <a:ext cx="3374265" cy="439648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Lucida Grande" panose="020B0600040502020204" pitchFamily="34" charset="0"/>
                <a:cs typeface="Lucida Grande" panose="020B06000405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F5C9563-4DE4-C732-780D-0E687E434155}"/>
                </a:ext>
              </a:extLst>
            </p:cNvPr>
            <p:cNvSpPr/>
            <p:nvPr/>
          </p:nvSpPr>
          <p:spPr>
            <a:xfrm>
              <a:off x="1140742" y="3284329"/>
              <a:ext cx="2448911" cy="1051034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err="1">
                  <a:latin typeface="Lucida Grande" panose="020B0600040502020204" pitchFamily="34" charset="0"/>
                  <a:cs typeface="Lucida Grande" panose="020B0600040502020204" pitchFamily="34" charset="0"/>
                </a:rPr>
                <a:t>loop.py</a:t>
              </a:r>
              <a:br>
                <a:rPr lang="en-US" sz="1100" dirty="0">
                  <a:latin typeface="Lucida Grande" panose="020B0600040502020204" pitchFamily="34" charset="0"/>
                  <a:cs typeface="Lucida Grande" panose="020B0600040502020204" pitchFamily="34" charset="0"/>
                </a:rPr>
              </a:br>
              <a:r>
                <a:rPr lang="en-US" sz="1100" dirty="0">
                  <a:latin typeface="Lucida Grande" panose="020B0600040502020204" pitchFamily="34" charset="0"/>
                  <a:cs typeface="Lucida Grande" panose="020B0600040502020204" pitchFamily="34" charset="0"/>
                </a:rPr>
                <a:t>decorated python functions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92C7009-47CB-182E-A72B-E833E635CA8F}"/>
                </a:ext>
              </a:extLst>
            </p:cNvPr>
            <p:cNvSpPr/>
            <p:nvPr/>
          </p:nvSpPr>
          <p:spPr>
            <a:xfrm>
              <a:off x="1140742" y="4939708"/>
              <a:ext cx="2448911" cy="1051034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err="1">
                  <a:latin typeface="Lucida Grande" panose="020B0600040502020204" pitchFamily="34" charset="0"/>
                  <a:cs typeface="Lucida Grande" panose="020B0600040502020204" pitchFamily="34" charset="0"/>
                </a:rPr>
                <a:t>kernel.py</a:t>
              </a:r>
              <a:br>
                <a:rPr lang="en-US" sz="1100" dirty="0">
                  <a:latin typeface="Lucida Grande" panose="020B0600040502020204" pitchFamily="34" charset="0"/>
                  <a:cs typeface="Lucida Grande" panose="020B0600040502020204" pitchFamily="34" charset="0"/>
                </a:rPr>
              </a:br>
              <a:r>
                <a:rPr lang="en-US" sz="1100" dirty="0">
                  <a:latin typeface="Lucida Grande" panose="020B0600040502020204" pitchFamily="34" charset="0"/>
                  <a:cs typeface="Lucida Grande" panose="020B0600040502020204" pitchFamily="34" charset="0"/>
                </a:rPr>
                <a:t>decorated python functions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9E97CD4-4FF7-A472-0247-42F000A2043D}"/>
                </a:ext>
              </a:extLst>
            </p:cNvPr>
            <p:cNvCxnSpPr>
              <a:stCxn id="23" idx="2"/>
              <a:endCxn id="24" idx="0"/>
            </p:cNvCxnSpPr>
            <p:nvPr/>
          </p:nvCxnSpPr>
          <p:spPr>
            <a:xfrm>
              <a:off x="2365198" y="4335363"/>
              <a:ext cx="0" cy="60434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823B83-1B80-6531-1B5A-44A839CB5D67}"/>
                </a:ext>
              </a:extLst>
            </p:cNvPr>
            <p:cNvSpPr txBox="1"/>
            <p:nvPr/>
          </p:nvSpPr>
          <p:spPr>
            <a:xfrm>
              <a:off x="652677" y="2234832"/>
              <a:ext cx="2874876" cy="800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Lucida Grande" panose="020B0600040502020204" pitchFamily="34" charset="0"/>
                  <a:cs typeface="Lucida Grande" panose="020B0600040502020204" pitchFamily="34" charset="0"/>
                </a:rPr>
                <a:t>MPI Thread: N</a:t>
              </a:r>
              <a:br>
                <a:rPr lang="en-US" sz="1400" dirty="0">
                  <a:solidFill>
                    <a:schemeClr val="bg1"/>
                  </a:solidFill>
                  <a:latin typeface="Lucida Grande" panose="020B0600040502020204" pitchFamily="34" charset="0"/>
                  <a:cs typeface="Lucida Grande" panose="020B0600040502020204" pitchFamily="34" charset="0"/>
                </a:rPr>
              </a:br>
              <a:r>
                <a:rPr lang="en-US" sz="1400" dirty="0" err="1">
                  <a:solidFill>
                    <a:schemeClr val="bg1"/>
                  </a:solidFill>
                  <a:latin typeface="Lucida Grande" panose="020B0600040502020204" pitchFamily="34" charset="0"/>
                  <a:cs typeface="Lucida Grande" panose="020B0600040502020204" pitchFamily="34" charset="0"/>
                </a:rPr>
                <a:t>Numba</a:t>
              </a:r>
              <a:r>
                <a:rPr lang="en-US" sz="1400" dirty="0">
                  <a:solidFill>
                    <a:schemeClr val="bg1"/>
                  </a:solidFill>
                  <a:latin typeface="Lucida Grande" panose="020B0600040502020204" pitchFamily="34" charset="0"/>
                  <a:cs typeface="Lucida Grande" panose="020B0600040502020204" pitchFamily="34" charset="0"/>
                </a:rPr>
                <a:t>/Python mode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3E7788F3-60CF-378C-9A09-FD63C3BF6FA4}"/>
              </a:ext>
            </a:extLst>
          </p:cNvPr>
          <p:cNvSpPr/>
          <p:nvPr/>
        </p:nvSpPr>
        <p:spPr>
          <a:xfrm>
            <a:off x="894195" y="1907324"/>
            <a:ext cx="1849886" cy="68668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user_defined_input.py</a:t>
            </a:r>
            <a:endParaRPr lang="en-US" sz="12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4A62F18-FA25-2EB7-1743-0DE4B1C04C57}"/>
              </a:ext>
            </a:extLst>
          </p:cNvPr>
          <p:cNvCxnSpPr>
            <a:cxnSpLocks/>
            <a:stCxn id="10" idx="0"/>
            <a:endCxn id="8" idx="2"/>
          </p:cNvCxnSpPr>
          <p:nvPr/>
        </p:nvCxnSpPr>
        <p:spPr>
          <a:xfrm flipV="1">
            <a:off x="2169751" y="2594004"/>
            <a:ext cx="5983649" cy="55997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6353FD8-9AA9-EF6C-0A0D-EA1E7F9FF07C}"/>
              </a:ext>
            </a:extLst>
          </p:cNvPr>
          <p:cNvCxnSpPr>
            <a:cxnSpLocks/>
            <a:stCxn id="16" idx="0"/>
            <a:endCxn id="8" idx="2"/>
          </p:cNvCxnSpPr>
          <p:nvPr/>
        </p:nvCxnSpPr>
        <p:spPr>
          <a:xfrm flipV="1">
            <a:off x="5429734" y="2594004"/>
            <a:ext cx="2723666" cy="55997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9898B0D-1E46-A27C-389D-3F044D660B13}"/>
              </a:ext>
            </a:extLst>
          </p:cNvPr>
          <p:cNvCxnSpPr>
            <a:cxnSpLocks/>
            <a:stCxn id="22" idx="0"/>
            <a:endCxn id="8" idx="2"/>
          </p:cNvCxnSpPr>
          <p:nvPr/>
        </p:nvCxnSpPr>
        <p:spPr>
          <a:xfrm flipH="1" flipV="1">
            <a:off x="8153400" y="2594004"/>
            <a:ext cx="1005180" cy="55997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B203C29-52F0-8D22-6BA3-2F81660FE09A}"/>
              </a:ext>
            </a:extLst>
          </p:cNvPr>
          <p:cNvCxnSpPr>
            <a:cxnSpLocks/>
            <a:stCxn id="27" idx="3"/>
            <a:endCxn id="7" idx="1"/>
          </p:cNvCxnSpPr>
          <p:nvPr/>
        </p:nvCxnSpPr>
        <p:spPr>
          <a:xfrm>
            <a:off x="2744081" y="2250664"/>
            <a:ext cx="1411208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C693D1E-C97E-70DB-334A-AC7C72F58402}"/>
              </a:ext>
            </a:extLst>
          </p:cNvPr>
          <p:cNvCxnSpPr>
            <a:stCxn id="7" idx="3"/>
            <a:endCxn id="8" idx="1"/>
          </p:cNvCxnSpPr>
          <p:nvPr/>
        </p:nvCxnSpPr>
        <p:spPr>
          <a:xfrm>
            <a:off x="6005175" y="2250664"/>
            <a:ext cx="1223282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D476B27A-8E2C-57D2-1770-A68989EB6419}"/>
              </a:ext>
            </a:extLst>
          </p:cNvPr>
          <p:cNvSpPr/>
          <p:nvPr/>
        </p:nvSpPr>
        <p:spPr>
          <a:xfrm>
            <a:off x="10757870" y="1907324"/>
            <a:ext cx="1238773" cy="68668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Lucida Grande" panose="020B0600040502020204" pitchFamily="34" charset="0"/>
                <a:cs typeface="Lucida Grande" panose="020B0600040502020204" pitchFamily="34" charset="0"/>
              </a:rPr>
              <a:t>output.h5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C9E0AA6-5072-40CB-A46B-16753178DB8D}"/>
              </a:ext>
            </a:extLst>
          </p:cNvPr>
          <p:cNvCxnSpPr>
            <a:stCxn id="8" idx="3"/>
            <a:endCxn id="33" idx="1"/>
          </p:cNvCxnSpPr>
          <p:nvPr/>
        </p:nvCxnSpPr>
        <p:spPr>
          <a:xfrm>
            <a:off x="9078343" y="2250664"/>
            <a:ext cx="1679527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D49BF4DB-D446-3FCB-DF36-8CD9B66CCC05}"/>
              </a:ext>
            </a:extLst>
          </p:cNvPr>
          <p:cNvSpPr/>
          <p:nvPr/>
        </p:nvSpPr>
        <p:spPr>
          <a:xfrm>
            <a:off x="10757870" y="4548670"/>
            <a:ext cx="1238773" cy="599116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Python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1DEE479-7F4F-3B95-1198-F39C4F45F339}"/>
              </a:ext>
            </a:extLst>
          </p:cNvPr>
          <p:cNvSpPr/>
          <p:nvPr/>
        </p:nvSpPr>
        <p:spPr>
          <a:xfrm>
            <a:off x="10757870" y="5360196"/>
            <a:ext cx="1238773" cy="59911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latin typeface="Lucida Grande" panose="020B0600040502020204" pitchFamily="34" charset="0"/>
                <a:cs typeface="Lucida Grande" panose="020B0600040502020204" pitchFamily="34" charset="0"/>
              </a:rPr>
              <a:t>Compiled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E77DDA7-7E33-6769-2BC0-8E258E3B633B}"/>
              </a:ext>
            </a:extLst>
          </p:cNvPr>
          <p:cNvSpPr txBox="1"/>
          <p:nvPr/>
        </p:nvSpPr>
        <p:spPr>
          <a:xfrm>
            <a:off x="6700435" y="3722210"/>
            <a:ext cx="1183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Lucida Grande" panose="020B0600040502020204" pitchFamily="34" charset="0"/>
                <a:cs typeface="Lucida Grande" panose="020B0600040502020204" pitchFamily="34" charset="0"/>
              </a:rPr>
              <a:t>…</a:t>
            </a:r>
            <a:endParaRPr lang="en-US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1E0ED062-1961-8914-C95F-45E84A34E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39021" y="413127"/>
            <a:ext cx="1229557" cy="122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3" grpId="0" animBg="1"/>
      <p:bldP spid="4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latin typeface="Lucida Grande" panose="020B0600040502020204" pitchFamily="34" charset="0"/>
            <a:cs typeface="Lucida Grande" panose="020B06000405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17077</TotalTime>
  <Words>3517</Words>
  <Application>Microsoft Macintosh PowerPoint</Application>
  <PresentationFormat>Widescreen</PresentationFormat>
  <Paragraphs>402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Cascadia Code SemiBold</vt:lpstr>
      <vt:lpstr>Cascadia Code SemiLight</vt:lpstr>
      <vt:lpstr>Lucida Grande</vt:lpstr>
      <vt:lpstr>Wingdings</vt:lpstr>
      <vt:lpstr>Office Theme</vt:lpstr>
      <vt:lpstr>High Performance Python for Rapid Methods Development in Monte Carlo / Dynamic Code</vt:lpstr>
      <vt:lpstr>Affiliations</vt:lpstr>
      <vt:lpstr>Dynamic Monte Carlo Transport</vt:lpstr>
      <vt:lpstr>Monte Carlo / Dynamic Code</vt:lpstr>
      <vt:lpstr>Monte Carlo/Dynamic Code (MC/DC)</vt:lpstr>
      <vt:lpstr>Time-dependent Kobayashi dog-leg benchmark</vt:lpstr>
      <vt:lpstr>Kobayashi-G7-TD</vt:lpstr>
      <vt:lpstr>Numba Speedup for Kobayashi-G7-TD</vt:lpstr>
      <vt:lpstr>MC/DC Layout</vt:lpstr>
      <vt:lpstr>Code-to-code runtime and scaling comparison</vt:lpstr>
      <vt:lpstr>OpenMC vs MC/DC (cpu)</vt:lpstr>
      <vt:lpstr>GPU Implementation of MC/DC</vt:lpstr>
      <vt:lpstr>MC/DC CPU v MC/DC GPU</vt:lpstr>
      <vt:lpstr>Focus on Sustainable Open-Source Development</vt:lpstr>
      <vt:lpstr>Continuous Integration</vt:lpstr>
      <vt:lpstr>Dev and User Env Management</vt:lpstr>
      <vt:lpstr>Limitations of Numba</vt:lpstr>
      <vt:lpstr>PowerPoint Presentation</vt:lpstr>
      <vt:lpstr>Current and Ongoing Work</vt:lpstr>
      <vt:lpstr>Publications that Force Good Development</vt:lpstr>
      <vt:lpstr>MC/DC as a Sustainable Project</vt:lpstr>
      <vt:lpstr>PowerPoint Presentation</vt:lpstr>
      <vt:lpstr>Harmonize!</vt:lpstr>
      <vt:lpstr>Numba Compilation</vt:lpstr>
      <vt:lpstr>MC/DC Verification: Continuous energy physics</vt:lpstr>
      <vt:lpstr>PowerPoint Presentation</vt:lpstr>
      <vt:lpstr>MC/DC current core capabilities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One-Cell Inversion Method for Transient Transport on GPUs</dc:title>
  <dc:creator>Morgan, Joanna P</dc:creator>
  <cp:lastModifiedBy>Morgan, Joanna P</cp:lastModifiedBy>
  <cp:revision>52</cp:revision>
  <dcterms:created xsi:type="dcterms:W3CDTF">2023-07-18T18:33:57Z</dcterms:created>
  <dcterms:modified xsi:type="dcterms:W3CDTF">2024-04-10T21:22:00Z</dcterms:modified>
</cp:coreProperties>
</file>