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rial Black" panose="020B0A04020102020204" pitchFamily="34" charset="0"/>
      <p:bold r:id="rId12"/>
    </p:embeddedFon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5FFA4A-2012-4483-A8D8-90C2395FDF80}">
  <a:tblStyle styleId="{9F5FFA4A-2012-4483-A8D8-90C2395FDF8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The theory should cover aspects of seasonal/daily variability of demand</a:t>
            </a: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We need to simplify and understand the representation of reality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And how if can evolve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We need to simplify and understand the representation of reality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And how if can evolve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We need to simplify and understand the representation of reality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And how if can evolve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2" descr="Graphical user interface, applicatio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2"/>
          <p:cNvSpPr txBox="1">
            <a:spLocks noGrp="1"/>
          </p:cNvSpPr>
          <p:nvPr>
            <p:ph type="ctrTitle"/>
          </p:nvPr>
        </p:nvSpPr>
        <p:spPr>
          <a:xfrm>
            <a:off x="3349485" y="231015"/>
            <a:ext cx="884251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48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3349486" y="4339705"/>
            <a:ext cx="8842513"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7" name="Google Shape;17;p2"/>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BF69DD2F-F78F-44C5-9202-96CA9F3D039D}"/>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C45CEC2-17ED-45C1-ADB5-9C372CE15243}"/>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pic>
        <p:nvPicPr>
          <p:cNvPr id="62" name="Google Shape;62;p11"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3" name="Google Shape;6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a:spLocks noGrp="1"/>
          </p:cNvSpPr>
          <p:nvPr>
            <p:ph type="pic" idx="2"/>
          </p:nvPr>
        </p:nvSpPr>
        <p:spPr>
          <a:xfrm>
            <a:off x="5183188" y="987425"/>
            <a:ext cx="6172200" cy="4873625"/>
          </a:xfrm>
          <a:prstGeom prst="rect">
            <a:avLst/>
          </a:prstGeom>
          <a:noFill/>
          <a:ln>
            <a:noFill/>
          </a:ln>
        </p:spPr>
      </p:sp>
      <p:sp>
        <p:nvSpPr>
          <p:cNvPr id="65" name="Google Shape;65;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1"/>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7" name="Rectangle 6">
            <a:extLst>
              <a:ext uri="{FF2B5EF4-FFF2-40B4-BE49-F238E27FC236}">
                <a16:creationId xmlns:a16="http://schemas.microsoft.com/office/drawing/2014/main" id="{4BAF18A0-BD6B-4AE5-989C-B21ABCD40433}"/>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39F009AC-E8A7-420C-87BD-945498953EC5}"/>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pic>
        <p:nvPicPr>
          <p:cNvPr id="68" name="Google Shape;68;p12"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6" name="Rectangle 5">
            <a:extLst>
              <a:ext uri="{FF2B5EF4-FFF2-40B4-BE49-F238E27FC236}">
                <a16:creationId xmlns:a16="http://schemas.microsoft.com/office/drawing/2014/main" id="{94527C4E-F4D8-4658-AB82-03AC4BD75C3E}"/>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15F4C87-C8F4-4665-969C-405F8A2EF962}"/>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pic>
        <p:nvPicPr>
          <p:cNvPr id="73" name="Google Shape;73;p13"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4" name="Google Shape;74;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6" name="Rectangle 5">
            <a:extLst>
              <a:ext uri="{FF2B5EF4-FFF2-40B4-BE49-F238E27FC236}">
                <a16:creationId xmlns:a16="http://schemas.microsoft.com/office/drawing/2014/main" id="{900F618E-5BDD-4249-B8B6-244265897381}"/>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1B5B013E-45AD-4FC4-B110-B86B72037685}"/>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pic>
        <p:nvPicPr>
          <p:cNvPr id="19" name="Google Shape;19;p3"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23" name="Google Shape;23;p3"/>
          <p:cNvSpPr>
            <a:spLocks noGrp="1"/>
          </p:cNvSpPr>
          <p:nvPr>
            <p:ph type="pic" idx="2"/>
          </p:nvPr>
        </p:nvSpPr>
        <p:spPr>
          <a:xfrm>
            <a:off x="6172202" y="1825625"/>
            <a:ext cx="5181598" cy="4351338"/>
          </a:xfrm>
          <a:prstGeom prst="rect">
            <a:avLst/>
          </a:prstGeom>
          <a:noFill/>
          <a:ln>
            <a:noFill/>
          </a:ln>
        </p:spPr>
      </p:sp>
      <p:sp>
        <p:nvSpPr>
          <p:cNvPr id="8" name="Rectangle 7">
            <a:extLst>
              <a:ext uri="{FF2B5EF4-FFF2-40B4-BE49-F238E27FC236}">
                <a16:creationId xmlns:a16="http://schemas.microsoft.com/office/drawing/2014/main" id="{4946726A-C9CA-442B-8F1B-574A8FB1A78C}"/>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3D98ED7-850D-47C0-BE9A-4D52E378CFA4}"/>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4"/>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6" name="Rectangle 5">
            <a:extLst>
              <a:ext uri="{FF2B5EF4-FFF2-40B4-BE49-F238E27FC236}">
                <a16:creationId xmlns:a16="http://schemas.microsoft.com/office/drawing/2014/main" id="{D7B23206-BB61-4D65-BBA8-929D455B6F50}"/>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26809BB-274E-4D0E-AD4B-ABC43A2BA7A1}"/>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
        <p:cNvGrpSpPr/>
        <p:nvPr/>
      </p:nvGrpSpPr>
      <p:grpSpPr>
        <a:xfrm>
          <a:off x="0" y="0"/>
          <a:ext cx="0" cy="0"/>
          <a:chOff x="0" y="0"/>
          <a:chExt cx="0" cy="0"/>
        </a:xfrm>
      </p:grpSpPr>
      <p:pic>
        <p:nvPicPr>
          <p:cNvPr id="30" name="Google Shape;30;p5"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 name="Google Shape;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7" name="Rectangle 6">
            <a:extLst>
              <a:ext uri="{FF2B5EF4-FFF2-40B4-BE49-F238E27FC236}">
                <a16:creationId xmlns:a16="http://schemas.microsoft.com/office/drawing/2014/main" id="{89DEEB72-0C41-4162-9BE9-E5A088ED042F}"/>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E562AE27-C57D-4D0E-BEBE-CC387AF3EE8A}"/>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pic>
        <p:nvPicPr>
          <p:cNvPr id="36" name="Google Shape;36;p6"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Helvetica Neue"/>
              <a:buNone/>
              <a:defRPr sz="54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6" name="Rectangle 5">
            <a:extLst>
              <a:ext uri="{FF2B5EF4-FFF2-40B4-BE49-F238E27FC236}">
                <a16:creationId xmlns:a16="http://schemas.microsoft.com/office/drawing/2014/main" id="{DF0DD66A-0996-456E-87FD-035B50715BC9}"/>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A7823A00-8535-4485-B0E8-5A122201DA36}"/>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7"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9" name="Rectangle 8">
            <a:extLst>
              <a:ext uri="{FF2B5EF4-FFF2-40B4-BE49-F238E27FC236}">
                <a16:creationId xmlns:a16="http://schemas.microsoft.com/office/drawing/2014/main" id="{7EC4BF2A-5090-481D-A026-426BB4190127}"/>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82A4D12-0377-4820-B86D-FB72EA9BE458}"/>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pic>
        <p:nvPicPr>
          <p:cNvPr id="49" name="Google Shape;49;p8"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5" name="Rectangle 4">
            <a:extLst>
              <a:ext uri="{FF2B5EF4-FFF2-40B4-BE49-F238E27FC236}">
                <a16:creationId xmlns:a16="http://schemas.microsoft.com/office/drawing/2014/main" id="{71996BA2-160D-493A-8BFC-26B0934816DE}"/>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94381690-5CAF-4BF1-9FC3-89923FF2C84E}"/>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pic>
        <p:nvPicPr>
          <p:cNvPr id="53" name="Google Shape;53;p9"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9"/>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4" name="Rectangle 3">
            <a:extLst>
              <a:ext uri="{FF2B5EF4-FFF2-40B4-BE49-F238E27FC236}">
                <a16:creationId xmlns:a16="http://schemas.microsoft.com/office/drawing/2014/main" id="{396300BC-7DE2-4D2F-A724-CB223C284376}"/>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1EF9C0A-6558-4012-8E8F-B70A3DE0CBFE}"/>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pic>
        <p:nvPicPr>
          <p:cNvPr id="56" name="Google Shape;56;p10" descr="Graphical user interface, applicatio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7" name="Google Shape;5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381000" algn="l">
              <a:lnSpc>
                <a:spcPct val="90000"/>
              </a:lnSpc>
              <a:spcBef>
                <a:spcPts val="500"/>
              </a:spcBef>
              <a:spcAft>
                <a:spcPts val="0"/>
              </a:spcAft>
              <a:buClr>
                <a:schemeClr val="dk1"/>
              </a:buClr>
              <a:buSzPts val="2400"/>
              <a:buChar char="•"/>
              <a:defRPr sz="2400">
                <a:latin typeface="Helvetica Neue"/>
                <a:ea typeface="Helvetica Neue"/>
                <a:cs typeface="Helvetica Neue"/>
                <a:sym typeface="Helvetica Neue"/>
              </a:defRPr>
            </a:lvl3pPr>
            <a:lvl4pPr marL="1828800" lvl="3"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4pPr>
            <a:lvl5pPr marL="2286000" lvl="4"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0"/>
          <p:cNvSpPr txBox="1"/>
          <p:nvPr/>
        </p:nvSpPr>
        <p:spPr>
          <a:xfrm>
            <a:off x="11539331" y="365125"/>
            <a:ext cx="43069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7F7F7F"/>
                </a:solidFill>
                <a:latin typeface="Open Sans"/>
                <a:ea typeface="Open Sans"/>
                <a:cs typeface="Open Sans"/>
                <a:sym typeface="Open Sans"/>
              </a:rPr>
              <a:t>‹#›</a:t>
            </a:fld>
            <a:endParaRPr sz="1000" b="1" i="0" u="none" strike="noStrike" cap="none">
              <a:solidFill>
                <a:srgbClr val="7F7F7F"/>
              </a:solidFill>
              <a:latin typeface="Open Sans"/>
              <a:ea typeface="Open Sans"/>
              <a:cs typeface="Open Sans"/>
              <a:sym typeface="Open Sans"/>
            </a:endParaRPr>
          </a:p>
        </p:txBody>
      </p:sp>
      <p:sp>
        <p:nvSpPr>
          <p:cNvPr id="7" name="Rectangle 6">
            <a:extLst>
              <a:ext uri="{FF2B5EF4-FFF2-40B4-BE49-F238E27FC236}">
                <a16:creationId xmlns:a16="http://schemas.microsoft.com/office/drawing/2014/main" id="{D81AD946-FE87-4E45-8E15-36BB971F8BB7}"/>
              </a:ext>
            </a:extLst>
          </p:cNvPr>
          <p:cNvSpPr/>
          <p:nvPr userDrawn="1"/>
        </p:nvSpPr>
        <p:spPr>
          <a:xfrm>
            <a:off x="230050" y="6379782"/>
            <a:ext cx="11731900" cy="226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FC0D9E9-C6EF-4692-BA94-6E83CF78EF91}"/>
              </a:ext>
            </a:extLst>
          </p:cNvPr>
          <p:cNvSpPr txBox="1"/>
          <p:nvPr userDrawn="1"/>
        </p:nvSpPr>
        <p:spPr>
          <a:xfrm>
            <a:off x="238125" y="6354374"/>
            <a:ext cx="11630025" cy="276999"/>
          </a:xfrm>
          <a:prstGeom prst="rect">
            <a:avLst/>
          </a:prstGeom>
          <a:noFill/>
        </p:spPr>
        <p:txBody>
          <a:bodyPr wrap="square" rtlCol="0">
            <a:spAutoFit/>
          </a:bodyPr>
          <a:lstStyle/>
          <a:p>
            <a:r>
              <a:rPr lang="en-GB" sz="1200" dirty="0">
                <a:solidFill>
                  <a:schemeClr val="bg1"/>
                </a:solidFill>
                <a:latin typeface="Arial Black" panose="020B0A04020102020204" pitchFamily="34" charset="0"/>
              </a:rPr>
              <a:t>   ----------------------------------------------------------------------- ICTP SUMMER SCHOOL | TRIESTE, ITALY | 2022 ---------------------------------------------------------------------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539331" y="365125"/>
            <a:ext cx="43069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duaksakpan@gmail.com"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nse.ayara2019@uniabuja.edu.ng" TargetMode="External"/><Relationship Id="rId5" Type="http://schemas.openxmlformats.org/officeDocument/2006/relationships/hyperlink" Target="mailto:temitopeomowumi@gmail.com" TargetMode="External"/><Relationship Id="rId4" Type="http://schemas.openxmlformats.org/officeDocument/2006/relationships/hyperlink" Target="mailto:bissykemmy@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p:nvPr/>
        </p:nvSpPr>
        <p:spPr>
          <a:xfrm>
            <a:off x="3942080" y="1118320"/>
            <a:ext cx="7437120" cy="3637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200"/>
              </a:spcBef>
              <a:spcAft>
                <a:spcPts val="0"/>
              </a:spcAft>
              <a:buClr>
                <a:srgbClr val="000000"/>
              </a:buClr>
              <a:buSzPts val="1800"/>
              <a:buFont typeface="Arial"/>
              <a:buNone/>
            </a:pPr>
            <a:r>
              <a:rPr lang="en-GB" b="1" i="0" u="none" strike="noStrike" cap="none" dirty="0">
                <a:solidFill>
                  <a:srgbClr val="000000"/>
                </a:solidFill>
                <a:latin typeface="Arial"/>
                <a:ea typeface="Arial"/>
                <a:cs typeface="Arial"/>
                <a:sym typeface="Arial"/>
              </a:rPr>
              <a:t>Joint Summer School on Modelling Tools for Sustainable Development, 2022</a:t>
            </a:r>
            <a:endParaRPr b="0" i="0" u="none" strike="noStrike" cap="none" dirty="0">
              <a:solidFill>
                <a:srgbClr val="000000"/>
              </a:solidFill>
              <a:latin typeface="Arial"/>
              <a:ea typeface="Arial"/>
              <a:cs typeface="Arial"/>
              <a:sym typeface="Arial"/>
            </a:endParaRPr>
          </a:p>
        </p:txBody>
      </p:sp>
      <p:sp>
        <p:nvSpPr>
          <p:cNvPr id="83" name="Google Shape;83;p14"/>
          <p:cNvSpPr txBox="1">
            <a:spLocks noGrp="1"/>
          </p:cNvSpPr>
          <p:nvPr>
            <p:ph type="ctrTitle"/>
          </p:nvPr>
        </p:nvSpPr>
        <p:spPr>
          <a:xfrm>
            <a:off x="3484491" y="82083"/>
            <a:ext cx="8572500" cy="9906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800"/>
              <a:buNone/>
            </a:pPr>
            <a:r>
              <a:rPr lang="en-GB" sz="3400" dirty="0"/>
              <a:t>Technology Options and Cost of Achieving Universal Electrification in AEDC, Nigeria</a:t>
            </a:r>
            <a:endParaRPr sz="3400" dirty="0"/>
          </a:p>
        </p:txBody>
      </p:sp>
      <p:sp>
        <p:nvSpPr>
          <p:cNvPr id="84" name="Google Shape;84;p14"/>
          <p:cNvSpPr txBox="1"/>
          <p:nvPr/>
        </p:nvSpPr>
        <p:spPr>
          <a:xfrm>
            <a:off x="6957045" y="2754249"/>
            <a:ext cx="1627392" cy="96106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595959"/>
              </a:buClr>
              <a:buSzPts val="6000"/>
              <a:buFont typeface="Helvetica Neue"/>
              <a:buNone/>
            </a:pPr>
            <a:r>
              <a:rPr lang="en-GB" sz="2000" b="0" i="1" u="none" strike="noStrike" cap="none">
                <a:solidFill>
                  <a:srgbClr val="595959"/>
                </a:solidFill>
                <a:latin typeface="Helvetica Neue Light"/>
                <a:ea typeface="Helvetica Neue Light"/>
                <a:cs typeface="Helvetica Neue Light"/>
                <a:sym typeface="Helvetica Neue Light"/>
              </a:rPr>
              <a:t>Map of the country…</a:t>
            </a:r>
            <a:endParaRPr sz="2000" b="0" i="1" u="none" strike="noStrike" cap="none">
              <a:solidFill>
                <a:schemeClr val="dk1"/>
              </a:solidFill>
              <a:latin typeface="Helvetica Neue Light"/>
              <a:ea typeface="Helvetica Neue Light"/>
              <a:cs typeface="Helvetica Neue Light"/>
              <a:sym typeface="Helvetica Neue Light"/>
            </a:endParaRPr>
          </a:p>
        </p:txBody>
      </p:sp>
      <p:graphicFrame>
        <p:nvGraphicFramePr>
          <p:cNvPr id="85" name="Google Shape;85;p14"/>
          <p:cNvGraphicFramePr/>
          <p:nvPr>
            <p:extLst>
              <p:ext uri="{D42A27DB-BD31-4B8C-83A1-F6EECF244321}">
                <p14:modId xmlns:p14="http://schemas.microsoft.com/office/powerpoint/2010/main" val="1295272102"/>
              </p:ext>
            </p:extLst>
          </p:nvPr>
        </p:nvGraphicFramePr>
        <p:xfrm>
          <a:off x="4566154" y="4768205"/>
          <a:ext cx="6581775" cy="1257325"/>
        </p:xfrm>
        <a:graphic>
          <a:graphicData uri="http://schemas.openxmlformats.org/drawingml/2006/table">
            <a:tbl>
              <a:tblPr>
                <a:noFill/>
                <a:tableStyleId>{9F5FFA4A-2012-4483-A8D8-90C2395FDF80}</a:tableStyleId>
              </a:tblPr>
              <a:tblGrid>
                <a:gridCol w="2724625">
                  <a:extLst>
                    <a:ext uri="{9D8B030D-6E8A-4147-A177-3AD203B41FA5}">
                      <a16:colId xmlns:a16="http://schemas.microsoft.com/office/drawing/2014/main" val="20000"/>
                    </a:ext>
                  </a:extLst>
                </a:gridCol>
                <a:gridCol w="3857150">
                  <a:extLst>
                    <a:ext uri="{9D8B030D-6E8A-4147-A177-3AD203B41FA5}">
                      <a16:colId xmlns:a16="http://schemas.microsoft.com/office/drawing/2014/main" val="20001"/>
                    </a:ext>
                  </a:extLst>
                </a:gridCol>
              </a:tblGrid>
              <a:tr h="198125">
                <a:tc>
                  <a:txBody>
                    <a:bodyPr/>
                    <a:lstStyle/>
                    <a:p>
                      <a:pPr marL="0" marR="0" lvl="0" indent="0" algn="l" rtl="0">
                        <a:lnSpc>
                          <a:spcPct val="100000"/>
                        </a:lnSpc>
                        <a:spcBef>
                          <a:spcPts val="0"/>
                        </a:spcBef>
                        <a:spcAft>
                          <a:spcPts val="0"/>
                        </a:spcAft>
                        <a:buNone/>
                      </a:pPr>
                      <a:r>
                        <a:rPr lang="en-GB" sz="1600" u="none" strike="noStrike" cap="none" dirty="0">
                          <a:latin typeface="Times New Roman"/>
                          <a:ea typeface="Times New Roman"/>
                          <a:cs typeface="Times New Roman"/>
                          <a:sym typeface="Times New Roman"/>
                        </a:rPr>
                        <a:t>Name </a:t>
                      </a:r>
                      <a:endParaRPr sz="1600" b="1" i="0" u="none" strike="noStrike" cap="none" dirty="0">
                        <a:solidFill>
                          <a:srgbClr val="000000"/>
                        </a:solidFill>
                        <a:latin typeface="Times New Roman"/>
                        <a:ea typeface="Times New Roman"/>
                        <a:cs typeface="Times New Roman"/>
                        <a:sym typeface="Times New Roman"/>
                      </a:endParaRPr>
                    </a:p>
                  </a:txBody>
                  <a:tcPr marL="7625" marR="7625" marT="7625" marB="0" anchor="b"/>
                </a:tc>
                <a:tc>
                  <a:txBody>
                    <a:bodyPr/>
                    <a:lstStyle/>
                    <a:p>
                      <a:pPr marL="0" marR="0" lvl="0" indent="0" algn="l" rtl="0">
                        <a:lnSpc>
                          <a:spcPct val="100000"/>
                        </a:lnSpc>
                        <a:spcBef>
                          <a:spcPts val="0"/>
                        </a:spcBef>
                        <a:spcAft>
                          <a:spcPts val="0"/>
                        </a:spcAft>
                        <a:buNone/>
                      </a:pPr>
                      <a:r>
                        <a:rPr lang="en-GB" sz="1600" u="none" strike="noStrike" cap="none">
                          <a:latin typeface="Times New Roman"/>
                          <a:ea typeface="Times New Roman"/>
                          <a:cs typeface="Times New Roman"/>
                          <a:sym typeface="Times New Roman"/>
                        </a:rPr>
                        <a:t>Email</a:t>
                      </a:r>
                      <a:endParaRPr sz="1600" b="1" i="0" u="none" strike="noStrike" cap="none">
                        <a:solidFill>
                          <a:srgbClr val="000000"/>
                        </a:solidFill>
                        <a:latin typeface="Times New Roman"/>
                        <a:ea typeface="Times New Roman"/>
                        <a:cs typeface="Times New Roman"/>
                        <a:sym typeface="Times New Roman"/>
                      </a:endParaRPr>
                    </a:p>
                  </a:txBody>
                  <a:tcPr marL="7625" marR="7625" marT="7625" marB="0" anchor="b"/>
                </a:tc>
                <a:extLst>
                  <a:ext uri="{0D108BD9-81ED-4DB2-BD59-A6C34878D82A}">
                    <a16:rowId xmlns:a16="http://schemas.microsoft.com/office/drawing/2014/main" val="10000"/>
                  </a:ext>
                </a:extLst>
              </a:tr>
              <a:tr h="198125">
                <a:tc>
                  <a:txBody>
                    <a:bodyPr/>
                    <a:lstStyle/>
                    <a:p>
                      <a:pPr marL="0" marR="0" lvl="0" indent="0" algn="l" rtl="0">
                        <a:lnSpc>
                          <a:spcPct val="100000"/>
                        </a:lnSpc>
                        <a:spcBef>
                          <a:spcPts val="0"/>
                        </a:spcBef>
                        <a:spcAft>
                          <a:spcPts val="0"/>
                        </a:spcAft>
                        <a:buNone/>
                      </a:pPr>
                      <a:r>
                        <a:rPr lang="en-GB" sz="1600" u="none" strike="noStrike" cap="none" dirty="0" err="1">
                          <a:latin typeface="Times New Roman"/>
                          <a:ea typeface="Times New Roman"/>
                          <a:cs typeface="Times New Roman"/>
                          <a:sym typeface="Times New Roman"/>
                        </a:rPr>
                        <a:t>Uduak</a:t>
                      </a:r>
                      <a:r>
                        <a:rPr lang="en-GB" sz="1600" u="none" strike="noStrike" cap="none" dirty="0">
                          <a:latin typeface="Times New Roman"/>
                          <a:ea typeface="Times New Roman"/>
                          <a:cs typeface="Times New Roman"/>
                          <a:sym typeface="Times New Roman"/>
                        </a:rPr>
                        <a:t> Akpan</a:t>
                      </a:r>
                      <a:endParaRPr sz="1600" b="0" i="0" u="none" strike="noStrike" cap="none" dirty="0">
                        <a:solidFill>
                          <a:srgbClr val="000000"/>
                        </a:solidFill>
                        <a:latin typeface="Times New Roman"/>
                        <a:ea typeface="Times New Roman"/>
                        <a:cs typeface="Times New Roman"/>
                        <a:sym typeface="Times New Roman"/>
                      </a:endParaRPr>
                    </a:p>
                  </a:txBody>
                  <a:tcPr marL="7625" marR="7625" marT="7625" marB="0" anchor="b"/>
                </a:tc>
                <a:tc>
                  <a:txBody>
                    <a:bodyPr/>
                    <a:lstStyle/>
                    <a:p>
                      <a:pPr marL="0" marR="0" lvl="0" indent="0" algn="l" rtl="0">
                        <a:lnSpc>
                          <a:spcPct val="100000"/>
                        </a:lnSpc>
                        <a:spcBef>
                          <a:spcPts val="0"/>
                        </a:spcBef>
                        <a:spcAft>
                          <a:spcPts val="0"/>
                        </a:spcAft>
                        <a:buNone/>
                      </a:pPr>
                      <a:r>
                        <a:rPr lang="en-GB" sz="1600" u="sng" strike="noStrike" cap="none">
                          <a:solidFill>
                            <a:schemeClr val="hlink"/>
                          </a:solidFill>
                          <a:latin typeface="Times New Roman"/>
                          <a:ea typeface="Times New Roman"/>
                          <a:cs typeface="Times New Roman"/>
                          <a:sym typeface="Times New Roman"/>
                          <a:hlinkClick r:id="rId3"/>
                        </a:rPr>
                        <a:t>uduaksakpan@gmail.com </a:t>
                      </a:r>
                      <a:endParaRPr sz="1600" b="0" i="0" u="sng" strike="noStrike" cap="none">
                        <a:solidFill>
                          <a:srgbClr val="0563C1"/>
                        </a:solidFill>
                        <a:latin typeface="Times New Roman"/>
                        <a:ea typeface="Times New Roman"/>
                        <a:cs typeface="Times New Roman"/>
                        <a:sym typeface="Times New Roman"/>
                      </a:endParaRPr>
                    </a:p>
                  </a:txBody>
                  <a:tcPr marL="7625" marR="7625" marT="7625" marB="0" anchor="b"/>
                </a:tc>
                <a:extLst>
                  <a:ext uri="{0D108BD9-81ED-4DB2-BD59-A6C34878D82A}">
                    <a16:rowId xmlns:a16="http://schemas.microsoft.com/office/drawing/2014/main" val="10001"/>
                  </a:ext>
                </a:extLst>
              </a:tr>
              <a:tr h="198125">
                <a:tc>
                  <a:txBody>
                    <a:bodyPr/>
                    <a:lstStyle/>
                    <a:p>
                      <a:pPr marL="0" marR="0" lvl="0" indent="0" algn="l" rtl="0">
                        <a:lnSpc>
                          <a:spcPct val="100000"/>
                        </a:lnSpc>
                        <a:spcBef>
                          <a:spcPts val="0"/>
                        </a:spcBef>
                        <a:spcAft>
                          <a:spcPts val="0"/>
                        </a:spcAft>
                        <a:buNone/>
                      </a:pPr>
                      <a:r>
                        <a:rPr lang="en-GB" sz="1600" u="none" strike="noStrike" cap="none" dirty="0" err="1">
                          <a:latin typeface="Times New Roman"/>
                          <a:ea typeface="Times New Roman"/>
                          <a:cs typeface="Times New Roman"/>
                          <a:sym typeface="Times New Roman"/>
                        </a:rPr>
                        <a:t>Olubisi</a:t>
                      </a:r>
                      <a:r>
                        <a:rPr lang="en-GB" sz="1600" u="none" strike="noStrike" cap="none" dirty="0">
                          <a:latin typeface="Times New Roman"/>
                          <a:ea typeface="Times New Roman"/>
                          <a:cs typeface="Times New Roman"/>
                          <a:sym typeface="Times New Roman"/>
                        </a:rPr>
                        <a:t> </a:t>
                      </a:r>
                      <a:r>
                        <a:rPr lang="en-GB" sz="1600" u="none" strike="noStrike" cap="none" dirty="0" err="1">
                          <a:latin typeface="Times New Roman"/>
                          <a:ea typeface="Times New Roman"/>
                          <a:cs typeface="Times New Roman"/>
                          <a:sym typeface="Times New Roman"/>
                        </a:rPr>
                        <a:t>Ayanleke</a:t>
                      </a:r>
                      <a:endParaRPr sz="1600" b="0" i="0" u="none" strike="noStrike" cap="none" dirty="0">
                        <a:solidFill>
                          <a:srgbClr val="000000"/>
                        </a:solidFill>
                        <a:latin typeface="Times New Roman"/>
                        <a:ea typeface="Times New Roman"/>
                        <a:cs typeface="Times New Roman"/>
                        <a:sym typeface="Times New Roman"/>
                      </a:endParaRPr>
                    </a:p>
                  </a:txBody>
                  <a:tcPr marL="7625" marR="7625" marT="7625" marB="0" anchor="b"/>
                </a:tc>
                <a:tc>
                  <a:txBody>
                    <a:bodyPr/>
                    <a:lstStyle/>
                    <a:p>
                      <a:pPr marL="0" marR="0" lvl="0" indent="0" algn="l" rtl="0">
                        <a:lnSpc>
                          <a:spcPct val="100000"/>
                        </a:lnSpc>
                        <a:spcBef>
                          <a:spcPts val="0"/>
                        </a:spcBef>
                        <a:spcAft>
                          <a:spcPts val="0"/>
                        </a:spcAft>
                        <a:buNone/>
                      </a:pPr>
                      <a:r>
                        <a:rPr lang="en-GB" sz="1600" u="sng" strike="noStrike" cap="none">
                          <a:solidFill>
                            <a:schemeClr val="hlink"/>
                          </a:solidFill>
                          <a:latin typeface="Times New Roman"/>
                          <a:ea typeface="Times New Roman"/>
                          <a:cs typeface="Times New Roman"/>
                          <a:sym typeface="Times New Roman"/>
                          <a:hlinkClick r:id="rId4"/>
                        </a:rPr>
                        <a:t>bissykemmy@gmail.com </a:t>
                      </a:r>
                      <a:endParaRPr sz="1600" b="0" i="0" u="sng" strike="noStrike" cap="none">
                        <a:solidFill>
                          <a:srgbClr val="0563C1"/>
                        </a:solidFill>
                        <a:latin typeface="Times New Roman"/>
                        <a:ea typeface="Times New Roman"/>
                        <a:cs typeface="Times New Roman"/>
                        <a:sym typeface="Times New Roman"/>
                      </a:endParaRPr>
                    </a:p>
                  </a:txBody>
                  <a:tcPr marL="7625" marR="7625" marT="7625" marB="0" anchor="b"/>
                </a:tc>
                <a:extLst>
                  <a:ext uri="{0D108BD9-81ED-4DB2-BD59-A6C34878D82A}">
                    <a16:rowId xmlns:a16="http://schemas.microsoft.com/office/drawing/2014/main" val="10002"/>
                  </a:ext>
                </a:extLst>
              </a:tr>
              <a:tr h="198125">
                <a:tc>
                  <a:txBody>
                    <a:bodyPr/>
                    <a:lstStyle/>
                    <a:p>
                      <a:pPr marL="0" marR="0" lvl="0" indent="0" algn="l" rtl="0">
                        <a:lnSpc>
                          <a:spcPct val="100000"/>
                        </a:lnSpc>
                        <a:spcBef>
                          <a:spcPts val="0"/>
                        </a:spcBef>
                        <a:spcAft>
                          <a:spcPts val="0"/>
                        </a:spcAft>
                        <a:buNone/>
                      </a:pPr>
                      <a:r>
                        <a:rPr lang="en-GB" sz="1600" u="none" strike="noStrike" cap="none" dirty="0">
                          <a:latin typeface="Times New Roman"/>
                          <a:ea typeface="Times New Roman"/>
                          <a:cs typeface="Times New Roman"/>
                          <a:sym typeface="Times New Roman"/>
                        </a:rPr>
                        <a:t>Temitope </a:t>
                      </a:r>
                      <a:r>
                        <a:rPr lang="en-GB" sz="1600" u="none" strike="noStrike" cap="none" dirty="0" err="1">
                          <a:latin typeface="Times New Roman"/>
                          <a:ea typeface="Times New Roman"/>
                          <a:cs typeface="Times New Roman"/>
                          <a:sym typeface="Times New Roman"/>
                        </a:rPr>
                        <a:t>Omowumi</a:t>
                      </a:r>
                      <a:endParaRPr sz="1600" b="0" i="0" u="none" strike="noStrike" cap="none" dirty="0">
                        <a:solidFill>
                          <a:srgbClr val="000000"/>
                        </a:solidFill>
                        <a:latin typeface="Times New Roman"/>
                        <a:ea typeface="Times New Roman"/>
                        <a:cs typeface="Times New Roman"/>
                        <a:sym typeface="Times New Roman"/>
                      </a:endParaRPr>
                    </a:p>
                  </a:txBody>
                  <a:tcPr marL="7625" marR="7625" marT="7625" marB="0" anchor="b"/>
                </a:tc>
                <a:tc>
                  <a:txBody>
                    <a:bodyPr/>
                    <a:lstStyle/>
                    <a:p>
                      <a:pPr marL="0" marR="0" lvl="0" indent="0" algn="l" rtl="0">
                        <a:lnSpc>
                          <a:spcPct val="100000"/>
                        </a:lnSpc>
                        <a:spcBef>
                          <a:spcPts val="0"/>
                        </a:spcBef>
                        <a:spcAft>
                          <a:spcPts val="0"/>
                        </a:spcAft>
                        <a:buNone/>
                      </a:pPr>
                      <a:r>
                        <a:rPr lang="en-GB" sz="1600" u="sng" strike="noStrike" cap="none">
                          <a:solidFill>
                            <a:schemeClr val="hlink"/>
                          </a:solidFill>
                          <a:latin typeface="Times New Roman"/>
                          <a:ea typeface="Times New Roman"/>
                          <a:cs typeface="Times New Roman"/>
                          <a:sym typeface="Times New Roman"/>
                          <a:hlinkClick r:id="rId5"/>
                        </a:rPr>
                        <a:t>temitopeomowumi@gmail.com </a:t>
                      </a:r>
                      <a:endParaRPr sz="1600" b="0" i="0" u="sng" strike="noStrike" cap="none">
                        <a:solidFill>
                          <a:srgbClr val="0563C1"/>
                        </a:solidFill>
                        <a:latin typeface="Times New Roman"/>
                        <a:ea typeface="Times New Roman"/>
                        <a:cs typeface="Times New Roman"/>
                        <a:sym typeface="Times New Roman"/>
                      </a:endParaRPr>
                    </a:p>
                  </a:txBody>
                  <a:tcPr marL="7625" marR="7625" marT="7625" marB="0" anchor="b"/>
                </a:tc>
                <a:extLst>
                  <a:ext uri="{0D108BD9-81ED-4DB2-BD59-A6C34878D82A}">
                    <a16:rowId xmlns:a16="http://schemas.microsoft.com/office/drawing/2014/main" val="10003"/>
                  </a:ext>
                </a:extLst>
              </a:tr>
              <a:tr h="198125">
                <a:tc>
                  <a:txBody>
                    <a:bodyPr/>
                    <a:lstStyle/>
                    <a:p>
                      <a:pPr marL="0" marR="0" lvl="0" indent="0" algn="l" rtl="0">
                        <a:lnSpc>
                          <a:spcPct val="100000"/>
                        </a:lnSpc>
                        <a:spcBef>
                          <a:spcPts val="0"/>
                        </a:spcBef>
                        <a:spcAft>
                          <a:spcPts val="0"/>
                        </a:spcAft>
                        <a:buNone/>
                      </a:pPr>
                      <a:r>
                        <a:rPr lang="en-GB" sz="1600" u="none" strike="noStrike" cap="none" dirty="0" err="1">
                          <a:latin typeface="Times New Roman"/>
                          <a:ea typeface="Times New Roman"/>
                          <a:cs typeface="Times New Roman"/>
                          <a:sym typeface="Times New Roman"/>
                        </a:rPr>
                        <a:t>Nse</a:t>
                      </a:r>
                      <a:r>
                        <a:rPr lang="en-GB" sz="1600" u="none" strike="noStrike" cap="none" dirty="0">
                          <a:latin typeface="Times New Roman"/>
                          <a:ea typeface="Times New Roman"/>
                          <a:cs typeface="Times New Roman"/>
                          <a:sym typeface="Times New Roman"/>
                        </a:rPr>
                        <a:t>-Abasi </a:t>
                      </a:r>
                      <a:r>
                        <a:rPr lang="en-GB" sz="1600" u="none" strike="noStrike" cap="none" dirty="0" err="1">
                          <a:latin typeface="Times New Roman"/>
                          <a:ea typeface="Times New Roman"/>
                          <a:cs typeface="Times New Roman"/>
                          <a:sym typeface="Times New Roman"/>
                        </a:rPr>
                        <a:t>Ayara</a:t>
                      </a:r>
                      <a:endParaRPr sz="1600" b="0" i="0" u="none" strike="noStrike" cap="none" dirty="0">
                        <a:solidFill>
                          <a:srgbClr val="000000"/>
                        </a:solidFill>
                        <a:latin typeface="Times New Roman"/>
                        <a:ea typeface="Times New Roman"/>
                        <a:cs typeface="Times New Roman"/>
                        <a:sym typeface="Times New Roman"/>
                      </a:endParaRPr>
                    </a:p>
                  </a:txBody>
                  <a:tcPr marL="7625" marR="7625" marT="7625" marB="0" anchor="b"/>
                </a:tc>
                <a:tc>
                  <a:txBody>
                    <a:bodyPr/>
                    <a:lstStyle/>
                    <a:p>
                      <a:pPr marL="0" marR="0" lvl="0" indent="0" algn="l" rtl="0">
                        <a:lnSpc>
                          <a:spcPct val="100000"/>
                        </a:lnSpc>
                        <a:spcBef>
                          <a:spcPts val="0"/>
                        </a:spcBef>
                        <a:spcAft>
                          <a:spcPts val="0"/>
                        </a:spcAft>
                        <a:buNone/>
                      </a:pPr>
                      <a:r>
                        <a:rPr lang="en-GB" sz="1600" u="sng" strike="noStrike" cap="none" dirty="0">
                          <a:solidFill>
                            <a:schemeClr val="hlink"/>
                          </a:solidFill>
                          <a:latin typeface="Times New Roman"/>
                          <a:ea typeface="Times New Roman"/>
                          <a:cs typeface="Times New Roman"/>
                          <a:sym typeface="Times New Roman"/>
                          <a:hlinkClick r:id="rId6"/>
                        </a:rPr>
                        <a:t>nse.ayara2019@uniabuja.edu.ng</a:t>
                      </a:r>
                      <a:endParaRPr sz="1600" b="0" i="0" u="sng" strike="noStrike" cap="none" dirty="0">
                        <a:solidFill>
                          <a:srgbClr val="0563C1"/>
                        </a:solidFill>
                        <a:latin typeface="Times New Roman"/>
                        <a:ea typeface="Times New Roman"/>
                        <a:cs typeface="Times New Roman"/>
                        <a:sym typeface="Times New Roman"/>
                      </a:endParaRPr>
                    </a:p>
                  </a:txBody>
                  <a:tcPr marL="7625" marR="7625" marT="7625" marB="0" anchor="b"/>
                </a:tc>
                <a:extLst>
                  <a:ext uri="{0D108BD9-81ED-4DB2-BD59-A6C34878D82A}">
                    <a16:rowId xmlns:a16="http://schemas.microsoft.com/office/drawing/2014/main" val="10004"/>
                  </a:ext>
                </a:extLst>
              </a:tr>
            </a:tbl>
          </a:graphicData>
        </a:graphic>
      </p:graphicFrame>
      <p:pic>
        <p:nvPicPr>
          <p:cNvPr id="86" name="Google Shape;86;p14"/>
          <p:cNvPicPr preferRelativeResize="0"/>
          <p:nvPr/>
        </p:nvPicPr>
        <p:blipFill rotWithShape="1">
          <a:blip r:embed="rId7">
            <a:alphaModFix/>
          </a:blip>
          <a:srcRect/>
          <a:stretch/>
        </p:blipFill>
        <p:spPr>
          <a:xfrm>
            <a:off x="6121833" y="1898092"/>
            <a:ext cx="3297815" cy="2642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0" y="0"/>
            <a:ext cx="6986916" cy="44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GB" sz="2800"/>
              <a:t>Background info</a:t>
            </a:r>
            <a:endParaRPr sz="2800"/>
          </a:p>
        </p:txBody>
      </p:sp>
      <p:sp>
        <p:nvSpPr>
          <p:cNvPr id="93" name="Google Shape;93;p15"/>
          <p:cNvSpPr txBox="1">
            <a:spLocks noGrp="1"/>
          </p:cNvSpPr>
          <p:nvPr>
            <p:ph type="body" idx="1"/>
          </p:nvPr>
        </p:nvSpPr>
        <p:spPr>
          <a:xfrm>
            <a:off x="113344" y="923924"/>
            <a:ext cx="6049330" cy="5172075"/>
          </a:xfrm>
          <a:prstGeom prst="rect">
            <a:avLst/>
          </a:prstGeom>
          <a:solidFill>
            <a:srgbClr val="D8D8D8"/>
          </a:solid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GB" sz="2000"/>
              <a:t>Population (2020): 206.1 million</a:t>
            </a:r>
            <a:endParaRPr/>
          </a:p>
          <a:p>
            <a:pPr marL="457200" lvl="0" indent="-381000" algn="l" rtl="0">
              <a:lnSpc>
                <a:spcPct val="90000"/>
              </a:lnSpc>
              <a:spcBef>
                <a:spcPts val="1000"/>
              </a:spcBef>
              <a:spcAft>
                <a:spcPts val="0"/>
              </a:spcAft>
              <a:buSzPts val="2400"/>
              <a:buChar char="•"/>
            </a:pPr>
            <a:r>
              <a:rPr lang="en-GB" sz="2000"/>
              <a:t>36 states and a Federal Capital Territory </a:t>
            </a:r>
            <a:endParaRPr sz="2000"/>
          </a:p>
          <a:p>
            <a:pPr marL="457200" lvl="0" indent="-381000" algn="l" rtl="0">
              <a:lnSpc>
                <a:spcPct val="90000"/>
              </a:lnSpc>
              <a:spcBef>
                <a:spcPts val="1000"/>
              </a:spcBef>
              <a:spcAft>
                <a:spcPts val="0"/>
              </a:spcAft>
              <a:buSzPts val="2400"/>
              <a:buChar char="•"/>
            </a:pPr>
            <a:r>
              <a:rPr lang="en-GB" sz="2000"/>
              <a:t>Electricity Access Rate: 61.6%</a:t>
            </a:r>
            <a:endParaRPr/>
          </a:p>
          <a:p>
            <a:pPr marL="914400" lvl="1" indent="-355600" algn="l" rtl="0">
              <a:lnSpc>
                <a:spcPct val="90000"/>
              </a:lnSpc>
              <a:spcBef>
                <a:spcPts val="500"/>
              </a:spcBef>
              <a:spcAft>
                <a:spcPts val="0"/>
              </a:spcAft>
              <a:buSzPts val="2000"/>
              <a:buChar char="•"/>
            </a:pPr>
            <a:r>
              <a:rPr lang="en-GB" sz="1600"/>
              <a:t>Urban: 91.4%</a:t>
            </a:r>
            <a:endParaRPr/>
          </a:p>
          <a:p>
            <a:pPr marL="914400" lvl="1" indent="-355600" algn="l" rtl="0">
              <a:lnSpc>
                <a:spcPct val="90000"/>
              </a:lnSpc>
              <a:spcBef>
                <a:spcPts val="500"/>
              </a:spcBef>
              <a:spcAft>
                <a:spcPts val="0"/>
              </a:spcAft>
              <a:buSzPts val="2000"/>
              <a:buChar char="•"/>
            </a:pPr>
            <a:r>
              <a:rPr lang="en-GB" sz="1600"/>
              <a:t>Rural: 30.4%</a:t>
            </a:r>
            <a:endParaRPr/>
          </a:p>
          <a:p>
            <a:pPr marL="457200" lvl="0" indent="-381000" algn="l" rtl="0">
              <a:lnSpc>
                <a:spcPct val="90000"/>
              </a:lnSpc>
              <a:spcBef>
                <a:spcPts val="1000"/>
              </a:spcBef>
              <a:spcAft>
                <a:spcPts val="0"/>
              </a:spcAft>
              <a:buClr>
                <a:schemeClr val="dk1"/>
              </a:buClr>
              <a:buSzPts val="2400"/>
              <a:buChar char="•"/>
            </a:pPr>
            <a:r>
              <a:rPr lang="en-GB" sz="2000"/>
              <a:t>However, electricity access differs significantly across states.</a:t>
            </a:r>
            <a:endParaRPr/>
          </a:p>
          <a:p>
            <a:pPr marL="914400" lvl="1" indent="-355600" algn="l" rtl="0">
              <a:lnSpc>
                <a:spcPct val="90000"/>
              </a:lnSpc>
              <a:spcBef>
                <a:spcPts val="500"/>
              </a:spcBef>
              <a:spcAft>
                <a:spcPts val="0"/>
              </a:spcAft>
              <a:buSzPts val="2000"/>
              <a:buChar char="•"/>
            </a:pPr>
            <a:r>
              <a:rPr lang="en-GB" sz="1600"/>
              <a:t>Difference in coverage of grid</a:t>
            </a:r>
            <a:endParaRPr/>
          </a:p>
          <a:p>
            <a:pPr marL="914400" lvl="1" indent="-355600" algn="l" rtl="0">
              <a:lnSpc>
                <a:spcPct val="90000"/>
              </a:lnSpc>
              <a:spcBef>
                <a:spcPts val="500"/>
              </a:spcBef>
              <a:spcAft>
                <a:spcPts val="0"/>
              </a:spcAft>
              <a:buSzPts val="2000"/>
              <a:buChar char="•"/>
            </a:pPr>
            <a:r>
              <a:rPr lang="en-GB" sz="1600"/>
              <a:t>Difference in settlement patterns</a:t>
            </a:r>
            <a:endParaRPr/>
          </a:p>
          <a:p>
            <a:pPr marL="914400" lvl="1" indent="-355600" algn="l" rtl="0">
              <a:lnSpc>
                <a:spcPct val="90000"/>
              </a:lnSpc>
              <a:spcBef>
                <a:spcPts val="500"/>
              </a:spcBef>
              <a:spcAft>
                <a:spcPts val="0"/>
              </a:spcAft>
              <a:buSzPts val="2000"/>
              <a:buChar char="•"/>
            </a:pPr>
            <a:r>
              <a:rPr lang="en-GB" sz="1600"/>
              <a:t>Difference in population density</a:t>
            </a:r>
            <a:endParaRPr sz="1600"/>
          </a:p>
          <a:p>
            <a:pPr marL="457200" lvl="0" indent="-381000" algn="l" rtl="0">
              <a:lnSpc>
                <a:spcPct val="90000"/>
              </a:lnSpc>
              <a:spcBef>
                <a:spcPts val="1000"/>
              </a:spcBef>
              <a:spcAft>
                <a:spcPts val="0"/>
              </a:spcAft>
              <a:buClr>
                <a:schemeClr val="dk1"/>
              </a:buClr>
              <a:buSzPts val="2400"/>
              <a:buChar char="•"/>
            </a:pPr>
            <a:r>
              <a:rPr lang="en-GB" sz="2000"/>
              <a:t>Electricity sector in unbundled</a:t>
            </a:r>
            <a:endParaRPr sz="2000"/>
          </a:p>
          <a:p>
            <a:pPr marL="914400" lvl="1" indent="-355600" algn="l" rtl="0">
              <a:lnSpc>
                <a:spcPct val="90000"/>
              </a:lnSpc>
              <a:spcBef>
                <a:spcPts val="500"/>
              </a:spcBef>
              <a:spcAft>
                <a:spcPts val="0"/>
              </a:spcAft>
              <a:buSzPts val="2000"/>
              <a:buChar char="•"/>
            </a:pPr>
            <a:r>
              <a:rPr lang="en-GB" sz="1600"/>
              <a:t>Generation: private sector</a:t>
            </a:r>
            <a:endParaRPr sz="1600"/>
          </a:p>
          <a:p>
            <a:pPr marL="914400" lvl="1" indent="-355600" algn="l" rtl="0">
              <a:lnSpc>
                <a:spcPct val="90000"/>
              </a:lnSpc>
              <a:spcBef>
                <a:spcPts val="500"/>
              </a:spcBef>
              <a:spcAft>
                <a:spcPts val="0"/>
              </a:spcAft>
              <a:buSzPts val="2000"/>
              <a:buChar char="•"/>
            </a:pPr>
            <a:r>
              <a:rPr lang="en-GB" sz="1600"/>
              <a:t>Transmission: government</a:t>
            </a:r>
            <a:endParaRPr sz="1600"/>
          </a:p>
          <a:p>
            <a:pPr marL="914400" lvl="1" indent="-355600" algn="l" rtl="0">
              <a:lnSpc>
                <a:spcPct val="90000"/>
              </a:lnSpc>
              <a:spcBef>
                <a:spcPts val="500"/>
              </a:spcBef>
              <a:spcAft>
                <a:spcPts val="0"/>
              </a:spcAft>
              <a:buSzPts val="2000"/>
              <a:buChar char="•"/>
            </a:pPr>
            <a:r>
              <a:rPr lang="en-GB" sz="1600"/>
              <a:t>Distribution: private (geographic monopolies)</a:t>
            </a:r>
            <a:endParaRPr sz="1600"/>
          </a:p>
          <a:p>
            <a:pPr marL="914400" lvl="1" indent="-228600" algn="l" rtl="0">
              <a:lnSpc>
                <a:spcPct val="90000"/>
              </a:lnSpc>
              <a:spcBef>
                <a:spcPts val="500"/>
              </a:spcBef>
              <a:spcAft>
                <a:spcPts val="0"/>
              </a:spcAft>
              <a:buSzPts val="2000"/>
              <a:buNone/>
            </a:pPr>
            <a:endParaRPr sz="1600"/>
          </a:p>
        </p:txBody>
      </p:sp>
      <p:pic>
        <p:nvPicPr>
          <p:cNvPr id="94" name="Google Shape;94;p15"/>
          <p:cNvPicPr preferRelativeResize="0"/>
          <p:nvPr/>
        </p:nvPicPr>
        <p:blipFill rotWithShape="1">
          <a:blip r:embed="rId3">
            <a:alphaModFix/>
          </a:blip>
          <a:srcRect/>
          <a:stretch/>
        </p:blipFill>
        <p:spPr>
          <a:xfrm>
            <a:off x="6162675" y="3057525"/>
            <a:ext cx="5476901" cy="3800475"/>
          </a:xfrm>
          <a:prstGeom prst="rect">
            <a:avLst/>
          </a:prstGeom>
          <a:noFill/>
          <a:ln>
            <a:noFill/>
          </a:ln>
        </p:spPr>
      </p:pic>
      <p:pic>
        <p:nvPicPr>
          <p:cNvPr id="95" name="Google Shape;95;p15"/>
          <p:cNvPicPr preferRelativeResize="0"/>
          <p:nvPr/>
        </p:nvPicPr>
        <p:blipFill rotWithShape="1">
          <a:blip r:embed="rId4">
            <a:alphaModFix/>
          </a:blip>
          <a:srcRect/>
          <a:stretch/>
        </p:blipFill>
        <p:spPr>
          <a:xfrm>
            <a:off x="6709418" y="1726564"/>
            <a:ext cx="4578342" cy="380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0" y="74308"/>
            <a:ext cx="10515600" cy="55900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22222"/>
              <a:buFont typeface="Helvetica Neue"/>
              <a:buNone/>
            </a:pPr>
            <a:r>
              <a:rPr lang="en-GB"/>
              <a:t>Objective</a:t>
            </a:r>
            <a:endParaRPr/>
          </a:p>
        </p:txBody>
      </p:sp>
      <p:sp>
        <p:nvSpPr>
          <p:cNvPr id="101" name="Google Shape;101;p16"/>
          <p:cNvSpPr txBox="1">
            <a:spLocks noGrp="1"/>
          </p:cNvSpPr>
          <p:nvPr>
            <p:ph type="body" idx="1"/>
          </p:nvPr>
        </p:nvSpPr>
        <p:spPr>
          <a:xfrm>
            <a:off x="79561" y="633312"/>
            <a:ext cx="7896039" cy="3224314"/>
          </a:xfrm>
          <a:prstGeom prst="rect">
            <a:avLst/>
          </a:prstGeom>
          <a:solidFill>
            <a:schemeClr val="lt1"/>
          </a:solid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GB" sz="1800" dirty="0"/>
              <a:t>Our analysis seeks to obtain the least-cost electrification options for achieving universal electricity access. </a:t>
            </a:r>
            <a:endParaRPr sz="1800" dirty="0"/>
          </a:p>
          <a:p>
            <a:pPr marL="457200" lvl="0" indent="-381000" algn="l" rtl="0">
              <a:lnSpc>
                <a:spcPct val="90000"/>
              </a:lnSpc>
              <a:spcBef>
                <a:spcPts val="1000"/>
              </a:spcBef>
              <a:spcAft>
                <a:spcPts val="0"/>
              </a:spcAft>
              <a:buClr>
                <a:schemeClr val="dk1"/>
              </a:buClr>
              <a:buSzPts val="2400"/>
              <a:buChar char="•"/>
            </a:pPr>
            <a:r>
              <a:rPr lang="en-GB" sz="1800" dirty="0"/>
              <a:t>We focus on coverage area of the Abuja Electricity Distribution Company (AEDC)</a:t>
            </a:r>
            <a:endParaRPr sz="1800" dirty="0"/>
          </a:p>
          <a:p>
            <a:pPr marL="457200" lvl="0" indent="-381000" algn="l" rtl="0">
              <a:lnSpc>
                <a:spcPct val="90000"/>
              </a:lnSpc>
              <a:spcBef>
                <a:spcPts val="1000"/>
              </a:spcBef>
              <a:spcAft>
                <a:spcPts val="0"/>
              </a:spcAft>
              <a:buClr>
                <a:schemeClr val="dk1"/>
              </a:buClr>
              <a:buSzPts val="2400"/>
              <a:buChar char="•"/>
            </a:pPr>
            <a:r>
              <a:rPr lang="en-GB" sz="1800" dirty="0"/>
              <a:t>We use </a:t>
            </a:r>
            <a:r>
              <a:rPr lang="en-GB" sz="1800" dirty="0" err="1"/>
              <a:t>OnSSET</a:t>
            </a:r>
            <a:r>
              <a:rPr lang="en-GB" sz="1800" dirty="0"/>
              <a:t> because it is the most versatile GIS-based rural electrification planning tool and is open source. </a:t>
            </a:r>
            <a:endParaRPr sz="1800" dirty="0"/>
          </a:p>
          <a:p>
            <a:pPr marL="457200" lvl="0" indent="-228600" algn="l" rtl="0">
              <a:lnSpc>
                <a:spcPct val="90000"/>
              </a:lnSpc>
              <a:spcBef>
                <a:spcPts val="1000"/>
              </a:spcBef>
              <a:spcAft>
                <a:spcPts val="0"/>
              </a:spcAft>
              <a:buClr>
                <a:schemeClr val="dk1"/>
              </a:buClr>
              <a:buSzPts val="2400"/>
              <a:buNone/>
            </a:pPr>
            <a:endParaRPr sz="1800" dirty="0"/>
          </a:p>
        </p:txBody>
      </p:sp>
      <p:pic>
        <p:nvPicPr>
          <p:cNvPr id="103" name="Google Shape;103;p16"/>
          <p:cNvPicPr preferRelativeResize="0"/>
          <p:nvPr/>
        </p:nvPicPr>
        <p:blipFill rotWithShape="1">
          <a:blip r:embed="rId3">
            <a:alphaModFix/>
          </a:blip>
          <a:srcRect/>
          <a:stretch/>
        </p:blipFill>
        <p:spPr>
          <a:xfrm>
            <a:off x="4510824" y="2909670"/>
            <a:ext cx="3546272" cy="3224313"/>
          </a:xfrm>
          <a:prstGeom prst="rect">
            <a:avLst/>
          </a:prstGeom>
          <a:noFill/>
          <a:ln>
            <a:noFill/>
          </a:ln>
        </p:spPr>
      </p:pic>
      <p:pic>
        <p:nvPicPr>
          <p:cNvPr id="104" name="Google Shape;104;p16"/>
          <p:cNvPicPr preferRelativeResize="0"/>
          <p:nvPr/>
        </p:nvPicPr>
        <p:blipFill rotWithShape="1">
          <a:blip r:embed="rId4">
            <a:alphaModFix/>
          </a:blip>
          <a:srcRect/>
          <a:stretch/>
        </p:blipFill>
        <p:spPr>
          <a:xfrm>
            <a:off x="660400" y="2909670"/>
            <a:ext cx="3546272" cy="3224314"/>
          </a:xfrm>
          <a:prstGeom prst="rect">
            <a:avLst/>
          </a:prstGeom>
          <a:noFill/>
          <a:ln>
            <a:noFill/>
          </a:ln>
        </p:spPr>
      </p:pic>
      <p:pic>
        <p:nvPicPr>
          <p:cNvPr id="102" name="Google Shape;102;p16"/>
          <p:cNvPicPr preferRelativeResize="0"/>
          <p:nvPr/>
        </p:nvPicPr>
        <p:blipFill rotWithShape="1">
          <a:blip r:embed="rId5">
            <a:alphaModFix/>
          </a:blip>
          <a:srcRect/>
          <a:stretch/>
        </p:blipFill>
        <p:spPr>
          <a:xfrm>
            <a:off x="8361248" y="1067856"/>
            <a:ext cx="3647872" cy="36836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0" y="0"/>
            <a:ext cx="10515600" cy="5642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GB"/>
              <a:t>Brief description of the selected model</a:t>
            </a:r>
            <a:endParaRPr/>
          </a:p>
        </p:txBody>
      </p:sp>
      <p:sp>
        <p:nvSpPr>
          <p:cNvPr id="111" name="Google Shape;111;p17"/>
          <p:cNvSpPr txBox="1">
            <a:spLocks noGrp="1"/>
          </p:cNvSpPr>
          <p:nvPr>
            <p:ph type="body" idx="1"/>
          </p:nvPr>
        </p:nvSpPr>
        <p:spPr>
          <a:xfrm>
            <a:off x="81280" y="883920"/>
            <a:ext cx="5537200" cy="4683760"/>
          </a:xfrm>
          <a:prstGeom prst="rect">
            <a:avLst/>
          </a:prstGeom>
          <a:solidFill>
            <a:schemeClr val="lt1"/>
          </a:solid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Clr>
                <a:schemeClr val="dk1"/>
              </a:buClr>
              <a:buSzPts val="1800"/>
              <a:buChar char="•"/>
            </a:pPr>
            <a:r>
              <a:rPr lang="en-GB" sz="2000" dirty="0">
                <a:solidFill>
                  <a:schemeClr val="dk1"/>
                </a:solidFill>
                <a:latin typeface="Times New Roman"/>
                <a:ea typeface="Times New Roman"/>
                <a:cs typeface="Times New Roman"/>
                <a:sym typeface="Times New Roman"/>
              </a:rPr>
              <a:t>We adopt the Open Source Spatial Electrification Tool (</a:t>
            </a:r>
            <a:r>
              <a:rPr lang="en-GB" sz="2000" dirty="0" err="1">
                <a:solidFill>
                  <a:schemeClr val="dk1"/>
                </a:solidFill>
                <a:latin typeface="Times New Roman"/>
                <a:ea typeface="Times New Roman"/>
                <a:cs typeface="Times New Roman"/>
                <a:sym typeface="Times New Roman"/>
              </a:rPr>
              <a:t>OnSSET</a:t>
            </a:r>
            <a:r>
              <a:rPr lang="en-GB" sz="2000" dirty="0">
                <a:solidFill>
                  <a:schemeClr val="dk1"/>
                </a:solidFill>
                <a:latin typeface="Times New Roman"/>
                <a:ea typeface="Times New Roman"/>
                <a:cs typeface="Times New Roman"/>
                <a:sym typeface="Times New Roman"/>
              </a:rPr>
              <a:t>) which is the most versatile tool for carrying out GIS-based rural electrification planning.</a:t>
            </a:r>
            <a:endParaRPr dirty="0"/>
          </a:p>
          <a:p>
            <a:pPr marL="457200" lvl="0" indent="-342900" algn="just" rtl="0">
              <a:lnSpc>
                <a:spcPct val="90000"/>
              </a:lnSpc>
              <a:spcBef>
                <a:spcPts val="1000"/>
              </a:spcBef>
              <a:spcAft>
                <a:spcPts val="0"/>
              </a:spcAft>
              <a:buClr>
                <a:schemeClr val="dk1"/>
              </a:buClr>
              <a:buSzPts val="1800"/>
              <a:buChar char="•"/>
            </a:pPr>
            <a:r>
              <a:rPr lang="en-GB" sz="2000" dirty="0" err="1">
                <a:solidFill>
                  <a:schemeClr val="dk1"/>
                </a:solidFill>
                <a:latin typeface="Times New Roman"/>
                <a:ea typeface="Times New Roman"/>
                <a:cs typeface="Times New Roman"/>
                <a:sym typeface="Times New Roman"/>
              </a:rPr>
              <a:t>OnSSET</a:t>
            </a:r>
            <a:r>
              <a:rPr lang="en-GB" sz="2000" dirty="0">
                <a:solidFill>
                  <a:schemeClr val="dk1"/>
                </a:solidFill>
                <a:latin typeface="Times New Roman"/>
                <a:ea typeface="Times New Roman"/>
                <a:cs typeface="Times New Roman"/>
                <a:sym typeface="Times New Roman"/>
              </a:rPr>
              <a:t> uses levelized cost of electricity generation to select the least-cost technology option for electrifying unelectrified communities.</a:t>
            </a:r>
            <a:endParaRPr dirty="0"/>
          </a:p>
          <a:p>
            <a:pPr marL="457200" lvl="0" indent="-342900" algn="just" rtl="0">
              <a:lnSpc>
                <a:spcPct val="90000"/>
              </a:lnSpc>
              <a:spcBef>
                <a:spcPts val="1000"/>
              </a:spcBef>
              <a:spcAft>
                <a:spcPts val="0"/>
              </a:spcAft>
              <a:buClr>
                <a:schemeClr val="dk1"/>
              </a:buClr>
              <a:buSzPts val="1800"/>
              <a:buChar char="•"/>
            </a:pPr>
            <a:r>
              <a:rPr lang="en-GB" sz="2000" dirty="0">
                <a:solidFill>
                  <a:schemeClr val="dk1"/>
                </a:solidFill>
                <a:latin typeface="Times New Roman"/>
                <a:ea typeface="Times New Roman"/>
                <a:cs typeface="Times New Roman"/>
                <a:sym typeface="Times New Roman"/>
              </a:rPr>
              <a:t>Estimates of levelized cost are determined by the cost of the technologies as well as other variables such as population of the communities, estimated demand, energy resource availability, coverage of the existing grid, etc.</a:t>
            </a:r>
            <a:endParaRPr dirty="0"/>
          </a:p>
          <a:p>
            <a:pPr marL="457200" lvl="0" indent="-342900" algn="just" rtl="0">
              <a:lnSpc>
                <a:spcPct val="90000"/>
              </a:lnSpc>
              <a:spcBef>
                <a:spcPts val="1000"/>
              </a:spcBef>
              <a:spcAft>
                <a:spcPts val="0"/>
              </a:spcAft>
              <a:buClr>
                <a:schemeClr val="dk1"/>
              </a:buClr>
              <a:buSzPts val="1800"/>
              <a:buChar char="•"/>
            </a:pPr>
            <a:r>
              <a:rPr lang="en-GB" sz="2000" dirty="0">
                <a:solidFill>
                  <a:schemeClr val="dk1"/>
                </a:solidFill>
                <a:latin typeface="Times New Roman"/>
                <a:ea typeface="Times New Roman"/>
                <a:cs typeface="Times New Roman"/>
                <a:sym typeface="Times New Roman"/>
              </a:rPr>
              <a:t>Tools: QGIS, Anaconda, python codes </a:t>
            </a:r>
            <a:endParaRPr sz="2000" dirty="0">
              <a:solidFill>
                <a:schemeClr val="dk1"/>
              </a:solidFill>
              <a:latin typeface="Times New Roman"/>
              <a:ea typeface="Times New Roman"/>
              <a:cs typeface="Times New Roman"/>
              <a:sym typeface="Times New Roman"/>
            </a:endParaRPr>
          </a:p>
        </p:txBody>
      </p:sp>
      <p:pic>
        <p:nvPicPr>
          <p:cNvPr id="112" name="Google Shape;112;p17" descr="H:\Desktop\DMU_PhD Research Work Folder\Writting\Chapter 4\Methodological Framework_Modified .png"/>
          <p:cNvPicPr preferRelativeResize="0"/>
          <p:nvPr/>
        </p:nvPicPr>
        <p:blipFill rotWithShape="1">
          <a:blip r:embed="rId3">
            <a:alphaModFix/>
          </a:blip>
          <a:srcRect t="3542"/>
          <a:stretch/>
        </p:blipFill>
        <p:spPr>
          <a:xfrm>
            <a:off x="5913120" y="1116331"/>
            <a:ext cx="5801360" cy="4248150"/>
          </a:xfrm>
          <a:prstGeom prst="rect">
            <a:avLst/>
          </a:prstGeom>
          <a:noFill/>
          <a:ln w="9525" cap="flat" cmpd="sng">
            <a:solidFill>
              <a:srgbClr val="AEABAB"/>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95250" y="66676"/>
            <a:ext cx="9286875" cy="628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Key input parameters &amp; Scenarios</a:t>
            </a:r>
            <a:endParaRPr/>
          </a:p>
        </p:txBody>
      </p:sp>
      <p:sp>
        <p:nvSpPr>
          <p:cNvPr id="119" name="Google Shape;119;p18"/>
          <p:cNvSpPr txBox="1">
            <a:spLocks noGrp="1"/>
          </p:cNvSpPr>
          <p:nvPr>
            <p:ph type="body" idx="1"/>
          </p:nvPr>
        </p:nvSpPr>
        <p:spPr>
          <a:xfrm>
            <a:off x="180975" y="923925"/>
            <a:ext cx="11620500" cy="4371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a:solidFill>
                  <a:schemeClr val="dk1"/>
                </a:solidFill>
                <a:latin typeface="Times New Roman"/>
                <a:ea typeface="Times New Roman"/>
                <a:cs typeface="Times New Roman"/>
                <a:sym typeface="Times New Roman"/>
              </a:rPr>
              <a:t>Using OnSSET for Nigeria the following key parameters were considered:</a:t>
            </a:r>
            <a:endParaRPr sz="200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2800"/>
              <a:buNone/>
            </a:pPr>
            <a:endParaRPr sz="2000">
              <a:solidFill>
                <a:schemeClr val="dk1"/>
              </a:solidFill>
              <a:latin typeface="Times New Roman"/>
              <a:ea typeface="Times New Roman"/>
              <a:cs typeface="Times New Roman"/>
              <a:sym typeface="Times New Roman"/>
            </a:endParaRPr>
          </a:p>
          <a:p>
            <a:pPr marL="457200" lvl="0" indent="-342900" algn="l" rtl="0">
              <a:lnSpc>
                <a:spcPct val="90000"/>
              </a:lnSpc>
              <a:spcBef>
                <a:spcPts val="1000"/>
              </a:spcBef>
              <a:spcAft>
                <a:spcPts val="0"/>
              </a:spcAft>
              <a:buSzPts val="1800"/>
              <a:buChar char="•"/>
            </a:pPr>
            <a:r>
              <a:rPr lang="en-GB" sz="2000">
                <a:solidFill>
                  <a:schemeClr val="dk1"/>
                </a:solidFill>
                <a:latin typeface="Times New Roman"/>
                <a:ea typeface="Times New Roman"/>
                <a:cs typeface="Times New Roman"/>
                <a:sym typeface="Times New Roman"/>
              </a:rPr>
              <a:t>We limit the application of the model to the coverage area of Abuja Electricity Distribution Company due to data availability </a:t>
            </a:r>
            <a:endParaRPr sz="2000">
              <a:solidFill>
                <a:schemeClr val="dk1"/>
              </a:solidFill>
              <a:latin typeface="Times New Roman"/>
              <a:ea typeface="Times New Roman"/>
              <a:cs typeface="Times New Roman"/>
              <a:sym typeface="Times New Roman"/>
            </a:endParaRPr>
          </a:p>
          <a:p>
            <a:pPr marL="457200" lvl="0" indent="-342900" algn="l" rtl="0">
              <a:lnSpc>
                <a:spcPct val="90000"/>
              </a:lnSpc>
              <a:spcBef>
                <a:spcPts val="1000"/>
              </a:spcBef>
              <a:spcAft>
                <a:spcPts val="0"/>
              </a:spcAft>
              <a:buSzPts val="1800"/>
              <a:buChar char="•"/>
            </a:pPr>
            <a:r>
              <a:rPr lang="en-GB" sz="2000">
                <a:solidFill>
                  <a:schemeClr val="dk1"/>
                </a:solidFill>
                <a:latin typeface="Times New Roman"/>
                <a:ea typeface="Times New Roman"/>
                <a:cs typeface="Times New Roman"/>
                <a:sym typeface="Times New Roman"/>
              </a:rPr>
              <a:t>For the base case scenario: we assume the following: Start year: 2020; End year: 2035; Intermediate year: 2030. Electricity access target in intermediate year: 80%</a:t>
            </a:r>
            <a:endParaRPr/>
          </a:p>
          <a:p>
            <a:pPr marL="457200" lvl="0" indent="-342900" algn="l" rtl="0">
              <a:lnSpc>
                <a:spcPct val="90000"/>
              </a:lnSpc>
              <a:spcBef>
                <a:spcPts val="1000"/>
              </a:spcBef>
              <a:spcAft>
                <a:spcPts val="0"/>
              </a:spcAft>
              <a:buSzPts val="1800"/>
              <a:buChar char="•"/>
            </a:pPr>
            <a:r>
              <a:rPr lang="en-GB" sz="2000">
                <a:solidFill>
                  <a:schemeClr val="dk1"/>
                </a:solidFill>
                <a:latin typeface="Times New Roman"/>
                <a:ea typeface="Times New Roman"/>
                <a:cs typeface="Times New Roman"/>
                <a:sym typeface="Times New Roman"/>
              </a:rPr>
              <a:t>We also assume prevailing costs of electrification technologies used as default in the OnSSET model. </a:t>
            </a:r>
            <a:endParaRPr/>
          </a:p>
          <a:p>
            <a:pPr marL="914400" lvl="1" indent="-342900" algn="l" rtl="0">
              <a:lnSpc>
                <a:spcPct val="90000"/>
              </a:lnSpc>
              <a:spcBef>
                <a:spcPts val="500"/>
              </a:spcBef>
              <a:spcAft>
                <a:spcPts val="0"/>
              </a:spcAft>
              <a:buSzPts val="1800"/>
              <a:buChar char="•"/>
            </a:pPr>
            <a:r>
              <a:rPr lang="en-GB">
                <a:solidFill>
                  <a:schemeClr val="dk1"/>
                </a:solidFill>
                <a:latin typeface="Times New Roman"/>
                <a:ea typeface="Times New Roman"/>
                <a:cs typeface="Times New Roman"/>
                <a:sym typeface="Times New Roman"/>
              </a:rPr>
              <a:t>Cost of standalone PV </a:t>
            </a:r>
            <a:endParaRPr>
              <a:solidFill>
                <a:schemeClr val="dk1"/>
              </a:solidFill>
              <a:latin typeface="Times New Roman"/>
              <a:ea typeface="Times New Roman"/>
              <a:cs typeface="Times New Roman"/>
              <a:sym typeface="Times New Roman"/>
            </a:endParaRPr>
          </a:p>
          <a:p>
            <a:pPr marL="914400" lvl="1" indent="-342900" algn="l" rtl="0">
              <a:lnSpc>
                <a:spcPct val="90000"/>
              </a:lnSpc>
              <a:spcBef>
                <a:spcPts val="500"/>
              </a:spcBef>
              <a:spcAft>
                <a:spcPts val="0"/>
              </a:spcAft>
              <a:buSzPts val="1800"/>
              <a:buChar char="•"/>
            </a:pPr>
            <a:r>
              <a:rPr lang="en-GB">
                <a:solidFill>
                  <a:schemeClr val="dk1"/>
                </a:solidFill>
                <a:latin typeface="Times New Roman"/>
                <a:ea typeface="Times New Roman"/>
                <a:cs typeface="Times New Roman"/>
                <a:sym typeface="Times New Roman"/>
              </a:rPr>
              <a:t>Cost of minigrid PV</a:t>
            </a:r>
            <a:endParaRPr/>
          </a:p>
          <a:p>
            <a:pPr marL="914400" lvl="1" indent="-342900" algn="l" rtl="0">
              <a:lnSpc>
                <a:spcPct val="90000"/>
              </a:lnSpc>
              <a:spcBef>
                <a:spcPts val="500"/>
              </a:spcBef>
              <a:spcAft>
                <a:spcPts val="0"/>
              </a:spcAft>
              <a:buSzPts val="1800"/>
              <a:buChar char="•"/>
            </a:pPr>
            <a:r>
              <a:rPr lang="en-GB">
                <a:solidFill>
                  <a:schemeClr val="dk1"/>
                </a:solidFill>
                <a:latin typeface="Times New Roman"/>
                <a:ea typeface="Times New Roman"/>
                <a:cs typeface="Times New Roman"/>
                <a:sym typeface="Times New Roman"/>
              </a:rPr>
              <a:t>Cost of minigrid hydro</a:t>
            </a:r>
            <a:endParaRPr>
              <a:solidFill>
                <a:schemeClr val="dk1"/>
              </a:solidFill>
              <a:latin typeface="Times New Roman"/>
              <a:ea typeface="Times New Roman"/>
              <a:cs typeface="Times New Roman"/>
              <a:sym typeface="Times New Roman"/>
            </a:endParaRPr>
          </a:p>
          <a:p>
            <a:pPr marL="914400" lvl="1" indent="-342900" algn="l" rtl="0">
              <a:lnSpc>
                <a:spcPct val="90000"/>
              </a:lnSpc>
              <a:spcBef>
                <a:spcPts val="500"/>
              </a:spcBef>
              <a:spcAft>
                <a:spcPts val="0"/>
              </a:spcAft>
              <a:buSzPts val="1800"/>
              <a:buChar char="•"/>
            </a:pPr>
            <a:r>
              <a:rPr lang="en-GB">
                <a:solidFill>
                  <a:schemeClr val="dk1"/>
                </a:solidFill>
                <a:latin typeface="Times New Roman"/>
                <a:ea typeface="Times New Roman"/>
                <a:cs typeface="Times New Roman"/>
                <a:sym typeface="Times New Roman"/>
              </a:rPr>
              <a:t>Cost of grid extension </a:t>
            </a:r>
            <a:endParaRPr>
              <a:solidFill>
                <a:schemeClr val="dk1"/>
              </a:solidFill>
              <a:latin typeface="Times New Roman"/>
              <a:ea typeface="Times New Roman"/>
              <a:cs typeface="Times New Roman"/>
              <a:sym typeface="Times New Roman"/>
            </a:endParaRPr>
          </a:p>
          <a:p>
            <a:pPr marL="457200" lvl="0" indent="-342900" algn="l" rtl="0">
              <a:lnSpc>
                <a:spcPct val="90000"/>
              </a:lnSpc>
              <a:spcBef>
                <a:spcPts val="1000"/>
              </a:spcBef>
              <a:spcAft>
                <a:spcPts val="0"/>
              </a:spcAft>
              <a:buClr>
                <a:schemeClr val="dk1"/>
              </a:buClr>
              <a:buSzPts val="1800"/>
              <a:buChar char="•"/>
            </a:pPr>
            <a:r>
              <a:rPr lang="en-GB" sz="2000">
                <a:solidFill>
                  <a:schemeClr val="dk1"/>
                </a:solidFill>
                <a:latin typeface="Times New Roman"/>
                <a:ea typeface="Times New Roman"/>
                <a:cs typeface="Times New Roman"/>
                <a:sym typeface="Times New Roman"/>
              </a:rPr>
              <a:t>Electricity Demand level: urban_target_tier = 4; rural_target_tier = 1</a:t>
            </a:r>
            <a:endParaRPr sz="200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sz="2000">
              <a:solidFill>
                <a:schemeClr val="dk1"/>
              </a:solidFill>
              <a:latin typeface="Helvetica Neue"/>
              <a:ea typeface="Helvetica Neue"/>
              <a:cs typeface="Helvetica Neue"/>
              <a:sym typeface="Helvetica Neue"/>
            </a:endParaRPr>
          </a:p>
          <a:p>
            <a:pPr marL="0" lvl="0" indent="0" algn="l" rtl="0">
              <a:lnSpc>
                <a:spcPct val="90000"/>
              </a:lnSpc>
              <a:spcBef>
                <a:spcPts val="1000"/>
              </a:spcBef>
              <a:spcAft>
                <a:spcPts val="0"/>
              </a:spcAft>
              <a:buClr>
                <a:schemeClr val="dk1"/>
              </a:buClr>
              <a:buSzPts val="2800"/>
              <a:buNone/>
            </a:pPr>
            <a:endParaRPr sz="2000">
              <a:solidFill>
                <a:schemeClr val="dk1"/>
              </a:solidFill>
              <a:latin typeface="Helvetica Neue"/>
              <a:ea typeface="Helvetica Neue"/>
              <a:cs typeface="Helvetica Neue"/>
              <a:sym typeface="Helvetica Neue"/>
            </a:endParaRPr>
          </a:p>
          <a:p>
            <a:pPr marL="0" lvl="0" indent="0" algn="l" rtl="0">
              <a:lnSpc>
                <a:spcPct val="90000"/>
              </a:lnSpc>
              <a:spcBef>
                <a:spcPts val="1000"/>
              </a:spcBef>
              <a:spcAft>
                <a:spcPts val="0"/>
              </a:spcAft>
              <a:buClr>
                <a:schemeClr val="dk1"/>
              </a:buClr>
              <a:buSzPts val="2800"/>
              <a:buNone/>
            </a:pPr>
            <a:endParaRPr sz="200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125" name="Google Shape;125;p19"/>
          <p:cNvGraphicFramePr/>
          <p:nvPr/>
        </p:nvGraphicFramePr>
        <p:xfrm>
          <a:off x="115415" y="671107"/>
          <a:ext cx="11625875" cy="5000125"/>
        </p:xfrm>
        <a:graphic>
          <a:graphicData uri="http://schemas.openxmlformats.org/drawingml/2006/table">
            <a:tbl>
              <a:tblPr firstRow="1" bandRow="1">
                <a:noFill/>
                <a:tableStyleId>{9F5FFA4A-2012-4483-A8D8-90C2395FDF80}</a:tableStyleId>
              </a:tblPr>
              <a:tblGrid>
                <a:gridCol w="2778000">
                  <a:extLst>
                    <a:ext uri="{9D8B030D-6E8A-4147-A177-3AD203B41FA5}">
                      <a16:colId xmlns:a16="http://schemas.microsoft.com/office/drawing/2014/main" val="20000"/>
                    </a:ext>
                  </a:extLst>
                </a:gridCol>
                <a:gridCol w="4287450">
                  <a:extLst>
                    <a:ext uri="{9D8B030D-6E8A-4147-A177-3AD203B41FA5}">
                      <a16:colId xmlns:a16="http://schemas.microsoft.com/office/drawing/2014/main" val="20001"/>
                    </a:ext>
                  </a:extLst>
                </a:gridCol>
                <a:gridCol w="4560425">
                  <a:extLst>
                    <a:ext uri="{9D8B030D-6E8A-4147-A177-3AD203B41FA5}">
                      <a16:colId xmlns:a16="http://schemas.microsoft.com/office/drawing/2014/main" val="20002"/>
                    </a:ext>
                  </a:extLst>
                </a:gridCol>
              </a:tblGrid>
              <a:tr h="502175">
                <a:tc>
                  <a:txBody>
                    <a:bodyPr/>
                    <a:lstStyle/>
                    <a:p>
                      <a:pPr marL="0" marR="0" lvl="0" indent="0" algn="l" rtl="0">
                        <a:lnSpc>
                          <a:spcPct val="100000"/>
                        </a:lnSpc>
                        <a:spcBef>
                          <a:spcPts val="0"/>
                        </a:spcBef>
                        <a:spcAft>
                          <a:spcPts val="0"/>
                        </a:spcAft>
                        <a:buNone/>
                      </a:pPr>
                      <a:r>
                        <a:rPr lang="en-GB" sz="2400" u="none" strike="noStrike" cap="none"/>
                        <a:t>Scenario Label</a:t>
                      </a:r>
                      <a:endParaRPr sz="2400" b="1" i="0" u="none" strike="noStrike" cap="none">
                        <a:solidFill>
                          <a:srgbClr val="FFFFFF"/>
                        </a:solidFill>
                        <a:latin typeface="Times New Roman"/>
                        <a:ea typeface="Times New Roman"/>
                        <a:cs typeface="Times New Roman"/>
                        <a:sym typeface="Times New Roman"/>
                      </a:endParaRPr>
                    </a:p>
                  </a:txBody>
                  <a:tcPr marL="7350" marR="7350" marT="7350" marB="0" anchor="ctr"/>
                </a:tc>
                <a:tc>
                  <a:txBody>
                    <a:bodyPr/>
                    <a:lstStyle/>
                    <a:p>
                      <a:pPr marL="0" marR="0" lvl="0" indent="0" algn="l" rtl="0">
                        <a:lnSpc>
                          <a:spcPct val="100000"/>
                        </a:lnSpc>
                        <a:spcBef>
                          <a:spcPts val="0"/>
                        </a:spcBef>
                        <a:spcAft>
                          <a:spcPts val="0"/>
                        </a:spcAft>
                        <a:buNone/>
                      </a:pPr>
                      <a:r>
                        <a:rPr lang="en-GB" sz="2400" u="none" strike="noStrike" cap="none"/>
                        <a:t>Scenario Description</a:t>
                      </a:r>
                      <a:endParaRPr sz="2400" b="1" i="0" u="none" strike="noStrike" cap="none">
                        <a:solidFill>
                          <a:srgbClr val="FFFFFF"/>
                        </a:solidFill>
                        <a:latin typeface="Times New Roman"/>
                        <a:ea typeface="Times New Roman"/>
                        <a:cs typeface="Times New Roman"/>
                        <a:sym typeface="Times New Roman"/>
                      </a:endParaRPr>
                    </a:p>
                  </a:txBody>
                  <a:tcPr marL="7350" marR="7350" marT="7350" marB="0" anchor="ctr"/>
                </a:tc>
                <a:tc>
                  <a:txBody>
                    <a:bodyPr/>
                    <a:lstStyle/>
                    <a:p>
                      <a:pPr marL="0" marR="0" lvl="0" indent="0" algn="l" rtl="0">
                        <a:lnSpc>
                          <a:spcPct val="100000"/>
                        </a:lnSpc>
                        <a:spcBef>
                          <a:spcPts val="0"/>
                        </a:spcBef>
                        <a:spcAft>
                          <a:spcPts val="0"/>
                        </a:spcAft>
                        <a:buNone/>
                      </a:pPr>
                      <a:r>
                        <a:rPr lang="en-GB" sz="2400" u="none" strike="noStrike" cap="none"/>
                        <a:t>Key Assumptions</a:t>
                      </a:r>
                      <a:endParaRPr sz="2400" b="1" i="0" u="none" strike="noStrike" cap="none">
                        <a:solidFill>
                          <a:srgbClr val="FFFFFF"/>
                        </a:solidFill>
                        <a:latin typeface="Times New Roman"/>
                        <a:ea typeface="Times New Roman"/>
                        <a:cs typeface="Times New Roman"/>
                        <a:sym typeface="Times New Roman"/>
                      </a:endParaRPr>
                    </a:p>
                  </a:txBody>
                  <a:tcPr marL="7350" marR="7350" marT="7350" marB="0" anchor="ctr"/>
                </a:tc>
                <a:extLst>
                  <a:ext uri="{0D108BD9-81ED-4DB2-BD59-A6C34878D82A}">
                    <a16:rowId xmlns:a16="http://schemas.microsoft.com/office/drawing/2014/main" val="10000"/>
                  </a:ext>
                </a:extLst>
              </a:tr>
              <a:tr h="2170825">
                <a:tc>
                  <a:txBody>
                    <a:bodyPr/>
                    <a:lstStyle/>
                    <a:p>
                      <a:pPr marL="0" marR="0" lvl="0" indent="0" algn="l" rtl="0">
                        <a:lnSpc>
                          <a:spcPct val="100000"/>
                        </a:lnSpc>
                        <a:spcBef>
                          <a:spcPts val="0"/>
                        </a:spcBef>
                        <a:spcAft>
                          <a:spcPts val="0"/>
                        </a:spcAft>
                        <a:buNone/>
                      </a:pPr>
                      <a:r>
                        <a:rPr lang="en-GB" sz="2000" u="none" strike="noStrike" cap="none"/>
                        <a:t>Base case scenario</a:t>
                      </a:r>
                      <a:endParaRPr sz="2000" b="0" i="0" u="none" strike="noStrike" cap="none">
                        <a:solidFill>
                          <a:srgbClr val="000000"/>
                        </a:solidFill>
                        <a:latin typeface="Times New Roman"/>
                        <a:ea typeface="Times New Roman"/>
                        <a:cs typeface="Times New Roman"/>
                        <a:sym typeface="Times New Roman"/>
                      </a:endParaRPr>
                    </a:p>
                  </a:txBody>
                  <a:tcPr marL="7350" marR="7350" marT="7350" marB="0"/>
                </a:tc>
                <a:tc>
                  <a:txBody>
                    <a:bodyPr/>
                    <a:lstStyle/>
                    <a:p>
                      <a:pPr marL="0" marR="0" lvl="0" indent="0" algn="l" rtl="0">
                        <a:lnSpc>
                          <a:spcPct val="100000"/>
                        </a:lnSpc>
                        <a:spcBef>
                          <a:spcPts val="0"/>
                        </a:spcBef>
                        <a:spcAft>
                          <a:spcPts val="0"/>
                        </a:spcAft>
                        <a:buNone/>
                      </a:pPr>
                      <a:r>
                        <a:rPr lang="en-GB" sz="2000" b="0" i="0" u="none" strike="noStrike" cap="none">
                          <a:solidFill>
                            <a:schemeClr val="dk1"/>
                          </a:solidFill>
                          <a:latin typeface="Arial"/>
                          <a:ea typeface="Arial"/>
                          <a:cs typeface="Arial"/>
                          <a:sym typeface="Arial"/>
                        </a:rPr>
                        <a:t>Only basic electricity access is required</a:t>
                      </a:r>
                      <a:endParaRPr sz="2000" b="0" i="0" u="none" strike="noStrike" cap="none">
                        <a:solidFill>
                          <a:srgbClr val="000000"/>
                        </a:solidFill>
                        <a:latin typeface="Times New Roman"/>
                        <a:ea typeface="Times New Roman"/>
                        <a:cs typeface="Times New Roman"/>
                        <a:sym typeface="Times New Roman"/>
                      </a:endParaRPr>
                    </a:p>
                  </a:txBody>
                  <a:tcPr marL="7350" marR="7350" marT="7350" marB="0"/>
                </a:tc>
                <a:tc>
                  <a:txBody>
                    <a:bodyPr/>
                    <a:lstStyle/>
                    <a:p>
                      <a:pPr marL="0" marR="0" lvl="0" indent="0" algn="l" rtl="0">
                        <a:lnSpc>
                          <a:spcPct val="100000"/>
                        </a:lnSpc>
                        <a:spcBef>
                          <a:spcPts val="0"/>
                        </a:spcBef>
                        <a:spcAft>
                          <a:spcPts val="0"/>
                        </a:spcAft>
                        <a:buNone/>
                      </a:pPr>
                      <a:r>
                        <a:rPr lang="en-GB" sz="2000" u="none" strike="noStrike" cap="none"/>
                        <a:t>We assume that the prioritizing process gives preference to grid-extension and the electricity demand tiers of 1 for rural and 4 for urban</a:t>
                      </a:r>
                      <a:endParaRPr sz="2000" b="0" i="0" u="none" strike="noStrike" cap="none">
                        <a:solidFill>
                          <a:srgbClr val="000000"/>
                        </a:solidFill>
                        <a:latin typeface="Times New Roman"/>
                        <a:ea typeface="Times New Roman"/>
                        <a:cs typeface="Times New Roman"/>
                        <a:sym typeface="Times New Roman"/>
                      </a:endParaRPr>
                    </a:p>
                  </a:txBody>
                  <a:tcPr marL="7350" marR="7350" marT="7350" marB="0"/>
                </a:tc>
                <a:extLst>
                  <a:ext uri="{0D108BD9-81ED-4DB2-BD59-A6C34878D82A}">
                    <a16:rowId xmlns:a16="http://schemas.microsoft.com/office/drawing/2014/main" val="10001"/>
                  </a:ext>
                </a:extLst>
              </a:tr>
              <a:tr h="2327125">
                <a:tc>
                  <a:txBody>
                    <a:bodyPr/>
                    <a:lstStyle/>
                    <a:p>
                      <a:pPr marL="0" marR="0" lvl="0" indent="0" algn="l" rtl="0">
                        <a:lnSpc>
                          <a:spcPct val="100000"/>
                        </a:lnSpc>
                        <a:spcBef>
                          <a:spcPts val="0"/>
                        </a:spcBef>
                        <a:spcAft>
                          <a:spcPts val="0"/>
                        </a:spcAft>
                        <a:buNone/>
                      </a:pPr>
                      <a:r>
                        <a:rPr lang="en-GB" sz="2000" u="none" strike="noStrike" cap="none"/>
                        <a:t>Scenario A</a:t>
                      </a:r>
                      <a:endParaRPr sz="2000" b="0" i="0" u="none" strike="noStrike" cap="none">
                        <a:solidFill>
                          <a:srgbClr val="000000"/>
                        </a:solidFill>
                        <a:latin typeface="Times New Roman"/>
                        <a:ea typeface="Times New Roman"/>
                        <a:cs typeface="Times New Roman"/>
                        <a:sym typeface="Times New Roman"/>
                      </a:endParaRPr>
                    </a:p>
                  </a:txBody>
                  <a:tcPr marL="7350" marR="7350" marT="7350" marB="0"/>
                </a:tc>
                <a:tc>
                  <a:txBody>
                    <a:bodyPr/>
                    <a:lstStyle/>
                    <a:p>
                      <a:pPr marL="0" marR="0" lvl="0" indent="0" algn="l" rtl="0">
                        <a:lnSpc>
                          <a:spcPct val="100000"/>
                        </a:lnSpc>
                        <a:spcBef>
                          <a:spcPts val="0"/>
                        </a:spcBef>
                        <a:spcAft>
                          <a:spcPts val="0"/>
                        </a:spcAft>
                        <a:buNone/>
                      </a:pPr>
                      <a:r>
                        <a:rPr lang="en-GB" sz="2000" b="0" i="0" u="none" strike="noStrike" cap="none">
                          <a:solidFill>
                            <a:schemeClr val="dk1"/>
                          </a:solidFill>
                          <a:latin typeface="Arial"/>
                          <a:ea typeface="Arial"/>
                          <a:cs typeface="Arial"/>
                          <a:sym typeface="Arial"/>
                        </a:rPr>
                        <a:t>Electricity demand will increase very fast</a:t>
                      </a:r>
                      <a:endParaRPr sz="2000" b="0" i="0" u="none" strike="noStrike" cap="none">
                        <a:solidFill>
                          <a:srgbClr val="000000"/>
                        </a:solidFill>
                        <a:latin typeface="Times New Roman"/>
                        <a:ea typeface="Times New Roman"/>
                        <a:cs typeface="Times New Roman"/>
                        <a:sym typeface="Times New Roman"/>
                      </a:endParaRPr>
                    </a:p>
                  </a:txBody>
                  <a:tcPr marL="7350" marR="7350" marT="7350" marB="0"/>
                </a:tc>
                <a:tc>
                  <a:txBody>
                    <a:bodyPr/>
                    <a:lstStyle/>
                    <a:p>
                      <a:pPr marL="0" marR="0" lvl="0" indent="0" algn="l" rtl="0">
                        <a:lnSpc>
                          <a:spcPct val="100000"/>
                        </a:lnSpc>
                        <a:spcBef>
                          <a:spcPts val="0"/>
                        </a:spcBef>
                        <a:spcAft>
                          <a:spcPts val="0"/>
                        </a:spcAft>
                        <a:buNone/>
                      </a:pPr>
                      <a:r>
                        <a:rPr lang="en-GB" sz="2000" u="none" strike="noStrike" cap="none" dirty="0"/>
                        <a:t>The electricity demand tiers of 3 for rural and 5 for urban; reduction in cost of grid-extension and cost of mini-grid and standalone options</a:t>
                      </a:r>
                      <a:endParaRPr sz="2000" b="0" i="0" u="none" strike="noStrike" cap="none" dirty="0">
                        <a:solidFill>
                          <a:srgbClr val="000000"/>
                        </a:solidFill>
                        <a:latin typeface="Times New Roman"/>
                        <a:ea typeface="Times New Roman"/>
                        <a:cs typeface="Times New Roman"/>
                        <a:sym typeface="Times New Roman"/>
                      </a:endParaRPr>
                    </a:p>
                  </a:txBody>
                  <a:tcPr marL="7350" marR="7350" marT="7350" marB="0"/>
                </a:tc>
                <a:extLst>
                  <a:ext uri="{0D108BD9-81ED-4DB2-BD59-A6C34878D82A}">
                    <a16:rowId xmlns:a16="http://schemas.microsoft.com/office/drawing/2014/main" val="10002"/>
                  </a:ext>
                </a:extLst>
              </a:tr>
            </a:tbl>
          </a:graphicData>
        </a:graphic>
      </p:graphicFrame>
      <p:sp>
        <p:nvSpPr>
          <p:cNvPr id="126" name="Google Shape;126;p19"/>
          <p:cNvSpPr txBox="1"/>
          <p:nvPr/>
        </p:nvSpPr>
        <p:spPr>
          <a:xfrm>
            <a:off x="0" y="-2057"/>
            <a:ext cx="10515600" cy="53707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3200" b="1" i="0" u="none" strike="noStrike" cap="none">
                <a:solidFill>
                  <a:schemeClr val="dk1"/>
                </a:solidFill>
                <a:latin typeface="Helvetica Neue"/>
                <a:ea typeface="Helvetica Neue"/>
                <a:cs typeface="Helvetica Neue"/>
                <a:sym typeface="Helvetica Neue"/>
              </a:rPr>
              <a:t>Key input parameters &amp; Scenarios</a:t>
            </a:r>
            <a:endParaRPr sz="32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Google Shape;132;p20"/>
          <p:cNvPicPr preferRelativeResize="0"/>
          <p:nvPr/>
        </p:nvPicPr>
        <p:blipFill rotWithShape="1">
          <a:blip r:embed="rId3">
            <a:alphaModFix/>
          </a:blip>
          <a:srcRect/>
          <a:stretch/>
        </p:blipFill>
        <p:spPr>
          <a:xfrm>
            <a:off x="138408" y="436123"/>
            <a:ext cx="8578872" cy="5718021"/>
          </a:xfrm>
          <a:prstGeom prst="rect">
            <a:avLst/>
          </a:prstGeom>
          <a:noFill/>
          <a:ln>
            <a:noFill/>
          </a:ln>
        </p:spPr>
      </p:pic>
      <p:sp>
        <p:nvSpPr>
          <p:cNvPr id="133" name="Google Shape;133;p20"/>
          <p:cNvSpPr txBox="1">
            <a:spLocks noGrp="1"/>
          </p:cNvSpPr>
          <p:nvPr>
            <p:ph type="title"/>
          </p:nvPr>
        </p:nvSpPr>
        <p:spPr>
          <a:xfrm>
            <a:off x="0" y="0"/>
            <a:ext cx="10515600" cy="408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2800" dirty="0"/>
              <a:t>Results – Base Case</a:t>
            </a:r>
            <a:endParaRPr sz="2800" dirty="0"/>
          </a:p>
        </p:txBody>
      </p:sp>
      <p:pic>
        <p:nvPicPr>
          <p:cNvPr id="131" name="Google Shape;131;p20"/>
          <p:cNvPicPr preferRelativeResize="0"/>
          <p:nvPr/>
        </p:nvPicPr>
        <p:blipFill rotWithShape="1">
          <a:blip r:embed="rId4">
            <a:alphaModFix/>
          </a:blip>
          <a:srcRect/>
          <a:stretch/>
        </p:blipFill>
        <p:spPr>
          <a:xfrm>
            <a:off x="6201432" y="4436243"/>
            <a:ext cx="5852160" cy="1745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47927" y="219211"/>
            <a:ext cx="10515600" cy="7535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Helvetica Neue"/>
              <a:buNone/>
            </a:pPr>
            <a:r>
              <a:rPr lang="en-GB" dirty="0"/>
              <a:t>Scenario A</a:t>
            </a:r>
            <a:endParaRPr dirty="0"/>
          </a:p>
        </p:txBody>
      </p:sp>
      <p:pic>
        <p:nvPicPr>
          <p:cNvPr id="142" name="Google Shape;142;p21"/>
          <p:cNvPicPr preferRelativeResize="0"/>
          <p:nvPr/>
        </p:nvPicPr>
        <p:blipFill rotWithShape="1">
          <a:blip r:embed="rId3">
            <a:alphaModFix/>
          </a:blip>
          <a:srcRect/>
          <a:stretch/>
        </p:blipFill>
        <p:spPr>
          <a:xfrm>
            <a:off x="1788160" y="972767"/>
            <a:ext cx="8290560" cy="5237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205902" y="719846"/>
            <a:ext cx="10951724" cy="5856051"/>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GB" dirty="0">
                <a:latin typeface="Times New Roman"/>
                <a:ea typeface="Times New Roman"/>
                <a:cs typeface="Times New Roman"/>
                <a:sym typeface="Times New Roman"/>
              </a:rPr>
              <a:t>We may observe that grid-extension will play a major role in achieving universal electrification in all the scenarios.</a:t>
            </a:r>
            <a:endParaRPr dirty="0"/>
          </a:p>
          <a:p>
            <a:pPr marL="457200" lvl="0" indent="-342900" algn="l" rtl="0">
              <a:lnSpc>
                <a:spcPct val="90000"/>
              </a:lnSpc>
              <a:spcBef>
                <a:spcPts val="1000"/>
              </a:spcBef>
              <a:spcAft>
                <a:spcPts val="0"/>
              </a:spcAft>
              <a:buClr>
                <a:schemeClr val="dk1"/>
              </a:buClr>
              <a:buSzPts val="1800"/>
              <a:buChar char="•"/>
            </a:pPr>
            <a:r>
              <a:rPr lang="en-GB" dirty="0">
                <a:latin typeface="Times New Roman"/>
                <a:ea typeface="Times New Roman"/>
                <a:cs typeface="Times New Roman"/>
                <a:sym typeface="Times New Roman"/>
              </a:rPr>
              <a:t>However, the distribution segment of the electricity sector in Nigeria is managed by the private sector who may only consider extending the grid if it will be profitable</a:t>
            </a:r>
            <a:endParaRPr dirty="0"/>
          </a:p>
          <a:p>
            <a:pPr marL="457200" lvl="0" indent="-342900" algn="l" rtl="0">
              <a:lnSpc>
                <a:spcPct val="90000"/>
              </a:lnSpc>
              <a:spcBef>
                <a:spcPts val="1000"/>
              </a:spcBef>
              <a:spcAft>
                <a:spcPts val="0"/>
              </a:spcAft>
              <a:buClr>
                <a:schemeClr val="dk1"/>
              </a:buClr>
              <a:buSzPts val="1800"/>
              <a:buChar char="•"/>
            </a:pPr>
            <a:r>
              <a:rPr lang="en-GB" dirty="0">
                <a:latin typeface="Times New Roman"/>
                <a:ea typeface="Times New Roman"/>
                <a:cs typeface="Times New Roman"/>
                <a:sym typeface="Times New Roman"/>
              </a:rPr>
              <a:t>Government needs to continue investing in grid-extension through the </a:t>
            </a:r>
            <a:r>
              <a:rPr lang="en-GB" dirty="0" err="1">
                <a:latin typeface="Times New Roman"/>
                <a:ea typeface="Times New Roman"/>
                <a:cs typeface="Times New Roman"/>
                <a:sym typeface="Times New Roman"/>
              </a:rPr>
              <a:t>DisCos</a:t>
            </a:r>
            <a:r>
              <a:rPr lang="en-GB" dirty="0">
                <a:latin typeface="Times New Roman"/>
                <a:ea typeface="Times New Roman"/>
                <a:cs typeface="Times New Roman"/>
                <a:sym typeface="Times New Roman"/>
              </a:rPr>
              <a:t>.</a:t>
            </a:r>
            <a:endParaRPr dirty="0"/>
          </a:p>
          <a:p>
            <a:pPr marL="457200" lvl="0" indent="-342900" algn="l" rtl="0">
              <a:lnSpc>
                <a:spcPct val="90000"/>
              </a:lnSpc>
              <a:spcBef>
                <a:spcPts val="1000"/>
              </a:spcBef>
              <a:spcAft>
                <a:spcPts val="0"/>
              </a:spcAft>
              <a:buClr>
                <a:schemeClr val="dk1"/>
              </a:buClr>
              <a:buSzPts val="1800"/>
              <a:buChar char="•"/>
            </a:pPr>
            <a:r>
              <a:rPr lang="en-GB" dirty="0">
                <a:latin typeface="Times New Roman"/>
                <a:ea typeface="Times New Roman"/>
                <a:cs typeface="Times New Roman"/>
                <a:sym typeface="Times New Roman"/>
              </a:rPr>
              <a:t>Mini-grid PV and Standalone PV will also play some roles</a:t>
            </a:r>
            <a:endParaRPr dirty="0"/>
          </a:p>
          <a:p>
            <a:pPr marL="457200" lvl="0" indent="-342900" algn="l" rtl="0">
              <a:lnSpc>
                <a:spcPct val="90000"/>
              </a:lnSpc>
              <a:spcBef>
                <a:spcPts val="1000"/>
              </a:spcBef>
              <a:spcAft>
                <a:spcPts val="0"/>
              </a:spcAft>
              <a:buClr>
                <a:schemeClr val="dk1"/>
              </a:buClr>
              <a:buSzPts val="1800"/>
              <a:buChar char="•"/>
            </a:pPr>
            <a:r>
              <a:rPr lang="en-GB" dirty="0">
                <a:latin typeface="Times New Roman"/>
                <a:ea typeface="Times New Roman"/>
                <a:cs typeface="Times New Roman"/>
                <a:sym typeface="Times New Roman"/>
              </a:rPr>
              <a:t>Given the initial high cost of PV and the socio-economic situation of the household under study area, more financial support is required for off-grid technologies. </a:t>
            </a:r>
            <a:endParaRPr dirty="0"/>
          </a:p>
          <a:p>
            <a:pPr marL="114300" lvl="0" indent="0" algn="l" rtl="0">
              <a:lnSpc>
                <a:spcPct val="90000"/>
              </a:lnSpc>
              <a:spcBef>
                <a:spcPts val="1000"/>
              </a:spcBef>
              <a:spcAft>
                <a:spcPts val="0"/>
              </a:spcAft>
              <a:buSzPts val="1800"/>
              <a:buNone/>
            </a:pPr>
            <a:r>
              <a:rPr lang="en-GB" b="1" dirty="0">
                <a:latin typeface="Times New Roman"/>
                <a:ea typeface="Times New Roman"/>
                <a:cs typeface="Times New Roman"/>
                <a:sym typeface="Times New Roman"/>
              </a:rPr>
              <a:t>Future Work</a:t>
            </a:r>
            <a:endParaRPr b="1" dirty="0">
              <a:latin typeface="Times New Roman"/>
              <a:ea typeface="Times New Roman"/>
              <a:cs typeface="Times New Roman"/>
              <a:sym typeface="Times New Roman"/>
            </a:endParaRPr>
          </a:p>
          <a:p>
            <a:pPr marL="457200" lvl="0" indent="-342900" algn="l" rtl="0">
              <a:lnSpc>
                <a:spcPct val="90000"/>
              </a:lnSpc>
              <a:spcBef>
                <a:spcPts val="1000"/>
              </a:spcBef>
              <a:spcAft>
                <a:spcPts val="0"/>
              </a:spcAft>
              <a:buClr>
                <a:schemeClr val="dk1"/>
              </a:buClr>
              <a:buSzPts val="1800"/>
              <a:buChar char="•"/>
            </a:pPr>
            <a:r>
              <a:rPr lang="en-GB" dirty="0">
                <a:latin typeface="Times New Roman"/>
                <a:ea typeface="Times New Roman"/>
                <a:cs typeface="Times New Roman"/>
                <a:sym typeface="Times New Roman"/>
              </a:rPr>
              <a:t>This work will be improved by using more accurate data. We intend to write a research article</a:t>
            </a:r>
            <a:endParaRPr dirty="0"/>
          </a:p>
          <a:p>
            <a:pPr marL="457200" lvl="0" indent="-228600" algn="l" rtl="0">
              <a:lnSpc>
                <a:spcPct val="90000"/>
              </a:lnSpc>
              <a:spcBef>
                <a:spcPts val="1000"/>
              </a:spcBef>
              <a:spcAft>
                <a:spcPts val="0"/>
              </a:spcAft>
              <a:buClr>
                <a:schemeClr val="dk1"/>
              </a:buClr>
              <a:buSzPts val="1800"/>
              <a:buNone/>
            </a:pPr>
            <a:endParaRPr dirty="0">
              <a:latin typeface="Times New Roman"/>
              <a:ea typeface="Times New Roman"/>
              <a:cs typeface="Times New Roman"/>
              <a:sym typeface="Times New Roman"/>
            </a:endParaRPr>
          </a:p>
          <a:p>
            <a:pPr marL="457200" lvl="0" indent="-228600" algn="l" rtl="0">
              <a:lnSpc>
                <a:spcPct val="90000"/>
              </a:lnSpc>
              <a:spcBef>
                <a:spcPts val="1000"/>
              </a:spcBef>
              <a:spcAft>
                <a:spcPts val="0"/>
              </a:spcAft>
              <a:buClr>
                <a:schemeClr val="dk1"/>
              </a:buClr>
              <a:buSzPts val="1800"/>
              <a:buNone/>
            </a:pPr>
            <a:endParaRPr dirty="0">
              <a:latin typeface="Times New Roman"/>
              <a:ea typeface="Times New Roman"/>
              <a:cs typeface="Times New Roman"/>
              <a:sym typeface="Times New Roman"/>
            </a:endParaRPr>
          </a:p>
        </p:txBody>
      </p:sp>
      <p:sp>
        <p:nvSpPr>
          <p:cNvPr id="149" name="Google Shape;149;p22"/>
          <p:cNvSpPr txBox="1"/>
          <p:nvPr/>
        </p:nvSpPr>
        <p:spPr>
          <a:xfrm>
            <a:off x="0" y="0"/>
            <a:ext cx="10515600" cy="71984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000" b="1" i="0" u="none" strike="noStrike" cap="none">
                <a:solidFill>
                  <a:schemeClr val="dk1"/>
                </a:solidFill>
                <a:latin typeface="Helvetica Neue"/>
                <a:ea typeface="Helvetica Neue"/>
                <a:cs typeface="Helvetica Neue"/>
                <a:sym typeface="Helvetica Neue"/>
              </a:rPr>
              <a:t>Conclusions and Policy Insights</a:t>
            </a:r>
            <a:endParaRPr sz="40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661</Words>
  <Application>Microsoft Office PowerPoint</Application>
  <PresentationFormat>Widescreen</PresentationFormat>
  <Paragraphs>82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Helvetica Neue</vt:lpstr>
      <vt:lpstr>Open Sans</vt:lpstr>
      <vt:lpstr>Calibri</vt:lpstr>
      <vt:lpstr>Helvetica Neue Light</vt:lpstr>
      <vt:lpstr>Arial Black</vt:lpstr>
      <vt:lpstr>Arial</vt:lpstr>
      <vt:lpstr>Times New Roman</vt:lpstr>
      <vt:lpstr>Office Theme</vt:lpstr>
      <vt:lpstr>Technology Options and Cost of Achieving Universal Electrification in AEDC, Nigeria</vt:lpstr>
      <vt:lpstr>Background info</vt:lpstr>
      <vt:lpstr>Objective</vt:lpstr>
      <vt:lpstr>Brief description of the selected model</vt:lpstr>
      <vt:lpstr>Key input parameters &amp; Scenarios</vt:lpstr>
      <vt:lpstr>PowerPoint Presentation</vt:lpstr>
      <vt:lpstr>Results – Base Case</vt:lpstr>
      <vt:lpstr>Scenario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Options and Cost of Achieving Universal Electrification in AEDC, Nigeria</dc:title>
  <cp:lastModifiedBy>Korkovelos, Alexandros</cp:lastModifiedBy>
  <cp:revision>4</cp:revision>
  <dcterms:modified xsi:type="dcterms:W3CDTF">2023-05-09T09:18:19Z</dcterms:modified>
</cp:coreProperties>
</file>