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d7cab5227_0_10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2d7cab5227_0_101:notes"/>
          <p:cNvSpPr/>
          <p:nvPr>
            <p:ph idx="2" type="sldImg"/>
          </p:nvPr>
        </p:nvSpPr>
        <p:spPr>
          <a:xfrm>
            <a:off x="381176" y="685795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d7cab52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d7cab52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d7cab52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d7cab52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d7cab522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2d7cab522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d7cab522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d7cab52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d7cab522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d7cab522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d7cab52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d7cab52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d7cab522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d7cab522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c70c76d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c70c76d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c70c76d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c70c76d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c70c76d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c70c76d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c70c76df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c70c76df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c70c76d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c70c76d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c70c76d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c70c76d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c70c76df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c70c76df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d7cab522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d7cab522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5720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467424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idx="1" type="subTitle"/>
          </p:nvPr>
        </p:nvSpPr>
        <p:spPr>
          <a:xfrm>
            <a:off x="457200" y="205200"/>
            <a:ext cx="8229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2" type="body"/>
          </p:nvPr>
        </p:nvSpPr>
        <p:spPr>
          <a:xfrm>
            <a:off x="467424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3" type="body"/>
          </p:nvPr>
        </p:nvSpPr>
        <p:spPr>
          <a:xfrm>
            <a:off x="45720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5720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3" type="body"/>
          </p:nvPr>
        </p:nvSpPr>
        <p:spPr>
          <a:xfrm>
            <a:off x="467424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3" type="body"/>
          </p:nvPr>
        </p:nvSpPr>
        <p:spPr>
          <a:xfrm>
            <a:off x="45720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45720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2" type="body"/>
          </p:nvPr>
        </p:nvSpPr>
        <p:spPr>
          <a:xfrm>
            <a:off x="45720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3" type="body"/>
          </p:nvPr>
        </p:nvSpPr>
        <p:spPr>
          <a:xfrm>
            <a:off x="45720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4" type="body"/>
          </p:nvPr>
        </p:nvSpPr>
        <p:spPr>
          <a:xfrm>
            <a:off x="467424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45720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323964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3" type="body"/>
          </p:nvPr>
        </p:nvSpPr>
        <p:spPr>
          <a:xfrm>
            <a:off x="602208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4" type="body"/>
          </p:nvPr>
        </p:nvSpPr>
        <p:spPr>
          <a:xfrm>
            <a:off x="45720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5" type="body"/>
          </p:nvPr>
        </p:nvSpPr>
        <p:spPr>
          <a:xfrm>
            <a:off x="323964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6" type="body"/>
          </p:nvPr>
        </p:nvSpPr>
        <p:spPr>
          <a:xfrm>
            <a:off x="602208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mjl-/vex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ossil-scm.or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publish@somerepository.or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685800" y="781526"/>
            <a:ext cx="77709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Materials Commons Updates and Thinking Big By Thinking Small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NSDF A</a:t>
            </a:r>
            <a:r>
              <a:rPr lang="en" sz="1800"/>
              <a:t>HM April 2023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417600" y="1995030"/>
            <a:ext cx="80391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Staff: </a:t>
            </a:r>
            <a:r>
              <a:rPr b="0" i="0" lang="en" sz="2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Glenn Tarcea</a:t>
            </a: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Domain Scientists: Brian Puchala, Tracy Berman,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John Allison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University of Michigan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Supported by DOE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3 Michigan Logo.png" id="107" name="Google Shape;1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4170150"/>
            <a:ext cx="965160" cy="795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s-logo-blue.png" id="108" name="Google Shape;10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3840" y="133380"/>
            <a:ext cx="1481760" cy="313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izontal-logo-green-text.jpg" id="109" name="Google Shape;10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520" y="4373730"/>
            <a:ext cx="2585160" cy="31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Github Repo - What?</a:t>
            </a:r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88" y="1142875"/>
            <a:ext cx="778642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Repository - What, What?</a:t>
            </a:r>
            <a:endParaRPr/>
          </a:p>
        </p:txBody>
      </p:sp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88" y="1151950"/>
            <a:ext cx="778642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Repository - Giving Up!!</a:t>
            </a:r>
            <a:endParaRPr/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25" y="1251900"/>
            <a:ext cx="7809741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/>
              <a:t>Big Repository vs Small Repository</a:t>
            </a:r>
            <a:endParaRPr sz="1920"/>
          </a:p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311700" y="1152475"/>
            <a:ext cx="8520600" cy="3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Big Repositories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These repositories aren’t meant for an individual user to run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They are difficult to install, or in many cases aren’t even available to install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There is a need for Big Repositories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Examples: MDF, Mendeley, FigShare, Materials Commons, DSpace, Deep Blue, and Many Others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Small Repositories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Very simple to install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Designed for individual or small lab use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Can feed Big Repositories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Examples: ?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 can’t find one. However if we look at a different field, docker registries, you can.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https://github.com/mjl-/vex</a:t>
            </a:r>
            <a:r>
              <a:rPr lang="en"/>
              <a:t> is a docker Registry in less than 2400 lines of code</a:t>
            </a:r>
            <a:endParaRPr/>
          </a:p>
          <a:p>
            <a:pPr indent="-31083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includes </a:t>
            </a:r>
            <a:endParaRPr/>
          </a:p>
          <a:p>
            <a:pPr indent="-31083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 minimal UI</a:t>
            </a:r>
            <a:endParaRPr/>
          </a:p>
          <a:p>
            <a:pPr indent="-31083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Single binary install</a:t>
            </a:r>
            <a:endParaRPr/>
          </a:p>
          <a:p>
            <a:pPr indent="-31083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Simple setup</a:t>
            </a:r>
            <a:endParaRPr/>
          </a:p>
          <a:p>
            <a:pPr indent="-31083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Full docker registry support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Repositories Continued</a:t>
            </a:r>
            <a:endParaRPr/>
          </a:p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many smaller shops that need to maintain their own docker repo Vex is more than sufficient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Fossil is another example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fully </a:t>
            </a:r>
            <a:r>
              <a:rPr lang="en"/>
              <a:t>functional</a:t>
            </a:r>
            <a:r>
              <a:rPr lang="en"/>
              <a:t> code repository (SCM) in a single binary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https://fossil-scm.org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long list of features including a wiki, bug tracker, github mirror, user accounts, UI, CLI, etc…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researchers would benefit from a simple repository that allows them to push their research to a “Big Repository” when they are ready.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maintain data ownership until they are ready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Their data is shareable, indexed, and findable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has “enough” features - not too many, not too little, but just right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Start Simple and Small?</a:t>
            </a:r>
            <a:endParaRPr/>
          </a:p>
        </p:txBody>
      </p:sp>
      <p:sp>
        <p:nvSpPr>
          <p:cNvPr id="202" name="Google Shape;20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My endpoint to a publish endpoint if we can make it simple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scp -r ./myresearch publish@somerepository.org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SFTP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sftp </a:t>
            </a:r>
            <a:r>
              <a:rPr lang="en" u="sng">
                <a:solidFill>
                  <a:schemeClr val="hlink"/>
                </a:solidFill>
                <a:hlinkClick r:id="rId3"/>
              </a:rPr>
              <a:t>publish@somerepository.org</a:t>
            </a:r>
            <a:r>
              <a:rPr lang="en"/>
              <a:t> – But now I have to interact with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 in a file that contains the descriptives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Think “Dockerfile” for datasets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Run Our Own Little Repository</a:t>
            </a:r>
            <a:endParaRPr/>
          </a:p>
        </p:txBody>
      </p:sp>
      <p:sp>
        <p:nvSpPr>
          <p:cNvPr id="208" name="Google Shape;20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Getting started with fossil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Download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fossil init my-repo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fossil server my-repo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can’t we do the same?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must a user run a “big repository”?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can’t the small push to the big?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is a lot of research out there on individual computers, small group NAS’s, scratch space on HCP, USB drives, etc…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How do we make it simple to make that data available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My wife has a PhD in Kinesiology, Post-Doc in Dental, studied human body movement and its relationship to emotions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Using Github was a step too far without some help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How can we help?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OpenVisus Commons</a:t>
            </a: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00" y="1530600"/>
            <a:ext cx="6204025" cy="312952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300" y="1145400"/>
            <a:ext cx="5438423" cy="275187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UHCSDB</a:t>
            </a:r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25" y="2061350"/>
            <a:ext cx="6227575" cy="3029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650" y="1071950"/>
            <a:ext cx="6373273" cy="3088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MCAPI features and updates</a:t>
            </a:r>
            <a:endParaRPr/>
          </a:p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Materials Commons Python API has nearly 120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Recently added support for file search in/across projects and datasets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metadata queries, including materials structural queries. Example: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select samples where has-process(‘EBSD’) and not has-process(‘Texture’)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select samples where sample:hardness &lt; 0.5 and (process:name = ‘Heat Treatment’ and (process:temperature &gt; 300 or process:time &gt; 2)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Understands processing and sample properties, and material state in processing steps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caching with context cleanup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mc_project(&lt;project-id&gt;) as p: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System (Active Archive)</a:t>
            </a:r>
            <a:endParaRPr/>
          </a:p>
        </p:txBody>
      </p:sp>
      <p:sp>
        <p:nvSpPr>
          <p:cNvPr id="135" name="Google Shape;135;p30"/>
          <p:cNvSpPr/>
          <p:nvPr/>
        </p:nvSpPr>
        <p:spPr>
          <a:xfrm>
            <a:off x="8353450" y="1654075"/>
            <a:ext cx="725100" cy="7251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0"/>
          <p:cNvSpPr/>
          <p:nvPr/>
        </p:nvSpPr>
        <p:spPr>
          <a:xfrm>
            <a:off x="7516425" y="1654075"/>
            <a:ext cx="725100" cy="7251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30"/>
          <p:cNvCxnSpPr>
            <a:stCxn id="135" idx="0"/>
            <a:endCxn id="136" idx="0"/>
          </p:cNvCxnSpPr>
          <p:nvPr/>
        </p:nvCxnSpPr>
        <p:spPr>
          <a:xfrm rot="10800000">
            <a:off x="7879000" y="1654075"/>
            <a:ext cx="83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30"/>
          <p:cNvCxnSpPr>
            <a:stCxn id="135" idx="4"/>
            <a:endCxn id="136" idx="4"/>
          </p:cNvCxnSpPr>
          <p:nvPr/>
        </p:nvCxnSpPr>
        <p:spPr>
          <a:xfrm rot="10800000">
            <a:off x="7879000" y="2379175"/>
            <a:ext cx="83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30"/>
          <p:cNvSpPr/>
          <p:nvPr/>
        </p:nvSpPr>
        <p:spPr>
          <a:xfrm>
            <a:off x="5786088" y="1438825"/>
            <a:ext cx="1178400" cy="11556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Disk</a:t>
            </a:r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7601950" y="2515125"/>
            <a:ext cx="13911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Tape System</a:t>
            </a:r>
            <a:endParaRPr/>
          </a:p>
        </p:txBody>
      </p:sp>
      <p:sp>
        <p:nvSpPr>
          <p:cNvPr id="141" name="Google Shape;141;p30"/>
          <p:cNvSpPr txBox="1"/>
          <p:nvPr/>
        </p:nvSpPr>
        <p:spPr>
          <a:xfrm>
            <a:off x="581600" y="1017725"/>
            <a:ext cx="4290000" cy="406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Active Archive is a low cost highly available storage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Effective blended cost of $2.63/TB per month ($.00263/GB per month)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files under 100MB in size are kept on disk (also stored on tape)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Files 100MB or larger are candidates for only tape storage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Still access as if on disk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Streamed from tape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 to first byte if on tape is under 60 seconds, usually around 15 seconds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disk data is on mirrored disk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tape data is on mirrored tape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Transparent to Globus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Our current setup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30TB of disk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200 TB of tape</a:t>
            </a:r>
            <a:endParaRPr/>
          </a:p>
        </p:txBody>
      </p:sp>
      <p:cxnSp>
        <p:nvCxnSpPr>
          <p:cNvPr id="142" name="Google Shape;142;p30"/>
          <p:cNvCxnSpPr>
            <a:stCxn id="136" idx="2"/>
            <a:endCxn id="139" idx="4"/>
          </p:cNvCxnSpPr>
          <p:nvPr/>
        </p:nvCxnSpPr>
        <p:spPr>
          <a:xfrm rot="10800000">
            <a:off x="6964425" y="2016625"/>
            <a:ext cx="55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311700" y="29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Filtering</a:t>
            </a:r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00" y="974325"/>
            <a:ext cx="8033101" cy="3941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CHESS</a:t>
            </a:r>
            <a:endParaRPr/>
          </a:p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Right now the focus is on OpenVisus (yay!)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we both have Entry Points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entry point at UMICH is now running Materials Commons so this gives us lots of opportunities to explore integrations and transfers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Galaxy, Materials Commons, Data Publishing, Data Sharing, Fast Globus Transfers, OpenVisus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Short/Medium Term Feature Plans</a:t>
            </a:r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311700" y="1152475"/>
            <a:ext cx="8520600" cy="3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crystal structure datasets using the CASM mapping algorithm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Query data from Materials Commons and Materials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Dataset Visualization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ML libraries to suggest what calculations or experiments should be performed next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Such as SCI-Kit Learn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Walking App - A Story</a:t>
            </a:r>
            <a:endParaRPr/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563" y="1322525"/>
            <a:ext cx="647487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