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56" r:id="rId2"/>
    <p:sldId id="842" r:id="rId3"/>
    <p:sldId id="852" r:id="rId4"/>
    <p:sldId id="838" r:id="rId5"/>
    <p:sldId id="854" r:id="rId6"/>
  </p:sldIdLst>
  <p:sldSz cx="9144000" cy="5143500" type="screen16x9"/>
  <p:notesSz cx="6794500" cy="99314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9E2B1825-549A-47F8-A9F3-32675F6F30A7}">
          <p14:sldIdLst>
            <p14:sldId id="256"/>
            <p14:sldId id="842"/>
            <p14:sldId id="852"/>
            <p14:sldId id="838"/>
            <p14:sldId id="85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049">
          <p15:clr>
            <a:srgbClr val="A4A3A4"/>
          </p15:clr>
        </p15:guide>
        <p15:guide id="2" pos="2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9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kas Winter" initials="LW" lastIdx="3" clrIdx="0">
    <p:extLst>
      <p:ext uri="{19B8F6BF-5375-455C-9EA6-DF929625EA0E}">
        <p15:presenceInfo xmlns:p15="http://schemas.microsoft.com/office/powerpoint/2012/main" userId="S::lukas.winter@ptb.de::29f68139-f429-4faf-aff6-37655cbc1b6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3AA"/>
    <a:srgbClr val="00869C"/>
    <a:srgbClr val="B2B2B2"/>
    <a:srgbClr val="008CA5"/>
    <a:srgbClr val="007E9C"/>
    <a:srgbClr val="009DD9"/>
    <a:srgbClr val="008CAF"/>
    <a:srgbClr val="008CFF"/>
    <a:srgbClr val="008CA2"/>
    <a:srgbClr val="008C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ittlere Formatvorlage 4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Designformatvorlage 1 - Akz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2276" autoAdjust="0"/>
  </p:normalViewPr>
  <p:slideViewPr>
    <p:cSldViewPr snapToObjects="1">
      <p:cViewPr varScale="1">
        <p:scale>
          <a:sx n="136" d="100"/>
          <a:sy n="136" d="100"/>
        </p:scale>
        <p:origin x="1104" y="120"/>
      </p:cViewPr>
      <p:guideLst>
        <p:guide orient="horz" pos="3049"/>
        <p:guide pos="248"/>
      </p:guideLst>
    </p:cSldViewPr>
  </p:slideViewPr>
  <p:outlineViewPr>
    <p:cViewPr>
      <p:scale>
        <a:sx n="33" d="100"/>
        <a:sy n="33" d="100"/>
      </p:scale>
      <p:origin x="0" y="31908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69" d="100"/>
          <a:sy n="69" d="100"/>
        </p:scale>
        <p:origin x="-2676" y="-76"/>
      </p:cViewPr>
      <p:guideLst>
        <p:guide orient="horz" pos="3129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024" cy="4970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7890" y="1"/>
            <a:ext cx="2945024" cy="4970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B0A1D-AB0D-4DC7-A906-F8CC6CF68B61}" type="datetimeFigureOut">
              <a:rPr lang="de-DE" smtClean="0"/>
              <a:pPr/>
              <a:t>21.09.2023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2766"/>
            <a:ext cx="2945024" cy="4970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7890" y="9432766"/>
            <a:ext cx="2945024" cy="4970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8DB93-4CD4-4D02-9C92-AA62B06EC50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7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31FE86-69F7-453F-A2B2-C640B3969CBD}" type="datetimeFigureOut">
              <a:rPr lang="de-DE" smtClean="0"/>
              <a:pPr/>
              <a:t>21.09.2023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7417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3" y="9433108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7" y="9433108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511F6-9D2B-487B-BA54-A818DD3AB5A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3369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511F6-9D2B-487B-BA54-A818DD3AB5AA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1634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Available</a:t>
            </a:r>
            <a:r>
              <a:rPr lang="de-DE" dirty="0"/>
              <a:t>, </a:t>
            </a:r>
            <a:r>
              <a:rPr lang="de-DE" dirty="0" err="1"/>
              <a:t>accessible</a:t>
            </a:r>
            <a:r>
              <a:rPr lang="de-DE" dirty="0"/>
              <a:t>, </a:t>
            </a:r>
            <a:r>
              <a:rPr lang="de-DE" dirty="0" err="1"/>
              <a:t>appropriate</a:t>
            </a:r>
            <a:r>
              <a:rPr lang="de-DE" dirty="0"/>
              <a:t> and </a:t>
            </a:r>
            <a:r>
              <a:rPr lang="de-DE" dirty="0" err="1"/>
              <a:t>affordable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511F6-9D2B-487B-BA54-A818DD3AB5AA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2762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jpeg"/><Relationship Id="rId9" Type="http://schemas.openxmlformats.org/officeDocument/2006/relationships/image" Target="../media/image13.png"/><Relationship Id="rId1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jpe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jpe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jpe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jpe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k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111603" y="1275738"/>
            <a:ext cx="8820001" cy="151203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defRPr sz="4400" b="1">
                <a:latin typeface="Arial" pitchFamily="34" charset="0"/>
                <a:cs typeface="Arial" pitchFamily="34" charset="0"/>
              </a:defRPr>
            </a:lvl1pPr>
            <a:lvl2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2pPr>
            <a:lvl3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3pPr>
            <a:lvl4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4pPr>
            <a:lvl5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8" name="Textplatzhalt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108057" y="2893504"/>
            <a:ext cx="8820001" cy="81237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Arial" pitchFamily="34" charset="0"/>
                <a:cs typeface="Arial" pitchFamily="34" charset="0"/>
              </a:defRPr>
            </a:lvl1pPr>
            <a:lvl2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2pPr>
            <a:lvl3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3pPr>
            <a:lvl4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4pPr>
            <a:lvl5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Unterüberschrift</a:t>
            </a:r>
          </a:p>
        </p:txBody>
      </p:sp>
      <p:cxnSp>
        <p:nvCxnSpPr>
          <p:cNvPr id="29" name="Gerade Verbindung 28"/>
          <p:cNvCxnSpPr/>
          <p:nvPr userDrawn="1"/>
        </p:nvCxnSpPr>
        <p:spPr>
          <a:xfrm>
            <a:off x="214499" y="897564"/>
            <a:ext cx="8712000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Grafik 12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2572" y="141480"/>
            <a:ext cx="4986928" cy="72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Gerade Verbindung 7"/>
          <p:cNvCxnSpPr/>
          <p:nvPr userDrawn="1"/>
        </p:nvCxnSpPr>
        <p:spPr>
          <a:xfrm>
            <a:off x="214499" y="4816427"/>
            <a:ext cx="8712000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Grafik 8" descr="kacheln_PPoint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8716" y="3276404"/>
            <a:ext cx="1437783" cy="144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ogo links+Lini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 userDrawn="1">
            <p:ph type="title"/>
          </p:nvPr>
        </p:nvSpPr>
        <p:spPr>
          <a:xfrm>
            <a:off x="1392370" y="164151"/>
            <a:ext cx="7626106" cy="5832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2020-09-01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ESMRMB 2020, Open Source MRI, Lukas Winter</a:t>
            </a:r>
            <a:endParaRPr lang="de-DE" dirty="0"/>
          </a:p>
        </p:txBody>
      </p:sp>
      <p:pic>
        <p:nvPicPr>
          <p:cNvPr id="15" name="Grafik 14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648" y="162000"/>
            <a:ext cx="1188000" cy="431183"/>
          </a:xfrm>
          <a:prstGeom prst="rect">
            <a:avLst/>
          </a:prstGeom>
        </p:spPr>
      </p:pic>
      <p:grpSp>
        <p:nvGrpSpPr>
          <p:cNvPr id="13" name="Gruppieren 12"/>
          <p:cNvGrpSpPr/>
          <p:nvPr userDrawn="1"/>
        </p:nvGrpSpPr>
        <p:grpSpPr>
          <a:xfrm>
            <a:off x="203201" y="4816426"/>
            <a:ext cx="8723297" cy="174830"/>
            <a:chOff x="203201" y="4816426"/>
            <a:chExt cx="8723297" cy="174830"/>
          </a:xfrm>
        </p:grpSpPr>
        <p:cxnSp>
          <p:nvCxnSpPr>
            <p:cNvPr id="19" name="Gerade Verbindung 18"/>
            <p:cNvCxnSpPr/>
            <p:nvPr userDrawn="1"/>
          </p:nvCxnSpPr>
          <p:spPr>
            <a:xfrm>
              <a:off x="214498" y="4816426"/>
              <a:ext cx="8712000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uppieren 12"/>
            <p:cNvGrpSpPr/>
            <p:nvPr userDrawn="1"/>
          </p:nvGrpSpPr>
          <p:grpSpPr>
            <a:xfrm>
              <a:off x="203201" y="4847256"/>
              <a:ext cx="8723297" cy="144000"/>
              <a:chOff x="203201" y="4847256"/>
              <a:chExt cx="8723297" cy="144000"/>
            </a:xfrm>
          </p:grpSpPr>
          <p:pic>
            <p:nvPicPr>
              <p:cNvPr id="21" name="Grafik 20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3201" y="4847256"/>
                <a:ext cx="3701307" cy="1439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Grafik 21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414498" y="4847256"/>
                <a:ext cx="1512000" cy="144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ogo links+2 Lin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 userDrawn="1">
            <p:ph type="title"/>
          </p:nvPr>
        </p:nvSpPr>
        <p:spPr>
          <a:xfrm>
            <a:off x="1392370" y="164151"/>
            <a:ext cx="7626106" cy="5832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>
          <a:xfrm>
            <a:off x="107944" y="4970700"/>
            <a:ext cx="3960000" cy="172800"/>
          </a:xfrm>
        </p:spPr>
        <p:txBody>
          <a:bodyPr/>
          <a:lstStyle/>
          <a:p>
            <a:r>
              <a:rPr lang="de-DE"/>
              <a:t>2020-09-01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ESMRMB 2020, Open Source MRI, Lukas Winter</a:t>
            </a:r>
            <a:endParaRPr lang="de-DE" dirty="0"/>
          </a:p>
        </p:txBody>
      </p:sp>
      <p:cxnSp>
        <p:nvCxnSpPr>
          <p:cNvPr id="10" name="Gerade Verbindung 9"/>
          <p:cNvCxnSpPr/>
          <p:nvPr userDrawn="1"/>
        </p:nvCxnSpPr>
        <p:spPr>
          <a:xfrm>
            <a:off x="215999" y="655200"/>
            <a:ext cx="8712000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Grafik 18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648" y="162000"/>
            <a:ext cx="1188000" cy="431183"/>
          </a:xfrm>
          <a:prstGeom prst="rect">
            <a:avLst/>
          </a:prstGeom>
        </p:spPr>
      </p:pic>
      <p:grpSp>
        <p:nvGrpSpPr>
          <p:cNvPr id="13" name="Gruppieren 12"/>
          <p:cNvGrpSpPr/>
          <p:nvPr userDrawn="1"/>
        </p:nvGrpSpPr>
        <p:grpSpPr>
          <a:xfrm>
            <a:off x="203201" y="4816426"/>
            <a:ext cx="8723297" cy="174830"/>
            <a:chOff x="203201" y="4816426"/>
            <a:chExt cx="8723297" cy="174830"/>
          </a:xfrm>
        </p:grpSpPr>
        <p:cxnSp>
          <p:nvCxnSpPr>
            <p:cNvPr id="20" name="Gerade Verbindung 19"/>
            <p:cNvCxnSpPr/>
            <p:nvPr userDrawn="1"/>
          </p:nvCxnSpPr>
          <p:spPr>
            <a:xfrm>
              <a:off x="214498" y="4816426"/>
              <a:ext cx="8712000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uppieren 12"/>
            <p:cNvGrpSpPr/>
            <p:nvPr userDrawn="1"/>
          </p:nvGrpSpPr>
          <p:grpSpPr>
            <a:xfrm>
              <a:off x="203201" y="4847256"/>
              <a:ext cx="8723297" cy="144000"/>
              <a:chOff x="203201" y="4847256"/>
              <a:chExt cx="8723297" cy="144000"/>
            </a:xfrm>
          </p:grpSpPr>
          <p:pic>
            <p:nvPicPr>
              <p:cNvPr id="22" name="Grafik 21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3201" y="4847256"/>
                <a:ext cx="3701307" cy="1439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rafik 22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414498" y="4847256"/>
                <a:ext cx="1512000" cy="144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4" y="4970700"/>
            <a:ext cx="39600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2020-09-01</a:t>
            </a:r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184002" y="4970700"/>
            <a:ext cx="39600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ESMRMB 2020, Open Source MRI, Lukas Winter</a:t>
            </a:r>
            <a:endParaRPr lang="de-DE" dirty="0"/>
          </a:p>
        </p:txBody>
      </p:sp>
      <p:sp>
        <p:nvSpPr>
          <p:cNvPr id="13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4284002" y="4970700"/>
            <a:ext cx="5760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folie+Logo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4" y="4970700"/>
            <a:ext cx="39600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2020-09-01</a:t>
            </a:r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184002" y="4970700"/>
            <a:ext cx="39600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ESMRMB 2020, Open Source MRI, Lukas Winter</a:t>
            </a:r>
            <a:endParaRPr lang="de-DE" dirty="0"/>
          </a:p>
        </p:txBody>
      </p:sp>
      <p:sp>
        <p:nvSpPr>
          <p:cNvPr id="13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4284002" y="4970700"/>
            <a:ext cx="5760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Grafik 6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1664" y="162145"/>
            <a:ext cx="1188000" cy="4311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folie+Logo rechts+Linie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4" y="4970700"/>
            <a:ext cx="39600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2020-09-01</a:t>
            </a:r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184002" y="4970700"/>
            <a:ext cx="39600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ESMRMB 2020, Open Source MRI, Lukas Winter</a:t>
            </a:r>
            <a:endParaRPr lang="de-DE" dirty="0"/>
          </a:p>
        </p:txBody>
      </p:sp>
      <p:sp>
        <p:nvSpPr>
          <p:cNvPr id="13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4284002" y="4970700"/>
            <a:ext cx="5760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6" name="Gerade Verbindung 5"/>
          <p:cNvCxnSpPr/>
          <p:nvPr userDrawn="1"/>
        </p:nvCxnSpPr>
        <p:spPr>
          <a:xfrm>
            <a:off x="215999" y="655200"/>
            <a:ext cx="8712000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Grafik 6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1664" y="162145"/>
            <a:ext cx="1188000" cy="4311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eerfolie+Logo links+Linie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2020-09-01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ESMRMB 2020, Open Source MRI, Lukas Winter</a:t>
            </a:r>
            <a:endParaRPr lang="de-DE" dirty="0"/>
          </a:p>
        </p:txBody>
      </p:sp>
      <p:cxnSp>
        <p:nvCxnSpPr>
          <p:cNvPr id="6" name="Gerade Verbindung 5"/>
          <p:cNvCxnSpPr/>
          <p:nvPr userDrawn="1"/>
        </p:nvCxnSpPr>
        <p:spPr>
          <a:xfrm>
            <a:off x="215999" y="655200"/>
            <a:ext cx="8712000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Grafik 6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648" y="162000"/>
            <a:ext cx="1188000" cy="4311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9CC2ABA4-1594-4BA2-8E88-9BD3293D7F62}"/>
              </a:ext>
            </a:extLst>
          </p:cNvPr>
          <p:cNvCxnSpPr/>
          <p:nvPr userDrawn="1"/>
        </p:nvCxnSpPr>
        <p:spPr>
          <a:xfrm>
            <a:off x="334769" y="1381625"/>
            <a:ext cx="0" cy="332995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DA6B6938-30B2-4714-A451-1AEEBB29EF9A}"/>
              </a:ext>
            </a:extLst>
          </p:cNvPr>
          <p:cNvCxnSpPr/>
          <p:nvPr userDrawn="1"/>
        </p:nvCxnSpPr>
        <p:spPr>
          <a:xfrm>
            <a:off x="4323195" y="1391785"/>
            <a:ext cx="0" cy="27360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107944" y="4991238"/>
            <a:ext cx="3960000" cy="172800"/>
          </a:xfrm>
        </p:spPr>
        <p:txBody>
          <a:bodyPr/>
          <a:lstStyle>
            <a:lvl1pPr>
              <a:defRPr sz="800"/>
            </a:lvl1pPr>
          </a:lstStyle>
          <a:p>
            <a:r>
              <a:rPr lang="de-DE"/>
              <a:t>2020-09-01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057006" y="4991238"/>
            <a:ext cx="3960000" cy="172800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/>
              <a:t>ESMRMB 2020, Open Source MRI, Lukas Winter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4284002" y="4991238"/>
            <a:ext cx="576000" cy="172800"/>
          </a:xfrm>
        </p:spPr>
        <p:txBody>
          <a:bodyPr/>
          <a:lstStyle>
            <a:lvl1pPr>
              <a:defRPr sz="800"/>
            </a:lvl1pPr>
          </a:lstStyle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820D2AD-E4BD-44FB-951B-514E87A3EDCB}"/>
              </a:ext>
            </a:extLst>
          </p:cNvPr>
          <p:cNvSpPr txBox="1"/>
          <p:nvPr userDrawn="1"/>
        </p:nvSpPr>
        <p:spPr>
          <a:xfrm>
            <a:off x="4673079" y="819733"/>
            <a:ext cx="1249944" cy="468000"/>
          </a:xfrm>
          <a:prstGeom prst="rect">
            <a:avLst/>
          </a:prstGeom>
          <a:noFill/>
          <a:ln w="25400">
            <a:solidFill>
              <a:srgbClr val="0073AA"/>
            </a:solidFill>
          </a:ln>
        </p:spPr>
        <p:txBody>
          <a:bodyPr wrap="square" lIns="0" rIns="0" rtlCol="0" anchor="ctr" anchorCtr="0">
            <a:noAutofit/>
          </a:bodyPr>
          <a:lstStyle/>
          <a:p>
            <a:pPr algn="ctr">
              <a:lnSpc>
                <a:spcPts val="1800"/>
              </a:lnSpc>
            </a:pP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Presidential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Staff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Office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802419F-6E05-49E4-9192-EFDFA1BF77AF}"/>
              </a:ext>
            </a:extLst>
          </p:cNvPr>
          <p:cNvSpPr txBox="1"/>
          <p:nvPr userDrawn="1"/>
        </p:nvSpPr>
        <p:spPr>
          <a:xfrm>
            <a:off x="5967592" y="819733"/>
            <a:ext cx="1728192" cy="468000"/>
          </a:xfrm>
          <a:prstGeom prst="rect">
            <a:avLst/>
          </a:prstGeom>
          <a:noFill/>
          <a:ln w="25400">
            <a:solidFill>
              <a:srgbClr val="0073AA"/>
            </a:solidFill>
          </a:ln>
        </p:spPr>
        <p:txBody>
          <a:bodyPr wrap="square" lIns="0" rIns="0" rtlCol="0" anchor="ctr" anchorCtr="0">
            <a:noAutofit/>
          </a:bodyPr>
          <a:lstStyle/>
          <a:p>
            <a:pPr algn="ctr">
              <a:lnSpc>
                <a:spcPts val="1800"/>
              </a:lnSpc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Press- and </a:t>
            </a:r>
          </a:p>
          <a:p>
            <a:pPr algn="ctr">
              <a:lnSpc>
                <a:spcPts val="1800"/>
              </a:lnSpc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Information Office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F9773FA-AE3A-4A48-98C3-B68A8C37CC29}"/>
              </a:ext>
            </a:extLst>
          </p:cNvPr>
          <p:cNvSpPr txBox="1"/>
          <p:nvPr userDrawn="1"/>
        </p:nvSpPr>
        <p:spPr>
          <a:xfrm>
            <a:off x="7740352" y="819733"/>
            <a:ext cx="1278802" cy="468000"/>
          </a:xfrm>
          <a:prstGeom prst="rect">
            <a:avLst/>
          </a:prstGeom>
          <a:noFill/>
          <a:ln w="25400">
            <a:solidFill>
              <a:srgbClr val="0073AA"/>
            </a:solidFill>
          </a:ln>
        </p:spPr>
        <p:txBody>
          <a:bodyPr wrap="square" lIns="0" rIns="0" rtlCol="0" anchor="ctr" anchorCtr="0">
            <a:noAutofit/>
          </a:bodyPr>
          <a:lstStyle/>
          <a:p>
            <a:pPr algn="ctr">
              <a:lnSpc>
                <a:spcPts val="1800"/>
              </a:lnSpc>
            </a:pP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Conformity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Assessment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E243957-8E98-42A7-9AD3-15B9F86199C2}"/>
              </a:ext>
            </a:extLst>
          </p:cNvPr>
          <p:cNvSpPr txBox="1"/>
          <p:nvPr userDrawn="1"/>
        </p:nvSpPr>
        <p:spPr>
          <a:xfrm>
            <a:off x="652986" y="1531452"/>
            <a:ext cx="2708144" cy="468000"/>
          </a:xfrm>
          <a:prstGeom prst="rect">
            <a:avLst/>
          </a:prstGeom>
          <a:noFill/>
          <a:ln w="25400">
            <a:solidFill>
              <a:srgbClr val="0073AA"/>
            </a:solidFill>
          </a:ln>
        </p:spPr>
        <p:txBody>
          <a:bodyPr wrap="square" rtlCol="0" anchor="ctr" anchorCtr="0">
            <a:noAutofit/>
          </a:bodyPr>
          <a:lstStyle>
            <a:defPPr>
              <a:defRPr lang="de-DE"/>
            </a:defPPr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sz="1600" dirty="0" err="1"/>
              <a:t>Mechanics</a:t>
            </a:r>
            <a:r>
              <a:rPr lang="de-DE" sz="1600" dirty="0"/>
              <a:t> and </a:t>
            </a:r>
            <a:r>
              <a:rPr lang="de-DE" sz="1600" dirty="0" err="1"/>
              <a:t>Acoustics</a:t>
            </a:r>
            <a:endParaRPr lang="de-DE" sz="16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A333A42-B154-42FB-9520-7BA17AF84F82}"/>
              </a:ext>
            </a:extLst>
          </p:cNvPr>
          <p:cNvSpPr txBox="1"/>
          <p:nvPr userDrawn="1"/>
        </p:nvSpPr>
        <p:spPr>
          <a:xfrm>
            <a:off x="652986" y="2124461"/>
            <a:ext cx="2709072" cy="468000"/>
          </a:xfrm>
          <a:prstGeom prst="rect">
            <a:avLst/>
          </a:prstGeom>
          <a:noFill/>
          <a:ln w="25400">
            <a:solidFill>
              <a:srgbClr val="0073AA"/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Electricity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F3BB6F2-AB88-4797-90C0-83A5576C1A1B}"/>
              </a:ext>
            </a:extLst>
          </p:cNvPr>
          <p:cNvSpPr txBox="1"/>
          <p:nvPr userDrawn="1"/>
        </p:nvSpPr>
        <p:spPr>
          <a:xfrm>
            <a:off x="652986" y="2725364"/>
            <a:ext cx="2709072" cy="468000"/>
          </a:xfrm>
          <a:prstGeom prst="rect">
            <a:avLst/>
          </a:prstGeom>
          <a:noFill/>
          <a:ln w="25400">
            <a:solidFill>
              <a:srgbClr val="0073AA"/>
            </a:solidFill>
          </a:ln>
        </p:spPr>
        <p:txBody>
          <a:bodyPr wrap="square" rtlCol="0" anchor="ctr" anchorCtr="0">
            <a:noAutofit/>
          </a:bodyPr>
          <a:lstStyle/>
          <a:p>
            <a:pPr>
              <a:lnSpc>
                <a:spcPts val="1800"/>
              </a:lnSpc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Chemical Physics and Explosion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Protection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83B8A6C-9FD4-4089-B43D-AD02CBF14D05}"/>
              </a:ext>
            </a:extLst>
          </p:cNvPr>
          <p:cNvSpPr txBox="1"/>
          <p:nvPr userDrawn="1"/>
        </p:nvSpPr>
        <p:spPr>
          <a:xfrm>
            <a:off x="652986" y="3317726"/>
            <a:ext cx="2709072" cy="468000"/>
          </a:xfrm>
          <a:prstGeom prst="rect">
            <a:avLst/>
          </a:prstGeom>
          <a:noFill/>
          <a:ln w="25400">
            <a:solidFill>
              <a:srgbClr val="0073AA"/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Optics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6CDB4B3-5913-4D72-87BD-701194D8B598}"/>
              </a:ext>
            </a:extLst>
          </p:cNvPr>
          <p:cNvSpPr txBox="1"/>
          <p:nvPr userDrawn="1"/>
        </p:nvSpPr>
        <p:spPr>
          <a:xfrm>
            <a:off x="652986" y="3914801"/>
            <a:ext cx="2709072" cy="468000"/>
          </a:xfrm>
          <a:prstGeom prst="rect">
            <a:avLst/>
          </a:prstGeom>
          <a:noFill/>
          <a:ln w="25400">
            <a:solidFill>
              <a:srgbClr val="0073AA"/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Precision Engineering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9CDFCCC-B397-47ED-89DD-D5A0E9B375C3}"/>
              </a:ext>
            </a:extLst>
          </p:cNvPr>
          <p:cNvSpPr txBox="1"/>
          <p:nvPr userDrawn="1"/>
        </p:nvSpPr>
        <p:spPr>
          <a:xfrm>
            <a:off x="652986" y="4502737"/>
            <a:ext cx="2709072" cy="468000"/>
          </a:xfrm>
          <a:prstGeom prst="rect">
            <a:avLst/>
          </a:prstGeom>
          <a:noFill/>
          <a:ln w="25400">
            <a:solidFill>
              <a:srgbClr val="0073AA"/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Ionizing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Radiation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26247C0-CFAB-4AAD-9432-31B2291D0678}"/>
              </a:ext>
            </a:extLst>
          </p:cNvPr>
          <p:cNvSpPr txBox="1"/>
          <p:nvPr userDrawn="1"/>
        </p:nvSpPr>
        <p:spPr>
          <a:xfrm>
            <a:off x="4644008" y="2122778"/>
            <a:ext cx="3269910" cy="468000"/>
          </a:xfrm>
          <a:prstGeom prst="rect">
            <a:avLst/>
          </a:prstGeom>
          <a:noFill/>
          <a:ln w="25400">
            <a:solidFill>
              <a:srgbClr val="0073AA"/>
            </a:solidFill>
          </a:ln>
        </p:spPr>
        <p:txBody>
          <a:bodyPr wrap="square" rtlCol="0" anchor="ctr" anchorCtr="0">
            <a:noAutofit/>
          </a:bodyPr>
          <a:lstStyle/>
          <a:p>
            <a:pPr>
              <a:lnSpc>
                <a:spcPts val="1800"/>
              </a:lnSpc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Medical Physics and Metrological Information Technology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E200573-A2B8-4BE7-97F8-B713F4C0076E}"/>
              </a:ext>
            </a:extLst>
          </p:cNvPr>
          <p:cNvSpPr txBox="1"/>
          <p:nvPr userDrawn="1"/>
        </p:nvSpPr>
        <p:spPr>
          <a:xfrm>
            <a:off x="4644008" y="2721440"/>
            <a:ext cx="3269910" cy="468000"/>
          </a:xfrm>
          <a:prstGeom prst="rect">
            <a:avLst/>
          </a:prstGeom>
          <a:noFill/>
          <a:ln w="25400">
            <a:solidFill>
              <a:srgbClr val="0073AA"/>
            </a:solidFill>
          </a:ln>
        </p:spPr>
        <p:txBody>
          <a:bodyPr wrap="square" rtlCol="0" anchor="ctr" anchorCtr="0">
            <a:noAutofit/>
          </a:bodyPr>
          <a:lstStyle/>
          <a:p>
            <a:pPr>
              <a:lnSpc>
                <a:spcPts val="2267"/>
              </a:lnSpc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Legal and International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Metrology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849A98D-1014-4EAA-B9DD-8B450FF9C7E3}"/>
              </a:ext>
            </a:extLst>
          </p:cNvPr>
          <p:cNvSpPr txBox="1"/>
          <p:nvPr userDrawn="1"/>
        </p:nvSpPr>
        <p:spPr>
          <a:xfrm>
            <a:off x="4644008" y="3307565"/>
            <a:ext cx="3269910" cy="468000"/>
          </a:xfrm>
          <a:prstGeom prst="rect">
            <a:avLst/>
          </a:prstGeom>
          <a:noFill/>
          <a:ln w="25400">
            <a:solidFill>
              <a:srgbClr val="0073AA"/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Cross-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sectional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Services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70F33B5-1870-471C-9775-23B35AD9345D}"/>
              </a:ext>
            </a:extLst>
          </p:cNvPr>
          <p:cNvSpPr txBox="1"/>
          <p:nvPr userDrawn="1"/>
        </p:nvSpPr>
        <p:spPr>
          <a:xfrm>
            <a:off x="4644008" y="3885149"/>
            <a:ext cx="3269910" cy="468000"/>
          </a:xfrm>
          <a:prstGeom prst="rect">
            <a:avLst/>
          </a:prstGeom>
          <a:noFill/>
          <a:ln w="25400">
            <a:solidFill>
              <a:srgbClr val="0073AA"/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Administrative Services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FB5834A-EFAE-401C-A504-CF07ABEDA302}"/>
              </a:ext>
            </a:extLst>
          </p:cNvPr>
          <p:cNvSpPr txBox="1"/>
          <p:nvPr userDrawn="1"/>
        </p:nvSpPr>
        <p:spPr>
          <a:xfrm>
            <a:off x="4158571" y="4480014"/>
            <a:ext cx="1616357" cy="468000"/>
          </a:xfrm>
          <a:prstGeom prst="rect">
            <a:avLst/>
          </a:prstGeom>
          <a:noFill/>
          <a:ln w="25400">
            <a:solidFill>
              <a:srgbClr val="0073AA"/>
            </a:solidFill>
            <a:prstDash val="sysDot"/>
          </a:ln>
        </p:spPr>
        <p:txBody>
          <a:bodyPr wrap="square" rtlCol="0" anchor="ctr" anchorCtr="0">
            <a:noAutofit/>
          </a:bodyPr>
          <a:lstStyle>
            <a:defPPr>
              <a:defRPr lang="de-DE"/>
            </a:defPPr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1733"/>
              </a:lnSpc>
            </a:pPr>
            <a:r>
              <a:rPr lang="de-DE" sz="1600" dirty="0"/>
              <a:t>QUEST</a:t>
            </a:r>
            <a:br>
              <a:rPr lang="de-DE" sz="1600" dirty="0"/>
            </a:br>
            <a:r>
              <a:rPr lang="de-DE" sz="1600" dirty="0"/>
              <a:t>Institute at PTB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06C9D5C-9EE2-4F73-A2E0-BE0E089959E4}"/>
              </a:ext>
            </a:extLst>
          </p:cNvPr>
          <p:cNvSpPr txBox="1"/>
          <p:nvPr userDrawn="1"/>
        </p:nvSpPr>
        <p:spPr>
          <a:xfrm>
            <a:off x="6879990" y="4480014"/>
            <a:ext cx="2151426" cy="468000"/>
          </a:xfrm>
          <a:prstGeom prst="rect">
            <a:avLst/>
          </a:prstGeom>
          <a:noFill/>
          <a:ln w="25400">
            <a:solidFill>
              <a:srgbClr val="0073AA"/>
            </a:solidFill>
            <a:prstDash val="sysDot"/>
          </a:ln>
        </p:spPr>
        <p:txBody>
          <a:bodyPr wrap="square" rtlCol="0" anchor="ctr" anchorCtr="0">
            <a:noAutofit/>
          </a:bodyPr>
          <a:lstStyle>
            <a:defPPr>
              <a:defRPr lang="de-DE"/>
            </a:defPPr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1733"/>
              </a:lnSpc>
            </a:pPr>
            <a:r>
              <a:rPr lang="de-DE" sz="1600" dirty="0"/>
              <a:t>Fundamental Physics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Metrology</a:t>
            </a:r>
            <a:endParaRPr lang="de-DE" sz="16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FBB92B4-6F67-4367-A3DA-DD7FFB20D389}"/>
              </a:ext>
            </a:extLst>
          </p:cNvPr>
          <p:cNvSpPr txBox="1"/>
          <p:nvPr userDrawn="1"/>
        </p:nvSpPr>
        <p:spPr>
          <a:xfrm>
            <a:off x="4644008" y="1529946"/>
            <a:ext cx="3268791" cy="468000"/>
          </a:xfrm>
          <a:prstGeom prst="rect">
            <a:avLst/>
          </a:prstGeom>
          <a:noFill/>
          <a:ln w="25400">
            <a:solidFill>
              <a:srgbClr val="0073AA"/>
            </a:solidFill>
          </a:ln>
        </p:spPr>
        <p:txBody>
          <a:bodyPr wrap="square" rtlCol="0" anchor="ctr" anchorCtr="0">
            <a:noAutofit/>
          </a:bodyPr>
          <a:lstStyle>
            <a:defPPr>
              <a:defRPr lang="de-DE"/>
            </a:defPPr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1800"/>
              </a:lnSpc>
            </a:pPr>
            <a:r>
              <a:rPr lang="de-DE" sz="1600" dirty="0" err="1"/>
              <a:t>Temperature</a:t>
            </a:r>
            <a:r>
              <a:rPr lang="de-DE" sz="1600" dirty="0"/>
              <a:t> and Synchrotron Radiation</a:t>
            </a:r>
          </a:p>
        </p:txBody>
      </p:sp>
      <p:cxnSp>
        <p:nvCxnSpPr>
          <p:cNvPr id="22" name="Verbinder: gewinkelt 21">
            <a:extLst>
              <a:ext uri="{FF2B5EF4-FFF2-40B4-BE49-F238E27FC236}">
                <a16:creationId xmlns:a16="http://schemas.microsoft.com/office/drawing/2014/main" id="{248B80D7-330F-44B3-861F-AA6BEEA79D3D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967881" y="275363"/>
            <a:ext cx="479587" cy="1764000"/>
          </a:xfrm>
          <a:prstGeom prst="bentConnector2">
            <a:avLst/>
          </a:prstGeom>
          <a:ln w="31750"/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Verbinder: gewinkelt 22">
            <a:extLst>
              <a:ext uri="{FF2B5EF4-FFF2-40B4-BE49-F238E27FC236}">
                <a16:creationId xmlns:a16="http://schemas.microsoft.com/office/drawing/2014/main" id="{499D9056-FB5D-40A2-90F2-2DA4AF61DED6}"/>
              </a:ext>
            </a:extLst>
          </p:cNvPr>
          <p:cNvCxnSpPr>
            <a:cxnSpLocks/>
          </p:cNvCxnSpPr>
          <p:nvPr userDrawn="1"/>
        </p:nvCxnSpPr>
        <p:spPr>
          <a:xfrm>
            <a:off x="1777545" y="910486"/>
            <a:ext cx="2556000" cy="486465"/>
          </a:xfrm>
          <a:prstGeom prst="bentConnector3">
            <a:avLst>
              <a:gd name="adj1" fmla="val 12038"/>
            </a:avLst>
          </a:prstGeom>
          <a:ln w="31750"/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D987DD19-0690-48DE-AC60-5C7096424CCB}"/>
              </a:ext>
            </a:extLst>
          </p:cNvPr>
          <p:cNvSpPr/>
          <p:nvPr userDrawn="1"/>
        </p:nvSpPr>
        <p:spPr>
          <a:xfrm>
            <a:off x="4007539" y="1471310"/>
            <a:ext cx="5023218" cy="1174786"/>
          </a:xfrm>
          <a:prstGeom prst="rect">
            <a:avLst/>
          </a:prstGeom>
          <a:noFill/>
          <a:ln w="12700">
            <a:solidFill>
              <a:srgbClr val="0073AA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34915D0F-B989-485B-8BE5-5A142399721B}"/>
              </a:ext>
            </a:extLst>
          </p:cNvPr>
          <p:cNvSpPr txBox="1"/>
          <p:nvPr userDrawn="1"/>
        </p:nvSpPr>
        <p:spPr>
          <a:xfrm>
            <a:off x="8188032" y="1831349"/>
            <a:ext cx="856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Berlin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2838A3C3-298A-44CE-8E45-C6E5CCA0329E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282" y="1531452"/>
            <a:ext cx="468000" cy="4680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7E132515-8A69-4B26-A77F-5A3757F50107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282" y="2118555"/>
            <a:ext cx="468000" cy="4680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29130BBE-AA6B-48E5-9008-D9607702A8C1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282" y="2720845"/>
            <a:ext cx="468000" cy="46800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EAABD2F5-C824-4FD4-A094-7B83547C67E9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282" y="4495645"/>
            <a:ext cx="468000" cy="468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9EC5C72-8B7D-49ED-A18B-799AE50AB596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2282" y="3914801"/>
            <a:ext cx="468000" cy="46800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07092719-F099-4B38-806F-161B91215673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2282" y="3317725"/>
            <a:ext cx="468000" cy="468000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27C5585F-9304-4768-A68E-FF6969DAF069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088632" y="1529942"/>
            <a:ext cx="468000" cy="468000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C713AEF1-FE91-462A-9CAF-EFB8BF4234B3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635896" y="4480014"/>
            <a:ext cx="468000" cy="468000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BE957B96-32BA-4BDF-BECA-1674729542A9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339982" y="4480014"/>
            <a:ext cx="468000" cy="46800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2540868C-14E7-4966-9731-2D6E971A2A75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088632" y="3887320"/>
            <a:ext cx="468000" cy="468000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728EEC3D-A876-4567-8F49-889EACED49BB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4088632" y="2721490"/>
            <a:ext cx="468000" cy="468000"/>
          </a:xfrm>
          <a:prstGeom prst="rect">
            <a:avLst/>
          </a:prstGeom>
        </p:spPr>
      </p:pic>
      <p:sp>
        <p:nvSpPr>
          <p:cNvPr id="37" name="Textfeld 36">
            <a:extLst>
              <a:ext uri="{FF2B5EF4-FFF2-40B4-BE49-F238E27FC236}">
                <a16:creationId xmlns:a16="http://schemas.microsoft.com/office/drawing/2014/main" id="{C32F0A1E-7E29-4B03-A525-C52372363BDD}"/>
              </a:ext>
            </a:extLst>
          </p:cNvPr>
          <p:cNvSpPr txBox="1"/>
          <p:nvPr userDrawn="1"/>
        </p:nvSpPr>
        <p:spPr>
          <a:xfrm>
            <a:off x="92006" y="819733"/>
            <a:ext cx="4536504" cy="468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3AA"/>
            </a:solidFill>
          </a:ln>
        </p:spPr>
        <p:txBody>
          <a:bodyPr wrap="square" lIns="0" rIns="0" rtlCol="0" anchor="ctr" anchorCtr="0">
            <a:noAutofit/>
          </a:bodyPr>
          <a:lstStyle/>
          <a:p>
            <a:pPr algn="ctr">
              <a:lnSpc>
                <a:spcPts val="1800"/>
              </a:lnSpc>
            </a:pP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Presidential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Board</a:t>
            </a:r>
          </a:p>
          <a:p>
            <a:pPr algn="ctr">
              <a:lnSpc>
                <a:spcPts val="1800"/>
              </a:lnSpc>
            </a:pPr>
            <a:r>
              <a:rPr lang="de-DE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President</a:t>
            </a:r>
            <a:r>
              <a:rPr lang="de-DE" sz="1600" dirty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de-DE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Vice</a:t>
            </a:r>
            <a:r>
              <a:rPr lang="de-DE" sz="16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President</a:t>
            </a:r>
            <a:r>
              <a:rPr lang="de-DE" sz="1600" dirty="0">
                <a:latin typeface="Arial Narrow" panose="020B0606020202030204" pitchFamily="34" charset="0"/>
                <a:cs typeface="Arial" panose="020B0604020202020204" pitchFamily="34" charset="0"/>
              </a:rPr>
              <a:t>, Member </a:t>
            </a:r>
            <a:r>
              <a:rPr lang="de-DE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of</a:t>
            </a:r>
            <a:r>
              <a:rPr lang="de-DE" sz="16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the</a:t>
            </a:r>
            <a:r>
              <a:rPr lang="de-DE" sz="16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Presidential</a:t>
            </a:r>
            <a:r>
              <a:rPr lang="de-DE" sz="1600" dirty="0">
                <a:latin typeface="Arial Narrow" panose="020B0606020202030204" pitchFamily="34" charset="0"/>
                <a:cs typeface="Arial" panose="020B0604020202020204" pitchFamily="34" charset="0"/>
              </a:rPr>
              <a:t> Board</a:t>
            </a: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AE3BEA9E-B758-4059-B219-59FE11C95273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088632" y="2119381"/>
            <a:ext cx="468000" cy="468000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8B543271-4DEE-482D-953C-F33E8620CDC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088632" y="3307565"/>
            <a:ext cx="468000" cy="46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107944" y="4991238"/>
            <a:ext cx="3960000" cy="172800"/>
          </a:xfrm>
        </p:spPr>
        <p:txBody>
          <a:bodyPr/>
          <a:lstStyle>
            <a:lvl1pPr>
              <a:defRPr sz="800"/>
            </a:lvl1pPr>
          </a:lstStyle>
          <a:p>
            <a:r>
              <a:rPr lang="de-DE"/>
              <a:t>2020-09-01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057006" y="4991238"/>
            <a:ext cx="3960000" cy="172800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/>
              <a:t>ESMRMB 2020, Open Source MRI, Lukas Winter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4284002" y="4991238"/>
            <a:ext cx="576000" cy="172800"/>
          </a:xfrm>
        </p:spPr>
        <p:txBody>
          <a:bodyPr/>
          <a:lstStyle>
            <a:lvl1pPr>
              <a:defRPr sz="800"/>
            </a:lvl1pPr>
          </a:lstStyle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53231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ini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2020-09-01</a:t>
            </a:r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ESMRMB 2020, Open Source MRI, Lukas Winter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5" y="164151"/>
            <a:ext cx="8780598" cy="5832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grpSp>
        <p:nvGrpSpPr>
          <p:cNvPr id="17" name="Gruppieren 16"/>
          <p:cNvGrpSpPr/>
          <p:nvPr userDrawn="1"/>
        </p:nvGrpSpPr>
        <p:grpSpPr>
          <a:xfrm>
            <a:off x="203201" y="4816426"/>
            <a:ext cx="8723297" cy="174830"/>
            <a:chOff x="203201" y="4816426"/>
            <a:chExt cx="8723297" cy="174830"/>
          </a:xfrm>
        </p:grpSpPr>
        <p:cxnSp>
          <p:nvCxnSpPr>
            <p:cNvPr id="18" name="Gerade Verbindung 17"/>
            <p:cNvCxnSpPr/>
            <p:nvPr userDrawn="1"/>
          </p:nvCxnSpPr>
          <p:spPr>
            <a:xfrm>
              <a:off x="214498" y="4816426"/>
              <a:ext cx="8712000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uppieren 12"/>
            <p:cNvGrpSpPr/>
            <p:nvPr userDrawn="1"/>
          </p:nvGrpSpPr>
          <p:grpSpPr>
            <a:xfrm>
              <a:off x="203201" y="4847256"/>
              <a:ext cx="8723297" cy="144000"/>
              <a:chOff x="203201" y="4847256"/>
              <a:chExt cx="8723297" cy="144000"/>
            </a:xfrm>
          </p:grpSpPr>
          <p:pic>
            <p:nvPicPr>
              <p:cNvPr id="20" name="Grafik 19" descr="Schriftzug 1.jpg"/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203201" y="4847256"/>
                <a:ext cx="3701307" cy="1439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Grafik 20" descr="Schriftzug 2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7414498" y="4847256"/>
                <a:ext cx="1512000" cy="144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_daten\dienstliches\2014\ppt\PPT_HG_Folie_02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4833000"/>
            <a:ext cx="0" cy="0"/>
          </a:xfrm>
          <a:prstGeom prst="rect">
            <a:avLst/>
          </a:prstGeom>
          <a:noFill/>
        </p:spPr>
      </p:pic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107505" y="972000"/>
            <a:ext cx="8780598" cy="3780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66700" indent="0">
              <a:buFontTx/>
              <a:buNone/>
              <a:defRPr/>
            </a:lvl2pPr>
            <a:lvl3pPr marL="542925" indent="0">
              <a:buFontTx/>
              <a:buNone/>
              <a:defRPr/>
            </a:lvl3pPr>
            <a:lvl4pPr marL="809625" indent="0">
              <a:buFontTx/>
              <a:buNone/>
              <a:defRPr baseline="0"/>
            </a:lvl4pPr>
            <a:lvl5pPr marL="1076325" indent="0">
              <a:buFontTx/>
              <a:buNone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2020-09-01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ESMRMB 2020, Open Source MRI, Lukas Winter</a:t>
            </a:r>
            <a:endParaRPr lang="de-DE" dirty="0"/>
          </a:p>
        </p:txBody>
      </p: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107505" y="164151"/>
            <a:ext cx="8640000" cy="5832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al nach Deckblatt B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 descr="data:image/jpeg;base64,/9j/4AAQSkZJRgABAQAAAQABAAD/2wCEAAkGBxQTEhQUExQWFhUXFhkbFRgVFx8cHxwgHBcdICAgHx0eHCggICIlHCAeJDEjJSkrLi4uGB8zODMsNyguLisBCgoKDg0OFxAPFiwcHSU3My43NSstLCs2Nzc3NzI3NzE3NS0sLCwsNywvMzcsNDQxLDcsLissKzEsLC00NSwsLP/AABEIALsAyAMBIgACEQEDEQH/xAAcAAACAgMBAQAAAAAAAAAAAAAABQYHAgMEAQj/xABMEAACAQMBBAQIDAMGBQQDAQABAgMABBEhBRIxQQYTUWEHFCIycYGR0RYjM0JSU1RykpOhsWKywRUkQ3OComOU0uHwZHSDo5WztDT/xAAaAQEAAwADAAAAAAAAAAAAAAAAAgQFAQMG/8QALREBAAIBAgQDBgcAAAAAAAAAAAECEQMEBRIhURQxwQYycaGx4RMVI0GR0fD/2gAMAwEAAhEDEQA/ALxooooCiiigKKKKAorTd3SRIXkdURRlmYgAekmoBtrwrwjK2UTXTfWE7kQ/1kEt6FHrFBYtct/tGKFd6aVIx2uwX9zVFbU6abQuZDFLP1CsuUFqN3OvlDfOWyNOGONKl2ZFvb5Xff6UhLt7WyaC4r/wo7MiBPjIfH1Ss/6qMUvl8LVvruW12/f1ar/O4P6VWV5bh43j5MpA9Y99a9kT78MbHjugH0jQ0FiP4XDy2fMdecsY09Wde79aYbK8Ik1zH1kOzpGXeZctPGNVOCDz491VtUu8GYxaP/7ib+c0El+GlyPO2bKf8ueNv5itZW3hJtTvCWK5h3GKuZIWKqwxkM6byAjPbWU8wRWdvNVSzegDJ/SkvQaFls4mbR5d6Z/vSsXP70E52Rt+2uhm3nil+44J9nGmVV9tLo9bTkNJChccHA3XB7Q64YHvzSro1tTaAEklvMJ7dZCkMd2SWdU0LCYajLZxvK2QAc0FrUVGdh9NIZ3EMqvbXB4RTDG9/luPJkH3TntAqTUBRRRQFFFFAUUUUBRRRQFFFR/pj0wttnRdZO2WbPVxrq7nsA7O/gM0Du5uEjVnkYKijLMxwAO8mqv6U+F4AOuzouv3fOnbzB91fOcjjyHpqEbd2pdbTkEl4dyEHMdqhO6O9z84+kezhWaKAAAMAcAKDXd3T3pWa5mNxnVAdI1z9GPgPSda2ilcsfi7GRBmJtZVHzT9JR+49dMkcEAg5B1BFBx7Wtyybyeeh3k9I4j1jSui0uRIiuOBGdeXaD6K6dl2c93KYbSMSMvyjscRx/fbtPJRqcGrA6N+CS1iGbom6cktusN2JSeO7GDr6WJ9VBWMe0Y2bcjLSv8ARhUyH2IDXRsbYF95YWxuSpdmTKqmAdeDsCNc6V9C2lpHEu7GiovYihR7BW6goRejm0uP9nyYz9ZHn2b2P1ptsFrywtZOu2dcbqvLIzB4sBTrw385GuauWtdzCHRkbVWUq3oIwaCj+k/TN5bR41tJk8YURo+8hHl9ytnUZxwqQWfTWyz1ZZ4NwKAJ0KYHBddV5aa8qhk9o62EsJ1ltHZdO2B8gjsyoB9BqV9DrlTtOLIUx3do6nOoO4ysBjgdGP60DLpTfnqFjhYdZdN1ULA6eUPKcEcQiZb2DiRTaxtFhjSJBhEUKo7gMVo2z4P0SRbnZ4SKdN74ps9S+/jeG6Pk2OB5a9moOmNex9rCbfVkaKaMgTQvjeQnhw0Knkw0NB0bS2dFcIY5o1kQ67rDOvaOw99Rq26QXVhcPDb79/bxIHmiY5lgBOFVZDkuSMkIQTheNOOkO1GiVY4QGuZSVhU8Bji7fwIDk+ocTW7YOyVtohGCWYktI7cXdvOY+k+wYFBJujPSe2v4+stpQ4GN5eDKTyZeIpxVT9IeizmUXlg/UXi51GAsoPzXHDXtPr5ESToB0+S+3oZk6i8j0lhY8cfOTPEdo5Z5jBITSiiigKKKKAoopV0n29FY20lxMcKg0HNjyUd5NAo8IXTiLZkO83lzvkQxDix7T2KOZ9QqjbGVryQ3lzKJp279IxyULy/87yd0cst5cPfXXysnya8kTkB6v/Nayu9mhjvITHJ9JOf3hwb10HdRSw7QaLAnXT6xNV9Y4r+tMY3DAEHIOoIoMq5+jXRuW4u/Fbd9yIrvytjPUjPzeWW1wO4mtlxMEVnbgoJPqq3fBhsDxWzDuPj7jEsx5jI8lfQq4Hpz20D/AGFsaG0hWG3QJGvIcSeZJ4knmTTCiigKKKKAooooKh6QWe5tO9jPmzpHKP8AUpjb+UVHei9xuDZcp4w3QiY9zFoj+pHsqa+EuLc2hYy4+UiniY96lHUfzew1Xkw3bW/C6GG4aRQR2FZB+ufZRy+jqivTXo+ZAt1bj+9wA7mNOtTQtE3aGxoeRwe0GTwShlVhwYAj1jNZ0cKv6IQiVfHnKtLcqCN3hHH82Jc6+TzPEnNSOlFvb+LX1zbYxHJ/eYMcBvnEq+qTDf8AyHspsTQe1AfCZs6MtDLC7JtBSPF+q1d8HgQNcD6R0GudKd3G25LgtFYANjR7lhmJO5frG7gcDmeR79jbDjt95gTJM/yk0mrv6+Q7FGgoOrwadODfRtFcL1d5FpKhGN7Gm8o9PEcjjkRU3qm+muymhlTaFu3VuhBkPIEaCQjmMeS45qQfm62b0W24t5brKBut5siHijjiv9QeYIPOgb0UUUBVAeEvbX9o7R6hdba0JBxqHk5+zzfUe2rY8JHSLxHZ80ykCTG5F95tB7OPqqjdgWPUwquMMdW9J/8AMeqgY0UUUAaXS7MKnegbqm5jGUPpXl6RTGig4dng3Nxb2ksTKZZkD41VkB3mw3eoxg8M19LCqH6Ipnalj3NK3siI/r+tXxQFFFFAUUVw7U2vBbLvTzRxL2yMFz6MnX1UHdRUHu/CrYLkRtLPj6mJiPxEBf1rRs/woxzFxFY3jdXu7+FjGN7O6cGUHXB9lBl4XI8R2UnNLxBnudHTHrJFVz1IaTaceT5SIcemJhp7BUs8IXTK2nt44fjIZhdW7dXcRtG2FlGSN4YIHaDUchGb25x863jIxzwXHuoLh6GXPWWFo/0oI/5BTmov4L2zsmy/yFHsqUUEB8JdyttcWF0+d0NNC26pJPWRhl0AyTvR4A/ipSLCe+GboGC3PC2B8tx/xmHAcPIX1k8Kk3hKUiC3kU4aO9tSD96UIf0Y17Qa4IVRQqKFVRhVAwAOwCtlFFBi6gggjIIwQeYNQrovP/Zl+YiW6ljGjk8Cjndhk9Mb/FMfovGTwOJvUZ6c2SNEszg7kW8s2OJhkwsv4Rhx3xjtoLToqO9BNqvPagSnM0LGGY9rJ870Mu6w7QwNFBW/h1vDPdWdkGIVQ00m72nReXIBvx1D/FrhfNmV+6RMH2qf6Uw6SXZn21fOdRFuxL3Y0/cNWVAu8cmXz4M98bBv0OD+9ejbMQ0cmM/8RSv6kYphXjKDodfTQYxTK3msG+6Qf2rOuGXZELHO4Ae1fJPtFYDZrr8nO47nw4/XB/WglXQJM7Vte6O4PsCD+tXfVGeCuKX+1U61kbdtpcbgI4so1BNXnQFJOk/Sm2sUDTv5TZ3I11d8cd1eOBzPAVGOmvhQgtg0dsyTTjQnOUQntI1dv4F17cVVLxSXEjTXTF2fiG4ns3tcADkg0HeaB/tbwlX9+SLUCzt8439GkbXkeA9XbxNJdmbGe4nKQRtc3AAMsszkhO+SRs7udfJGpxXVHayzSxW8GBLM26pI0RQMs5HYo/UgU4nxPcQ7JsyYrAGTxh1Pl3BjwJCzcd0vhc8/K5AV06+vTRpOpecRCVazbycJ2JGesBvZriVQwCbPtiyK4BwGlIYccZ4aVHvB9tJYute7u7q26zq+qkSMOj7u9nf3kOcZGMEcWq/oYooIwqhIokGgGFVQP0Ar596KSLPaGJsZXKkc8HUH/v3VT4BxD81vq15eSK4x++fPz/hW4hqztaVvjMZ6/BYSdII2RluZLe9tvnTwr5mcj46Eksg/jGR24pHtDomtjL10Epjgk3d2XV0i1zuyLnyomPz11XvBqDeKsy76kpOhZSVOMkaEHtyP3qwPBHtouj2cx3t1Q8OeaMcMuD9E8u/uq/p35+bpiY6S095s523JOeat4zWe8f3CwfBpfpFbxbPk+LuYI9UJ0kXOkkbDR0PaOGdcVNqqHaexmtwNwSPbI2/F1Xy9m3NoPpxn50R5A4zwqT9HOnKkIl3JF5eBDdRn4mbuyfk5O2NvVnlNTdfhMH90T/3dp/8A0x15WrwsFxs/MeA4uLYqSMgEXCYJHZmk7bCmkJ6+8lYc1gUQqfZl/YwoGt5exxDelkSNe12Cj9TSVumVu2RAJbk/+njZh63wFHrIrqtejFoh3hAjNzeTy2PpZ8k03UYGBoBwAoI949fy/J20UA18q4k3m/BHp/uNeHo9PKCLq9kZWBDR26LCpB4gnymI9BFSOigjXgvuWiuOqc5MsLIx7ZbOTqmb0tG0Z9AWiuJG6jaWcY3by2kzj5t3E8Dj0GSOE+kUUFe7El357yU8ZJ2fPbvM5/rTmkHRNcK+uciM8c8VP60/oCiiig0X0jLG7IMsFJUYzk+ika7QuMDJIPMeLSVI6KBd0b2vexXBktg0kwiKlRZyPhSw1wNRqMZpztjaO1rtCk42huHzkhspIgR2EhSSP3zUe2tfyxLeGJ2QtHbx5Q4OGlYkZGuu7W83PU3AivInjRiVjlSeXBx2+Vg9/DFHLdYbCaHzLC8B7TaSk+3crt8XuPsd7/ykv/RXJG6i+NrOropHxLieQE+ny9c/pjvrzo5Mk08sEgliliJ3SlzLk4JBIy2hGh780OiQ9GY5rddo30kE0Rt7Pdg66JoyWcsWK7wGcbq59Irs8GdmFu3XlBaRIPS7sSfXu13QbVmutn7R2fM2/cRW5aJzxljIODgfOUjdPbkdtc3g2uw15cHT462t5F15KXB/mFef9opt4acdp+tfTK5tsfh379PX7NuwtrrtbaIhcBra3aZwhGkhQoiFuRAJZgO8Z4Cqs6GpgROOLtcI3fuLCwz+M1Z3RzYX9j3ySu4ME7zRFzwTfKtFv8AMkMpPDOOGarforD8VaE85Lsj1JbL/AENa3AJ0I09Lw3u5/wBll8Sj9DU5uzaV3Z51H0g34l94Nb+id71F5C4V2AmkjKxoXYrJGHwFXUneB4d9aHObidh2qv4V/wC9e9GYppL2AWzBZDO775XeEaqgTfxz+djvAqxGPGbjHl1+ser0G5zPAdhz+9n5Yt6YW58Ih9lv/wDkpv8AopBtiytpy58V2hE0gxI0VlKN/wC+pjKP6xnU4IpEvUy3s2MvaWaFryedy7yvqMBuAJOgAAHknlSe22oqxm4lskIuG3bG2UyZOG1YkHeK6he1jwxipMY3vYLiG36trzaAtUZWPjOzpcLuOGXyydBkDTOKattu++um/wDxMv8A1VHdsK9vLeW4aRI5dnGV4DJvqj6HdXJOinOOetXK3GghfR7at490iSNI8RSQuWsngCkY3fKYnOcnT+GpnRRQFFFFBCulqhbiV+B8VhkyO2C8Rv0Bor3wgtrIAdf7MuB6zPHivKCv9nypA0iSOq7oRQWIGd0uumePm10nbcPzWL/cUt+wrs29YiLaM6FAR1s+MgcTIJR/tlHsrYoxoNPRQLxtJj5kEp+8Ao/3HP6UGa5PCONR/G5J9gA/emNFAtFrcHzp1H3I/wCpNe/2SD58srdvl7o/2gUxooIxtKzCLKiaBp7NeZ4rOefoFT3pds0T2sqYyQCyeldR7vXUNvIt5gCfOv4F9SRE8O7f/WrJNBAdor43syG4U/HW4BBHHK4B/YH1Vq6QMXht9pwaSLjrQOfL98g9x7qY9C4+pnvLNh5IbfQHmraHT0Yrm6KDxa5n2fLqj5aLPMEaj1r+qmgkqXrnqL+0G9LGpIQnSRGxvxn2aHkRXBJeJYT297bhnsGZwCq6xCQjrIZAPNZHwVB5bw1xmk+xrk7MuGtpj8RId6KQ6Aenl6fUedSuaxdXeW2dUeQYlR134Zh2SJz04MCDrXTuNvTXpNNSMxKdLzXyWTcrHNCwO7JG6HsKsCPYRXz50dVLe069iSxBwCe06Ko7z2dtTFrx4Ebq4bq1wGO7aypNATgn5OUBox3KcCoX0E2aL0MJorqZYAgjS2eNFG9vZ32c51wMboJ0NUfZ7YW4XbWm0xfOOX5+f2V99pzuq1pnEZ6/Ds4pLplQog35m3mfd13c6knsxUq6Pq+zdlT3r4WadVSAH5q67uOeTktj+EVLtl9EhjEkUNtb8Wt4SXMmPr528pwPogAdvemLja+0EKj+4WRyW+bI/dyxoPQB/FWjp05MznMz1lo7zeTuZpGOWtIxWO0Fe1tlGGzsNlxDE12wknPYNDrpnT9oyKb7AhS52zM6D4iwiWCEHkQCvqOQ9e9FboXN5e7VfPUxKY4M8woJY+wD8fdXV4HLUizeZvOnmZycchp++T66mpkvhEQLtCfPztmSH9Dj9qmcXRjCgw3d3FlRp1vWLnA5Shj6gRUQ8IOP7SOdd6wlA9StVm2WOqjwc/Fpr/oGf1oEgs9oIfJuYJV7JoSp/Ej8e/Fe/wBrXifK2O93206t/tkCEe01IKKBB8LYF+WSeDvlhcL+MAqfUa7rDb1tN8lcQuexZFJ/DnP6UxDUvvtiW83ysET/AHkHuoI50oBa5lUcTBaRfn3wH7CiufYWy4xtERQpuI16mVBJG7Z25cnXP+LPHpn5lFBr8LtmYr4S/NdY5R/oJil/2vGx7lFI6s7wu7KWW0WU6CJsSEcRFLhJNeweS/f1YqqNnSMUAfz1yrj+JTg/qKDpoorF3ABJIAHEk4FBlWq4uEjXedgo7ScVxPfvJpbrvf8AEfIQejm3q0rZBs0ZDSEyv2twH3V4D96BfbTCSW1Izh76U4Ix5kMGNOPM1ZdV5s9M3VpnJzcXTa+hFB/249VWHQQ3pZm1uob1RlD8XMO7kfZn1gdtdfTDY/jMST25+Nj8qNl+cDrj3eznUgvrRJY2jkGVYYIqH7LvpNnSC2uTvW7fITdnce79vRQdeytoQbTgMU4AkXz14EEfOXspas15szyWU3NqPNYcVH649emnKmHSfo25cXVmd2cakDg/eOWf3rb0b6YpN8XPiGYaFW0DejPA9xoM26YWksMmJQpKMN19DkqdKTeCPpHbWaXZuJAm8YiowSWx1mcAccZHtqSbX6P2zRyMYU3grEEDGu6eykfgT2RBN4y8sSSNGYdwuM7ueszjPoHsoHlztK62zmK1VrayOkszjypO5RppjkPWeVbumN2llaxbMsVzNMNxVByQG0Z2727dOZ4CnnS3plb2Ee7lXmxiOFDr3bwHmr/4KRdHNmeKiXau1HxO4yFb/DB4KB9MjQDlw7aDT0zAsNmw7Ogy80/xagfOyfLbuyxAHpPYanWwNlrbW8UC8I0AJ7TzPrNQzoXYS31ydqXS7q43bSPsXXyte7OvMknhirDoKt8III2rAc+dZz//AK5anPRPakU9tF1ThikaK68CpCDRgdR/WoX4QkztSz55tpxj/RL76k9rsNJ7e1lRzFOLeILNHjexuDRhwde4/odaCTUVHIdvvARHfqsZOizpnqX9JPybdzadh44kdAVruJwiM7eailm9AGT+lbKjnTi4TqVgdt0TtiQ8xEg35W9SDAP0nUc6D3wX2xkuDK64MUGWzylu5DM4z/CgjHoZa9qUeDyxZLMSOu7Jcs08i/RMnmr/AKUCr6FFFBILy2WWN43GVdSrDtBGDXzpeWb2l08Emc53CTzZB5D/APyRYPpjYcjX0jVaeGXowJYTdLkbibk4UZJTOVfTUmNsn7rNQVjNtTJ3YV61+eD5K+luHqGteJs0vg3Db55INEHq5+vNdGzSNzAVUKkqyrwBHHHaOYPMEV1UHijGg0HdXtFFAqgnEMkEhZd6JrjfjaRUby5CVZd8hSCpHA8jTC5271r5Wa4h4DdSNJV9OU3uPbnGlcV/cFm6mPdL48piMiMHn6TyFabnZMSRqqIgYsqB3+aXYLvkjXTOdOygf2t7OoSVJluoS4Vgse665OM6H5p4jFOdsbLjuYmikGh4EcQe0VxdGHMiyTn/ABXGh4/FqIyW/jbdyRyOmvGnVBCujl7JZzCyuWyp+Qk5Hu/7cjpT3bvRqC6+UXD8nXRv+/rrk6ebME1qzAeXF5aEaEY46+j9hTHo3tE3FtFKeLL5XpGh/Wgi0/Ry9t43EF1vx7pysnYF5Zzyzwrg8F+zr2dbpLS4W3X4vrWIyxzv7oXs+d2casLaPyMv+W/8pqO+ATzb30w/tLQS3oz0FtbImQ5lm1Jml4jmSBwXtzx76jNjbnbd400m8LCBsRIdBI3bj9+4gdtSbwobRMGzpivF8Rg/fOvr3c+ym3RbZotrSCEfNjGfvHVuHeTQbNuXrwxZijDuWRI11CgsQATgaKvE9wqM7U2pcxMUe9VpdN5Ley3wgPAsTJhcnhvHWpvVdxpG9/1UgjmXxybeTzg5eBGV2GoPU7pTXzetXhvGg4ekchuryC43TDFbwP1sk+EBO62irkkknkO2p90WQrZ2wYFSIY8g8R5IpBtXY0NlOLyO3j6k4Fwixj4vGcSoMaYyd4DiNeVTGOQMAykEEAgjgQeBoMZoVdSrqGUjBDDIPqqNnZdxZ+VZnrYOdrIdVH/Bc8PutkcACKlFFAt2LtuG5B6tjvLpJG43XQ9jIdRUY6o7R2h1a6xEmI9nUxODOdPrJNyIdyv2Cuzp9FEsaygmO5J3IZUIVhoSxY/ORVBZgezTXFSPwW7BEMHXlSpmVBGrcUhQHqwexjku3e+OQoJvRRRQFYugIIIBBGCDwINZUUHz3016ONsu6yoJtpc7hA4AZO595ATgfOTvU51IwIBByCMg1fHSDYsV5A8EwyjjiOKnkynkQeBr532lYzbLufFbojq21ikAwpHaOwdoPmnuNAxpbf3rFuphwZD5zcox2nv7BRf3rFuphwZD5zcox2nv7BXTYWSxLurk51ZjxY9pNB7Y2axLurz1ZjxY9pNa9rLmIgglcr1gXiU3hvY793NdlcG174xr5OC5BIzyA4sRx7B3kigfdDbgPCxJzJ1jGXs3m8rI/hIIx780+pB0N2Q1vCd8brOQd3jugKAAe/tp/Qce2pQlvMx4CN8/hNJPBzEVsUzzZiPRmuLpXtNrphZWuGLfLONQo7MjT0+ypbYWixRpGgwqKAPVQebR+Rl/y3/lNR3wCebe+mH9pakW0fkZf8t/5TUd8Anm3vph/aWgb+G2JjYKRnCzqW9G6w19ZFT2CUMqsODKCMdhGRS/pNsgXdrLAdC6ndJ5MNVPtqP+DDb/AF1v4vLlbi28h1bjgaA69nA9mO+gmlV5siVF2gvi7F0M0ygjXKOvWSnhqqTAAPwzKRk40sMGq96Lz+J3XUyjgkdtvfR3Wcwtw82UMRkfPTHMUFgkZ0Oo5g1F7BvEJlt2P91mP92Y/wCG54xEnkeKf6h2CpTXLtPZ8dxE8UoyjjB7e4g8iDqDQdVFIOj+0HV2tLlszoMxvjHXR/TH8Q4MB6edJunm2HkdNnWq7802BKAcYU8FzyDaljyUHmRQatkwf2xtAnjaxDyuwx72QNeczLk/8OMDi2l0gYpL0P6OpY2ywqd5vOlfGN9zxPo5AcgAKd0BRRRQFFFFAUk6XdF4NoW7QTrpxRx5yN9JT/TnS2+6Ry3EjW+zQjMhImuZATDER80Yx1j8sA4XiewwiwuduXkkyw3UbxxuF66ErHG3aEYxPvkcyNB2mgiF10bu9lymGWF5omyyTwozZ+8BkjlodR3ismuiP8G4/wCXk/6anzdBdqSayXoB75p2P/1vEP09lbF8ExchprpWI/8ATqx9sjMaCrpukcSnBWTe+iUIP60vO2B4ykjxSmIbum4dd3eOBy87dP8Apq9rXwYwrjeurpu4GJB/shDD20wTwfWPzklk/wA2eVx7Gcj2Cgp2fp3plLWYjHFxuj266VGtqdJry4ITKxoeIhcE+s7xOfZX0pa9DLCPVLOBT29WvuptDZRp5kaL91QP2FB807Au7iJNy02dIc8W6uaRmI5ndjHs4CncUG3ZfMsio/ijCEfmyCvoKigodug+3ZgQzxxg5BBZRoRj5qtWewvBptiwDm1mtj1mN9WzjyQccVP0j2VetFBS8t50hhPxmz4ZVHExHU+gLJn/AG1Buk99dNOt0lhdWNyPOfdfdcY5qYhg6d4I48M19Q0UHzjYeFm5TAnt45D2xvut+Hysn0AVjt3ppb3bg7kkD9RMu9INN4brxEEHisi6d719CXOyoJPPhjb7yKf6Uiu/B3s2TjaRrnnHlD7UINAr2XtqCdFaOaJiyqSqyKSCRkjAOdDpTDFJL7wK7OfzTPH3LIGH/wBiMf1pa3gdlj//AM+0ZlxjAYEYx/luv7UGPhK2jFBbpIWxcq+9aburb4xnT6ONG5agcSKceCroa8Cte3mWvJxkhv8ADDHOO5jpns3VAxio1N4L77rllndL3cHkjxh4CpByCp3GIIOvHjWzY8O17jrBbXEkDQyFJY7m6SYoR2qLZTgjUHeOeVBctFQSOLbduhkea2utzUwrEUdwOIVgQA2OGQcnAqWbE2vFdQrNC28re1TzVhxDA6EGg76KKKDXcTqis7HCqCScZ0HcNarVul0O0ZWiku0srVTulHkEU9x3eVgxxnhp5Z7RVnVzXWz4pQRJGj547yg/uKCCwXMd8PFrV0t9mx5R3jIVp8aFIjnyYx85wMtnCkamprZyW8SLHG0SIgAVVZQAByAzSo9A9m/Ybb8pfdR8Atm/Ybb8pfdQO/H4vrE/GPfR4/F9Yn4x76SfALZv2G2/KX3UfALZv2G2/KX3UDvx+L6xPxj30ePxfWJ+Me+knwC2b9htvyl91HwC2b9htvyl91A78fi+sT8Y99Hj8X1ifjHvpJ8Atm/Ybb8pfdR8Atm/Ybb8pfdQO/H4vrE/GPfR4/F9Yn4x76SfALZv2G2/KX3UfALZv2G2/KX3UDvx+L6xPxj30ePxfWJ+Me+knwC2b9htvyl91HwC2b9htvyl91A78fi+sT8Y99Hj8X1ifjHvpJ8Atm/Ybb8pfdR8Atm/Ybb8pfdQO/H4vrE/GPfR4/F9Yn4x76SfALZv2G2/KX3UfALZv2G2/KX3UDvx+L6xPxj30ePxfWJ+Me+knwC2b9htvyl91HwC2b9htvyl91A78fi+sT8Y99RbpQOqkW/tWR5Y13Z4g4+Pi444/KJqVPew5jHd8Atm/Ybb8pfdR8Atm/Ybb8pfdQZR9ONnFFk8dtgGUMA0yBsH+EnOe7FQ/a3Sm1t7nxvZ8hmMhAu7eKN2Eo4CRCFwso9OGHHGM1PrPo7axDEdtCg/hjX3UxRABgAAd1Brs7kSIsi53WUEbwKnUcwdQe40VuooP//Z"/>
          <p:cNvSpPr>
            <a:spLocks noChangeAspect="1" noChangeArrowheads="1"/>
          </p:cNvSpPr>
          <p:nvPr/>
        </p:nvSpPr>
        <p:spPr bwMode="auto">
          <a:xfrm>
            <a:off x="155577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7" name="Textfeld 56"/>
          <p:cNvSpPr txBox="1"/>
          <p:nvPr/>
        </p:nvSpPr>
        <p:spPr>
          <a:xfrm>
            <a:off x="3576173" y="671"/>
            <a:ext cx="485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baseline="0" dirty="0">
                <a:latin typeface="Arial" panose="020B0604020202020204" pitchFamily="34" charset="0"/>
                <a:cs typeface="Arial" panose="020B0604020202020204" pitchFamily="34" charset="0"/>
              </a:rPr>
              <a:t>Braunschweig</a:t>
            </a:r>
          </a:p>
        </p:txBody>
      </p:sp>
      <p:sp>
        <p:nvSpPr>
          <p:cNvPr id="40" name="Datumsplatzhalter 39"/>
          <p:cNvSpPr>
            <a:spLocks noGrp="1"/>
          </p:cNvSpPr>
          <p:nvPr userDrawn="1">
            <p:ph type="dt" sz="half" idx="10"/>
          </p:nvPr>
        </p:nvSpPr>
        <p:spPr>
          <a:xfrm>
            <a:off x="179952" y="4965837"/>
            <a:ext cx="3960000" cy="172800"/>
          </a:xfrm>
        </p:spPr>
        <p:txBody>
          <a:bodyPr/>
          <a:lstStyle/>
          <a:p>
            <a:r>
              <a:rPr lang="de-DE"/>
              <a:t>2020-09-01</a:t>
            </a:r>
            <a:endParaRPr lang="de-DE" dirty="0"/>
          </a:p>
        </p:txBody>
      </p:sp>
      <p:sp>
        <p:nvSpPr>
          <p:cNvPr id="42" name="Foliennummernplatzhalter 41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4" name="Fußzeilenplatzhalter 43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ESMRMB 2020, Open Source MRI, Lukas Winter</a:t>
            </a:r>
            <a:endParaRPr lang="de-DE" dirty="0"/>
          </a:p>
        </p:txBody>
      </p:sp>
      <p:pic>
        <p:nvPicPr>
          <p:cNvPr id="39" name="Grafik 38" descr="D0347_1859.jpg"/>
          <p:cNvPicPr>
            <a:picLocks noChangeAspect="1"/>
          </p:cNvPicPr>
          <p:nvPr userDrawn="1"/>
        </p:nvPicPr>
        <p:blipFill>
          <a:blip r:embed="rId2" cstate="screen"/>
          <a:srcRect l="30798" r="34675"/>
          <a:stretch>
            <a:fillRect/>
          </a:stretch>
        </p:blipFill>
        <p:spPr>
          <a:xfrm>
            <a:off x="-72000" y="-36000"/>
            <a:ext cx="3348000" cy="5215832"/>
          </a:xfrm>
          <a:prstGeom prst="rect">
            <a:avLst/>
          </a:prstGeom>
        </p:spPr>
      </p:pic>
      <p:grpSp>
        <p:nvGrpSpPr>
          <p:cNvPr id="37" name="Gruppieren 36"/>
          <p:cNvGrpSpPr/>
          <p:nvPr userDrawn="1"/>
        </p:nvGrpSpPr>
        <p:grpSpPr>
          <a:xfrm>
            <a:off x="3661087" y="4816426"/>
            <a:ext cx="5267297" cy="174829"/>
            <a:chOff x="3661087" y="4816426"/>
            <a:chExt cx="5267297" cy="174829"/>
          </a:xfrm>
        </p:grpSpPr>
        <p:cxnSp>
          <p:nvCxnSpPr>
            <p:cNvPr id="32" name="Gerade Verbindung 31"/>
            <p:cNvCxnSpPr/>
            <p:nvPr userDrawn="1"/>
          </p:nvCxnSpPr>
          <p:spPr>
            <a:xfrm>
              <a:off x="3672384" y="4816426"/>
              <a:ext cx="5256000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Grafik 33" descr="Schriftzug 1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661087" y="4847256"/>
              <a:ext cx="3701307" cy="143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6964320" y="1400354"/>
            <a:ext cx="20923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0" rIns="18000" bIns="0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Optics</a:t>
            </a:r>
          </a:p>
        </p:txBody>
      </p:sp>
      <p:sp>
        <p:nvSpPr>
          <p:cNvPr id="35" name="Text Box 18"/>
          <p:cNvSpPr txBox="1">
            <a:spLocks noChangeArrowheads="1"/>
          </p:cNvSpPr>
          <p:nvPr/>
        </p:nvSpPr>
        <p:spPr bwMode="auto">
          <a:xfrm>
            <a:off x="6964320" y="2012360"/>
            <a:ext cx="169577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18000" bIns="0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Ionizing</a:t>
            </a:r>
          </a:p>
          <a:p>
            <a:r>
              <a:rPr lang="en-US" sz="1600" dirty="0">
                <a:latin typeface="Arial" pitchFamily="34" charset="0"/>
                <a:cs typeface="Arial" pitchFamily="34" charset="0"/>
              </a:rPr>
              <a:t>Radiation</a:t>
            </a:r>
          </a:p>
        </p:txBody>
      </p:sp>
      <p:sp>
        <p:nvSpPr>
          <p:cNvPr id="38" name="Text Box 18"/>
          <p:cNvSpPr txBox="1">
            <a:spLocks noChangeArrowheads="1"/>
          </p:cNvSpPr>
          <p:nvPr/>
        </p:nvSpPr>
        <p:spPr bwMode="auto">
          <a:xfrm>
            <a:off x="6964320" y="677083"/>
            <a:ext cx="20923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0" rIns="18000" bIns="0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Electricity</a:t>
            </a:r>
          </a:p>
        </p:txBody>
      </p:sp>
      <p:sp>
        <p:nvSpPr>
          <p:cNvPr id="45" name="Text Box 18"/>
          <p:cNvSpPr txBox="1">
            <a:spLocks noChangeArrowheads="1"/>
          </p:cNvSpPr>
          <p:nvPr userDrawn="1"/>
        </p:nvSpPr>
        <p:spPr bwMode="auto">
          <a:xfrm>
            <a:off x="6964320" y="3477105"/>
            <a:ext cx="223709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18000" bIns="0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Administrative</a:t>
            </a:r>
          </a:p>
          <a:p>
            <a:r>
              <a:rPr lang="en-US" sz="1600" dirty="0">
                <a:latin typeface="Arial" pitchFamily="34" charset="0"/>
                <a:cs typeface="Arial" pitchFamily="34" charset="0"/>
              </a:rPr>
              <a:t>Services</a:t>
            </a:r>
          </a:p>
        </p:txBody>
      </p:sp>
      <p:sp>
        <p:nvSpPr>
          <p:cNvPr id="48" name="Text Box 18"/>
          <p:cNvSpPr txBox="1">
            <a:spLocks noChangeArrowheads="1"/>
          </p:cNvSpPr>
          <p:nvPr userDrawn="1"/>
        </p:nvSpPr>
        <p:spPr bwMode="auto">
          <a:xfrm>
            <a:off x="4259593" y="541841"/>
            <a:ext cx="209232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0" rIns="18000" bIns="0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Mechanics</a:t>
            </a:r>
          </a:p>
          <a:p>
            <a:r>
              <a:rPr lang="en-US" sz="1600" dirty="0">
                <a:latin typeface="Arial" pitchFamily="34" charset="0"/>
                <a:cs typeface="Arial" pitchFamily="34" charset="0"/>
              </a:rPr>
              <a:t>and Acoustics</a:t>
            </a:r>
          </a:p>
        </p:txBody>
      </p:sp>
      <p:sp>
        <p:nvSpPr>
          <p:cNvPr id="49" name="Text Box 18"/>
          <p:cNvSpPr txBox="1">
            <a:spLocks noChangeArrowheads="1"/>
          </p:cNvSpPr>
          <p:nvPr userDrawn="1"/>
        </p:nvSpPr>
        <p:spPr bwMode="auto">
          <a:xfrm>
            <a:off x="4259593" y="1174028"/>
            <a:ext cx="218709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18000" bIns="0">
            <a:spAutoFit/>
          </a:bodyPr>
          <a:lstStyle/>
          <a:p>
            <a:pPr algn="l"/>
            <a:r>
              <a:rPr lang="en-US" sz="1600" dirty="0">
                <a:latin typeface="Arial" pitchFamily="34" charset="0"/>
                <a:cs typeface="Arial" pitchFamily="34" charset="0"/>
              </a:rPr>
              <a:t>Chemical Physics</a:t>
            </a:r>
          </a:p>
          <a:p>
            <a:pPr algn="l"/>
            <a:r>
              <a:rPr lang="en-US" sz="1600" baseline="0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Explosion</a:t>
            </a:r>
            <a:r>
              <a:rPr lang="en-US" sz="1600" baseline="0" dirty="0">
                <a:latin typeface="Arial" pitchFamily="34" charset="0"/>
                <a:cs typeface="Arial" pitchFamily="34" charset="0"/>
              </a:rPr>
              <a:t> Protection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Text Box 18"/>
          <p:cNvSpPr txBox="1">
            <a:spLocks noChangeArrowheads="1"/>
          </p:cNvSpPr>
          <p:nvPr userDrawn="1"/>
        </p:nvSpPr>
        <p:spPr bwMode="auto">
          <a:xfrm>
            <a:off x="4259593" y="2019519"/>
            <a:ext cx="206337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18000" bIns="0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Precision</a:t>
            </a:r>
            <a:r>
              <a:rPr lang="en-US" sz="1600" baseline="0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1600" baseline="0" dirty="0">
                <a:latin typeface="Arial" pitchFamily="34" charset="0"/>
                <a:cs typeface="Arial" pitchFamily="34" charset="0"/>
              </a:rPr>
              <a:t>Engineering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 Box 18"/>
          <p:cNvSpPr txBox="1">
            <a:spLocks noChangeArrowheads="1"/>
          </p:cNvSpPr>
          <p:nvPr userDrawn="1"/>
        </p:nvSpPr>
        <p:spPr bwMode="auto">
          <a:xfrm>
            <a:off x="4259593" y="3477105"/>
            <a:ext cx="209232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0" rIns="18000" bIns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Cross-Sectional</a:t>
            </a:r>
            <a:r>
              <a:rPr lang="en-US" sz="1600" baseline="0" dirty="0">
                <a:latin typeface="Arial" pitchFamily="34" charset="0"/>
                <a:cs typeface="Arial" pitchFamily="34" charset="0"/>
              </a:rPr>
              <a:t> Services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94F30204-4F12-4267-BCFC-AECC12E8C6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71559" y="541841"/>
            <a:ext cx="576000" cy="576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553BF819-618D-4CB4-A67B-84EEF98D9A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80514" y="555526"/>
            <a:ext cx="576000" cy="576000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BC28818E-2A65-4EC2-8BD7-12B288CE47E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671559" y="1261000"/>
            <a:ext cx="576000" cy="57600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7883AFF3-971E-4E79-B026-F82BEBB7360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80514" y="1985970"/>
            <a:ext cx="576000" cy="576000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2D71BEBC-D406-4354-9F3D-D2E9737D6BD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671559" y="1993129"/>
            <a:ext cx="576000" cy="576000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0DBC3857-2852-4E64-A1E3-2DD4759804E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380514" y="1262278"/>
            <a:ext cx="576000" cy="576000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F5C1C97B-028C-429A-B397-95E32064784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671559" y="3435326"/>
            <a:ext cx="576000" cy="576000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F1596059-B94D-4ECF-A16E-44B5989A9B3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671559" y="2715766"/>
            <a:ext cx="576000" cy="576000"/>
          </a:xfrm>
          <a:prstGeom prst="rect">
            <a:avLst/>
          </a:prstGeom>
        </p:spPr>
      </p:pic>
      <p:sp>
        <p:nvSpPr>
          <p:cNvPr id="63" name="Text Box 18">
            <a:extLst>
              <a:ext uri="{FF2B5EF4-FFF2-40B4-BE49-F238E27FC236}">
                <a16:creationId xmlns:a16="http://schemas.microsoft.com/office/drawing/2014/main" id="{AC359A9D-0293-4B6F-87FB-4F9DEB38F2F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59593" y="2799387"/>
            <a:ext cx="231450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18000" bIns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Legal and Inter-</a:t>
            </a:r>
            <a:br>
              <a:rPr lang="en-US" sz="1600" dirty="0">
                <a:latin typeface="Arial" pitchFamily="34" charset="0"/>
                <a:cs typeface="Arial" pitchFamily="34" charset="0"/>
              </a:rPr>
            </a:br>
            <a:r>
              <a:rPr lang="en-US" sz="1600" dirty="0">
                <a:latin typeface="Arial" pitchFamily="34" charset="0"/>
                <a:cs typeface="Arial" pitchFamily="34" charset="0"/>
              </a:rPr>
              <a:t>national Metrology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ADBCB8B9-D287-42A0-AAD1-5287F1B37571}"/>
              </a:ext>
            </a:extLst>
          </p:cNvPr>
          <p:cNvSpPr txBox="1"/>
          <p:nvPr userDrawn="1"/>
        </p:nvSpPr>
        <p:spPr>
          <a:xfrm>
            <a:off x="4216283" y="4217848"/>
            <a:ext cx="1944216" cy="447056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 anchor="ctr" anchorCtr="0">
            <a:noAutofit/>
          </a:bodyPr>
          <a:lstStyle>
            <a:defPPr>
              <a:defRPr lang="de-DE"/>
            </a:defPPr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GB" sz="1600" dirty="0"/>
              <a:t>QUEST</a:t>
            </a:r>
            <a:br>
              <a:rPr lang="en-GB" sz="1600" dirty="0"/>
            </a:br>
            <a:r>
              <a:rPr lang="en-GB" sz="1600" dirty="0"/>
              <a:t>Institute at PTB</a:t>
            </a: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F925A638-4309-4FD4-A209-C7EFC4B905CB}"/>
              </a:ext>
            </a:extLst>
          </p:cNvPr>
          <p:cNvSpPr txBox="1"/>
          <p:nvPr userDrawn="1"/>
        </p:nvSpPr>
        <p:spPr>
          <a:xfrm>
            <a:off x="6931332" y="4204774"/>
            <a:ext cx="3080288" cy="447056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lIns="72000" rIns="72000" rtlCol="0" anchor="ctr" anchorCtr="0">
            <a:noAutofit/>
          </a:bodyPr>
          <a:lstStyle>
            <a:defPPr>
              <a:defRPr lang="de-DE"/>
            </a:defPPr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GB" sz="1700" dirty="0"/>
              <a:t>Fundamental Physics</a:t>
            </a:r>
          </a:p>
          <a:p>
            <a:pPr algn="l"/>
            <a:r>
              <a:rPr lang="en-GB" sz="1700" dirty="0"/>
              <a:t>for Metrology</a:t>
            </a:r>
          </a:p>
        </p:txBody>
      </p:sp>
      <p:pic>
        <p:nvPicPr>
          <p:cNvPr id="66" name="Grafik 65">
            <a:extLst>
              <a:ext uri="{FF2B5EF4-FFF2-40B4-BE49-F238E27FC236}">
                <a16:creationId xmlns:a16="http://schemas.microsoft.com/office/drawing/2014/main" id="{447D70AB-0B76-4A0E-8403-44B81E721AC7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671559" y="4152302"/>
            <a:ext cx="576000" cy="552000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040930FE-2D18-4324-8120-6DC79F715499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380514" y="4140302"/>
            <a:ext cx="576000" cy="576000"/>
          </a:xfrm>
          <a:prstGeom prst="rect">
            <a:avLst/>
          </a:prstGeom>
        </p:spPr>
      </p:pic>
      <p:pic>
        <p:nvPicPr>
          <p:cNvPr id="68" name="Grafik 67">
            <a:extLst>
              <a:ext uri="{FF2B5EF4-FFF2-40B4-BE49-F238E27FC236}">
                <a16:creationId xmlns:a16="http://schemas.microsoft.com/office/drawing/2014/main" id="{FF2CB5ED-3029-46A9-8A51-7888F2757F9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380514" y="3435326"/>
            <a:ext cx="576000" cy="576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rechts+Überschrif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_daten\dienstliches\2014\ppt\PPT_HG_Folie_02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4833000"/>
            <a:ext cx="0" cy="0"/>
          </a:xfrm>
          <a:prstGeom prst="rect">
            <a:avLst/>
          </a:prstGeom>
          <a:noFill/>
        </p:spPr>
      </p:pic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107505" y="972000"/>
            <a:ext cx="8780598" cy="3780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66700" indent="0">
              <a:buFontTx/>
              <a:buNone/>
              <a:defRPr/>
            </a:lvl2pPr>
            <a:lvl3pPr marL="542925" indent="0">
              <a:buFontTx/>
              <a:buNone/>
              <a:defRPr/>
            </a:lvl3pPr>
            <a:lvl4pPr marL="809625" indent="0">
              <a:buFontTx/>
              <a:buNone/>
              <a:defRPr baseline="0"/>
            </a:lvl4pPr>
            <a:lvl5pPr marL="1076325" indent="0">
              <a:buFontTx/>
              <a:buNone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2020-09-01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ESMRMB 2020, Open Source MRI, Lukas Winter</a:t>
            </a:r>
            <a:endParaRPr lang="de-DE" dirty="0"/>
          </a:p>
        </p:txBody>
      </p: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107505" y="164151"/>
            <a:ext cx="7640727" cy="5832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12" name="Grafik 11" descr="PTB-Logo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51664" y="162145"/>
            <a:ext cx="1188000" cy="4311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rechts+Linie+Überschrif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_daten\dienstliches\2014\ppt\PPT_HG_Folie_02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4833000"/>
            <a:ext cx="0" cy="0"/>
          </a:xfrm>
          <a:prstGeom prst="rect">
            <a:avLst/>
          </a:prstGeom>
          <a:noFill/>
        </p:spPr>
      </p:pic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107505" y="972000"/>
            <a:ext cx="8780598" cy="3780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66700" indent="0">
              <a:buFontTx/>
              <a:buNone/>
              <a:defRPr/>
            </a:lvl2pPr>
            <a:lvl3pPr marL="542925" indent="0">
              <a:buFontTx/>
              <a:buNone/>
              <a:defRPr/>
            </a:lvl3pPr>
            <a:lvl4pPr marL="809625" indent="0">
              <a:buFontTx/>
              <a:buNone/>
              <a:defRPr baseline="0"/>
            </a:lvl4pPr>
            <a:lvl5pPr marL="1076325" indent="0">
              <a:buFontTx/>
              <a:buNone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2020-09-01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ESMRMB 2020, Open Source MRI, Lukas Winter</a:t>
            </a:r>
            <a:endParaRPr lang="de-DE" dirty="0"/>
          </a:p>
        </p:txBody>
      </p: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107505" y="164151"/>
            <a:ext cx="7640727" cy="5832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cxnSp>
        <p:nvCxnSpPr>
          <p:cNvPr id="10" name="Gerade Verbindung 9"/>
          <p:cNvCxnSpPr/>
          <p:nvPr userDrawn="1"/>
        </p:nvCxnSpPr>
        <p:spPr>
          <a:xfrm>
            <a:off x="215999" y="655200"/>
            <a:ext cx="8712000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fik 11" descr="PTB-Logo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51664" y="162145"/>
            <a:ext cx="1188000" cy="4311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links+Überschrif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_daten\dienstliches\2014\ppt\PPT_HG_Folie_02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4833000"/>
            <a:ext cx="0" cy="0"/>
          </a:xfrm>
          <a:prstGeom prst="rect">
            <a:avLst/>
          </a:prstGeom>
          <a:noFill/>
        </p:spPr>
      </p:pic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107505" y="972000"/>
            <a:ext cx="8780598" cy="3780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66700" indent="0">
              <a:buFontTx/>
              <a:buNone/>
              <a:defRPr/>
            </a:lvl2pPr>
            <a:lvl3pPr marL="542925" indent="0">
              <a:buFontTx/>
              <a:buNone/>
              <a:defRPr/>
            </a:lvl3pPr>
            <a:lvl4pPr marL="809625" indent="0">
              <a:buFontTx/>
              <a:buNone/>
              <a:defRPr baseline="0"/>
            </a:lvl4pPr>
            <a:lvl5pPr marL="1076325" indent="0">
              <a:buFontTx/>
              <a:buNone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2020-09-01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ESMRMB 2020, Open Source MRI, Lukas Winter</a:t>
            </a:r>
            <a:endParaRPr lang="de-DE" dirty="0"/>
          </a:p>
        </p:txBody>
      </p: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1393285" y="164151"/>
            <a:ext cx="7640727" cy="5832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10" name="Grafik 9" descr="PTB-Logo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6000" y="162145"/>
            <a:ext cx="1188000" cy="4311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links+Linie+Überschrif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_daten\dienstliches\2014\ppt\PPT_HG_Folie_02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4833000"/>
            <a:ext cx="0" cy="0"/>
          </a:xfrm>
          <a:prstGeom prst="rect">
            <a:avLst/>
          </a:prstGeom>
          <a:noFill/>
        </p:spPr>
      </p:pic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107504" y="972000"/>
            <a:ext cx="8780598" cy="3780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66700" indent="0">
              <a:buFontTx/>
              <a:buNone/>
              <a:defRPr/>
            </a:lvl2pPr>
            <a:lvl3pPr marL="542925" indent="0">
              <a:buFontTx/>
              <a:buNone/>
              <a:defRPr/>
            </a:lvl3pPr>
            <a:lvl4pPr marL="809625" indent="0">
              <a:buFontTx/>
              <a:buNone/>
              <a:defRPr baseline="0"/>
            </a:lvl4pPr>
            <a:lvl5pPr marL="1076325" indent="0">
              <a:buFontTx/>
              <a:buNone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2020-09-01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ESMRMB 2020, Open Source MRI, Lukas Winter</a:t>
            </a:r>
            <a:endParaRPr lang="de-DE" dirty="0"/>
          </a:p>
        </p:txBody>
      </p: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1393285" y="164151"/>
            <a:ext cx="7640727" cy="5832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cxnSp>
        <p:nvCxnSpPr>
          <p:cNvPr id="10" name="Gerade Verbindung 9"/>
          <p:cNvCxnSpPr/>
          <p:nvPr userDrawn="1"/>
        </p:nvCxnSpPr>
        <p:spPr>
          <a:xfrm>
            <a:off x="215999" y="655200"/>
            <a:ext cx="8712000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fik 11" descr="PTB-Logo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6000" y="162145"/>
            <a:ext cx="1188000" cy="4311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Text+Lini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_daten\dienstliches\2014\ppt\PPT_HG_Folie_02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4833000"/>
            <a:ext cx="0" cy="0"/>
          </a:xfrm>
          <a:prstGeom prst="rect">
            <a:avLst/>
          </a:prstGeom>
          <a:noFill/>
        </p:spPr>
      </p:pic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107505" y="972000"/>
            <a:ext cx="8780598" cy="3780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66700" indent="0">
              <a:buFontTx/>
              <a:buNone/>
              <a:defRPr/>
            </a:lvl2pPr>
            <a:lvl3pPr marL="542925" indent="0">
              <a:buFontTx/>
              <a:buNone/>
              <a:defRPr/>
            </a:lvl3pPr>
            <a:lvl4pPr marL="809625" indent="0">
              <a:buFontTx/>
              <a:buNone/>
              <a:defRPr baseline="0"/>
            </a:lvl4pPr>
            <a:lvl5pPr marL="1076325" indent="0">
              <a:buFontTx/>
              <a:buNone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2020-09-01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ESMRMB 2020, Open Source MRI, Lukas Winter</a:t>
            </a:r>
            <a:endParaRPr lang="de-DE" dirty="0"/>
          </a:p>
        </p:txBody>
      </p: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107505" y="164151"/>
            <a:ext cx="8640000" cy="5832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grpSp>
        <p:nvGrpSpPr>
          <p:cNvPr id="19" name="Gruppieren 18"/>
          <p:cNvGrpSpPr/>
          <p:nvPr userDrawn="1"/>
        </p:nvGrpSpPr>
        <p:grpSpPr>
          <a:xfrm>
            <a:off x="203201" y="4816426"/>
            <a:ext cx="8723297" cy="174830"/>
            <a:chOff x="203201" y="4816426"/>
            <a:chExt cx="8723297" cy="174830"/>
          </a:xfrm>
        </p:grpSpPr>
        <p:cxnSp>
          <p:nvCxnSpPr>
            <p:cNvPr id="20" name="Gerade Verbindung 19"/>
            <p:cNvCxnSpPr/>
            <p:nvPr userDrawn="1"/>
          </p:nvCxnSpPr>
          <p:spPr>
            <a:xfrm>
              <a:off x="214498" y="4816426"/>
              <a:ext cx="8712000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uppieren 12"/>
            <p:cNvGrpSpPr/>
            <p:nvPr userDrawn="1"/>
          </p:nvGrpSpPr>
          <p:grpSpPr>
            <a:xfrm>
              <a:off x="203201" y="4847256"/>
              <a:ext cx="8723297" cy="144000"/>
              <a:chOff x="203201" y="4847256"/>
              <a:chExt cx="8723297" cy="144000"/>
            </a:xfrm>
          </p:grpSpPr>
          <p:pic>
            <p:nvPicPr>
              <p:cNvPr id="22" name="Grafik 21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3201" y="4847256"/>
                <a:ext cx="3701307" cy="1439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rafik 22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414498" y="4847256"/>
                <a:ext cx="1512000" cy="144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Aufzählung/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/>
          <p:cNvSpPr>
            <a:spLocks noGrp="1"/>
          </p:cNvSpPr>
          <p:nvPr>
            <p:ph sz="quarter" idx="12"/>
          </p:nvPr>
        </p:nvSpPr>
        <p:spPr>
          <a:xfrm>
            <a:off x="108000" y="972000"/>
            <a:ext cx="8780598" cy="378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2020-09-01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ESMRMB 2020, Open Source MRI, Lukas Winter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5" y="164151"/>
            <a:ext cx="8780598" cy="5832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Aufzählung/InhalteoLinie+Logo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/>
          <p:cNvSpPr>
            <a:spLocks noGrp="1"/>
          </p:cNvSpPr>
          <p:nvPr>
            <p:ph sz="quarter" idx="12"/>
          </p:nvPr>
        </p:nvSpPr>
        <p:spPr>
          <a:xfrm>
            <a:off x="108000" y="972000"/>
            <a:ext cx="8780598" cy="378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2020-09-01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ESMRMB 2020, Open Source MRI, Lukas Winter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5" y="164151"/>
            <a:ext cx="8780598" cy="5832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8" name="Grafik 7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1664" y="162145"/>
            <a:ext cx="1188000" cy="4311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Aufzählung/Inhalte_Logo_Linie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/>
          <p:cNvSpPr>
            <a:spLocks noGrp="1"/>
          </p:cNvSpPr>
          <p:nvPr>
            <p:ph sz="quarter" idx="12"/>
          </p:nvPr>
        </p:nvSpPr>
        <p:spPr>
          <a:xfrm>
            <a:off x="108000" y="972000"/>
            <a:ext cx="8780598" cy="378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2020-09-01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ESMRMB 2020, Open Source MRI, Lukas Winter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5" y="164151"/>
            <a:ext cx="8780598" cy="5832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215999" y="655200"/>
            <a:ext cx="8712000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Grafik 10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1664" y="162145"/>
            <a:ext cx="1188000" cy="4311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Aufzählung/Inhalte+2 Lin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/>
          <p:cNvSpPr>
            <a:spLocks noGrp="1"/>
          </p:cNvSpPr>
          <p:nvPr>
            <p:ph sz="quarter" idx="12"/>
          </p:nvPr>
        </p:nvSpPr>
        <p:spPr>
          <a:xfrm>
            <a:off x="108000" y="972000"/>
            <a:ext cx="8780598" cy="378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2020-09-01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ESMRMB 2020, Open Source MRI, Lukas Winter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5" y="164151"/>
            <a:ext cx="8780598" cy="5832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cxnSp>
        <p:nvCxnSpPr>
          <p:cNvPr id="14" name="Gerade Verbindung 13"/>
          <p:cNvCxnSpPr/>
          <p:nvPr userDrawn="1"/>
        </p:nvCxnSpPr>
        <p:spPr>
          <a:xfrm>
            <a:off x="215999" y="655200"/>
            <a:ext cx="8712000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Grafik 20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1664" y="162145"/>
            <a:ext cx="1188000" cy="431183"/>
          </a:xfrm>
          <a:prstGeom prst="rect">
            <a:avLst/>
          </a:prstGeom>
        </p:spPr>
      </p:pic>
      <p:grpSp>
        <p:nvGrpSpPr>
          <p:cNvPr id="22" name="Gruppieren 21"/>
          <p:cNvGrpSpPr/>
          <p:nvPr userDrawn="1"/>
        </p:nvGrpSpPr>
        <p:grpSpPr>
          <a:xfrm>
            <a:off x="203201" y="4816426"/>
            <a:ext cx="8723297" cy="174830"/>
            <a:chOff x="203201" y="4816426"/>
            <a:chExt cx="8723297" cy="174830"/>
          </a:xfrm>
        </p:grpSpPr>
        <p:cxnSp>
          <p:nvCxnSpPr>
            <p:cNvPr id="23" name="Gerade Verbindung 22"/>
            <p:cNvCxnSpPr/>
            <p:nvPr userDrawn="1"/>
          </p:nvCxnSpPr>
          <p:spPr>
            <a:xfrm>
              <a:off x="214498" y="4816426"/>
              <a:ext cx="8712000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uppieren 12"/>
            <p:cNvGrpSpPr/>
            <p:nvPr userDrawn="1"/>
          </p:nvGrpSpPr>
          <p:grpSpPr>
            <a:xfrm>
              <a:off x="203201" y="4847256"/>
              <a:ext cx="8723297" cy="144000"/>
              <a:chOff x="203201" y="4847256"/>
              <a:chExt cx="8723297" cy="144000"/>
            </a:xfrm>
          </p:grpSpPr>
          <p:pic>
            <p:nvPicPr>
              <p:cNvPr id="25" name="Grafik 24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3201" y="4847256"/>
                <a:ext cx="3701307" cy="1439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Grafik 25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414498" y="4847256"/>
                <a:ext cx="1512000" cy="144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links+Überschrift+Aufzählung/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/>
          <p:cNvSpPr>
            <a:spLocks noGrp="1"/>
          </p:cNvSpPr>
          <p:nvPr>
            <p:ph sz="quarter" idx="12"/>
          </p:nvPr>
        </p:nvSpPr>
        <p:spPr>
          <a:xfrm>
            <a:off x="108000" y="972000"/>
            <a:ext cx="8780598" cy="378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2020-09-01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ESMRMB 2020, Open Source MRI, Lukas Winter</a:t>
            </a:r>
            <a:endParaRPr lang="de-DE" dirty="0"/>
          </a:p>
        </p:txBody>
      </p:sp>
      <p:sp>
        <p:nvSpPr>
          <p:cNvPr id="11" name="Titel 6"/>
          <p:cNvSpPr>
            <a:spLocks noGrp="1"/>
          </p:cNvSpPr>
          <p:nvPr>
            <p:ph type="title"/>
          </p:nvPr>
        </p:nvSpPr>
        <p:spPr>
          <a:xfrm>
            <a:off x="1393285" y="164151"/>
            <a:ext cx="7640727" cy="5832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8" name="Grafik 7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" y="162145"/>
            <a:ext cx="1188000" cy="4311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al nach Deckblat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 descr="data:image/jpeg;base64,/9j/4AAQSkZJRgABAQAAAQABAAD/2wCEAAkGBxQTEhQUExQWFhUXFhkbFRgVFx8cHxwgHBcdICAgHx0eHCggICIlHCAeJDEjJSkrLi4uGB8zODMsNyguLisBCgoKDg0OFxAPFiwcHSU3My43NSstLCs2Nzc3NzI3NzE3NS0sLCwsNywvMzcsNDQxLDcsLissKzEsLC00NSwsLP/AABEIALsAyAMBIgACEQEDEQH/xAAcAAACAgMBAQAAAAAAAAAAAAAABQYHAgMEAQj/xABMEAACAQMBBAQIDAMGBQQDAQABAgMABBEhBRIxQQYTUWEHFCIycYGR0RYjM0JSU1RykpOhsWKywRUkQ3OComOU0uHwZHSDo5WztDT/xAAaAQEAAwADAAAAAAAAAAAAAAAAAgQFAQMG/8QALREBAAIBAgQDBgcAAAAAAAAAAAECEQMEBRIhURQxwQYycaGx4RMVI0GR0fD/2gAMAwEAAhEDEQA/ALxooooCiiigKKKKAorTd3SRIXkdURRlmYgAekmoBtrwrwjK2UTXTfWE7kQ/1kEt6FHrFBYtct/tGKFd6aVIx2uwX9zVFbU6abQuZDFLP1CsuUFqN3OvlDfOWyNOGONKl2ZFvb5Xff6UhLt7WyaC4r/wo7MiBPjIfH1Ss/6qMUvl8LVvruW12/f1ar/O4P6VWV5bh43j5MpA9Y99a9kT78MbHjugH0jQ0FiP4XDy2fMdecsY09Wde79aYbK8Ik1zH1kOzpGXeZctPGNVOCDz491VtUu8GYxaP/7ib+c0El+GlyPO2bKf8ueNv5itZW3hJtTvCWK5h3GKuZIWKqwxkM6byAjPbWU8wRWdvNVSzegDJ/SkvQaFls4mbR5d6Z/vSsXP70E52Rt+2uhm3nil+44J9nGmVV9tLo9bTkNJChccHA3XB7Q64YHvzSro1tTaAEklvMJ7dZCkMd2SWdU0LCYajLZxvK2QAc0FrUVGdh9NIZ3EMqvbXB4RTDG9/luPJkH3TntAqTUBRRRQFFFFAUUUUBRRRQFFFR/pj0wttnRdZO2WbPVxrq7nsA7O/gM0Du5uEjVnkYKijLMxwAO8mqv6U+F4AOuzouv3fOnbzB91fOcjjyHpqEbd2pdbTkEl4dyEHMdqhO6O9z84+kezhWaKAAAMAcAKDXd3T3pWa5mNxnVAdI1z9GPgPSda2ilcsfi7GRBmJtZVHzT9JR+49dMkcEAg5B1BFBx7Wtyybyeeh3k9I4j1jSui0uRIiuOBGdeXaD6K6dl2c93KYbSMSMvyjscRx/fbtPJRqcGrA6N+CS1iGbom6cktusN2JSeO7GDr6WJ9VBWMe0Y2bcjLSv8ARhUyH2IDXRsbYF95YWxuSpdmTKqmAdeDsCNc6V9C2lpHEu7GiovYihR7BW6goRejm0uP9nyYz9ZHn2b2P1ptsFrywtZOu2dcbqvLIzB4sBTrw385GuauWtdzCHRkbVWUq3oIwaCj+k/TN5bR41tJk8YURo+8hHl9ytnUZxwqQWfTWyz1ZZ4NwKAJ0KYHBddV5aa8qhk9o62EsJ1ltHZdO2B8gjsyoB9BqV9DrlTtOLIUx3do6nOoO4ysBjgdGP60DLpTfnqFjhYdZdN1ULA6eUPKcEcQiZb2DiRTaxtFhjSJBhEUKo7gMVo2z4P0SRbnZ4SKdN74ps9S+/jeG6Pk2OB5a9moOmNex9rCbfVkaKaMgTQvjeQnhw0Knkw0NB0bS2dFcIY5o1kQ67rDOvaOw99Rq26QXVhcPDb79/bxIHmiY5lgBOFVZDkuSMkIQTheNOOkO1GiVY4QGuZSVhU8Bji7fwIDk+ocTW7YOyVtohGCWYktI7cXdvOY+k+wYFBJujPSe2v4+stpQ4GN5eDKTyZeIpxVT9IeizmUXlg/UXi51GAsoPzXHDXtPr5ESToB0+S+3oZk6i8j0lhY8cfOTPEdo5Z5jBITSiiigKKKKAoopV0n29FY20lxMcKg0HNjyUd5NAo8IXTiLZkO83lzvkQxDix7T2KOZ9QqjbGVryQ3lzKJp279IxyULy/87yd0cst5cPfXXysnya8kTkB6v/Nayu9mhjvITHJ9JOf3hwb10HdRSw7QaLAnXT6xNV9Y4r+tMY3DAEHIOoIoMq5+jXRuW4u/Fbd9yIrvytjPUjPzeWW1wO4mtlxMEVnbgoJPqq3fBhsDxWzDuPj7jEsx5jI8lfQq4Hpz20D/AGFsaG0hWG3QJGvIcSeZJ4knmTTCiigKKKKAooooKh6QWe5tO9jPmzpHKP8AUpjb+UVHei9xuDZcp4w3QiY9zFoj+pHsqa+EuLc2hYy4+UiniY96lHUfzew1Xkw3bW/C6GG4aRQR2FZB+ufZRy+jqivTXo+ZAt1bj+9wA7mNOtTQtE3aGxoeRwe0GTwShlVhwYAj1jNZ0cKv6IQiVfHnKtLcqCN3hHH82Jc6+TzPEnNSOlFvb+LX1zbYxHJ/eYMcBvnEq+qTDf8AyHspsTQe1AfCZs6MtDLC7JtBSPF+q1d8HgQNcD6R0GudKd3G25LgtFYANjR7lhmJO5frG7gcDmeR79jbDjt95gTJM/yk0mrv6+Q7FGgoOrwadODfRtFcL1d5FpKhGN7Gm8o9PEcjjkRU3qm+muymhlTaFu3VuhBkPIEaCQjmMeS45qQfm62b0W24t5brKBut5siHijjiv9QeYIPOgb0UUUBVAeEvbX9o7R6hdba0JBxqHk5+zzfUe2rY8JHSLxHZ80ykCTG5F95tB7OPqqjdgWPUwquMMdW9J/8AMeqgY0UUUAaXS7MKnegbqm5jGUPpXl6RTGig4dng3Nxb2ksTKZZkD41VkB3mw3eoxg8M19LCqH6Ipnalj3NK3siI/r+tXxQFFFFAUUVw7U2vBbLvTzRxL2yMFz6MnX1UHdRUHu/CrYLkRtLPj6mJiPxEBf1rRs/woxzFxFY3jdXu7+FjGN7O6cGUHXB9lBl4XI8R2UnNLxBnudHTHrJFVz1IaTaceT5SIcemJhp7BUs8IXTK2nt44fjIZhdW7dXcRtG2FlGSN4YIHaDUchGb25x863jIxzwXHuoLh6GXPWWFo/0oI/5BTmov4L2zsmy/yFHsqUUEB8JdyttcWF0+d0NNC26pJPWRhl0AyTvR4A/ipSLCe+GboGC3PC2B8tx/xmHAcPIX1k8Kk3hKUiC3kU4aO9tSD96UIf0Y17Qa4IVRQqKFVRhVAwAOwCtlFFBi6gggjIIwQeYNQrovP/Zl+YiW6ljGjk8Cjndhk9Mb/FMfovGTwOJvUZ6c2SNEszg7kW8s2OJhkwsv4Rhx3xjtoLToqO9BNqvPagSnM0LGGY9rJ870Mu6w7QwNFBW/h1vDPdWdkGIVQ00m72nReXIBvx1D/FrhfNmV+6RMH2qf6Uw6SXZn21fOdRFuxL3Y0/cNWVAu8cmXz4M98bBv0OD+9ejbMQ0cmM/8RSv6kYphXjKDodfTQYxTK3msG+6Qf2rOuGXZELHO4Ae1fJPtFYDZrr8nO47nw4/XB/WglXQJM7Vte6O4PsCD+tXfVGeCuKX+1U61kbdtpcbgI4so1BNXnQFJOk/Sm2sUDTv5TZ3I11d8cd1eOBzPAVGOmvhQgtg0dsyTTjQnOUQntI1dv4F17cVVLxSXEjTXTF2fiG4ns3tcADkg0HeaB/tbwlX9+SLUCzt8439GkbXkeA9XbxNJdmbGe4nKQRtc3AAMsszkhO+SRs7udfJGpxXVHayzSxW8GBLM26pI0RQMs5HYo/UgU4nxPcQ7JsyYrAGTxh1Pl3BjwJCzcd0vhc8/K5AV06+vTRpOpecRCVazbycJ2JGesBvZriVQwCbPtiyK4BwGlIYccZ4aVHvB9tJYute7u7q26zq+qkSMOj7u9nf3kOcZGMEcWq/oYooIwqhIokGgGFVQP0Ar596KSLPaGJsZXKkc8HUH/v3VT4BxD81vq15eSK4x++fPz/hW4hqztaVvjMZ6/BYSdII2RluZLe9tvnTwr5mcj46Eksg/jGR24pHtDomtjL10Epjgk3d2XV0i1zuyLnyomPz11XvBqDeKsy76kpOhZSVOMkaEHtyP3qwPBHtouj2cx3t1Q8OeaMcMuD9E8u/uq/p35+bpiY6S095s523JOeat4zWe8f3CwfBpfpFbxbPk+LuYI9UJ0kXOkkbDR0PaOGdcVNqqHaexmtwNwSPbI2/F1Xy9m3NoPpxn50R5A4zwqT9HOnKkIl3JF5eBDdRn4mbuyfk5O2NvVnlNTdfhMH90T/3dp/8A0x15WrwsFxs/MeA4uLYqSMgEXCYJHZmk7bCmkJ6+8lYc1gUQqfZl/YwoGt5exxDelkSNe12Cj9TSVumVu2RAJbk/+njZh63wFHrIrqtejFoh3hAjNzeTy2PpZ8k03UYGBoBwAoI949fy/J20UA18q4k3m/BHp/uNeHo9PKCLq9kZWBDR26LCpB4gnymI9BFSOigjXgvuWiuOqc5MsLIx7ZbOTqmb0tG0Z9AWiuJG6jaWcY3by2kzj5t3E8Dj0GSOE+kUUFe7El357yU8ZJ2fPbvM5/rTmkHRNcK+uciM8c8VP60/oCiiig0X0jLG7IMsFJUYzk+ika7QuMDJIPMeLSVI6KBd0b2vexXBktg0kwiKlRZyPhSw1wNRqMZpztjaO1rtCk42huHzkhspIgR2EhSSP3zUe2tfyxLeGJ2QtHbx5Q4OGlYkZGuu7W83PU3AivInjRiVjlSeXBx2+Vg9/DFHLdYbCaHzLC8B7TaSk+3crt8XuPsd7/ykv/RXJG6i+NrOropHxLieQE+ny9c/pjvrzo5Mk08sEgliliJ3SlzLk4JBIy2hGh780OiQ9GY5rddo30kE0Rt7Pdg66JoyWcsWK7wGcbq59Irs8GdmFu3XlBaRIPS7sSfXu13QbVmutn7R2fM2/cRW5aJzxljIODgfOUjdPbkdtc3g2uw15cHT462t5F15KXB/mFef9opt4acdp+tfTK5tsfh379PX7NuwtrrtbaIhcBra3aZwhGkhQoiFuRAJZgO8Z4Cqs6GpgROOLtcI3fuLCwz+M1Z3RzYX9j3ySu4ME7zRFzwTfKtFv8AMkMpPDOOGarforD8VaE85Lsj1JbL/AENa3AJ0I09Lw3u5/wBll8Sj9DU5uzaV3Z51H0g34l94Nb+id71F5C4V2AmkjKxoXYrJGHwFXUneB4d9aHObidh2qv4V/wC9e9GYppL2AWzBZDO775XeEaqgTfxz+djvAqxGPGbjHl1+ser0G5zPAdhz+9n5Yt6YW58Ih9lv/wDkpv8AopBtiytpy58V2hE0gxI0VlKN/wC+pjKP6xnU4IpEvUy3s2MvaWaFryedy7yvqMBuAJOgAAHknlSe22oqxm4lskIuG3bG2UyZOG1YkHeK6he1jwxipMY3vYLiG36trzaAtUZWPjOzpcLuOGXyydBkDTOKattu++um/wDxMv8A1VHdsK9vLeW4aRI5dnGV4DJvqj6HdXJOinOOetXK3GghfR7at490iSNI8RSQuWsngCkY3fKYnOcnT+GpnRRQFFFFBCulqhbiV+B8VhkyO2C8Rv0Bor3wgtrIAdf7MuB6zPHivKCv9nypA0iSOq7oRQWIGd0uumePm10nbcPzWL/cUt+wrs29YiLaM6FAR1s+MgcTIJR/tlHsrYoxoNPRQLxtJj5kEp+8Ao/3HP6UGa5PCONR/G5J9gA/emNFAtFrcHzp1H3I/wCpNe/2SD58srdvl7o/2gUxooIxtKzCLKiaBp7NeZ4rOefoFT3pds0T2sqYyQCyeldR7vXUNvIt5gCfOv4F9SRE8O7f/WrJNBAdor43syG4U/HW4BBHHK4B/YH1Vq6QMXht9pwaSLjrQOfL98g9x7qY9C4+pnvLNh5IbfQHmraHT0Yrm6KDxa5n2fLqj5aLPMEaj1r+qmgkqXrnqL+0G9LGpIQnSRGxvxn2aHkRXBJeJYT297bhnsGZwCq6xCQjrIZAPNZHwVB5bw1xmk+xrk7MuGtpj8RId6KQ6Aenl6fUedSuaxdXeW2dUeQYlR134Zh2SJz04MCDrXTuNvTXpNNSMxKdLzXyWTcrHNCwO7JG6HsKsCPYRXz50dVLe069iSxBwCe06Ko7z2dtTFrx4Ebq4bq1wGO7aypNATgn5OUBox3KcCoX0E2aL0MJorqZYAgjS2eNFG9vZ32c51wMboJ0NUfZ7YW4XbWm0xfOOX5+f2V99pzuq1pnEZ6/Ds4pLplQog35m3mfd13c6knsxUq6Pq+zdlT3r4WadVSAH5q67uOeTktj+EVLtl9EhjEkUNtb8Wt4SXMmPr528pwPogAdvemLja+0EKj+4WRyW+bI/dyxoPQB/FWjp05MznMz1lo7zeTuZpGOWtIxWO0Fe1tlGGzsNlxDE12wknPYNDrpnT9oyKb7AhS52zM6D4iwiWCEHkQCvqOQ9e9FboXN5e7VfPUxKY4M8woJY+wD8fdXV4HLUizeZvOnmZycchp++T66mpkvhEQLtCfPztmSH9Dj9qmcXRjCgw3d3FlRp1vWLnA5Shj6gRUQ8IOP7SOdd6wlA9StVm2WOqjwc/Fpr/oGf1oEgs9oIfJuYJV7JoSp/Ej8e/Fe/wBrXifK2O93206t/tkCEe01IKKBB8LYF+WSeDvlhcL+MAqfUa7rDb1tN8lcQuexZFJ/DnP6UxDUvvtiW83ysET/AHkHuoI50oBa5lUcTBaRfn3wH7CiufYWy4xtERQpuI16mVBJG7Z25cnXP+LPHpn5lFBr8LtmYr4S/NdY5R/oJil/2vGx7lFI6s7wu7KWW0WU6CJsSEcRFLhJNeweS/f1YqqNnSMUAfz1yrj+JTg/qKDpoorF3ABJIAHEk4FBlWq4uEjXedgo7ScVxPfvJpbrvf8AEfIQejm3q0rZBs0ZDSEyv2twH3V4D96BfbTCSW1Izh76U4Ix5kMGNOPM1ZdV5s9M3VpnJzcXTa+hFB/249VWHQQ3pZm1uob1RlD8XMO7kfZn1gdtdfTDY/jMST25+Nj8qNl+cDrj3eznUgvrRJY2jkGVYYIqH7LvpNnSC2uTvW7fITdnce79vRQdeytoQbTgMU4AkXz14EEfOXspas15szyWU3NqPNYcVH649emnKmHSfo25cXVmd2cakDg/eOWf3rb0b6YpN8XPiGYaFW0DejPA9xoM26YWksMmJQpKMN19DkqdKTeCPpHbWaXZuJAm8YiowSWx1mcAccZHtqSbX6P2zRyMYU3grEEDGu6eykfgT2RBN4y8sSSNGYdwuM7ueszjPoHsoHlztK62zmK1VrayOkszjypO5RppjkPWeVbumN2llaxbMsVzNMNxVByQG0Z2727dOZ4CnnS3plb2Ee7lXmxiOFDr3bwHmr/4KRdHNmeKiXau1HxO4yFb/DB4KB9MjQDlw7aDT0zAsNmw7Ogy80/xagfOyfLbuyxAHpPYanWwNlrbW8UC8I0AJ7TzPrNQzoXYS31ydqXS7q43bSPsXXyte7OvMknhirDoKt8III2rAc+dZz//AK5anPRPakU9tF1ThikaK68CpCDRgdR/WoX4QkztSz55tpxj/RL76k9rsNJ7e1lRzFOLeILNHjexuDRhwde4/odaCTUVHIdvvARHfqsZOizpnqX9JPybdzadh44kdAVruJwiM7eailm9AGT+lbKjnTi4TqVgdt0TtiQ8xEg35W9SDAP0nUc6D3wX2xkuDK64MUGWzylu5DM4z/CgjHoZa9qUeDyxZLMSOu7Jcs08i/RMnmr/AKUCr6FFFBILy2WWN43GVdSrDtBGDXzpeWb2l08Emc53CTzZB5D/APyRYPpjYcjX0jVaeGXowJYTdLkbibk4UZJTOVfTUmNsn7rNQVjNtTJ3YV61+eD5K+luHqGteJs0vg3Db55INEHq5+vNdGzSNzAVUKkqyrwBHHHaOYPMEV1UHijGg0HdXtFFAqgnEMkEhZd6JrjfjaRUby5CVZd8hSCpHA8jTC5271r5Wa4h4DdSNJV9OU3uPbnGlcV/cFm6mPdL48piMiMHn6TyFabnZMSRqqIgYsqB3+aXYLvkjXTOdOygf2t7OoSVJluoS4Vgse665OM6H5p4jFOdsbLjuYmikGh4EcQe0VxdGHMiyTn/ABXGh4/FqIyW/jbdyRyOmvGnVBCujl7JZzCyuWyp+Qk5Hu/7cjpT3bvRqC6+UXD8nXRv+/rrk6ebME1qzAeXF5aEaEY46+j9hTHo3tE3FtFKeLL5XpGh/Wgi0/Ry9t43EF1vx7pysnYF5Zzyzwrg8F+zr2dbpLS4W3X4vrWIyxzv7oXs+d2casLaPyMv+W/8pqO+ATzb30w/tLQS3oz0FtbImQ5lm1Jml4jmSBwXtzx76jNjbnbd400m8LCBsRIdBI3bj9+4gdtSbwobRMGzpivF8Rg/fOvr3c+ym3RbZotrSCEfNjGfvHVuHeTQbNuXrwxZijDuWRI11CgsQATgaKvE9wqM7U2pcxMUe9VpdN5Ley3wgPAsTJhcnhvHWpvVdxpG9/1UgjmXxybeTzg5eBGV2GoPU7pTXzetXhvGg4ekchuryC43TDFbwP1sk+EBO62irkkknkO2p90WQrZ2wYFSIY8g8R5IpBtXY0NlOLyO3j6k4Fwixj4vGcSoMaYyd4DiNeVTGOQMAykEEAgjgQeBoMZoVdSrqGUjBDDIPqqNnZdxZ+VZnrYOdrIdVH/Bc8PutkcACKlFFAt2LtuG5B6tjvLpJG43XQ9jIdRUY6o7R2h1a6xEmI9nUxODOdPrJNyIdyv2Cuzp9FEsaygmO5J3IZUIVhoSxY/ORVBZgezTXFSPwW7BEMHXlSpmVBGrcUhQHqwexjku3e+OQoJvRRRQFYugIIIBBGCDwINZUUHz3016ONsu6yoJtpc7hA4AZO595ATgfOTvU51IwIBByCMg1fHSDYsV5A8EwyjjiOKnkynkQeBr532lYzbLufFbojq21ikAwpHaOwdoPmnuNAxpbf3rFuphwZD5zcox2nv7BRf3rFuphwZD5zcox2nv7BXTYWSxLurk51ZjxY9pNB7Y2axLurz1ZjxY9pNa9rLmIgglcr1gXiU3hvY793NdlcG174xr5OC5BIzyA4sRx7B3kigfdDbgPCxJzJ1jGXs3m8rI/hIIx780+pB0N2Q1vCd8brOQd3jugKAAe/tp/Qce2pQlvMx4CN8/hNJPBzEVsUzzZiPRmuLpXtNrphZWuGLfLONQo7MjT0+ypbYWixRpGgwqKAPVQebR+Rl/y3/lNR3wCebe+mH9pakW0fkZf8t/5TUd8Anm3vph/aWgb+G2JjYKRnCzqW9G6w19ZFT2CUMqsODKCMdhGRS/pNsgXdrLAdC6ndJ5MNVPtqP+DDb/AF1v4vLlbi28h1bjgaA69nA9mO+gmlV5siVF2gvi7F0M0ygjXKOvWSnhqqTAAPwzKRk40sMGq96Lz+J3XUyjgkdtvfR3Wcwtw82UMRkfPTHMUFgkZ0Oo5g1F7BvEJlt2P91mP92Y/wCG54xEnkeKf6h2CpTXLtPZ8dxE8UoyjjB7e4g8iDqDQdVFIOj+0HV2tLlszoMxvjHXR/TH8Q4MB6edJunm2HkdNnWq7802BKAcYU8FzyDaljyUHmRQatkwf2xtAnjaxDyuwx72QNeczLk/8OMDi2l0gYpL0P6OpY2ywqd5vOlfGN9zxPo5AcgAKd0BRRRQFFFFAUk6XdF4NoW7QTrpxRx5yN9JT/TnS2+6Ry3EjW+zQjMhImuZATDER80Yx1j8sA4XiewwiwuduXkkyw3UbxxuF66ErHG3aEYxPvkcyNB2mgiF10bu9lymGWF5omyyTwozZ+8BkjlodR3ismuiP8G4/wCXk/6anzdBdqSayXoB75p2P/1vEP09lbF8ExchprpWI/8ATqx9sjMaCrpukcSnBWTe+iUIP60vO2B4ykjxSmIbum4dd3eOBy87dP8Apq9rXwYwrjeurpu4GJB/shDD20wTwfWPzklk/wA2eVx7Gcj2Cgp2fp3plLWYjHFxuj266VGtqdJry4ITKxoeIhcE+s7xOfZX0pa9DLCPVLOBT29WvuptDZRp5kaL91QP2FB807Au7iJNy02dIc8W6uaRmI5ndjHs4CncUG3ZfMsio/ijCEfmyCvoKigodug+3ZgQzxxg5BBZRoRj5qtWewvBptiwDm1mtj1mN9WzjyQccVP0j2VetFBS8t50hhPxmz4ZVHExHU+gLJn/AG1Buk99dNOt0lhdWNyPOfdfdcY5qYhg6d4I48M19Q0UHzjYeFm5TAnt45D2xvut+Hysn0AVjt3ppb3bg7kkD9RMu9INN4brxEEHisi6d719CXOyoJPPhjb7yKf6Uiu/B3s2TjaRrnnHlD7UINAr2XtqCdFaOaJiyqSqyKSCRkjAOdDpTDFJL7wK7OfzTPH3LIGH/wBiMf1pa3gdlj//AM+0ZlxjAYEYx/luv7UGPhK2jFBbpIWxcq+9aburb4xnT6ONG5agcSKceCroa8Cte3mWvJxkhv8ADDHOO5jpns3VAxio1N4L77rllndL3cHkjxh4CpByCp3GIIOvHjWzY8O17jrBbXEkDQyFJY7m6SYoR2qLZTgjUHeOeVBctFQSOLbduhkea2utzUwrEUdwOIVgQA2OGQcnAqWbE2vFdQrNC28re1TzVhxDA6EGg76KKKDXcTqis7HCqCScZ0HcNarVul0O0ZWiku0srVTulHkEU9x3eVgxxnhp5Z7RVnVzXWz4pQRJGj547yg/uKCCwXMd8PFrV0t9mx5R3jIVp8aFIjnyYx85wMtnCkamprZyW8SLHG0SIgAVVZQAByAzSo9A9m/Ybb8pfdR8Atm/Ybb8pfdQO/H4vrE/GPfR4/F9Yn4x76SfALZv2G2/KX3UfALZv2G2/KX3UDvx+L6xPxj30ePxfWJ+Me+knwC2b9htvyl91HwC2b9htvyl91A78fi+sT8Y99Hj8X1ifjHvpJ8Atm/Ybb8pfdR8Atm/Ybb8pfdQO/H4vrE/GPfR4/F9Yn4x76SfALZv2G2/KX3UfALZv2G2/KX3UDvx+L6xPxj30ePxfWJ+Me+knwC2b9htvyl91HwC2b9htvyl91A78fi+sT8Y99Hj8X1ifjHvpJ8Atm/Ybb8pfdR8Atm/Ybb8pfdQO/H4vrE/GPfR4/F9Yn4x76SfALZv2G2/KX3UfALZv2G2/KX3UDvx+L6xPxj30ePxfWJ+Me+knwC2b9htvyl91HwC2b9htvyl91A78fi+sT8Y99RbpQOqkW/tWR5Y13Z4g4+Pi444/KJqVPew5jHd8Atm/Ybb8pfdR8Atm/Ybb8pfdQZR9ONnFFk8dtgGUMA0yBsH+EnOe7FQ/a3Sm1t7nxvZ8hmMhAu7eKN2Eo4CRCFwso9OGHHGM1PrPo7axDEdtCg/hjX3UxRABgAAd1Brs7kSIsi53WUEbwKnUcwdQe40VuooP//Z"/>
          <p:cNvSpPr>
            <a:spLocks noChangeAspect="1" noChangeArrowheads="1"/>
          </p:cNvSpPr>
          <p:nvPr/>
        </p:nvSpPr>
        <p:spPr bwMode="auto">
          <a:xfrm>
            <a:off x="155577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6" name="Textfeld 65"/>
          <p:cNvSpPr txBox="1"/>
          <p:nvPr userDrawn="1"/>
        </p:nvSpPr>
        <p:spPr>
          <a:xfrm>
            <a:off x="3546956" y="266495"/>
            <a:ext cx="485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baseline="0" dirty="0">
                <a:latin typeface="Arial" panose="020B0604020202020204" pitchFamily="34" charset="0"/>
                <a:cs typeface="Arial" panose="020B0604020202020204" pitchFamily="34" charset="0"/>
              </a:rPr>
              <a:t>Berlin</a:t>
            </a:r>
          </a:p>
        </p:txBody>
      </p:sp>
      <p:pic>
        <p:nvPicPr>
          <p:cNvPr id="24" name="Grafik 23" descr="D0799_031.tif"/>
          <p:cNvPicPr>
            <a:picLocks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3661299" y="2715990"/>
            <a:ext cx="5256000" cy="2016000"/>
          </a:xfrm>
          <a:prstGeom prst="rect">
            <a:avLst/>
          </a:prstGeom>
        </p:spPr>
      </p:pic>
      <p:pic>
        <p:nvPicPr>
          <p:cNvPr id="29" name="Grafik 28" descr="D0347_672_entzerrt.jpg"/>
          <p:cNvPicPr>
            <a:picLocks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>
          <a:xfrm>
            <a:off x="-72000" y="-20538"/>
            <a:ext cx="3384000" cy="5184000"/>
          </a:xfrm>
          <a:prstGeom prst="rect">
            <a:avLst/>
          </a:prstGeom>
        </p:spPr>
      </p:pic>
      <p:sp>
        <p:nvSpPr>
          <p:cNvPr id="22" name="Datumsplatzhalter 21"/>
          <p:cNvSpPr>
            <a:spLocks noGrp="1"/>
          </p:cNvSpPr>
          <p:nvPr userDrawn="1">
            <p:ph type="dt" sz="half" idx="10"/>
          </p:nvPr>
        </p:nvSpPr>
        <p:spPr>
          <a:xfrm>
            <a:off x="107504" y="4958000"/>
            <a:ext cx="3960000" cy="172800"/>
          </a:xfrm>
        </p:spPr>
        <p:txBody>
          <a:bodyPr/>
          <a:lstStyle/>
          <a:p>
            <a:r>
              <a:rPr lang="de-DE"/>
              <a:t>2020-09-01</a:t>
            </a:r>
            <a:endParaRPr lang="de-DE" dirty="0"/>
          </a:p>
        </p:txBody>
      </p:sp>
      <p:sp>
        <p:nvSpPr>
          <p:cNvPr id="25" name="Foliennummernplatzhalter 24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6" name="Fußzeilenplatzhalter 25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ESMRMB 2020, Open Source MRI, Lukas Winter</a:t>
            </a:r>
            <a:endParaRPr lang="de-DE" dirty="0"/>
          </a:p>
        </p:txBody>
      </p:sp>
      <p:grpSp>
        <p:nvGrpSpPr>
          <p:cNvPr id="17" name="Gruppieren 16"/>
          <p:cNvGrpSpPr/>
          <p:nvPr userDrawn="1"/>
        </p:nvGrpSpPr>
        <p:grpSpPr>
          <a:xfrm>
            <a:off x="3661087" y="4816426"/>
            <a:ext cx="5267297" cy="174829"/>
            <a:chOff x="3661087" y="4816426"/>
            <a:chExt cx="5267297" cy="174829"/>
          </a:xfrm>
        </p:grpSpPr>
        <p:cxnSp>
          <p:nvCxnSpPr>
            <p:cNvPr id="18" name="Gerade Verbindung 17"/>
            <p:cNvCxnSpPr/>
            <p:nvPr userDrawn="1"/>
          </p:nvCxnSpPr>
          <p:spPr>
            <a:xfrm>
              <a:off x="3672384" y="4816426"/>
              <a:ext cx="5256000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Grafik 18" descr="Schriftzug 1.jpg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661087" y="4847256"/>
              <a:ext cx="3701307" cy="143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Text Box 18"/>
          <p:cNvSpPr txBox="1">
            <a:spLocks noChangeArrowheads="1"/>
          </p:cNvSpPr>
          <p:nvPr userDrawn="1"/>
        </p:nvSpPr>
        <p:spPr bwMode="auto">
          <a:xfrm>
            <a:off x="4253718" y="885337"/>
            <a:ext cx="248901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18000" bIns="0">
            <a:spAutoFit/>
          </a:bodyPr>
          <a:lstStyle/>
          <a:p>
            <a:pPr algn="l"/>
            <a:r>
              <a:rPr lang="en-US" sz="1600" dirty="0">
                <a:latin typeface="Arial" pitchFamily="34" charset="0"/>
                <a:cs typeface="Arial" pitchFamily="34" charset="0"/>
              </a:rPr>
              <a:t>Temperature and  </a:t>
            </a:r>
          </a:p>
          <a:p>
            <a:pPr algn="l"/>
            <a:r>
              <a:rPr lang="en-US" sz="1600" dirty="0">
                <a:latin typeface="Arial" pitchFamily="34" charset="0"/>
                <a:cs typeface="Arial" pitchFamily="34" charset="0"/>
              </a:rPr>
              <a:t>Synchrotron Radiation</a:t>
            </a:r>
          </a:p>
        </p:txBody>
      </p:sp>
      <p:sp>
        <p:nvSpPr>
          <p:cNvPr id="21" name="Text Box 18"/>
          <p:cNvSpPr txBox="1">
            <a:spLocks noChangeArrowheads="1"/>
          </p:cNvSpPr>
          <p:nvPr userDrawn="1"/>
        </p:nvSpPr>
        <p:spPr bwMode="auto">
          <a:xfrm>
            <a:off x="4253718" y="1605417"/>
            <a:ext cx="338922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18000" bIns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Medical Physics and Metrological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Information Technology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D8BBBDA2-ABD6-47A8-AE76-DC2D7F692DD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45825" y="1563638"/>
            <a:ext cx="576000" cy="5760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2EB02096-509D-49DB-B2C5-6D106BEDEB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645825" y="843558"/>
            <a:ext cx="576000" cy="576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links+Überschrift+Aufzählung/Inhalte_Linie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/>
          <p:cNvSpPr>
            <a:spLocks noGrp="1"/>
          </p:cNvSpPr>
          <p:nvPr>
            <p:ph sz="quarter" idx="12"/>
          </p:nvPr>
        </p:nvSpPr>
        <p:spPr>
          <a:xfrm>
            <a:off x="108000" y="972000"/>
            <a:ext cx="8780598" cy="378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2020-09-01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ESMRMB 2020, Open Source MRI, Lukas Winter</a:t>
            </a:r>
            <a:endParaRPr lang="de-DE" dirty="0"/>
          </a:p>
        </p:txBody>
      </p:sp>
      <p:sp>
        <p:nvSpPr>
          <p:cNvPr id="11" name="Titel 6"/>
          <p:cNvSpPr>
            <a:spLocks noGrp="1"/>
          </p:cNvSpPr>
          <p:nvPr>
            <p:ph type="title"/>
          </p:nvPr>
        </p:nvSpPr>
        <p:spPr>
          <a:xfrm>
            <a:off x="1393285" y="164151"/>
            <a:ext cx="7640727" cy="5832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215999" y="655200"/>
            <a:ext cx="8712000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Grafik 13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" y="162145"/>
            <a:ext cx="1188000" cy="4311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links+Überschrift+Aufzählung/Inhalte+2 Lin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/>
          <p:cNvSpPr>
            <a:spLocks noGrp="1"/>
          </p:cNvSpPr>
          <p:nvPr>
            <p:ph sz="quarter" idx="12"/>
          </p:nvPr>
        </p:nvSpPr>
        <p:spPr>
          <a:xfrm>
            <a:off x="108000" y="972000"/>
            <a:ext cx="8780598" cy="378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2020-09-01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ESMRMB 2020, Open Source MRI, Lukas Winter</a:t>
            </a:r>
            <a:endParaRPr lang="de-DE" dirty="0"/>
          </a:p>
        </p:txBody>
      </p:sp>
      <p:sp>
        <p:nvSpPr>
          <p:cNvPr id="11" name="Titel 6"/>
          <p:cNvSpPr>
            <a:spLocks noGrp="1"/>
          </p:cNvSpPr>
          <p:nvPr>
            <p:ph type="title"/>
          </p:nvPr>
        </p:nvSpPr>
        <p:spPr>
          <a:xfrm>
            <a:off x="1392370" y="164151"/>
            <a:ext cx="7626106" cy="5832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215999" y="655200"/>
            <a:ext cx="8712000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Grafik 21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" y="162145"/>
            <a:ext cx="1188000" cy="431183"/>
          </a:xfrm>
          <a:prstGeom prst="rect">
            <a:avLst/>
          </a:prstGeom>
        </p:spPr>
      </p:pic>
      <p:grpSp>
        <p:nvGrpSpPr>
          <p:cNvPr id="14" name="Gruppieren 13"/>
          <p:cNvGrpSpPr/>
          <p:nvPr userDrawn="1"/>
        </p:nvGrpSpPr>
        <p:grpSpPr>
          <a:xfrm>
            <a:off x="203201" y="4816426"/>
            <a:ext cx="8723297" cy="174830"/>
            <a:chOff x="203201" y="4816426"/>
            <a:chExt cx="8723297" cy="174830"/>
          </a:xfrm>
        </p:grpSpPr>
        <p:cxnSp>
          <p:nvCxnSpPr>
            <p:cNvPr id="23" name="Gerade Verbindung 22"/>
            <p:cNvCxnSpPr/>
            <p:nvPr userDrawn="1"/>
          </p:nvCxnSpPr>
          <p:spPr>
            <a:xfrm>
              <a:off x="214498" y="4816426"/>
              <a:ext cx="8712000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uppieren 12"/>
            <p:cNvGrpSpPr/>
            <p:nvPr userDrawn="1"/>
          </p:nvGrpSpPr>
          <p:grpSpPr>
            <a:xfrm>
              <a:off x="203201" y="4847256"/>
              <a:ext cx="8723297" cy="144000"/>
              <a:chOff x="203201" y="4847256"/>
              <a:chExt cx="8723297" cy="144000"/>
            </a:xfrm>
          </p:grpSpPr>
          <p:pic>
            <p:nvPicPr>
              <p:cNvPr id="25" name="Grafik 24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3201" y="4847256"/>
                <a:ext cx="3701307" cy="1439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Grafik 25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414498" y="4847256"/>
                <a:ext cx="1512000" cy="144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Gegenüber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16"/>
          <p:cNvSpPr>
            <a:spLocks noGrp="1"/>
          </p:cNvSpPr>
          <p:nvPr>
            <p:ph sz="quarter" idx="13"/>
          </p:nvPr>
        </p:nvSpPr>
        <p:spPr>
          <a:xfrm>
            <a:off x="108000" y="972000"/>
            <a:ext cx="4284002" cy="378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Inhaltsplatzhalter 16"/>
          <p:cNvSpPr>
            <a:spLocks noGrp="1"/>
          </p:cNvSpPr>
          <p:nvPr>
            <p:ph sz="quarter" idx="14"/>
          </p:nvPr>
        </p:nvSpPr>
        <p:spPr>
          <a:xfrm>
            <a:off x="4604057" y="972000"/>
            <a:ext cx="4284002" cy="378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107505" y="164151"/>
            <a:ext cx="8780598" cy="5832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2020-09-01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ESMRMB 2020, Open Source MRI, Lukas Winter</a:t>
            </a:r>
            <a:endParaRPr lang="de-DE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Gegenüberstellung+Logo rechts +2 Lin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16"/>
          <p:cNvSpPr>
            <a:spLocks noGrp="1"/>
          </p:cNvSpPr>
          <p:nvPr>
            <p:ph sz="quarter" idx="13"/>
          </p:nvPr>
        </p:nvSpPr>
        <p:spPr>
          <a:xfrm>
            <a:off x="108000" y="972000"/>
            <a:ext cx="4284002" cy="378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Inhaltsplatzhalter 16"/>
          <p:cNvSpPr>
            <a:spLocks noGrp="1"/>
          </p:cNvSpPr>
          <p:nvPr>
            <p:ph sz="quarter" idx="14"/>
          </p:nvPr>
        </p:nvSpPr>
        <p:spPr>
          <a:xfrm>
            <a:off x="4604057" y="972000"/>
            <a:ext cx="4284002" cy="378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>
          <a:xfrm>
            <a:off x="107505" y="164151"/>
            <a:ext cx="8780598" cy="5832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215999" y="655200"/>
            <a:ext cx="8712000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atumsplatzhalt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2020-09-01</a:t>
            </a:r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ESMRMB 2020, Open Source MRI, Lukas Winter</a:t>
            </a:r>
            <a:endParaRPr lang="de-DE" dirty="0"/>
          </a:p>
        </p:txBody>
      </p:sp>
      <p:pic>
        <p:nvPicPr>
          <p:cNvPr id="21" name="Grafik 20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1664" y="162145"/>
            <a:ext cx="1188000" cy="431183"/>
          </a:xfrm>
          <a:prstGeom prst="rect">
            <a:avLst/>
          </a:prstGeom>
        </p:spPr>
      </p:pic>
      <p:grpSp>
        <p:nvGrpSpPr>
          <p:cNvPr id="22" name="Gruppieren 21"/>
          <p:cNvGrpSpPr/>
          <p:nvPr userDrawn="1"/>
        </p:nvGrpSpPr>
        <p:grpSpPr>
          <a:xfrm>
            <a:off x="203201" y="4816426"/>
            <a:ext cx="8723297" cy="174830"/>
            <a:chOff x="203201" y="4816426"/>
            <a:chExt cx="8723297" cy="174830"/>
          </a:xfrm>
        </p:grpSpPr>
        <p:cxnSp>
          <p:nvCxnSpPr>
            <p:cNvPr id="23" name="Gerade Verbindung 22"/>
            <p:cNvCxnSpPr/>
            <p:nvPr userDrawn="1"/>
          </p:nvCxnSpPr>
          <p:spPr>
            <a:xfrm>
              <a:off x="214498" y="4816426"/>
              <a:ext cx="8712000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uppieren 12"/>
            <p:cNvGrpSpPr/>
            <p:nvPr userDrawn="1"/>
          </p:nvGrpSpPr>
          <p:grpSpPr>
            <a:xfrm>
              <a:off x="203201" y="4847256"/>
              <a:ext cx="8723297" cy="144000"/>
              <a:chOff x="203201" y="4847256"/>
              <a:chExt cx="8723297" cy="144000"/>
            </a:xfrm>
          </p:grpSpPr>
          <p:pic>
            <p:nvPicPr>
              <p:cNvPr id="25" name="Grafik 24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3201" y="4847256"/>
                <a:ext cx="3701307" cy="1439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Grafik 25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414498" y="4847256"/>
                <a:ext cx="1512000" cy="144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Gegenüberstellung+Logo links + 2 Lin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16"/>
          <p:cNvSpPr>
            <a:spLocks noGrp="1"/>
          </p:cNvSpPr>
          <p:nvPr>
            <p:ph sz="quarter" idx="13"/>
          </p:nvPr>
        </p:nvSpPr>
        <p:spPr>
          <a:xfrm>
            <a:off x="108000" y="972000"/>
            <a:ext cx="4284002" cy="378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Inhaltsplatzhalter 16"/>
          <p:cNvSpPr>
            <a:spLocks noGrp="1"/>
          </p:cNvSpPr>
          <p:nvPr>
            <p:ph sz="quarter" idx="14"/>
          </p:nvPr>
        </p:nvSpPr>
        <p:spPr>
          <a:xfrm>
            <a:off x="4604057" y="972000"/>
            <a:ext cx="4284002" cy="378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>
          <a:xfrm>
            <a:off x="1392370" y="164151"/>
            <a:ext cx="7626106" cy="5832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215999" y="655200"/>
            <a:ext cx="8712000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atumsplatzhalt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2020-09-01</a:t>
            </a:r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ESMRMB 2020, Open Source MRI, Lukas Winter</a:t>
            </a:r>
            <a:endParaRPr lang="de-DE" dirty="0"/>
          </a:p>
        </p:txBody>
      </p:sp>
      <p:pic>
        <p:nvPicPr>
          <p:cNvPr id="21" name="Grafik 20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4498" y="162145"/>
            <a:ext cx="1188000" cy="431183"/>
          </a:xfrm>
          <a:prstGeom prst="rect">
            <a:avLst/>
          </a:prstGeom>
        </p:spPr>
      </p:pic>
      <p:grpSp>
        <p:nvGrpSpPr>
          <p:cNvPr id="22" name="Gruppieren 21"/>
          <p:cNvGrpSpPr/>
          <p:nvPr userDrawn="1"/>
        </p:nvGrpSpPr>
        <p:grpSpPr>
          <a:xfrm>
            <a:off x="203201" y="4816426"/>
            <a:ext cx="8723297" cy="174830"/>
            <a:chOff x="203201" y="4816426"/>
            <a:chExt cx="8723297" cy="174830"/>
          </a:xfrm>
        </p:grpSpPr>
        <p:cxnSp>
          <p:nvCxnSpPr>
            <p:cNvPr id="23" name="Gerade Verbindung 22"/>
            <p:cNvCxnSpPr/>
            <p:nvPr userDrawn="1"/>
          </p:nvCxnSpPr>
          <p:spPr>
            <a:xfrm>
              <a:off x="214498" y="4816426"/>
              <a:ext cx="8712000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uppieren 12"/>
            <p:cNvGrpSpPr/>
            <p:nvPr userDrawn="1"/>
          </p:nvGrpSpPr>
          <p:grpSpPr>
            <a:xfrm>
              <a:off x="203201" y="4847256"/>
              <a:ext cx="8723297" cy="144000"/>
              <a:chOff x="203201" y="4847256"/>
              <a:chExt cx="8723297" cy="144000"/>
            </a:xfrm>
          </p:grpSpPr>
          <p:pic>
            <p:nvPicPr>
              <p:cNvPr id="25" name="Grafik 24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3201" y="4847256"/>
                <a:ext cx="3701307" cy="1439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Grafik 25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414498" y="4847256"/>
                <a:ext cx="1512000" cy="144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Gegenüberstellung+Lini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16"/>
          <p:cNvSpPr>
            <a:spLocks noGrp="1"/>
          </p:cNvSpPr>
          <p:nvPr>
            <p:ph sz="quarter" idx="13"/>
          </p:nvPr>
        </p:nvSpPr>
        <p:spPr>
          <a:xfrm>
            <a:off x="108000" y="972000"/>
            <a:ext cx="4284002" cy="378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Inhaltsplatzhalter 16"/>
          <p:cNvSpPr>
            <a:spLocks noGrp="1"/>
          </p:cNvSpPr>
          <p:nvPr>
            <p:ph sz="quarter" idx="14"/>
          </p:nvPr>
        </p:nvSpPr>
        <p:spPr>
          <a:xfrm>
            <a:off x="4604057" y="972000"/>
            <a:ext cx="4284002" cy="378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107505" y="164151"/>
            <a:ext cx="8780598" cy="5832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2020-09-01</a:t>
            </a:r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ESMRMB 2020, Open Source MRI, Lukas Winter</a:t>
            </a:r>
            <a:endParaRPr lang="de-DE" dirty="0"/>
          </a:p>
        </p:txBody>
      </p:sp>
      <p:grpSp>
        <p:nvGrpSpPr>
          <p:cNvPr id="18" name="Gruppieren 17"/>
          <p:cNvGrpSpPr/>
          <p:nvPr userDrawn="1"/>
        </p:nvGrpSpPr>
        <p:grpSpPr>
          <a:xfrm>
            <a:off x="203201" y="4816426"/>
            <a:ext cx="8723297" cy="174830"/>
            <a:chOff x="203201" y="4816426"/>
            <a:chExt cx="8723297" cy="174830"/>
          </a:xfrm>
        </p:grpSpPr>
        <p:cxnSp>
          <p:nvCxnSpPr>
            <p:cNvPr id="19" name="Gerade Verbindung 18"/>
            <p:cNvCxnSpPr/>
            <p:nvPr userDrawn="1"/>
          </p:nvCxnSpPr>
          <p:spPr>
            <a:xfrm>
              <a:off x="214498" y="4816426"/>
              <a:ext cx="8712000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uppieren 12"/>
            <p:cNvGrpSpPr/>
            <p:nvPr userDrawn="1"/>
          </p:nvGrpSpPr>
          <p:grpSpPr>
            <a:xfrm>
              <a:off x="203201" y="4847256"/>
              <a:ext cx="8723297" cy="144000"/>
              <a:chOff x="203201" y="4847256"/>
              <a:chExt cx="8723297" cy="144000"/>
            </a:xfrm>
          </p:grpSpPr>
          <p:pic>
            <p:nvPicPr>
              <p:cNvPr id="21" name="Grafik 20" descr="Schriftzug 1.jpg"/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203201" y="4847256"/>
                <a:ext cx="3701307" cy="1439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Grafik 21" descr="Schriftzug 2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7414498" y="4847256"/>
                <a:ext cx="1512000" cy="144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ressu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Impresum_1.jp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845" y="1832055"/>
            <a:ext cx="1981200" cy="30266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arbeitungshinwe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 userDrawn="1"/>
        </p:nvSpPr>
        <p:spPr>
          <a:xfrm>
            <a:off x="266401" y="141480"/>
            <a:ext cx="8344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Bearbeitungshinweise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266404" y="897564"/>
            <a:ext cx="86980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Kopf- und Fußzeile</a:t>
            </a:r>
            <a:r>
              <a:rPr lang="de-DE" sz="1200" b="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(ist im Folienmaster hinterlegt):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Aktivieren</a:t>
            </a:r>
            <a: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Kopf- und Fußzeile in der Bearbeitungsansicht: </a:t>
            </a:r>
            <a:b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Registerkarte „Einfügen“ aufrufen/Kopf-Fußzeile-Feld öffnen/ Felder „Datum“, „Foliennummer“ und „Fußzeile“ anhaken/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benötigte Daten in die Felder des Fensters eingeben/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Entscheiden, ob diese Daten für alle oder eine Folie übernommen werden sollen.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Deaktivieren</a:t>
            </a:r>
            <a: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der Bearbeitungsansicht: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Registerkarte „Einfügen“ aufrufen/Kopf-Fußzeile-Feld öffnen/die Häkchen entfernen, für alle Folien oder für die aktuell bearbeitete  übernehmen.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266403" y="627541"/>
            <a:ext cx="86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Bitte nach</a:t>
            </a:r>
            <a: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Möglichkeit </a:t>
            </a:r>
            <a:r>
              <a:rPr lang="de-DE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nicht den Folienmaster</a:t>
            </a:r>
            <a: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verändern.</a:t>
            </a:r>
          </a:p>
          <a:p>
            <a:endParaRPr lang="de-DE" sz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266404" y="3129807"/>
            <a:ext cx="86980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Falls Sie für Ihren Vortrag Fotos z. B. Ihres Arbeitsbereiches)benötigen, wenden Sie sich bitte an die Bildstelle (Z.169). </a:t>
            </a:r>
          </a:p>
          <a:p>
            <a:endParaRPr lang="de-DE" sz="1200" baseline="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Verwendung</a:t>
            </a:r>
            <a:r>
              <a:rPr lang="de-DE" sz="1200" b="1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Layout-Angebote „Standort Braunschweig“ und „Standort Berlin“ ist optional, ebenfalls die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Verwendung der Schlussfolie</a:t>
            </a:r>
            <a: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diese sollte nicht für Präsentationen in größeren Räumen eingesetzt werden.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aseline="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Bitte verzichten Sie am Schluss des Vortrags auf den nicht mehr zeitgemäßen Satz „Vielen Dank für Ihre Aufmerksamkeit“ – ersetzen Sie ihn durch ein aussagekräftiges Foto, eine Aufforderung zur Diskussion o. ä. </a:t>
            </a:r>
          </a:p>
          <a:p>
            <a:endParaRPr lang="de-DE" sz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 userDrawn="1"/>
        </p:nvSpPr>
        <p:spPr>
          <a:xfrm>
            <a:off x="266401" y="2643758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baseline="0" dirty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Um Logos usw. rasch ein- oder auszublenden, können Sie die in der Registerkarte „Entwurf“ ganz rechts außen das Feld „Hintergrundformate einblenden“ aktivieren bzw. deaktivieren.</a:t>
            </a:r>
          </a:p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849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vorga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 userDrawn="1"/>
        </p:nvSpPr>
        <p:spPr>
          <a:xfrm>
            <a:off x="266401" y="141480"/>
            <a:ext cx="8344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Gestaltungshilfen</a:t>
            </a:r>
            <a:r>
              <a:rPr lang="de-DE" sz="28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7" name="Rechteck 6"/>
          <p:cNvSpPr/>
          <p:nvPr userDrawn="1"/>
        </p:nvSpPr>
        <p:spPr>
          <a:xfrm>
            <a:off x="378605" y="882838"/>
            <a:ext cx="1673118" cy="1032821"/>
          </a:xfrm>
          <a:prstGeom prst="rect">
            <a:avLst/>
          </a:prstGeom>
          <a:solidFill>
            <a:srgbClr val="009BC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8" name="Textfeld 7"/>
          <p:cNvSpPr txBox="1"/>
          <p:nvPr userDrawn="1"/>
        </p:nvSpPr>
        <p:spPr>
          <a:xfrm>
            <a:off x="2123730" y="830089"/>
            <a:ext cx="23547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PTB-Blau:</a:t>
            </a:r>
          </a:p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Farbmodell RGB</a:t>
            </a:r>
          </a:p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de-DE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 = 0</a:t>
            </a:r>
          </a:p>
          <a:p>
            <a:r>
              <a:rPr lang="de-DE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G = 155</a:t>
            </a:r>
          </a:p>
          <a:p>
            <a:r>
              <a:rPr lang="de-DE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B = 206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/>
          <p:cNvSpPr txBox="1"/>
          <p:nvPr userDrawn="1"/>
        </p:nvSpPr>
        <p:spPr>
          <a:xfrm>
            <a:off x="266402" y="2427734"/>
            <a:ext cx="87700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Überschrift</a:t>
            </a:r>
            <a:r>
              <a:rPr lang="de-DE" sz="1200" b="1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Arial 28 Fettdruck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Überschrift 2</a:t>
            </a:r>
            <a: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Texte: Arial 24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="0" i="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b="0" i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einem Vortrag</a:t>
            </a:r>
            <a:r>
              <a:rPr lang="de-DE" sz="1200" b="0" i="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verwendete Schriftgrößen sollen nicht kleiner als 18, besser 20 </a:t>
            </a:r>
            <a:r>
              <a:rPr lang="de-DE" sz="1200" b="0" i="0" baseline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r>
              <a:rPr lang="de-DE" sz="1200" b="0" i="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sein; Schriften ohne Serifen können die Zuschauer besser entziffern. In einer Präsentation möglichst eine Schriftart beibehalten</a:t>
            </a:r>
            <a:r>
              <a:rPr lang="de-DE" sz="1800" b="0" i="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de-DE" sz="1800" b="0" i="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9"/>
          <p:cNvSpPr/>
          <p:nvPr userDrawn="1"/>
        </p:nvSpPr>
        <p:spPr>
          <a:xfrm>
            <a:off x="3906112" y="897564"/>
            <a:ext cx="1674000" cy="1047600"/>
          </a:xfrm>
          <a:prstGeom prst="rect">
            <a:avLst/>
          </a:prstGeom>
          <a:solidFill>
            <a:srgbClr val="0073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de-DE" sz="4000" b="1" kern="1200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>
            <a:off x="5641434" y="849362"/>
            <a:ext cx="339506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Blauton</a:t>
            </a:r>
            <a:r>
              <a:rPr lang="de-DE" sz="12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nur zur Verwendung</a:t>
            </a:r>
            <a:br>
              <a:rPr lang="de-DE" sz="12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de-DE" sz="12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Präsentationen und deren Ausdruck:</a:t>
            </a:r>
          </a:p>
          <a:p>
            <a:r>
              <a:rPr lang="de-DE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Farbmodell RGB</a:t>
            </a:r>
          </a:p>
          <a:p>
            <a:r>
              <a:rPr lang="de-DE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 = 0</a:t>
            </a:r>
          </a:p>
          <a:p>
            <a:r>
              <a:rPr lang="de-DE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 = 115</a:t>
            </a:r>
          </a:p>
          <a:p>
            <a:r>
              <a:rPr lang="de-DE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 = 170</a:t>
            </a:r>
          </a:p>
          <a:p>
            <a:r>
              <a:rPr lang="de-DE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(Abweichung zum Ausgleich der veränderten Darstellung des „PTB-Blaus“  durch den </a:t>
            </a:r>
            <a:r>
              <a:rPr lang="de-DE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Beamer</a:t>
            </a:r>
            <a:r>
              <a:rPr lang="de-DE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endParaRPr lang="de-DE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84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ogo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2021-05-16</a:t>
            </a: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ISMRM 2021, Open Source Low-Field MRI, Lukas Winter</a:t>
            </a:r>
            <a:endParaRPr lang="de-DE" dirty="0"/>
          </a:p>
        </p:txBody>
      </p:sp>
      <p:sp>
        <p:nvSpPr>
          <p:cNvPr id="15" name="Titel 6"/>
          <p:cNvSpPr>
            <a:spLocks noGrp="1"/>
          </p:cNvSpPr>
          <p:nvPr>
            <p:ph type="title"/>
          </p:nvPr>
        </p:nvSpPr>
        <p:spPr>
          <a:xfrm>
            <a:off x="107504" y="164151"/>
            <a:ext cx="7626106" cy="5832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7" name="Grafik 6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1664" y="162145"/>
            <a:ext cx="1188000" cy="4311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ogo rechts+Linie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 userDrawn="1">
            <p:ph type="title"/>
          </p:nvPr>
        </p:nvSpPr>
        <p:spPr>
          <a:xfrm>
            <a:off x="107504" y="164151"/>
            <a:ext cx="7626106" cy="5832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2020-09-01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ESMRMB 2020, Open Source MRI, Lukas Winter</a:t>
            </a:r>
            <a:endParaRPr lang="de-DE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215999" y="656675"/>
            <a:ext cx="8712000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Grafik 12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1664" y="162145"/>
            <a:ext cx="1188000" cy="4311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ogo rechts+Lini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 userDrawn="1">
            <p:ph type="title"/>
          </p:nvPr>
        </p:nvSpPr>
        <p:spPr>
          <a:xfrm>
            <a:off x="107504" y="164151"/>
            <a:ext cx="7626106" cy="5832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2020-09-01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ESMRMB 2020, Open Source MRI, Lukas Winter</a:t>
            </a:r>
            <a:endParaRPr lang="de-DE" dirty="0"/>
          </a:p>
        </p:txBody>
      </p:sp>
      <p:grpSp>
        <p:nvGrpSpPr>
          <p:cNvPr id="14" name="Gruppieren 13"/>
          <p:cNvGrpSpPr/>
          <p:nvPr userDrawn="1"/>
        </p:nvGrpSpPr>
        <p:grpSpPr>
          <a:xfrm>
            <a:off x="203201" y="4816426"/>
            <a:ext cx="8723297" cy="174830"/>
            <a:chOff x="203201" y="4816426"/>
            <a:chExt cx="8723297" cy="174830"/>
          </a:xfrm>
        </p:grpSpPr>
        <p:cxnSp>
          <p:nvCxnSpPr>
            <p:cNvPr id="21" name="Gerade Verbindung 20"/>
            <p:cNvCxnSpPr/>
            <p:nvPr userDrawn="1"/>
          </p:nvCxnSpPr>
          <p:spPr>
            <a:xfrm>
              <a:off x="214498" y="4816426"/>
              <a:ext cx="8712000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uppieren 12"/>
            <p:cNvGrpSpPr/>
            <p:nvPr userDrawn="1"/>
          </p:nvGrpSpPr>
          <p:grpSpPr>
            <a:xfrm>
              <a:off x="203201" y="4847256"/>
              <a:ext cx="8723297" cy="144000"/>
              <a:chOff x="203201" y="4847256"/>
              <a:chExt cx="8723297" cy="144000"/>
            </a:xfrm>
          </p:grpSpPr>
          <p:pic>
            <p:nvPicPr>
              <p:cNvPr id="23" name="Grafik 22" descr="Schriftzug 1.jpg"/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203201" y="4847256"/>
                <a:ext cx="3701307" cy="1439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rafik 23" descr="Schriftzug 2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7414498" y="4847256"/>
                <a:ext cx="1512000" cy="144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2" name="Grafik 11" descr="PTB-Logo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51664" y="162145"/>
            <a:ext cx="1188000" cy="4311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ogo rechts+2 Lin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 userDrawn="1">
            <p:ph type="title"/>
          </p:nvPr>
        </p:nvSpPr>
        <p:spPr>
          <a:xfrm>
            <a:off x="107504" y="164151"/>
            <a:ext cx="7626106" cy="5832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2020-09-01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ESMRMB 2020, Open Source MRI, Lukas Winter</a:t>
            </a:r>
            <a:endParaRPr lang="de-DE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215999" y="655200"/>
            <a:ext cx="8712000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Grafik 12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1664" y="162145"/>
            <a:ext cx="1188000" cy="431183"/>
          </a:xfrm>
          <a:prstGeom prst="rect">
            <a:avLst/>
          </a:prstGeom>
        </p:spPr>
      </p:pic>
      <p:grpSp>
        <p:nvGrpSpPr>
          <p:cNvPr id="20" name="Gruppieren 19"/>
          <p:cNvGrpSpPr/>
          <p:nvPr userDrawn="1"/>
        </p:nvGrpSpPr>
        <p:grpSpPr>
          <a:xfrm>
            <a:off x="203201" y="4816426"/>
            <a:ext cx="8723297" cy="174830"/>
            <a:chOff x="203201" y="4816426"/>
            <a:chExt cx="8723297" cy="174830"/>
          </a:xfrm>
        </p:grpSpPr>
        <p:cxnSp>
          <p:nvCxnSpPr>
            <p:cNvPr id="21" name="Gerade Verbindung 20"/>
            <p:cNvCxnSpPr/>
            <p:nvPr userDrawn="1"/>
          </p:nvCxnSpPr>
          <p:spPr>
            <a:xfrm>
              <a:off x="214498" y="4816426"/>
              <a:ext cx="8712000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uppieren 12"/>
            <p:cNvGrpSpPr/>
            <p:nvPr userDrawn="1"/>
          </p:nvGrpSpPr>
          <p:grpSpPr>
            <a:xfrm>
              <a:off x="203201" y="4847256"/>
              <a:ext cx="8723297" cy="144000"/>
              <a:chOff x="203201" y="4847256"/>
              <a:chExt cx="8723297" cy="144000"/>
            </a:xfrm>
          </p:grpSpPr>
          <p:pic>
            <p:nvPicPr>
              <p:cNvPr id="23" name="Grafik 22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3201" y="4847256"/>
                <a:ext cx="3701307" cy="1439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rafik 23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414498" y="4847256"/>
                <a:ext cx="1512000" cy="144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ogo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 userDrawn="1">
            <p:ph type="title"/>
          </p:nvPr>
        </p:nvSpPr>
        <p:spPr>
          <a:xfrm>
            <a:off x="1392370" y="164151"/>
            <a:ext cx="7626106" cy="5832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2020-09-01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ESMRMB 2020, Open Source MRI, Lukas Winter</a:t>
            </a:r>
            <a:endParaRPr lang="de-DE" dirty="0"/>
          </a:p>
        </p:txBody>
      </p:sp>
      <p:pic>
        <p:nvPicPr>
          <p:cNvPr id="9" name="Grafik 8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" y="162000"/>
            <a:ext cx="1188000" cy="4311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ogo links+Linie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 userDrawn="1">
            <p:ph type="title"/>
          </p:nvPr>
        </p:nvSpPr>
        <p:spPr>
          <a:xfrm>
            <a:off x="1392370" y="164151"/>
            <a:ext cx="7626106" cy="5832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2020-09-01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ESMRMB 2020, Open Source MRI, Lukas Winter</a:t>
            </a:r>
            <a:endParaRPr lang="de-DE" dirty="0"/>
          </a:p>
        </p:txBody>
      </p:sp>
      <p:cxnSp>
        <p:nvCxnSpPr>
          <p:cNvPr id="10" name="Gerade Verbindung 9"/>
          <p:cNvCxnSpPr/>
          <p:nvPr userDrawn="1"/>
        </p:nvCxnSpPr>
        <p:spPr>
          <a:xfrm>
            <a:off x="216000" y="655200"/>
            <a:ext cx="8712000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Grafik 8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" y="162000"/>
            <a:ext cx="1188000" cy="431183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07506" y="141480"/>
            <a:ext cx="8380800" cy="583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9039" y="900000"/>
            <a:ext cx="8611200" cy="374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17724" y="4970700"/>
            <a:ext cx="39600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2020-09-01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057006" y="4970700"/>
            <a:ext cx="39600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ESMRMB 2020, Open Source MRI, Lukas Winter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4284002" y="4970700"/>
            <a:ext cx="5760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3A770-1660-45DE-B946-DFFC7041C5FD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3" r:id="rId3"/>
    <p:sldLayoutId id="2147483668" r:id="rId4"/>
    <p:sldLayoutId id="2147483691" r:id="rId5"/>
    <p:sldLayoutId id="2147483678" r:id="rId6"/>
    <p:sldLayoutId id="2147483690" r:id="rId7"/>
    <p:sldLayoutId id="2147483692" r:id="rId8"/>
    <p:sldLayoutId id="2147483694" r:id="rId9"/>
    <p:sldLayoutId id="2147483693" r:id="rId10"/>
    <p:sldLayoutId id="2147483685" r:id="rId11"/>
    <p:sldLayoutId id="2147483666" r:id="rId12"/>
    <p:sldLayoutId id="2147483679" r:id="rId13"/>
    <p:sldLayoutId id="2147483702" r:id="rId14"/>
    <p:sldLayoutId id="2147483687" r:id="rId15"/>
    <p:sldLayoutId id="2147483700" r:id="rId16"/>
    <p:sldLayoutId id="2147483706" r:id="rId17"/>
    <p:sldLayoutId id="2147483660" r:id="rId18"/>
    <p:sldLayoutId id="2147483661" r:id="rId19"/>
    <p:sldLayoutId id="2147483684" r:id="rId20"/>
    <p:sldLayoutId id="2147483703" r:id="rId21"/>
    <p:sldLayoutId id="2147483688" r:id="rId22"/>
    <p:sldLayoutId id="2147483704" r:id="rId23"/>
    <p:sldLayoutId id="2147483683" r:id="rId24"/>
    <p:sldLayoutId id="2147483650" r:id="rId25"/>
    <p:sldLayoutId id="2147483695" r:id="rId26"/>
    <p:sldLayoutId id="2147483696" r:id="rId27"/>
    <p:sldLayoutId id="2147483697" r:id="rId28"/>
    <p:sldLayoutId id="2147483689" r:id="rId29"/>
    <p:sldLayoutId id="2147483705" r:id="rId30"/>
    <p:sldLayoutId id="2147483677" r:id="rId31"/>
    <p:sldLayoutId id="2147483682" r:id="rId32"/>
    <p:sldLayoutId id="2147483667" r:id="rId33"/>
    <p:sldLayoutId id="2147483698" r:id="rId34"/>
    <p:sldLayoutId id="2147483699" r:id="rId35"/>
    <p:sldLayoutId id="2147483659" r:id="rId36"/>
    <p:sldLayoutId id="2147483664" r:id="rId37"/>
    <p:sldLayoutId id="2147483662" r:id="rId38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66700" indent="-2667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2925" indent="-276225" algn="l" defTabSz="457200" rtl="0" eaLnBrk="1" latinLnBrk="0" hangingPunct="1">
        <a:spcBef>
          <a:spcPts val="12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809625" indent="-266700" algn="l" defTabSz="457200" rtl="0" eaLnBrk="1" latinLnBrk="0" hangingPunct="1">
        <a:spcBef>
          <a:spcPts val="12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076325" indent="-266700" algn="l" defTabSz="457200" rtl="0" eaLnBrk="1" latinLnBrk="0" hangingPunct="1">
        <a:spcBef>
          <a:spcPts val="12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343025" indent="-266700" algn="l" defTabSz="457200" rtl="0" eaLnBrk="1" latinLnBrk="0" hangingPunct="1">
        <a:spcBef>
          <a:spcPts val="12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ukas.winter@ptb.d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hyperlink" Target="https://www.opensourceimaging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g"/><Relationship Id="rId5" Type="http://schemas.openxmlformats.org/officeDocument/2006/relationships/hyperlink" Target="https://gitlab.com/osii" TargetMode="Externa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s://openlab.hamburg/en/openlabs/medtec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a4im.ptb.de/" TargetMode="External"/><Relationship Id="rId5" Type="http://schemas.openxmlformats.org/officeDocument/2006/relationships/hyperlink" Target="mailto:lukas.winter@ptb.de" TargetMode="External"/><Relationship Id="rId4" Type="http://schemas.openxmlformats.org/officeDocument/2006/relationships/hyperlink" Target="mailto:christoph.kolbitsch@ptb.d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111603" y="1563638"/>
            <a:ext cx="8820001" cy="1512036"/>
          </a:xfrm>
        </p:spPr>
        <p:txBody>
          <a:bodyPr>
            <a:normAutofit/>
          </a:bodyPr>
          <a:lstStyle/>
          <a:p>
            <a:r>
              <a:rPr lang="de-DE" sz="4000" dirty="0"/>
              <a:t>OSI² ONE </a:t>
            </a:r>
            <a:r>
              <a:rPr lang="de-DE" sz="4000" dirty="0" err="1"/>
              <a:t>Build</a:t>
            </a:r>
            <a:r>
              <a:rPr lang="de-DE" sz="4000" dirty="0"/>
              <a:t> Workshop</a:t>
            </a:r>
          </a:p>
          <a:p>
            <a:endParaRPr lang="de-DE" sz="40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41072" y="3813888"/>
            <a:ext cx="6710221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Lukas Winter</a:t>
            </a:r>
            <a:r>
              <a:rPr lang="de-DE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lukas.winter@ptb.de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7515A90-3D01-4119-B82E-38DF6BAFE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6253" y="123478"/>
            <a:ext cx="1440160" cy="69344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05FC25B-1E47-4F41-AE03-8FA601FA3A9F}"/>
              </a:ext>
            </a:extLst>
          </p:cNvPr>
          <p:cNvSpPr txBox="1"/>
          <p:nvPr/>
        </p:nvSpPr>
        <p:spPr>
          <a:xfrm>
            <a:off x="111603" y="4472900"/>
            <a:ext cx="7093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Physikalisch-Technische Bundesanstalt (PTB), Berlin, Germany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BF9E6D9-56C8-4977-8942-E905BA846A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9AB768C-B752-423B-8E53-55F967AD5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OSI² ONE </a:t>
            </a:r>
            <a:r>
              <a:rPr lang="de-DE" dirty="0" err="1"/>
              <a:t>low-field</a:t>
            </a:r>
            <a:r>
              <a:rPr lang="de-DE" dirty="0"/>
              <a:t> MRI </a:t>
            </a:r>
            <a:r>
              <a:rPr lang="de-DE" dirty="0" err="1"/>
              <a:t>scanner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7A20F92-F940-4523-8EDD-C07E8A17F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79" y="864546"/>
            <a:ext cx="3391375" cy="3110387"/>
          </a:xfrm>
          <a:prstGeom prst="rect">
            <a:avLst/>
          </a:prstGeom>
        </p:spPr>
      </p:pic>
      <p:pic>
        <p:nvPicPr>
          <p:cNvPr id="9" name="Picture 8" descr="A picture containing indoor, close&#10;&#10;Description automatically generated">
            <a:extLst>
              <a:ext uri="{FF2B5EF4-FFF2-40B4-BE49-F238E27FC236}">
                <a16:creationId xmlns:a16="http://schemas.microsoft.com/office/drawing/2014/main" id="{E2D8C50F-5D69-4211-B03E-3A0F639BD8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85" y="3974933"/>
            <a:ext cx="3323791" cy="888494"/>
          </a:xfrm>
          <a:prstGeom prst="rect">
            <a:avLst/>
          </a:prstGeom>
        </p:spPr>
      </p:pic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DD79E13F-79F3-4EC9-84B9-9B75EA2C3E67}"/>
              </a:ext>
            </a:extLst>
          </p:cNvPr>
          <p:cNvSpPr txBox="1">
            <a:spLocks/>
          </p:cNvSpPr>
          <p:nvPr/>
        </p:nvSpPr>
        <p:spPr>
          <a:xfrm>
            <a:off x="4058767" y="881551"/>
            <a:ext cx="4963439" cy="41682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de-DE" sz="2200" b="1" dirty="0"/>
              <a:t>Head- and </a:t>
            </a:r>
            <a:r>
              <a:rPr lang="de-DE" sz="2200" b="1" dirty="0" err="1"/>
              <a:t>extremities</a:t>
            </a:r>
            <a:endParaRPr lang="de-DE" sz="2200" b="1" dirty="0"/>
          </a:p>
          <a:p>
            <a:pPr marL="342900" indent="-342900"/>
            <a:r>
              <a:rPr lang="de-DE" sz="2200" b="1" dirty="0"/>
              <a:t>~20.000€ material </a:t>
            </a:r>
            <a:r>
              <a:rPr lang="de-DE" sz="2200" b="1" dirty="0" err="1"/>
              <a:t>costs</a:t>
            </a:r>
            <a:r>
              <a:rPr lang="de-DE" sz="2200" dirty="0"/>
              <a:t>,</a:t>
            </a:r>
            <a:r>
              <a:rPr lang="de-DE" sz="2200" b="1" dirty="0"/>
              <a:t> </a:t>
            </a:r>
            <a:r>
              <a:rPr lang="de-DE" sz="2200" dirty="0"/>
              <a:t>easy </a:t>
            </a:r>
            <a:r>
              <a:rPr lang="de-DE" sz="2200" dirty="0" err="1"/>
              <a:t>construction</a:t>
            </a:r>
            <a:r>
              <a:rPr lang="de-DE" sz="2200" dirty="0"/>
              <a:t> </a:t>
            </a:r>
            <a:r>
              <a:rPr lang="de-DE" sz="2200" dirty="0" err="1"/>
              <a:t>with</a:t>
            </a:r>
            <a:r>
              <a:rPr lang="de-DE" sz="2200" dirty="0"/>
              <a:t> </a:t>
            </a:r>
            <a:r>
              <a:rPr lang="de-DE" sz="2200" dirty="0" err="1"/>
              <a:t>low-cost</a:t>
            </a:r>
            <a:r>
              <a:rPr lang="de-DE" sz="2200" dirty="0"/>
              <a:t> </a:t>
            </a:r>
            <a:r>
              <a:rPr lang="de-DE" sz="2200" dirty="0" err="1"/>
              <a:t>machines</a:t>
            </a:r>
            <a:endParaRPr lang="de-DE" sz="2200" b="1" dirty="0"/>
          </a:p>
          <a:p>
            <a:pPr marL="342900" indent="-342900"/>
            <a:r>
              <a:rPr lang="de-DE" sz="2200" b="1" dirty="0"/>
              <a:t>Portable </a:t>
            </a:r>
            <a:r>
              <a:rPr lang="de-DE" sz="2200" b="1" dirty="0" err="1"/>
              <a:t>system</a:t>
            </a:r>
            <a:r>
              <a:rPr lang="de-DE" sz="2200" dirty="0"/>
              <a:t> </a:t>
            </a:r>
            <a:r>
              <a:rPr lang="de-DE" sz="2200" dirty="0" err="1"/>
              <a:t>overall</a:t>
            </a:r>
            <a:r>
              <a:rPr lang="de-DE" sz="2200" dirty="0"/>
              <a:t> </a:t>
            </a:r>
            <a:r>
              <a:rPr lang="de-DE" sz="2200" dirty="0" err="1"/>
              <a:t>weight</a:t>
            </a:r>
            <a:r>
              <a:rPr lang="de-DE" sz="2200" dirty="0"/>
              <a:t> &lt;150kg, </a:t>
            </a:r>
            <a:r>
              <a:rPr lang="de-DE" sz="2200" dirty="0" err="1"/>
              <a:t>standard</a:t>
            </a:r>
            <a:r>
              <a:rPr lang="de-DE" sz="2200" dirty="0"/>
              <a:t> power socket</a:t>
            </a:r>
          </a:p>
          <a:p>
            <a:pPr marL="342900" indent="-342900"/>
            <a:r>
              <a:rPr lang="de-DE" sz="2200" b="1" i="1" dirty="0"/>
              <a:t>B</a:t>
            </a:r>
            <a:r>
              <a:rPr lang="de-DE" sz="2200" b="1" i="1" baseline="-25000" dirty="0"/>
              <a:t>0</a:t>
            </a:r>
            <a:r>
              <a:rPr lang="de-DE" sz="2200" b="1" dirty="0"/>
              <a:t>≈50mT</a:t>
            </a:r>
            <a:endParaRPr lang="de-DE" sz="2200" dirty="0"/>
          </a:p>
          <a:p>
            <a:pPr marL="342900" indent="-342900"/>
            <a:r>
              <a:rPr lang="de-DE" sz="2200" b="1" dirty="0"/>
              <a:t>Open-source </a:t>
            </a:r>
            <a:r>
              <a:rPr lang="de-DE" sz="2200" b="1" dirty="0" err="1"/>
              <a:t>hardware</a:t>
            </a:r>
            <a:r>
              <a:rPr lang="de-DE" sz="2200" b="1" dirty="0"/>
              <a:t> and </a:t>
            </a:r>
            <a:r>
              <a:rPr lang="de-DE" sz="2200" b="1" dirty="0" err="1"/>
              <a:t>software</a:t>
            </a:r>
            <a:endParaRPr lang="de-DE" sz="2200" b="1" dirty="0"/>
          </a:p>
          <a:p>
            <a:pPr marL="342900" indent="-342900"/>
            <a:endParaRPr lang="de-DE" sz="2200" dirty="0"/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7DEAFE5A-0F71-45A9-8044-1C4CB985D1E3}"/>
              </a:ext>
            </a:extLst>
          </p:cNvPr>
          <p:cNvSpPr/>
          <p:nvPr/>
        </p:nvSpPr>
        <p:spPr>
          <a:xfrm>
            <a:off x="611571" y="1743118"/>
            <a:ext cx="965081" cy="216024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err="1">
                <a:solidFill>
                  <a:schemeClr val="tx1"/>
                </a:solidFill>
              </a:rPr>
              <a:t>Netherlands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09ABDDC1-6533-40BF-A330-0F1F8CCF4112}"/>
              </a:ext>
            </a:extLst>
          </p:cNvPr>
          <p:cNvSpPr/>
          <p:nvPr/>
        </p:nvSpPr>
        <p:spPr>
          <a:xfrm>
            <a:off x="1721744" y="1741256"/>
            <a:ext cx="965081" cy="216024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Germany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885ADFF2-0367-444F-B3C0-1750EEF12806}"/>
              </a:ext>
            </a:extLst>
          </p:cNvPr>
          <p:cNvSpPr/>
          <p:nvPr/>
        </p:nvSpPr>
        <p:spPr>
          <a:xfrm>
            <a:off x="2877815" y="1743118"/>
            <a:ext cx="965081" cy="216024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Uganda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BF233D4-7EE0-4BC3-8A12-1FEC1396B406}"/>
              </a:ext>
            </a:extLst>
          </p:cNvPr>
          <p:cNvSpPr txBox="1"/>
          <p:nvPr/>
        </p:nvSpPr>
        <p:spPr>
          <a:xfrm>
            <a:off x="4408087" y="3675194"/>
            <a:ext cx="2304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hlinkClick r:id="rId5"/>
              </a:rPr>
              <a:t>https://gitlab.com/osii</a:t>
            </a:r>
            <a:endParaRPr lang="de-DE" dirty="0"/>
          </a:p>
          <a:p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B0629EA-E1E8-158F-C986-9DECC34B21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7724" y="4970700"/>
            <a:ext cx="3960000" cy="172800"/>
          </a:xfrm>
        </p:spPr>
        <p:txBody>
          <a:bodyPr/>
          <a:lstStyle/>
          <a:p>
            <a:r>
              <a:rPr lang="de-DE" dirty="0"/>
              <a:t>2023-09-22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A11D631-F71E-F648-2164-CDCE5E17B4D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057006" y="4970700"/>
            <a:ext cx="3960000" cy="172800"/>
          </a:xfrm>
        </p:spPr>
        <p:txBody>
          <a:bodyPr/>
          <a:lstStyle/>
          <a:p>
            <a:r>
              <a:rPr lang="en-US" dirty="0"/>
              <a:t>OSI² ONE Build Workshop, Berlin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C006A12-FDE0-0938-D1ED-0F546DC43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240" y="164151"/>
            <a:ext cx="936104" cy="450739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6994A33C-2973-DE0F-0B21-EDAF9BCCF03C}"/>
              </a:ext>
            </a:extLst>
          </p:cNvPr>
          <p:cNvSpPr txBox="1"/>
          <p:nvPr/>
        </p:nvSpPr>
        <p:spPr>
          <a:xfrm>
            <a:off x="4408087" y="4132559"/>
            <a:ext cx="4582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hlinkClick r:id="rId7"/>
              </a:rPr>
              <a:t>https://www.opensourceimaging.org/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4746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67B3B0F1-3573-38E2-FF2E-7E10CC85B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8102" y="3084031"/>
            <a:ext cx="1285843" cy="172289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94126A3-4419-D61F-1424-04C0A45D3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3331505"/>
            <a:ext cx="2085307" cy="1557309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720157D-2F75-4023-B11C-B1EDA59298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562ECBF-D0C5-43A4-82CC-37ADE1C00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OpenLab</a:t>
            </a:r>
            <a:r>
              <a:rPr lang="de-DE" dirty="0"/>
              <a:t> </a:t>
            </a:r>
            <a:r>
              <a:rPr lang="de-DE" dirty="0" err="1"/>
              <a:t>MedTec</a:t>
            </a:r>
            <a:r>
              <a:rPr lang="de-DE" dirty="0"/>
              <a:t>: Jan 2023 – Dez 2024</a:t>
            </a:r>
          </a:p>
        </p:txBody>
      </p:sp>
      <p:sp>
        <p:nvSpPr>
          <p:cNvPr id="28" name="Textplatzhalter 3">
            <a:extLst>
              <a:ext uri="{FF2B5EF4-FFF2-40B4-BE49-F238E27FC236}">
                <a16:creationId xmlns:a16="http://schemas.microsoft.com/office/drawing/2014/main" id="{59C8128C-0754-4629-827C-E462EB311DEC}"/>
              </a:ext>
            </a:extLst>
          </p:cNvPr>
          <p:cNvSpPr txBox="1">
            <a:spLocks/>
          </p:cNvSpPr>
          <p:nvPr/>
        </p:nvSpPr>
        <p:spPr>
          <a:xfrm>
            <a:off x="38525" y="1059582"/>
            <a:ext cx="5253556" cy="4168264"/>
          </a:xfrm>
          <a:prstGeom prst="rect">
            <a:avLst/>
          </a:prstGeom>
        </p:spPr>
        <p:txBody>
          <a:bodyPr/>
          <a:lstStyle>
            <a:lvl1pPr marL="266700" indent="-266700" algn="l" defTabSz="4572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2925" indent="-276225" algn="l" defTabSz="457200" rtl="0" eaLnBrk="1" latinLnBrk="0" hangingPunct="1">
              <a:spcBef>
                <a:spcPts val="12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9625" indent="-266700" algn="l" defTabSz="457200" rtl="0" eaLnBrk="1" latinLnBrk="0" hangingPunct="1">
              <a:spcBef>
                <a:spcPts val="12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76325" indent="-266700" algn="l" defTabSz="457200" rtl="0" eaLnBrk="1" latinLnBrk="0" hangingPunct="1">
              <a:spcBef>
                <a:spcPts val="12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43025" indent="-266700" algn="l" defTabSz="457200" rtl="0" eaLnBrk="1" latinLnBrk="0" hangingPunct="1">
              <a:spcBef>
                <a:spcPts val="12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1" dirty="0"/>
              <a:t>Open-source </a:t>
            </a:r>
            <a:r>
              <a:rPr lang="de-DE" sz="1800" b="1" dirty="0" err="1"/>
              <a:t>laboratory</a:t>
            </a:r>
            <a:r>
              <a:rPr lang="de-DE" sz="1800" b="1" dirty="0"/>
              <a:t> at </a:t>
            </a:r>
            <a:r>
              <a:rPr lang="de-DE" sz="1800" b="1" dirty="0" err="1"/>
              <a:t>the</a:t>
            </a:r>
            <a:r>
              <a:rPr lang="de-DE" sz="1800" b="1" dirty="0"/>
              <a:t> </a:t>
            </a:r>
            <a:r>
              <a:rPr lang="de-DE" sz="1800" b="1" dirty="0" err="1"/>
              <a:t>BwKh</a:t>
            </a:r>
            <a:r>
              <a:rPr lang="de-DE" sz="1800" b="1" dirty="0"/>
              <a:t> Hospital Hamburg</a:t>
            </a:r>
            <a:endParaRPr lang="de-DE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1" dirty="0"/>
              <a:t>Development and </a:t>
            </a:r>
            <a:r>
              <a:rPr lang="de-DE" sz="1800" b="1" dirty="0" err="1"/>
              <a:t>rebuild</a:t>
            </a:r>
            <a:r>
              <a:rPr lang="de-DE" sz="1800" b="1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Open-source </a:t>
            </a:r>
            <a:r>
              <a:rPr lang="de-DE" sz="1800" dirty="0" err="1"/>
              <a:t>devices</a:t>
            </a:r>
            <a:r>
              <a:rPr lang="de-DE" sz="1800" dirty="0"/>
              <a:t> </a:t>
            </a:r>
            <a:r>
              <a:rPr lang="de-DE" sz="1800" dirty="0" err="1"/>
              <a:t>within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medical</a:t>
            </a:r>
            <a:r>
              <a:rPr lang="de-DE" sz="1800" dirty="0"/>
              <a:t> </a:t>
            </a:r>
            <a:r>
              <a:rPr lang="de-DE" sz="1800" dirty="0" err="1"/>
              <a:t>context</a:t>
            </a:r>
            <a:endParaRPr lang="de-DE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1" dirty="0" err="1"/>
              <a:t>Optimization</a:t>
            </a:r>
            <a:r>
              <a:rPr lang="de-DE" sz="1800" b="1" dirty="0"/>
              <a:t> and </a:t>
            </a:r>
            <a:r>
              <a:rPr lang="de-DE" sz="1800" b="1" dirty="0" err="1"/>
              <a:t>construction</a:t>
            </a:r>
            <a:r>
              <a:rPr lang="de-DE" sz="1800" b="1" dirty="0"/>
              <a:t> </a:t>
            </a:r>
            <a:r>
              <a:rPr lang="de-DE" sz="1800" b="1" dirty="0" err="1"/>
              <a:t>of</a:t>
            </a:r>
            <a:r>
              <a:rPr lang="de-DE" sz="1800" b="1" dirty="0"/>
              <a:t> OSI² 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1" dirty="0" err="1"/>
              <a:t>Knowledgetransfer</a:t>
            </a:r>
            <a:r>
              <a:rPr lang="de-DE" sz="1800" b="1" dirty="0"/>
              <a:t> </a:t>
            </a:r>
            <a:r>
              <a:rPr lang="de-DE" sz="1800" dirty="0" err="1"/>
              <a:t>over</a:t>
            </a:r>
            <a:r>
              <a:rPr lang="de-DE" sz="1800" dirty="0"/>
              <a:t> </a:t>
            </a:r>
            <a:r>
              <a:rPr lang="de-DE" sz="1800" dirty="0" err="1"/>
              <a:t>workshops</a:t>
            </a:r>
            <a:r>
              <a:rPr lang="de-DE" sz="1800" dirty="0"/>
              <a:t> and </a:t>
            </a:r>
            <a:r>
              <a:rPr lang="de-DE" sz="1800" dirty="0" err="1"/>
              <a:t>OpenLab</a:t>
            </a:r>
            <a:r>
              <a:rPr lang="de-DE" sz="1800" dirty="0"/>
              <a:t> </a:t>
            </a:r>
            <a:r>
              <a:rPr lang="de-DE" sz="1800" dirty="0" err="1"/>
              <a:t>days</a:t>
            </a:r>
            <a:endParaRPr lang="de-DE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Exploration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concept</a:t>
            </a:r>
            <a:r>
              <a:rPr lang="de-DE" sz="1800" dirty="0"/>
              <a:t>: </a:t>
            </a:r>
            <a:r>
              <a:rPr lang="de-DE" sz="1800" b="1" dirty="0"/>
              <a:t>open-source </a:t>
            </a:r>
            <a:r>
              <a:rPr lang="de-DE" sz="1800" b="1" dirty="0" err="1"/>
              <a:t>medical</a:t>
            </a:r>
            <a:r>
              <a:rPr lang="de-DE" sz="1800" b="1" dirty="0"/>
              <a:t> </a:t>
            </a:r>
            <a:r>
              <a:rPr lang="de-DE" sz="1800" b="1" dirty="0" err="1"/>
              <a:t>technology</a:t>
            </a:r>
            <a:endParaRPr lang="de-DE" sz="1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1" dirty="0"/>
              <a:t>Networking: </a:t>
            </a:r>
            <a:r>
              <a:rPr lang="de-DE" sz="1800" dirty="0" err="1"/>
              <a:t>local</a:t>
            </a:r>
            <a:r>
              <a:rPr lang="de-DE" sz="1800" dirty="0"/>
              <a:t> </a:t>
            </a:r>
            <a:r>
              <a:rPr lang="de-DE" sz="1800" dirty="0" err="1"/>
              <a:t>with</a:t>
            </a:r>
            <a:r>
              <a:rPr lang="de-DE" sz="1800" dirty="0"/>
              <a:t> global, </a:t>
            </a:r>
            <a:r>
              <a:rPr lang="de-DE" sz="1800" dirty="0" err="1"/>
              <a:t>clinic</a:t>
            </a:r>
            <a:r>
              <a:rPr lang="de-DE" sz="1800" dirty="0"/>
              <a:t> </a:t>
            </a:r>
            <a:r>
              <a:rPr lang="de-DE" sz="1800" dirty="0" err="1"/>
              <a:t>with</a:t>
            </a:r>
            <a:r>
              <a:rPr lang="de-DE" sz="1800" dirty="0"/>
              <a:t> </a:t>
            </a:r>
            <a:r>
              <a:rPr lang="de-DE" sz="1800" dirty="0" err="1"/>
              <a:t>technology</a:t>
            </a:r>
            <a:endParaRPr lang="de-DE" sz="18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A52FDD0-F5A9-419B-A0AF-26BA05870E66}"/>
              </a:ext>
            </a:extLst>
          </p:cNvPr>
          <p:cNvSpPr txBox="1"/>
          <p:nvPr/>
        </p:nvSpPr>
        <p:spPr>
          <a:xfrm>
            <a:off x="376675" y="4610017"/>
            <a:ext cx="50578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hlinkClick r:id="rId4"/>
              </a:rPr>
              <a:t>https://openlab.hamburg/en/openlabs/medtec/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8994E5B-94A0-A0F1-E20E-2EC8F8CA46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2452" y="1525681"/>
            <a:ext cx="3284221" cy="187974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0B5FD85-B2C7-49D4-006C-C1AFBCDC0E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240" y="757628"/>
            <a:ext cx="2219685" cy="73663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B85C6272-100F-D2CC-0D2A-B00859DD87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8544" y="1633664"/>
            <a:ext cx="2514598" cy="1450367"/>
          </a:xfrm>
          <a:prstGeom prst="rect">
            <a:avLst/>
          </a:prstGeom>
        </p:spPr>
      </p:pic>
      <p:sp>
        <p:nvSpPr>
          <p:cNvPr id="18" name="Datumsplatzhalter 1">
            <a:extLst>
              <a:ext uri="{FF2B5EF4-FFF2-40B4-BE49-F238E27FC236}">
                <a16:creationId xmlns:a16="http://schemas.microsoft.com/office/drawing/2014/main" id="{D8D9C70E-E27E-A4C8-5A09-4C6A548ECE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7724" y="4970700"/>
            <a:ext cx="3960000" cy="172800"/>
          </a:xfrm>
        </p:spPr>
        <p:txBody>
          <a:bodyPr/>
          <a:lstStyle/>
          <a:p>
            <a:r>
              <a:rPr lang="de-DE" dirty="0"/>
              <a:t>2023-09-22</a:t>
            </a:r>
          </a:p>
        </p:txBody>
      </p:sp>
      <p:sp>
        <p:nvSpPr>
          <p:cNvPr id="19" name="Fußzeilenplatzhalter 3">
            <a:extLst>
              <a:ext uri="{FF2B5EF4-FFF2-40B4-BE49-F238E27FC236}">
                <a16:creationId xmlns:a16="http://schemas.microsoft.com/office/drawing/2014/main" id="{D05AE727-36B4-6CFB-39A4-AEA18619F83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057006" y="4970700"/>
            <a:ext cx="3960000" cy="172800"/>
          </a:xfrm>
        </p:spPr>
        <p:txBody>
          <a:bodyPr/>
          <a:lstStyle/>
          <a:p>
            <a:r>
              <a:rPr lang="en-US" dirty="0"/>
              <a:t>OSI² ONE Build Workshop, Berlin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4963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A377E3B-BB14-4E95-85FD-2F92001E49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DC9117E-EC26-4442-978A-4932CC7F1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</a:t>
            </a:r>
            <a:r>
              <a:rPr lang="de-DE" baseline="30000" dirty="0"/>
              <a:t>4</a:t>
            </a:r>
            <a:r>
              <a:rPr lang="de-DE" dirty="0"/>
              <a:t>IM Project – Start Sep 2023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B468B5D-2981-40E8-8AE4-B0EA28ACB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6478"/>
            <a:ext cx="9144000" cy="69383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98D3EC5-EDD4-464B-9979-17F7433DE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028" y="801894"/>
            <a:ext cx="2903499" cy="285978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4E4C128-DC5C-4022-B43B-B126A523744D}"/>
              </a:ext>
            </a:extLst>
          </p:cNvPr>
          <p:cNvSpPr txBox="1"/>
          <p:nvPr/>
        </p:nvSpPr>
        <p:spPr>
          <a:xfrm>
            <a:off x="683568" y="149163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16F2B2E-F4C0-444E-B1A0-99B016024A5A}"/>
              </a:ext>
            </a:extLst>
          </p:cNvPr>
          <p:cNvSpPr txBox="1"/>
          <p:nvPr/>
        </p:nvSpPr>
        <p:spPr>
          <a:xfrm>
            <a:off x="47621" y="801405"/>
            <a:ext cx="6170407" cy="2490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+mj-lt"/>
                <a:cs typeface="Arial" panose="020B0604020202020204" pitchFamily="34" charset="0"/>
              </a:rPr>
              <a:t>3 </a:t>
            </a:r>
            <a:r>
              <a:rPr lang="de-DE" dirty="0" err="1">
                <a:latin typeface="+mj-lt"/>
                <a:cs typeface="Arial" panose="020B0604020202020204" pitchFamily="34" charset="0"/>
              </a:rPr>
              <a:t>reference</a:t>
            </a:r>
            <a:r>
              <a:rPr lang="de-DE" dirty="0">
                <a:latin typeface="+mj-lt"/>
                <a:cs typeface="Arial" panose="020B0604020202020204" pitchFamily="34" charset="0"/>
              </a:rPr>
              <a:t> MR </a:t>
            </a:r>
            <a:r>
              <a:rPr lang="de-DE" dirty="0" err="1">
                <a:latin typeface="+mj-lt"/>
                <a:cs typeface="Arial" panose="020B0604020202020204" pitchFamily="34" charset="0"/>
              </a:rPr>
              <a:t>scanners</a:t>
            </a:r>
            <a:r>
              <a:rPr lang="de-DE" dirty="0">
                <a:latin typeface="+mj-lt"/>
                <a:cs typeface="Arial" panose="020B0604020202020204" pitchFamily="34" charset="0"/>
              </a:rPr>
              <a:t> (B</a:t>
            </a:r>
            <a:r>
              <a:rPr lang="de-DE" baseline="-25000" dirty="0">
                <a:latin typeface="+mj-lt"/>
                <a:cs typeface="Arial" panose="020B0604020202020204" pitchFamily="34" charset="0"/>
              </a:rPr>
              <a:t>0</a:t>
            </a:r>
            <a:r>
              <a:rPr lang="de-DE" dirty="0">
                <a:latin typeface="+mj-lt"/>
                <a:cs typeface="Arial" panose="020B0604020202020204" pitchFamily="34" charset="0"/>
              </a:rPr>
              <a:t>=50mT)</a:t>
            </a:r>
          </a:p>
          <a:p>
            <a:pPr marL="342900" indent="-34290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+mj-lt"/>
                <a:cs typeface="Arial" panose="020B0604020202020204" pitchFamily="34" charset="0"/>
              </a:rPr>
              <a:t>Open-source </a:t>
            </a:r>
            <a:r>
              <a:rPr lang="de-DE" dirty="0" err="1">
                <a:latin typeface="+mj-lt"/>
                <a:cs typeface="Arial" panose="020B0604020202020204" pitchFamily="34" charset="0"/>
              </a:rPr>
              <a:t>software</a:t>
            </a:r>
            <a:r>
              <a:rPr lang="de-DE" dirty="0">
                <a:latin typeface="+mj-lt"/>
                <a:cs typeface="Arial" panose="020B0604020202020204" pitchFamily="34" charset="0"/>
              </a:rPr>
              <a:t> and </a:t>
            </a:r>
            <a:r>
              <a:rPr lang="de-DE" dirty="0" err="1">
                <a:latin typeface="+mj-lt"/>
                <a:cs typeface="Arial" panose="020B0604020202020204" pitchFamily="34" charset="0"/>
              </a:rPr>
              <a:t>hardware</a:t>
            </a:r>
            <a:endParaRPr lang="de-DE" dirty="0">
              <a:latin typeface="+mj-lt"/>
              <a:cs typeface="Arial" panose="020B0604020202020204" pitchFamily="34" charset="0"/>
            </a:endParaRPr>
          </a:p>
          <a:p>
            <a:pPr marL="342900" indent="-34290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+mj-lt"/>
                <a:cs typeface="Arial" panose="020B0604020202020204" pitchFamily="34" charset="0"/>
              </a:rPr>
              <a:t>Fully </a:t>
            </a:r>
            <a:r>
              <a:rPr lang="de-DE" dirty="0" err="1">
                <a:latin typeface="+mj-lt"/>
                <a:cs typeface="Arial" panose="020B0604020202020204" pitchFamily="34" charset="0"/>
              </a:rPr>
              <a:t>characterized</a:t>
            </a:r>
            <a:r>
              <a:rPr lang="de-DE" dirty="0">
                <a:latin typeface="+mj-lt"/>
                <a:cs typeface="Arial" panose="020B0604020202020204" pitchFamily="34" charset="0"/>
              </a:rPr>
              <a:t> (</a:t>
            </a:r>
            <a:r>
              <a:rPr lang="de-DE" dirty="0" err="1">
                <a:latin typeface="+mj-lt"/>
                <a:cs typeface="Arial" panose="020B0604020202020204" pitchFamily="34" charset="0"/>
              </a:rPr>
              <a:t>uncertainties</a:t>
            </a:r>
            <a:r>
              <a:rPr lang="de-DE" dirty="0">
                <a:latin typeface="+mj-lt"/>
                <a:cs typeface="Arial" panose="020B0604020202020204" pitchFamily="34" charset="0"/>
              </a:rPr>
              <a:t> etc.)</a:t>
            </a:r>
          </a:p>
          <a:p>
            <a:pPr marL="342900" indent="-34290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de-DE" dirty="0" err="1">
                <a:latin typeface="+mj-lt"/>
                <a:cs typeface="Arial" panose="020B0604020202020204" pitchFamily="34" charset="0"/>
              </a:rPr>
              <a:t>Comparison</a:t>
            </a:r>
            <a:r>
              <a:rPr lang="de-DE" dirty="0">
                <a:latin typeface="+mj-lt"/>
                <a:cs typeface="Arial" panose="020B0604020202020204" pitchFamily="34" charset="0"/>
              </a:rPr>
              <a:t> </a:t>
            </a:r>
            <a:r>
              <a:rPr lang="de-DE" dirty="0" err="1">
                <a:latin typeface="+mj-lt"/>
                <a:cs typeface="Arial" panose="020B0604020202020204" pitchFamily="34" charset="0"/>
              </a:rPr>
              <a:t>to</a:t>
            </a:r>
            <a:r>
              <a:rPr lang="de-DE" dirty="0">
                <a:latin typeface="+mj-lt"/>
                <a:cs typeface="Arial" panose="020B0604020202020204" pitchFamily="34" charset="0"/>
              </a:rPr>
              <a:t> </a:t>
            </a:r>
            <a:r>
              <a:rPr lang="de-DE" dirty="0" err="1">
                <a:latin typeface="+mj-lt"/>
                <a:cs typeface="Arial" panose="020B0604020202020204" pitchFamily="34" charset="0"/>
              </a:rPr>
              <a:t>commercial</a:t>
            </a:r>
            <a:r>
              <a:rPr lang="de-DE" dirty="0">
                <a:latin typeface="+mj-lt"/>
                <a:cs typeface="Arial" panose="020B0604020202020204" pitchFamily="34" charset="0"/>
              </a:rPr>
              <a:t> </a:t>
            </a:r>
            <a:r>
              <a:rPr lang="de-DE" dirty="0" err="1">
                <a:latin typeface="+mj-lt"/>
                <a:cs typeface="Arial" panose="020B0604020202020204" pitchFamily="34" charset="0"/>
              </a:rPr>
              <a:t>low-field</a:t>
            </a:r>
            <a:r>
              <a:rPr lang="de-DE" dirty="0">
                <a:latin typeface="+mj-lt"/>
                <a:cs typeface="Arial" panose="020B0604020202020204" pitchFamily="34" charset="0"/>
              </a:rPr>
              <a:t> </a:t>
            </a:r>
            <a:r>
              <a:rPr lang="de-DE" dirty="0" err="1">
                <a:latin typeface="+mj-lt"/>
                <a:cs typeface="Arial" panose="020B0604020202020204" pitchFamily="34" charset="0"/>
              </a:rPr>
              <a:t>systems</a:t>
            </a:r>
            <a:r>
              <a:rPr lang="de-DE" dirty="0">
                <a:latin typeface="+mj-lt"/>
                <a:cs typeface="Arial" panose="020B0604020202020204" pitchFamily="34" charset="0"/>
              </a:rPr>
              <a:t> (0.05-0.6T)</a:t>
            </a:r>
          </a:p>
          <a:p>
            <a:pPr marL="342900" indent="-34290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de-DE" dirty="0" err="1">
                <a:latin typeface="+mj-lt"/>
              </a:rPr>
              <a:t>Novel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sensor</a:t>
            </a:r>
            <a:r>
              <a:rPr lang="de-DE" dirty="0">
                <a:latin typeface="+mj-lt"/>
              </a:rPr>
              <a:t> and </a:t>
            </a:r>
            <a:r>
              <a:rPr lang="de-DE" dirty="0" err="1">
                <a:latin typeface="+mj-lt"/>
              </a:rPr>
              <a:t>deep-learning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based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image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reconstruction</a:t>
            </a:r>
            <a:endParaRPr lang="de-DE" dirty="0">
              <a:latin typeface="+mj-lt"/>
            </a:endParaRPr>
          </a:p>
          <a:p>
            <a:pPr marL="342900" indent="-34290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+mj-lt"/>
              </a:rPr>
              <a:t>EU MDR 2017/745 </a:t>
            </a:r>
            <a:r>
              <a:rPr lang="de-DE" dirty="0" err="1">
                <a:latin typeface="+mj-lt"/>
              </a:rPr>
              <a:t>Documentation</a:t>
            </a:r>
            <a:endParaRPr lang="de-DE" dirty="0">
              <a:latin typeface="+mj-lt"/>
            </a:endParaRPr>
          </a:p>
          <a:p>
            <a:pPr marL="342900" indent="-34290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de-DE" dirty="0" err="1">
                <a:latin typeface="+mj-lt"/>
                <a:cs typeface="Arial" panose="020B0604020202020204" pitchFamily="34" charset="0"/>
              </a:rPr>
              <a:t>Documentation</a:t>
            </a:r>
            <a:r>
              <a:rPr lang="de-DE" dirty="0">
                <a:latin typeface="+mj-lt"/>
                <a:cs typeface="Arial" panose="020B0604020202020204" pitchFamily="34" charset="0"/>
              </a:rPr>
              <a:t> </a:t>
            </a:r>
            <a:r>
              <a:rPr lang="de-DE" dirty="0" err="1">
                <a:latin typeface="+mj-lt"/>
                <a:cs typeface="Arial" panose="020B0604020202020204" pitchFamily="34" charset="0"/>
              </a:rPr>
              <a:t>strategy</a:t>
            </a:r>
            <a:r>
              <a:rPr lang="de-DE" dirty="0">
                <a:latin typeface="+mj-lt"/>
                <a:cs typeface="Arial" panose="020B0604020202020204" pitchFamily="34" charset="0"/>
              </a:rPr>
              <a:t> </a:t>
            </a:r>
            <a:r>
              <a:rPr lang="de-DE" dirty="0" err="1">
                <a:latin typeface="+mj-lt"/>
                <a:cs typeface="Arial" panose="020B0604020202020204" pitchFamily="34" charset="0"/>
              </a:rPr>
              <a:t>of</a:t>
            </a:r>
            <a:r>
              <a:rPr lang="de-DE" dirty="0">
                <a:latin typeface="+mj-lt"/>
                <a:cs typeface="Arial" panose="020B0604020202020204" pitchFamily="34" charset="0"/>
              </a:rPr>
              <a:t> open-source </a:t>
            </a:r>
            <a:r>
              <a:rPr lang="de-DE" dirty="0" err="1">
                <a:latin typeface="+mj-lt"/>
                <a:cs typeface="Arial" panose="020B0604020202020204" pitchFamily="34" charset="0"/>
              </a:rPr>
              <a:t>medical</a:t>
            </a:r>
            <a:r>
              <a:rPr lang="de-DE" dirty="0">
                <a:latin typeface="+mj-lt"/>
                <a:cs typeface="Arial" panose="020B0604020202020204" pitchFamily="34" charset="0"/>
              </a:rPr>
              <a:t> </a:t>
            </a:r>
            <a:r>
              <a:rPr lang="de-DE" dirty="0" err="1">
                <a:latin typeface="+mj-lt"/>
                <a:cs typeface="Arial" panose="020B0604020202020204" pitchFamily="34" charset="0"/>
              </a:rPr>
              <a:t>hardware</a:t>
            </a:r>
            <a:endParaRPr lang="de-DE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7A0DD86-E616-4F5D-BBFF-6302C9389740}"/>
              </a:ext>
            </a:extLst>
          </p:cNvPr>
          <p:cNvSpPr txBox="1"/>
          <p:nvPr/>
        </p:nvSpPr>
        <p:spPr>
          <a:xfrm>
            <a:off x="1619672" y="4503148"/>
            <a:ext cx="5689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Contact: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christoph.kolbitsch@ptb.de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lukas.winter@ptb.de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D7387942-AFB4-C3ED-D821-2BFB232EED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7724" y="4970700"/>
            <a:ext cx="3960000" cy="172800"/>
          </a:xfrm>
        </p:spPr>
        <p:txBody>
          <a:bodyPr/>
          <a:lstStyle/>
          <a:p>
            <a:r>
              <a:rPr lang="de-DE" dirty="0"/>
              <a:t>2023-09-22</a:t>
            </a:r>
          </a:p>
        </p:txBody>
      </p:sp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504B0B4E-29BA-8D79-4913-BBAFCEBF6BC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057006" y="4970700"/>
            <a:ext cx="3960000" cy="172800"/>
          </a:xfrm>
        </p:spPr>
        <p:txBody>
          <a:bodyPr/>
          <a:lstStyle/>
          <a:p>
            <a:r>
              <a:rPr lang="en-US" dirty="0"/>
              <a:t>OSI² ONE Build Workshop, Berlin</a:t>
            </a:r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EE506B0-D571-1299-1818-1FC8499908B8}"/>
              </a:ext>
            </a:extLst>
          </p:cNvPr>
          <p:cNvSpPr txBox="1"/>
          <p:nvPr/>
        </p:nvSpPr>
        <p:spPr>
          <a:xfrm>
            <a:off x="2843808" y="3217689"/>
            <a:ext cx="4579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hlinkClick r:id="rId6"/>
              </a:rPr>
              <a:t>https://www.a4im.ptb.de/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9174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EC10A25-EDEF-4BA9-BFC5-661B9353A7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372D6B9-0D96-41B6-ACC9-B48D4366D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!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52843D7-53C4-4994-851E-D672D1C8A9D3}"/>
              </a:ext>
            </a:extLst>
          </p:cNvPr>
          <p:cNvGrpSpPr/>
          <p:nvPr/>
        </p:nvGrpSpPr>
        <p:grpSpPr>
          <a:xfrm>
            <a:off x="467544" y="1216951"/>
            <a:ext cx="3959999" cy="3231593"/>
            <a:chOff x="6228184" y="627534"/>
            <a:chExt cx="3969203" cy="323910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F4EC8CC7-9D61-4FA4-9399-3C5FFACE4A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9787" t="28892" r="32713" b="18915"/>
            <a:stretch/>
          </p:blipFill>
          <p:spPr>
            <a:xfrm>
              <a:off x="6228184" y="627534"/>
              <a:ext cx="3969203" cy="3107550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B6A81F15-FE20-407B-AE38-CCD12AF7F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2122" y="842302"/>
              <a:ext cx="3912025" cy="3024336"/>
            </a:xfrm>
            <a:prstGeom prst="rect">
              <a:avLst/>
            </a:prstGeom>
          </p:spPr>
        </p:pic>
      </p:grpSp>
      <p:pic>
        <p:nvPicPr>
          <p:cNvPr id="34" name="Grafik 33">
            <a:extLst>
              <a:ext uri="{FF2B5EF4-FFF2-40B4-BE49-F238E27FC236}">
                <a16:creationId xmlns:a16="http://schemas.microsoft.com/office/drawing/2014/main" id="{AF279230-6FB6-4E18-A500-8104DAB11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40" y="161894"/>
            <a:ext cx="943698" cy="454396"/>
          </a:xfrm>
          <a:prstGeom prst="rect">
            <a:avLst/>
          </a:prstGeom>
        </p:spPr>
      </p:pic>
      <p:sp>
        <p:nvSpPr>
          <p:cNvPr id="57" name="Textfeld 56">
            <a:extLst>
              <a:ext uri="{FF2B5EF4-FFF2-40B4-BE49-F238E27FC236}">
                <a16:creationId xmlns:a16="http://schemas.microsoft.com/office/drawing/2014/main" id="{081C9B85-BF19-4031-A63F-11362D155B2D}"/>
              </a:ext>
            </a:extLst>
          </p:cNvPr>
          <p:cNvSpPr txBox="1"/>
          <p:nvPr/>
        </p:nvSpPr>
        <p:spPr>
          <a:xfrm>
            <a:off x="4716459" y="1161044"/>
            <a:ext cx="4248472" cy="354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de-DE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Acknowledgement</a:t>
            </a:r>
            <a:endParaRPr lang="de-DE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de-DE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</a:t>
            </a:r>
            <a:r>
              <a:rPr lang="de-DE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would</a:t>
            </a:r>
            <a:r>
              <a:rPr lang="de-DE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like </a:t>
            </a:r>
            <a:r>
              <a:rPr lang="de-DE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de-DE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thank</a:t>
            </a:r>
            <a:r>
              <a:rPr lang="de-DE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all </a:t>
            </a:r>
            <a:r>
              <a:rPr lang="de-DE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de-DE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authors</a:t>
            </a:r>
            <a:r>
              <a:rPr lang="de-DE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that</a:t>
            </a:r>
            <a:r>
              <a:rPr lang="de-DE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are</a:t>
            </a:r>
            <a:r>
              <a:rPr lang="de-DE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sharing</a:t>
            </a:r>
            <a:r>
              <a:rPr lang="de-DE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their</a:t>
            </a:r>
            <a:r>
              <a:rPr lang="de-DE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work</a:t>
            </a:r>
            <a:r>
              <a:rPr lang="de-DE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open-source and all </a:t>
            </a:r>
            <a:r>
              <a:rPr lang="de-DE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de-DE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supporters</a:t>
            </a:r>
            <a:r>
              <a:rPr lang="de-DE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de-DE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de-DE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Open Source Imaging Initiative (OSI²).</a:t>
            </a:r>
            <a:endParaRPr lang="de-DE" sz="1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de-DE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de-DE" sz="1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1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project (22HLT02 A4IM) has received funding from the European Partnership on Metrology, co-financed from the European Union’s Horizon Europe Research and Innovation </a:t>
            </a:r>
            <a:r>
              <a:rPr lang="en-US" sz="14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by the Participating States. </a:t>
            </a:r>
          </a:p>
          <a:p>
            <a:pPr algn="just">
              <a:lnSpc>
                <a:spcPct val="115000"/>
              </a:lnSpc>
            </a:pPr>
            <a:r>
              <a:rPr lang="de-DE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4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de-DE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LW </a:t>
            </a:r>
            <a:r>
              <a:rPr lang="de-DE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acknowledges</a:t>
            </a:r>
            <a:r>
              <a:rPr lang="de-DE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funding</a:t>
            </a:r>
            <a:r>
              <a:rPr lang="de-DE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from</a:t>
            </a:r>
            <a:r>
              <a:rPr lang="de-DE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DTEC.Bw</a:t>
            </a:r>
            <a:r>
              <a:rPr lang="de-DE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-Project “Fab City: </a:t>
            </a:r>
            <a:r>
              <a:rPr lang="de-DE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Decentralized</a:t>
            </a:r>
            <a:r>
              <a:rPr lang="de-DE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digital </a:t>
            </a:r>
            <a:r>
              <a:rPr lang="de-DE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de-DE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roduction</a:t>
            </a:r>
            <a:r>
              <a:rPr lang="de-DE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</a:t>
            </a:r>
            <a:r>
              <a:rPr lang="de-DE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urban </a:t>
            </a:r>
            <a:r>
              <a:rPr lang="de-DE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value</a:t>
            </a:r>
            <a:r>
              <a:rPr lang="de-DE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creation</a:t>
            </a:r>
            <a:r>
              <a:rPr lang="de-DE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endParaRPr lang="de-DE" sz="1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" name="Datumsplatzhalter 1">
            <a:extLst>
              <a:ext uri="{FF2B5EF4-FFF2-40B4-BE49-F238E27FC236}">
                <a16:creationId xmlns:a16="http://schemas.microsoft.com/office/drawing/2014/main" id="{71EE6C5F-CA5C-81B5-7804-A025165829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7724" y="4970700"/>
            <a:ext cx="3960000" cy="172800"/>
          </a:xfrm>
        </p:spPr>
        <p:txBody>
          <a:bodyPr/>
          <a:lstStyle/>
          <a:p>
            <a:r>
              <a:rPr lang="de-DE" dirty="0"/>
              <a:t>2023-09-22</a:t>
            </a:r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2D879BDA-F68C-798B-900E-0DBFE443B81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057006" y="4970700"/>
            <a:ext cx="3960000" cy="172800"/>
          </a:xfrm>
        </p:spPr>
        <p:txBody>
          <a:bodyPr/>
          <a:lstStyle/>
          <a:p>
            <a:r>
              <a:rPr lang="en-US" dirty="0"/>
              <a:t>OSI² ONE Build Workshop, Berlin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875920"/>
      </p:ext>
    </p:extLst>
  </p:cSld>
  <p:clrMapOvr>
    <a:masterClrMapping/>
  </p:clrMapOvr>
</p:sld>
</file>

<file path=ppt/theme/theme1.xml><?xml version="1.0" encoding="utf-8"?>
<a:theme xmlns:a="http://schemas.openxmlformats.org/drawingml/2006/main" name="60007_16zu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BCE"/>
        </a:solidFill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60007_16zu9</Template>
  <TotalTime>0</TotalTime>
  <Words>344</Words>
  <Application>Microsoft Office PowerPoint</Application>
  <PresentationFormat>Bildschirmpräsentation (16:9)</PresentationFormat>
  <Paragraphs>54</Paragraphs>
  <Slides>5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1" baseType="lpstr">
      <vt:lpstr>Arial</vt:lpstr>
      <vt:lpstr>Arial Narrow</vt:lpstr>
      <vt:lpstr>Calibri</vt:lpstr>
      <vt:lpstr>Times New Roman</vt:lpstr>
      <vt:lpstr>Wingdings</vt:lpstr>
      <vt:lpstr>60007_16zu9</vt:lpstr>
      <vt:lpstr>PowerPoint-Präsentation</vt:lpstr>
      <vt:lpstr>OSI² ONE low-field MRI scanner</vt:lpstr>
      <vt:lpstr>OpenLab MedTec: Jan 2023 – Dez 2024</vt:lpstr>
      <vt:lpstr>A4IM Project – Start Sep 2023</vt:lpstr>
      <vt:lpstr>Thank you!</vt:lpstr>
    </vt:vector>
  </TitlesOfParts>
  <Company>Physikalisch Technische Bundesanstalt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futter01</dc:creator>
  <dc:description>600 07 a</dc:description>
  <cp:lastModifiedBy>Lukas Winter</cp:lastModifiedBy>
  <cp:revision>485</cp:revision>
  <cp:lastPrinted>2020-09-01T12:01:34Z</cp:lastPrinted>
  <dcterms:created xsi:type="dcterms:W3CDTF">2014-12-22T13:31:17Z</dcterms:created>
  <dcterms:modified xsi:type="dcterms:W3CDTF">2023-09-21T21:26:53Z</dcterms:modified>
  <cp:category>alle</cp:category>
</cp:coreProperties>
</file>