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6858000" cx="12192000"/>
  <p:notesSz cx="6858000" cy="9144000"/>
  <p:embeddedFontLst>
    <p:embeddedFont>
      <p:font typeface="Roboto"/>
      <p:regular r:id="rId58"/>
      <p:bold r:id="rId59"/>
      <p:italic r:id="rId60"/>
      <p:boldItalic r:id="rId61"/>
    </p:embeddedFont>
    <p:embeddedFont>
      <p:font typeface="Lora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05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ora-regular.fntdata"/><Relationship Id="rId61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64" Type="http://schemas.openxmlformats.org/officeDocument/2006/relationships/font" Target="fonts/Lora-italic.fntdata"/><Relationship Id="rId63" Type="http://schemas.openxmlformats.org/officeDocument/2006/relationships/font" Target="fonts/Lora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font" Target="fonts/Lora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Roboto-bold.fntdata"/><Relationship Id="rId14" Type="http://schemas.openxmlformats.org/officeDocument/2006/relationships/slide" Target="slides/slide9.xml"/><Relationship Id="rId58" Type="http://schemas.openxmlformats.org/officeDocument/2006/relationships/font" Target="fonts/Robot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bif.org/faq?question=what-is-inside-a-gbif-download-zip-file" TargetMode="External"/><Relationship Id="rId3" Type="http://schemas.openxmlformats.org/officeDocument/2006/relationships/hyperlink" Target="https://github.com/bexis/Documents/blob/master/HowTo/HowToUpload.md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bexis/Documents/blob/master/HowTo/HowToUpload.md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pangaea-data-publisher/community-workshop-material/tree/master/Python/Data_curation_checklist" TargetMode="External"/><Relationship Id="rId3" Type="http://schemas.openxmlformats.org/officeDocument/2006/relationships/hyperlink" Target="https://djh.gfbio.dev/user/michael/lab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reativecommons.org/share-your-work/public-domain/cc0/" TargetMode="External"/><Relationship Id="rId3" Type="http://schemas.openxmlformats.org/officeDocument/2006/relationships/hyperlink" Target="https://creativecommons.org/faq/#how-do-cc-licenses-operate" TargetMode="External"/><Relationship Id="rId4" Type="http://schemas.openxmlformats.org/officeDocument/2006/relationships/hyperlink" Target="https://creativecommons.org/share-your-work/licensing-considerations/compatible-licenses/" TargetMode="Externa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help.zenodo.org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gbif/ipt/wiki/resourceMetadata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gbif/ipt/wiki/resourceMetadata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gbif/ipt/wiki/resourceMetadat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9d9c907073_0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PANGAEA: We accept many more formats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→ check out published data sets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https://datadryad.org/stash/best_practices#formats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19d9c907073_0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9d9c907073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19d9c907073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9d9c907073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Check out if diverse datasets can be linked in databases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https://datadryad.org/stash/faq#metadata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9d9c907073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9d9c907073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https://www.gbif.org/faq?question=what-is-inside-a-gbif-download-zip-file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https://github.com/bexis/Documents/blob/master/HowTo/HowToUpload.md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https://www.bexis.uni-jena.de/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19d9c907073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9d9c907073_0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Fill information as far as possible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Post link in chat: https://docs.google.com/spreadsheets/d/1ayZaZ7RvuO6kav-aLP1PmCMOUUiH-8G8NobNHlN9jrI/edit?usp=sharing</a:t>
            </a:r>
            <a:endParaRPr/>
          </a:p>
        </p:txBody>
      </p:sp>
      <p:sp>
        <p:nvSpPr>
          <p:cNvPr id="387" name="Google Shape;387;g19d9c907073_0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9d9c907073_0_4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9d9c907073_0_4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9d9c907073_0_4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19d9c907073_0_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9d9c907073_0_5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19d9c907073_0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9d9c907073_0_4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https://ipt.gbif.org/manual/en/ipt/2.5/sampling-event-data#templates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19d9c907073_0_4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9d9c907073_0_4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/>
              <a:t>https://wiki.pangaea.de/wiki/Biology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https://github.com/bexis/Documents/blob/master/HowTo/HowToUpload.md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19d9c907073_0_4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94b80c6180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94b80c6180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9d9c907073_0_4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9d9c907073_0_4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ada97072a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1ada97072a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9d9c907073_0_5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19d9c907073_0_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a49334223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1a49334223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b3a393b048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1b3a393b048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9d9c907073_0_5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19d9c907073_0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9d9c907073_0_5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the easier it is to handle your dataset the more it will be used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like raising children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19d9c907073_0_5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a098fdbe84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the easier it is to handle your dataset the more it will be used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a098fdbe84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ab60bbd443_0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1ab60bbd443_0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ab60bbd443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https://doi.org/10.7291/D1Z40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ab60bbd443_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9d9c90707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19d9c90707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SLIDES_API1845331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SLIDES_API1845331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📣 This is Slido interaction slide, please don't delete it.</a:t>
            </a:r>
            <a:br>
              <a:rPr lang="de-DE"/>
            </a:br>
            <a:r>
              <a:rPr lang="de-DE"/>
              <a:t>✅ Click on 'Present with Slido' and the poll will launch automatically when you get to this slide.</a:t>
            </a:r>
            <a:endParaRPr/>
          </a:p>
        </p:txBody>
      </p:sp>
      <p:sp>
        <p:nvSpPr>
          <p:cNvPr id="530" name="Google Shape;530;SLIDES_API1845331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a098fdbe8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 sz="1400">
                <a:latin typeface="Arial"/>
                <a:ea typeface="Arial"/>
                <a:cs typeface="Arial"/>
                <a:sym typeface="Arial"/>
              </a:rPr>
              <a:t>https://jamboard.google.com/d/1PdIchTTaVoGU_lG7CnY5LodG-EmlDde_sDhYKpCI0eg/edit?usp=sharing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1a098fdbe8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b613b3f377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 sz="1400">
                <a:latin typeface="Arial"/>
                <a:ea typeface="Arial"/>
                <a:cs typeface="Arial"/>
                <a:sym typeface="Arial"/>
              </a:rPr>
              <a:t>https://jamboard.google.com/d/1PdIchTTaVoGU_lG7CnY5LodG-EmlDde_sDhYKpCI0eg/edit?usp=sharing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1b613b3f37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a49334223e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Allocate people in 5 groups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Fill information as far as possible</a:t>
            </a:r>
            <a:endParaRPr/>
          </a:p>
        </p:txBody>
      </p:sp>
      <p:sp>
        <p:nvSpPr>
          <p:cNvPr id="553" name="Google Shape;553;g1a49334223e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a49334223e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https://github.com/pangaea-data-publisher/community-workshop-material/tree/master/Python/Data_curation_checklist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u="sng">
                <a:solidFill>
                  <a:schemeClr val="hlink"/>
                </a:solidFill>
                <a:hlinkClick r:id="rId3"/>
              </a:rPr>
              <a:t>https://djh.gfbio.dev/user/michael/lab</a:t>
            </a:r>
            <a:endParaRPr sz="1100" u="sng">
              <a:solidFill>
                <a:schemeClr val="hlink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 sz="1400">
                <a:latin typeface="Arial"/>
                <a:ea typeface="Arial"/>
                <a:cs typeface="Arial"/>
                <a:sym typeface="Arial"/>
              </a:rPr>
              <a:t>https://dbh.gfbio.dev/v2/git/https%3A%2F%2Fgitlab.gwdg.de%2Fjoerg.bruenecke1%2Fgfowinterschoolmo/HEAD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1a49334223e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a49334223e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1a49334223e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a49334223e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g1a49334223e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d9c907073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19d9c907073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ab60bbd443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 sz="1350">
                <a:solidFill>
                  <a:srgbClr val="373D3F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“BY” refers to attribution. This means in order to use the work, you must attribute the author of the work. All of the Creative Commons licenses require this condition (</a:t>
            </a:r>
            <a:r>
              <a:rPr lang="de-DE" sz="1350" u="sng">
                <a:solidFill>
                  <a:schemeClr val="hlink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  <a:hlinkClick r:id="rId2"/>
              </a:rPr>
              <a:t>CC0</a:t>
            </a:r>
            <a:r>
              <a:rPr lang="de-DE" sz="1350">
                <a:solidFill>
                  <a:srgbClr val="373D3F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does not, but according to </a:t>
            </a:r>
            <a:r>
              <a:rPr lang="de-DE" sz="1350" u="sng">
                <a:solidFill>
                  <a:schemeClr val="hlink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  <a:hlinkClick r:id="rId3"/>
              </a:rPr>
              <a:t>the CC FAQs</a:t>
            </a:r>
            <a:r>
              <a:rPr lang="de-DE" sz="1350">
                <a:solidFill>
                  <a:srgbClr val="373D3F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is it not a “license”).</a:t>
            </a:r>
            <a:endParaRPr sz="1350">
              <a:solidFill>
                <a:srgbClr val="373D3F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3D3F"/>
              </a:buClr>
              <a:buSzPts val="1350"/>
              <a:buFont typeface="Lora"/>
              <a:buChar char="●"/>
            </a:pPr>
            <a:r>
              <a:rPr lang="de-DE" sz="1350">
                <a:solidFill>
                  <a:srgbClr val="373D3F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SA: Share Alike means that if you create an adaptation of a work that has this license, the adaptation must be licensed under the same or a compatible license. See </a:t>
            </a:r>
            <a:r>
              <a:rPr lang="de-DE" sz="1350" u="sng">
                <a:solidFill>
                  <a:schemeClr val="hlink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  <a:hlinkClick r:id="rId4"/>
              </a:rPr>
              <a:t>the Creative Commons page on compatible licenses</a:t>
            </a:r>
            <a:r>
              <a:rPr lang="de-DE" sz="1350">
                <a:solidFill>
                  <a:srgbClr val="373D3F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to learn more.</a:t>
            </a:r>
            <a:endParaRPr sz="1350">
              <a:solidFill>
                <a:srgbClr val="373D3F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3D3F"/>
              </a:buClr>
              <a:buSzPts val="1350"/>
              <a:buFont typeface="Lora"/>
              <a:buChar char="●"/>
            </a:pPr>
            <a:r>
              <a:rPr lang="de-DE" sz="1350">
                <a:solidFill>
                  <a:srgbClr val="373D3F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NC means that the work may only be used for non-commercial purpose.</a:t>
            </a:r>
            <a:endParaRPr sz="1350">
              <a:solidFill>
                <a:srgbClr val="373D3F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3D3F"/>
              </a:buClr>
              <a:buSzPts val="1350"/>
              <a:buFont typeface="Lora"/>
              <a:buChar char="●"/>
            </a:pPr>
            <a:r>
              <a:rPr lang="de-DE" sz="1350">
                <a:solidFill>
                  <a:srgbClr val="373D3F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ND no derivatives means that you cannot share an adaptation of the work, though you could use and share it in its original form. </a:t>
            </a:r>
            <a:endParaRPr sz="1350">
              <a:solidFill>
                <a:srgbClr val="373D3F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0" name="Google Shape;610;g1ab60bbd443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ab60bbd443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3D3F"/>
              </a:buClr>
              <a:buSzPts val="1350"/>
              <a:buFont typeface="Lora"/>
              <a:buChar char="●"/>
            </a:pPr>
            <a:r>
              <a:t/>
            </a:r>
            <a:endParaRPr sz="1350">
              <a:solidFill>
                <a:srgbClr val="373D3F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0" name="Google Shape;620;g1ab60bbd443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9d9c907073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9d9c907073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ab60bbd443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3D3F"/>
              </a:buClr>
              <a:buSzPts val="1350"/>
              <a:buFont typeface="Lora"/>
              <a:buChar char="●"/>
            </a:pPr>
            <a:r>
              <a:t/>
            </a:r>
            <a:endParaRPr sz="1350">
              <a:solidFill>
                <a:srgbClr val="373D3F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0" name="Google Shape;630;g1ab60bbd443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a098fdbe84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1a098fdbe84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ab60bbd443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1ab60bbd443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ab60bbd443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1ab60bbd443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ab60bbd443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g1ab60bbd443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ab60bbd443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Dryad submission if time permits: https://datadryad.org/stash/dashboard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1ab60bbd443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ab60bbd443_0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https://upload.wikimedia.org/wikipedia/commons/thumb/1/11/DOI_logo.svg/1200px-DOI_logo.svg.png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1ab60bbd443_0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9d9c906da3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https://www.aalto.fi/en/services/data-publishing-repositories</a:t>
            </a:r>
            <a:endParaRPr/>
          </a:p>
        </p:txBody>
      </p:sp>
      <p:sp>
        <p:nvSpPr>
          <p:cNvPr id="703" name="Google Shape;703;g19d9c906da3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ab60bbd443_0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https://www.aalto.fi/en/services/data-publishing-repositories</a:t>
            </a:r>
            <a:endParaRPr/>
          </a:p>
        </p:txBody>
      </p:sp>
      <p:sp>
        <p:nvSpPr>
          <p:cNvPr id="712" name="Google Shape;712;g1ab60bbd443_0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ab60bbd443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https://www.aalto.fi/en/services/data-publishing-repositories</a:t>
            </a:r>
            <a:endParaRPr/>
          </a:p>
        </p:txBody>
      </p:sp>
      <p:sp>
        <p:nvSpPr>
          <p:cNvPr id="727" name="Google Shape;727;g1ab60bbd443_0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9d9c907073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Repo checklist: </a:t>
            </a:r>
            <a:r>
              <a:rPr lang="de-DE"/>
              <a:t>https://docs.google.com/spreadsheets/d/1ayZaZ7RvuO6kav-aLP1PmCMOUUiH-8G8NobNHlN9jrI/edit?usp=sharing</a:t>
            </a:r>
            <a:endParaRPr/>
          </a:p>
        </p:txBody>
      </p:sp>
      <p:sp>
        <p:nvSpPr>
          <p:cNvPr id="284" name="Google Shape;284;g19d9c907073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a49334223e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https://www.aalto.fi/en/services/data-publishing-repositories</a:t>
            </a:r>
            <a:endParaRPr/>
          </a:p>
        </p:txBody>
      </p:sp>
      <p:sp>
        <p:nvSpPr>
          <p:cNvPr id="736" name="Google Shape;736;g1a49334223e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9d9c906da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Post in chat again: </a:t>
            </a:r>
            <a:r>
              <a:rPr lang="de-DE"/>
              <a:t>https://jamboard.google.com/d/1o4PEPfo0JFF5MmBOsh6xM5TV97Ur2i7he3bFDcM2cZ8/edit?usp=sharing</a:t>
            </a:r>
            <a:endParaRPr/>
          </a:p>
        </p:txBody>
      </p:sp>
      <p:sp>
        <p:nvSpPr>
          <p:cNvPr id="745" name="Google Shape;745;g19d9c906da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b613b3f377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Post in chat again: https://jamboard.google.com/d/1o4PEPfo0JFF5MmBOsh6xM5TV97Ur2i7he3bFDcM2cZ8/edit?usp=sharing</a:t>
            </a:r>
            <a:endParaRPr/>
          </a:p>
        </p:txBody>
      </p:sp>
      <p:sp>
        <p:nvSpPr>
          <p:cNvPr id="752" name="Google Shape;752;g1b613b3f377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9d9c907073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de-DE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https://help.zenodo.org/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BExIS requires association with member institution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19d9c907073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9d9c907073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GBIF: </a:t>
            </a:r>
            <a:r>
              <a:rPr lang="de-DE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https://github.com/gbif/ipt/wiki/resourceMetadata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https://datadryad.org/stash/faq#metadata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19d9c907073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9d9c907073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GBIF: </a:t>
            </a:r>
            <a:r>
              <a:rPr lang="de-DE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https://github.com/gbif/ipt/wiki/resourceMetadata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https://datadryad.org/stash/faq#metadata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9d9c907073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9d9c907073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GBIF: </a:t>
            </a:r>
            <a:r>
              <a:rPr lang="de-DE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https://github.com/gbif/ipt/wiki/resourceMetadata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-DE">
                <a:latin typeface="Arial"/>
                <a:ea typeface="Arial"/>
                <a:cs typeface="Arial"/>
                <a:sym typeface="Arial"/>
              </a:rPr>
              <a:t>https://datadryad.org/stash/faq#metadata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19d9c907073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04800" y="4653136"/>
            <a:ext cx="8609013" cy="12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type="title"/>
          </p:nvPr>
        </p:nvSpPr>
        <p:spPr>
          <a:xfrm>
            <a:off x="302840" y="1866900"/>
            <a:ext cx="8610973" cy="2642220"/>
          </a:xfrm>
          <a:prstGeom prst="rect">
            <a:avLst/>
          </a:prstGeom>
          <a:noFill/>
          <a:ln>
            <a:noFill/>
          </a:ln>
        </p:spPr>
        <p:txBody>
          <a:bodyPr anchorCtr="0" anchor="b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-2034" l="1294" r="-1293" t="4322"/>
          <a:stretch/>
        </p:blipFill>
        <p:spPr>
          <a:xfrm>
            <a:off x="304800" y="304799"/>
            <a:ext cx="3198912" cy="8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9220200" y="305283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www.nfdi4biodiversity.org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@NFDI4Biodiv 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#NFDI4Biodiv</a:t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0549527" y="558010"/>
            <a:ext cx="193154" cy="151723"/>
          </a:xfrm>
          <a:custGeom>
            <a:rect b="b" l="l" r="r" t="t"/>
            <a:pathLst>
              <a:path extrusionOk="0" h="94677" w="116483">
                <a:moveTo>
                  <a:pt x="80633" y="0"/>
                </a:moveTo>
                <a:cubicBezTo>
                  <a:pt x="67427" y="0"/>
                  <a:pt x="56734" y="10694"/>
                  <a:pt x="56734" y="23928"/>
                </a:cubicBezTo>
                <a:cubicBezTo>
                  <a:pt x="56734" y="25770"/>
                  <a:pt x="56929" y="27613"/>
                  <a:pt x="57348" y="29344"/>
                </a:cubicBezTo>
                <a:cubicBezTo>
                  <a:pt x="37497" y="28367"/>
                  <a:pt x="19879" y="18846"/>
                  <a:pt x="8097" y="4384"/>
                </a:cubicBezTo>
                <a:cubicBezTo>
                  <a:pt x="6031" y="7902"/>
                  <a:pt x="4831" y="12006"/>
                  <a:pt x="4831" y="16417"/>
                </a:cubicBezTo>
                <a:cubicBezTo>
                  <a:pt x="4831" y="24682"/>
                  <a:pt x="9046" y="32025"/>
                  <a:pt x="15468" y="36324"/>
                </a:cubicBezTo>
                <a:cubicBezTo>
                  <a:pt x="11559" y="36157"/>
                  <a:pt x="7874" y="35096"/>
                  <a:pt x="4635" y="33309"/>
                </a:cubicBezTo>
                <a:lnTo>
                  <a:pt x="4635" y="33588"/>
                </a:lnTo>
                <a:cubicBezTo>
                  <a:pt x="4635" y="45203"/>
                  <a:pt x="12899" y="54835"/>
                  <a:pt x="23844" y="57041"/>
                </a:cubicBezTo>
                <a:cubicBezTo>
                  <a:pt x="21834" y="57599"/>
                  <a:pt x="19712" y="57906"/>
                  <a:pt x="17562" y="57906"/>
                </a:cubicBezTo>
                <a:cubicBezTo>
                  <a:pt x="16026" y="57906"/>
                  <a:pt x="14519" y="57739"/>
                  <a:pt x="13067" y="57488"/>
                </a:cubicBezTo>
                <a:lnTo>
                  <a:pt x="13067" y="57488"/>
                </a:lnTo>
                <a:cubicBezTo>
                  <a:pt x="16082" y="66952"/>
                  <a:pt x="24905" y="73877"/>
                  <a:pt x="35375" y="74044"/>
                </a:cubicBezTo>
                <a:cubicBezTo>
                  <a:pt x="27194" y="80438"/>
                  <a:pt x="16892" y="84291"/>
                  <a:pt x="5696" y="84291"/>
                </a:cubicBezTo>
                <a:cubicBezTo>
                  <a:pt x="3881" y="84291"/>
                  <a:pt x="2066" y="84151"/>
                  <a:pt x="307" y="83956"/>
                </a:cubicBezTo>
                <a:lnTo>
                  <a:pt x="0" y="83956"/>
                </a:lnTo>
                <a:cubicBezTo>
                  <a:pt x="224" y="84095"/>
                  <a:pt x="475" y="84207"/>
                  <a:pt x="698" y="84347"/>
                </a:cubicBezTo>
                <a:cubicBezTo>
                  <a:pt x="11140" y="90908"/>
                  <a:pt x="23425" y="94677"/>
                  <a:pt x="36631" y="94677"/>
                </a:cubicBezTo>
                <a:cubicBezTo>
                  <a:pt x="80605" y="94677"/>
                  <a:pt x="104644" y="58269"/>
                  <a:pt x="104644" y="26720"/>
                </a:cubicBezTo>
                <a:cubicBezTo>
                  <a:pt x="104644" y="25659"/>
                  <a:pt x="104589" y="24626"/>
                  <a:pt x="104561" y="23621"/>
                </a:cubicBezTo>
                <a:cubicBezTo>
                  <a:pt x="109195" y="20214"/>
                  <a:pt x="113244" y="16026"/>
                  <a:pt x="116482" y="11224"/>
                </a:cubicBezTo>
                <a:lnTo>
                  <a:pt x="116482" y="11224"/>
                </a:lnTo>
                <a:cubicBezTo>
                  <a:pt x="112155" y="13095"/>
                  <a:pt x="107576" y="14407"/>
                  <a:pt x="102746" y="14993"/>
                </a:cubicBezTo>
                <a:cubicBezTo>
                  <a:pt x="107576" y="12062"/>
                  <a:pt x="111261" y="7483"/>
                  <a:pt x="113104" y="2094"/>
                </a:cubicBezTo>
                <a:cubicBezTo>
                  <a:pt x="113160" y="1983"/>
                  <a:pt x="113216" y="1899"/>
                  <a:pt x="113244" y="1787"/>
                </a:cubicBezTo>
                <a:lnTo>
                  <a:pt x="113244" y="1787"/>
                </a:lnTo>
                <a:cubicBezTo>
                  <a:pt x="113160" y="1843"/>
                  <a:pt x="113048" y="1871"/>
                  <a:pt x="112965" y="1927"/>
                </a:cubicBezTo>
                <a:cubicBezTo>
                  <a:pt x="108414" y="4551"/>
                  <a:pt x="103388" y="6506"/>
                  <a:pt x="98055" y="7567"/>
                </a:cubicBezTo>
                <a:cubicBezTo>
                  <a:pt x="93700" y="2904"/>
                  <a:pt x="87474" y="0"/>
                  <a:pt x="80633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">
  <p:cSld name="Headline only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text 1">
  <p:cSld name="Headline and text 1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>
            <a:off x="304800" y="1866899"/>
            <a:ext cx="10255696" cy="4083051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indent="-355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indent="-3175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text 3">
  <p:cSld name="Headline and text 3">
    <p:bg>
      <p:bgPr>
        <a:solidFill>
          <a:schemeClr val="accent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304800" y="1866899"/>
            <a:ext cx="10255696" cy="4083051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indent="-355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indent="-3175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dark image">
  <p:cSld name="Headline and dark imag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87" name="Google Shape;87;p14"/>
          <p:cNvSpPr txBox="1"/>
          <p:nvPr>
            <p:ph type="title"/>
          </p:nvPr>
        </p:nvSpPr>
        <p:spPr>
          <a:xfrm>
            <a:off x="304800" y="304800"/>
            <a:ext cx="8609013" cy="1179984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image 1">
  <p:cSld name="Headline and image 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93" name="Google Shape;93;p15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image 2">
  <p:cSld name="Headline and image 2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>
            <p:ph idx="2" type="pic"/>
          </p:nvPr>
        </p:nvSpPr>
        <p:spPr>
          <a:xfrm>
            <a:off x="304800" y="1557338"/>
            <a:ext cx="11580813" cy="4392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99" name="Google Shape;99;p16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98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image 3">
  <p:cSld name="Headline and image 3"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08" name="Google Shape;108;p17"/>
          <p:cNvSpPr/>
          <p:nvPr>
            <p:ph idx="2" type="pic"/>
          </p:nvPr>
        </p:nvSpPr>
        <p:spPr>
          <a:xfrm>
            <a:off x="304800" y="1557338"/>
            <a:ext cx="5637213" cy="4392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09" name="Google Shape;109;p17"/>
          <p:cNvSpPr/>
          <p:nvPr>
            <p:ph idx="3" type="pic"/>
          </p:nvPr>
        </p:nvSpPr>
        <p:spPr>
          <a:xfrm>
            <a:off x="6248400" y="1557338"/>
            <a:ext cx="5637212" cy="4392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98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image 4">
  <p:cSld name="Headline and image 4"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5" name="Google Shape;115;p18"/>
          <p:cNvSpPr/>
          <p:nvPr>
            <p:ph idx="2" type="pic"/>
          </p:nvPr>
        </p:nvSpPr>
        <p:spPr>
          <a:xfrm>
            <a:off x="304799" y="1557338"/>
            <a:ext cx="3654000" cy="4392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16" name="Google Shape;116;p18"/>
          <p:cNvSpPr/>
          <p:nvPr>
            <p:ph idx="3" type="pic"/>
          </p:nvPr>
        </p:nvSpPr>
        <p:spPr>
          <a:xfrm>
            <a:off x="8231613" y="1557338"/>
            <a:ext cx="3654000" cy="4392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17" name="Google Shape;117;p18"/>
          <p:cNvSpPr/>
          <p:nvPr>
            <p:ph idx="4" type="pic"/>
          </p:nvPr>
        </p:nvSpPr>
        <p:spPr>
          <a:xfrm>
            <a:off x="4266043" y="1557338"/>
            <a:ext cx="3654000" cy="4392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98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image 5">
  <p:cSld name="Headline and image 5"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23" name="Google Shape;123;p19"/>
          <p:cNvSpPr/>
          <p:nvPr>
            <p:ph idx="2" type="pic"/>
          </p:nvPr>
        </p:nvSpPr>
        <p:spPr>
          <a:xfrm>
            <a:off x="304799" y="1569913"/>
            <a:ext cx="3654000" cy="20335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24" name="Google Shape;124;p19"/>
          <p:cNvSpPr/>
          <p:nvPr>
            <p:ph idx="3" type="pic"/>
          </p:nvPr>
        </p:nvSpPr>
        <p:spPr>
          <a:xfrm>
            <a:off x="300473" y="3939546"/>
            <a:ext cx="3654000" cy="19986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25" name="Google Shape;125;p19"/>
          <p:cNvSpPr/>
          <p:nvPr>
            <p:ph idx="4" type="pic"/>
          </p:nvPr>
        </p:nvSpPr>
        <p:spPr>
          <a:xfrm>
            <a:off x="4270369" y="1557338"/>
            <a:ext cx="7615244" cy="4392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98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9 images">
  <p:cSld name="Headline and 9 images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1" name="Google Shape;131;p20"/>
          <p:cNvSpPr/>
          <p:nvPr>
            <p:ph idx="2" type="pic"/>
          </p:nvPr>
        </p:nvSpPr>
        <p:spPr>
          <a:xfrm>
            <a:off x="324000" y="1872000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2158740" y="1872000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0"/>
          <p:cNvSpPr/>
          <p:nvPr>
            <p:ph idx="3" type="pic"/>
          </p:nvPr>
        </p:nvSpPr>
        <p:spPr>
          <a:xfrm>
            <a:off x="8222118" y="1872000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34" name="Google Shape;134;p20"/>
          <p:cNvSpPr txBox="1"/>
          <p:nvPr>
            <p:ph idx="4" type="body"/>
          </p:nvPr>
        </p:nvSpPr>
        <p:spPr>
          <a:xfrm>
            <a:off x="10056858" y="1872000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20"/>
          <p:cNvSpPr/>
          <p:nvPr>
            <p:ph idx="5" type="pic"/>
          </p:nvPr>
        </p:nvSpPr>
        <p:spPr>
          <a:xfrm>
            <a:off x="4273059" y="1866900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36" name="Google Shape;136;p20"/>
          <p:cNvSpPr txBox="1"/>
          <p:nvPr>
            <p:ph idx="6" type="body"/>
          </p:nvPr>
        </p:nvSpPr>
        <p:spPr>
          <a:xfrm>
            <a:off x="6107799" y="1866900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0"/>
          <p:cNvSpPr/>
          <p:nvPr>
            <p:ph idx="7" type="pic"/>
          </p:nvPr>
        </p:nvSpPr>
        <p:spPr>
          <a:xfrm>
            <a:off x="324000" y="4646397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38" name="Google Shape;138;p20"/>
          <p:cNvSpPr txBox="1"/>
          <p:nvPr>
            <p:ph idx="8" type="body"/>
          </p:nvPr>
        </p:nvSpPr>
        <p:spPr>
          <a:xfrm>
            <a:off x="2158740" y="4646397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20"/>
          <p:cNvSpPr/>
          <p:nvPr>
            <p:ph idx="9" type="pic"/>
          </p:nvPr>
        </p:nvSpPr>
        <p:spPr>
          <a:xfrm>
            <a:off x="8222118" y="4646397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40" name="Google Shape;140;p20"/>
          <p:cNvSpPr txBox="1"/>
          <p:nvPr>
            <p:ph idx="13" type="body"/>
          </p:nvPr>
        </p:nvSpPr>
        <p:spPr>
          <a:xfrm>
            <a:off x="10056858" y="4646397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0"/>
          <p:cNvSpPr/>
          <p:nvPr>
            <p:ph idx="14" type="pic"/>
          </p:nvPr>
        </p:nvSpPr>
        <p:spPr>
          <a:xfrm>
            <a:off x="4273059" y="4641297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42" name="Google Shape;142;p20"/>
          <p:cNvSpPr txBox="1"/>
          <p:nvPr>
            <p:ph idx="15" type="body"/>
          </p:nvPr>
        </p:nvSpPr>
        <p:spPr>
          <a:xfrm>
            <a:off x="6107799" y="4641297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0"/>
          <p:cNvSpPr/>
          <p:nvPr>
            <p:ph idx="16" type="pic"/>
          </p:nvPr>
        </p:nvSpPr>
        <p:spPr>
          <a:xfrm>
            <a:off x="324000" y="3252367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44" name="Google Shape;144;p20"/>
          <p:cNvSpPr txBox="1"/>
          <p:nvPr>
            <p:ph idx="17" type="body"/>
          </p:nvPr>
        </p:nvSpPr>
        <p:spPr>
          <a:xfrm>
            <a:off x="2158740" y="3252367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0"/>
          <p:cNvSpPr/>
          <p:nvPr>
            <p:ph idx="18" type="pic"/>
          </p:nvPr>
        </p:nvSpPr>
        <p:spPr>
          <a:xfrm>
            <a:off x="8222118" y="3252367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46" name="Google Shape;146;p20"/>
          <p:cNvSpPr txBox="1"/>
          <p:nvPr>
            <p:ph idx="19" type="body"/>
          </p:nvPr>
        </p:nvSpPr>
        <p:spPr>
          <a:xfrm>
            <a:off x="10056858" y="3252367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0"/>
          <p:cNvSpPr/>
          <p:nvPr>
            <p:ph idx="20" type="pic"/>
          </p:nvPr>
        </p:nvSpPr>
        <p:spPr>
          <a:xfrm>
            <a:off x="4273059" y="3247267"/>
            <a:ext cx="1851485" cy="12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</p:sp>
      <p:sp>
        <p:nvSpPr>
          <p:cNvPr id="148" name="Google Shape;148;p20"/>
          <p:cNvSpPr txBox="1"/>
          <p:nvPr>
            <p:ph idx="21" type="body"/>
          </p:nvPr>
        </p:nvSpPr>
        <p:spPr>
          <a:xfrm>
            <a:off x="6107799" y="3247267"/>
            <a:ext cx="1842656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25400">
              <a:srgbClr val="000000">
                <a:alpha val="4705"/>
              </a:srgbClr>
            </a:outerShdw>
          </a:effectLst>
        </p:spPr>
        <p:txBody>
          <a:bodyPr anchorCtr="0" anchor="t" bIns="108000" lIns="108000" spcFirstLastPara="1" rIns="216000" wrap="square" tIns="1080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98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text 2">
  <p:cSld name="Headline and text 2">
    <p:bg>
      <p:bgPr>
        <a:solidFill>
          <a:schemeClr val="accent3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7" name="Google Shape;27;p3"/>
          <p:cNvSpPr txBox="1"/>
          <p:nvPr>
            <p:ph idx="1" type="body"/>
          </p:nvPr>
        </p:nvSpPr>
        <p:spPr>
          <a:xfrm>
            <a:off x="304800" y="1866899"/>
            <a:ext cx="10255696" cy="4083051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ighlight">
  <p:cSld name="1_Highligh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1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53" name="Google Shape;153;p21"/>
          <p:cNvSpPr txBox="1"/>
          <p:nvPr>
            <p:ph idx="1" type="subTitle"/>
          </p:nvPr>
        </p:nvSpPr>
        <p:spPr>
          <a:xfrm>
            <a:off x="304799" y="908050"/>
            <a:ext cx="11580813" cy="5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ext and image 1">
  <p:cSld name="Headline, text and image 1"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56" name="Google Shape;156;p22"/>
          <p:cNvSpPr txBox="1"/>
          <p:nvPr>
            <p:ph type="title"/>
          </p:nvPr>
        </p:nvSpPr>
        <p:spPr>
          <a:xfrm>
            <a:off x="304801" y="304800"/>
            <a:ext cx="5503168" cy="1179983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304800" y="1866899"/>
            <a:ext cx="5503169" cy="4083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ext and image 2">
  <p:cSld name="Headline, text and image 2"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/>
          <p:nvPr>
            <p:ph idx="2" type="pic"/>
          </p:nvPr>
        </p:nvSpPr>
        <p:spPr>
          <a:xfrm>
            <a:off x="6096000" y="1866899"/>
            <a:ext cx="6096000" cy="40830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63" name="Google Shape;163;p23"/>
          <p:cNvSpPr txBox="1"/>
          <p:nvPr>
            <p:ph type="title"/>
          </p:nvPr>
        </p:nvSpPr>
        <p:spPr>
          <a:xfrm>
            <a:off x="304801" y="304800"/>
            <a:ext cx="5503168" cy="1179983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3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67" name="Google Shape;167;p23"/>
          <p:cNvSpPr txBox="1"/>
          <p:nvPr>
            <p:ph idx="1" type="body"/>
          </p:nvPr>
        </p:nvSpPr>
        <p:spPr>
          <a:xfrm>
            <a:off x="304800" y="1866899"/>
            <a:ext cx="5503169" cy="4083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ext and content 1">
  <p:cSld name="Headline, text and content 1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304801" y="304800"/>
            <a:ext cx="5503168" cy="1179983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4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73" name="Google Shape;173;p24"/>
          <p:cNvSpPr txBox="1"/>
          <p:nvPr>
            <p:ph idx="1" type="body"/>
          </p:nvPr>
        </p:nvSpPr>
        <p:spPr>
          <a:xfrm>
            <a:off x="304801" y="1866899"/>
            <a:ext cx="5503168" cy="4083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24"/>
          <p:cNvSpPr txBox="1"/>
          <p:nvPr>
            <p:ph idx="2" type="body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ext and content 2">
  <p:cSld name="Headline, text and content 2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6113400" y="-1860"/>
            <a:ext cx="607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type="title"/>
          </p:nvPr>
        </p:nvSpPr>
        <p:spPr>
          <a:xfrm>
            <a:off x="304801" y="304800"/>
            <a:ext cx="5503168" cy="1179983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5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5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5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81" name="Google Shape;181;p25"/>
          <p:cNvSpPr txBox="1"/>
          <p:nvPr>
            <p:ph idx="2" type="body"/>
          </p:nvPr>
        </p:nvSpPr>
        <p:spPr>
          <a:xfrm>
            <a:off x="304801" y="1866899"/>
            <a:ext cx="5503168" cy="4083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5"/>
          <p:cNvSpPr txBox="1"/>
          <p:nvPr>
            <p:ph idx="3" type="body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ext and content 3">
  <p:cSld name="Headline, text and content 3"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304801" y="304800"/>
            <a:ext cx="5503168" cy="1179983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6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6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6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88" name="Google Shape;188;p26"/>
          <p:cNvSpPr txBox="1"/>
          <p:nvPr>
            <p:ph idx="1" type="body"/>
          </p:nvPr>
        </p:nvSpPr>
        <p:spPr>
          <a:xfrm>
            <a:off x="304801" y="1866899"/>
            <a:ext cx="5503168" cy="4083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26"/>
          <p:cNvSpPr txBox="1"/>
          <p:nvPr>
            <p:ph idx="2" type="body"/>
          </p:nvPr>
        </p:nvSpPr>
        <p:spPr>
          <a:xfrm>
            <a:off x="6113400" y="-1860"/>
            <a:ext cx="607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26"/>
          <p:cNvSpPr txBox="1"/>
          <p:nvPr>
            <p:ph idx="3" type="body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ext and content 4">
  <p:cSld name="Headline, text and content 4"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6113400" y="-1860"/>
            <a:ext cx="607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27"/>
          <p:cNvSpPr txBox="1"/>
          <p:nvPr>
            <p:ph idx="2" type="body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7"/>
          <p:cNvSpPr txBox="1"/>
          <p:nvPr>
            <p:ph type="title"/>
          </p:nvPr>
        </p:nvSpPr>
        <p:spPr>
          <a:xfrm>
            <a:off x="304801" y="304800"/>
            <a:ext cx="5503168" cy="1179984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7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27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7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98" name="Google Shape;198;p27"/>
          <p:cNvSpPr txBox="1"/>
          <p:nvPr>
            <p:ph idx="3" type="body"/>
          </p:nvPr>
        </p:nvSpPr>
        <p:spPr>
          <a:xfrm>
            <a:off x="304801" y="1866899"/>
            <a:ext cx="5503168" cy="4083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content 1">
  <p:cSld name="Headline and content 1"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304801" y="304801"/>
            <a:ext cx="5503168" cy="1179982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8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8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8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04" name="Google Shape;204;p28"/>
          <p:cNvSpPr txBox="1"/>
          <p:nvPr>
            <p:ph idx="1" type="body"/>
          </p:nvPr>
        </p:nvSpPr>
        <p:spPr>
          <a:xfrm>
            <a:off x="302840" y="1484783"/>
            <a:ext cx="11582772" cy="4465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content 2">
  <p:cSld name="Headline and content 2"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304800" y="1484782"/>
            <a:ext cx="11580812" cy="4465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29"/>
          <p:cNvSpPr txBox="1"/>
          <p:nvPr>
            <p:ph type="title"/>
          </p:nvPr>
        </p:nvSpPr>
        <p:spPr>
          <a:xfrm>
            <a:off x="304801" y="304801"/>
            <a:ext cx="5503168" cy="117998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29"/>
          <p:cNvSpPr txBox="1"/>
          <p:nvPr>
            <p:ph idx="2" type="body"/>
          </p:nvPr>
        </p:nvSpPr>
        <p:spPr>
          <a:xfrm>
            <a:off x="302840" y="1484783"/>
            <a:ext cx="11582772" cy="4465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29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29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9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content 3">
  <p:cSld name="Headline and content 3"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idx="1" type="body"/>
          </p:nvPr>
        </p:nvSpPr>
        <p:spPr>
          <a:xfrm>
            <a:off x="304800" y="1484782"/>
            <a:ext cx="11580812" cy="4465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30"/>
          <p:cNvSpPr txBox="1"/>
          <p:nvPr>
            <p:ph type="title"/>
          </p:nvPr>
        </p:nvSpPr>
        <p:spPr>
          <a:xfrm>
            <a:off x="304801" y="304801"/>
            <a:ext cx="5503168" cy="117998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0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0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18" name="Google Shape;218;p30"/>
          <p:cNvSpPr txBox="1"/>
          <p:nvPr>
            <p:ph idx="2" type="body"/>
          </p:nvPr>
        </p:nvSpPr>
        <p:spPr>
          <a:xfrm>
            <a:off x="304800" y="1484783"/>
            <a:ext cx="11582772" cy="4465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1631506" y="4653136"/>
            <a:ext cx="8928992" cy="12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1631502" y="1866900"/>
            <a:ext cx="8928993" cy="2642220"/>
          </a:xfrm>
          <a:prstGeom prst="rect">
            <a:avLst/>
          </a:prstGeom>
          <a:noFill/>
          <a:ln>
            <a:noFill/>
          </a:ln>
        </p:spPr>
        <p:txBody>
          <a:bodyPr anchorCtr="0" anchor="b" bIns="14400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b="-2034" l="1294" r="-1293" t="4322"/>
          <a:stretch/>
        </p:blipFill>
        <p:spPr>
          <a:xfrm>
            <a:off x="304800" y="304799"/>
            <a:ext cx="3198912" cy="8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9220200" y="305283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www.nfdi4biodiversity.org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@NFDI4Biodiv 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#NFDI4Biodiv</a:t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0549527" y="558010"/>
            <a:ext cx="193154" cy="151723"/>
          </a:xfrm>
          <a:custGeom>
            <a:rect b="b" l="l" r="r" t="t"/>
            <a:pathLst>
              <a:path extrusionOk="0" h="94677" w="116483">
                <a:moveTo>
                  <a:pt x="80633" y="0"/>
                </a:moveTo>
                <a:cubicBezTo>
                  <a:pt x="67427" y="0"/>
                  <a:pt x="56734" y="10694"/>
                  <a:pt x="56734" y="23928"/>
                </a:cubicBezTo>
                <a:cubicBezTo>
                  <a:pt x="56734" y="25770"/>
                  <a:pt x="56929" y="27613"/>
                  <a:pt x="57348" y="29344"/>
                </a:cubicBezTo>
                <a:cubicBezTo>
                  <a:pt x="37497" y="28367"/>
                  <a:pt x="19879" y="18846"/>
                  <a:pt x="8097" y="4384"/>
                </a:cubicBezTo>
                <a:cubicBezTo>
                  <a:pt x="6031" y="7902"/>
                  <a:pt x="4831" y="12006"/>
                  <a:pt x="4831" y="16417"/>
                </a:cubicBezTo>
                <a:cubicBezTo>
                  <a:pt x="4831" y="24682"/>
                  <a:pt x="9046" y="32025"/>
                  <a:pt x="15468" y="36324"/>
                </a:cubicBezTo>
                <a:cubicBezTo>
                  <a:pt x="11559" y="36157"/>
                  <a:pt x="7874" y="35096"/>
                  <a:pt x="4635" y="33309"/>
                </a:cubicBezTo>
                <a:lnTo>
                  <a:pt x="4635" y="33588"/>
                </a:lnTo>
                <a:cubicBezTo>
                  <a:pt x="4635" y="45203"/>
                  <a:pt x="12899" y="54835"/>
                  <a:pt x="23844" y="57041"/>
                </a:cubicBezTo>
                <a:cubicBezTo>
                  <a:pt x="21834" y="57599"/>
                  <a:pt x="19712" y="57906"/>
                  <a:pt x="17562" y="57906"/>
                </a:cubicBezTo>
                <a:cubicBezTo>
                  <a:pt x="16026" y="57906"/>
                  <a:pt x="14519" y="57739"/>
                  <a:pt x="13067" y="57488"/>
                </a:cubicBezTo>
                <a:lnTo>
                  <a:pt x="13067" y="57488"/>
                </a:lnTo>
                <a:cubicBezTo>
                  <a:pt x="16082" y="66952"/>
                  <a:pt x="24905" y="73877"/>
                  <a:pt x="35375" y="74044"/>
                </a:cubicBezTo>
                <a:cubicBezTo>
                  <a:pt x="27194" y="80438"/>
                  <a:pt x="16892" y="84291"/>
                  <a:pt x="5696" y="84291"/>
                </a:cubicBezTo>
                <a:cubicBezTo>
                  <a:pt x="3881" y="84291"/>
                  <a:pt x="2066" y="84151"/>
                  <a:pt x="307" y="83956"/>
                </a:cubicBezTo>
                <a:lnTo>
                  <a:pt x="0" y="83956"/>
                </a:lnTo>
                <a:cubicBezTo>
                  <a:pt x="224" y="84095"/>
                  <a:pt x="475" y="84207"/>
                  <a:pt x="698" y="84347"/>
                </a:cubicBezTo>
                <a:cubicBezTo>
                  <a:pt x="11140" y="90908"/>
                  <a:pt x="23425" y="94677"/>
                  <a:pt x="36631" y="94677"/>
                </a:cubicBezTo>
                <a:cubicBezTo>
                  <a:pt x="80605" y="94677"/>
                  <a:pt x="104644" y="58269"/>
                  <a:pt x="104644" y="26720"/>
                </a:cubicBezTo>
                <a:cubicBezTo>
                  <a:pt x="104644" y="25659"/>
                  <a:pt x="104589" y="24626"/>
                  <a:pt x="104561" y="23621"/>
                </a:cubicBezTo>
                <a:cubicBezTo>
                  <a:pt x="109195" y="20214"/>
                  <a:pt x="113244" y="16026"/>
                  <a:pt x="116482" y="11224"/>
                </a:cubicBezTo>
                <a:lnTo>
                  <a:pt x="116482" y="11224"/>
                </a:lnTo>
                <a:cubicBezTo>
                  <a:pt x="112155" y="13095"/>
                  <a:pt x="107576" y="14407"/>
                  <a:pt x="102746" y="14993"/>
                </a:cubicBezTo>
                <a:cubicBezTo>
                  <a:pt x="107576" y="12062"/>
                  <a:pt x="111261" y="7483"/>
                  <a:pt x="113104" y="2094"/>
                </a:cubicBezTo>
                <a:cubicBezTo>
                  <a:pt x="113160" y="1983"/>
                  <a:pt x="113216" y="1899"/>
                  <a:pt x="113244" y="1787"/>
                </a:cubicBezTo>
                <a:lnTo>
                  <a:pt x="113244" y="1787"/>
                </a:lnTo>
                <a:cubicBezTo>
                  <a:pt x="113160" y="1843"/>
                  <a:pt x="113048" y="1871"/>
                  <a:pt x="112965" y="1927"/>
                </a:cubicBezTo>
                <a:cubicBezTo>
                  <a:pt x="108414" y="4551"/>
                  <a:pt x="103388" y="6506"/>
                  <a:pt x="98055" y="7567"/>
                </a:cubicBezTo>
                <a:cubicBezTo>
                  <a:pt x="93700" y="2904"/>
                  <a:pt x="87474" y="0"/>
                  <a:pt x="80633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content 4">
  <p:cSld name="Headline and content 4"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idx="1" type="body"/>
          </p:nvPr>
        </p:nvSpPr>
        <p:spPr>
          <a:xfrm>
            <a:off x="304800" y="1484782"/>
            <a:ext cx="11580812" cy="4465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31"/>
          <p:cNvSpPr txBox="1"/>
          <p:nvPr>
            <p:ph type="title"/>
          </p:nvPr>
        </p:nvSpPr>
        <p:spPr>
          <a:xfrm>
            <a:off x="304801" y="304801"/>
            <a:ext cx="5503168" cy="117998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1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1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1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25" name="Google Shape;225;p31"/>
          <p:cNvSpPr txBox="1"/>
          <p:nvPr>
            <p:ph idx="2" type="body"/>
          </p:nvPr>
        </p:nvSpPr>
        <p:spPr>
          <a:xfrm>
            <a:off x="320353" y="1484783"/>
            <a:ext cx="11582772" cy="4465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288000" spcFirstLastPara="1" rIns="144000" wrap="square" tIns="1440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1">
  <p:cSld name="Closing slide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ctrTitle"/>
          </p:nvPr>
        </p:nvSpPr>
        <p:spPr>
          <a:xfrm>
            <a:off x="304800" y="1866900"/>
            <a:ext cx="11580814" cy="1706116"/>
          </a:xfrm>
          <a:prstGeom prst="rect">
            <a:avLst/>
          </a:prstGeom>
          <a:noFill/>
          <a:ln>
            <a:noFill/>
          </a:ln>
        </p:spPr>
        <p:txBody>
          <a:bodyPr anchorCtr="0" anchor="b" bIns="14400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2"/>
          <p:cNvSpPr txBox="1"/>
          <p:nvPr>
            <p:ph idx="1" type="subTitle"/>
          </p:nvPr>
        </p:nvSpPr>
        <p:spPr>
          <a:xfrm>
            <a:off x="304799" y="3717032"/>
            <a:ext cx="11580813" cy="1272481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 b="-2034" l="1294" r="-1293" t="4322"/>
          <a:stretch/>
        </p:blipFill>
        <p:spPr>
          <a:xfrm>
            <a:off x="304800" y="304799"/>
            <a:ext cx="3198912" cy="8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>
            <p:ph idx="2" type="body"/>
          </p:nvPr>
        </p:nvSpPr>
        <p:spPr>
          <a:xfrm>
            <a:off x="10956632" y="5661248"/>
            <a:ext cx="828000" cy="82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231" name="Google Shape;231;p32"/>
          <p:cNvPicPr preferRelativeResize="0"/>
          <p:nvPr/>
        </p:nvPicPr>
        <p:blipFill rotWithShape="1">
          <a:blip r:embed="rId3">
            <a:alphaModFix/>
          </a:blip>
          <a:srcRect b="-2034" l="1294" r="-1293" t="4322"/>
          <a:stretch/>
        </p:blipFill>
        <p:spPr>
          <a:xfrm>
            <a:off x="304800" y="304799"/>
            <a:ext cx="3198912" cy="8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/>
          <p:nvPr/>
        </p:nvSpPr>
        <p:spPr>
          <a:xfrm>
            <a:off x="9220200" y="305283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www.nfdi4biodiversity.org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@NFDI4Biodiv 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#NFDI4Biodiv</a:t>
            </a:r>
            <a:endParaRPr/>
          </a:p>
        </p:txBody>
      </p:sp>
      <p:sp>
        <p:nvSpPr>
          <p:cNvPr id="233" name="Google Shape;233;p32"/>
          <p:cNvSpPr/>
          <p:nvPr/>
        </p:nvSpPr>
        <p:spPr>
          <a:xfrm>
            <a:off x="10549527" y="558010"/>
            <a:ext cx="193154" cy="151723"/>
          </a:xfrm>
          <a:custGeom>
            <a:rect b="b" l="l" r="r" t="t"/>
            <a:pathLst>
              <a:path extrusionOk="0" h="94677" w="116483">
                <a:moveTo>
                  <a:pt x="80633" y="0"/>
                </a:moveTo>
                <a:cubicBezTo>
                  <a:pt x="67427" y="0"/>
                  <a:pt x="56734" y="10694"/>
                  <a:pt x="56734" y="23928"/>
                </a:cubicBezTo>
                <a:cubicBezTo>
                  <a:pt x="56734" y="25770"/>
                  <a:pt x="56929" y="27613"/>
                  <a:pt x="57348" y="29344"/>
                </a:cubicBezTo>
                <a:cubicBezTo>
                  <a:pt x="37497" y="28367"/>
                  <a:pt x="19879" y="18846"/>
                  <a:pt x="8097" y="4384"/>
                </a:cubicBezTo>
                <a:cubicBezTo>
                  <a:pt x="6031" y="7902"/>
                  <a:pt x="4831" y="12006"/>
                  <a:pt x="4831" y="16417"/>
                </a:cubicBezTo>
                <a:cubicBezTo>
                  <a:pt x="4831" y="24682"/>
                  <a:pt x="9046" y="32025"/>
                  <a:pt x="15468" y="36324"/>
                </a:cubicBezTo>
                <a:cubicBezTo>
                  <a:pt x="11559" y="36157"/>
                  <a:pt x="7874" y="35096"/>
                  <a:pt x="4635" y="33309"/>
                </a:cubicBezTo>
                <a:lnTo>
                  <a:pt x="4635" y="33588"/>
                </a:lnTo>
                <a:cubicBezTo>
                  <a:pt x="4635" y="45203"/>
                  <a:pt x="12899" y="54835"/>
                  <a:pt x="23844" y="57041"/>
                </a:cubicBezTo>
                <a:cubicBezTo>
                  <a:pt x="21834" y="57599"/>
                  <a:pt x="19712" y="57906"/>
                  <a:pt x="17562" y="57906"/>
                </a:cubicBezTo>
                <a:cubicBezTo>
                  <a:pt x="16026" y="57906"/>
                  <a:pt x="14519" y="57739"/>
                  <a:pt x="13067" y="57488"/>
                </a:cubicBezTo>
                <a:lnTo>
                  <a:pt x="13067" y="57488"/>
                </a:lnTo>
                <a:cubicBezTo>
                  <a:pt x="16082" y="66952"/>
                  <a:pt x="24905" y="73877"/>
                  <a:pt x="35375" y="74044"/>
                </a:cubicBezTo>
                <a:cubicBezTo>
                  <a:pt x="27194" y="80438"/>
                  <a:pt x="16892" y="84291"/>
                  <a:pt x="5696" y="84291"/>
                </a:cubicBezTo>
                <a:cubicBezTo>
                  <a:pt x="3881" y="84291"/>
                  <a:pt x="2066" y="84151"/>
                  <a:pt x="307" y="83956"/>
                </a:cubicBezTo>
                <a:lnTo>
                  <a:pt x="0" y="83956"/>
                </a:lnTo>
                <a:cubicBezTo>
                  <a:pt x="224" y="84095"/>
                  <a:pt x="475" y="84207"/>
                  <a:pt x="698" y="84347"/>
                </a:cubicBezTo>
                <a:cubicBezTo>
                  <a:pt x="11140" y="90908"/>
                  <a:pt x="23425" y="94677"/>
                  <a:pt x="36631" y="94677"/>
                </a:cubicBezTo>
                <a:cubicBezTo>
                  <a:pt x="80605" y="94677"/>
                  <a:pt x="104644" y="58269"/>
                  <a:pt x="104644" y="26720"/>
                </a:cubicBezTo>
                <a:cubicBezTo>
                  <a:pt x="104644" y="25659"/>
                  <a:pt x="104589" y="24626"/>
                  <a:pt x="104561" y="23621"/>
                </a:cubicBezTo>
                <a:cubicBezTo>
                  <a:pt x="109195" y="20214"/>
                  <a:pt x="113244" y="16026"/>
                  <a:pt x="116482" y="11224"/>
                </a:cubicBezTo>
                <a:lnTo>
                  <a:pt x="116482" y="11224"/>
                </a:lnTo>
                <a:cubicBezTo>
                  <a:pt x="112155" y="13095"/>
                  <a:pt x="107576" y="14407"/>
                  <a:pt x="102746" y="14993"/>
                </a:cubicBezTo>
                <a:cubicBezTo>
                  <a:pt x="107576" y="12062"/>
                  <a:pt x="111261" y="7483"/>
                  <a:pt x="113104" y="2094"/>
                </a:cubicBezTo>
                <a:cubicBezTo>
                  <a:pt x="113160" y="1983"/>
                  <a:pt x="113216" y="1899"/>
                  <a:pt x="113244" y="1787"/>
                </a:cubicBezTo>
                <a:lnTo>
                  <a:pt x="113244" y="1787"/>
                </a:lnTo>
                <a:cubicBezTo>
                  <a:pt x="113160" y="1843"/>
                  <a:pt x="113048" y="1871"/>
                  <a:pt x="112965" y="1927"/>
                </a:cubicBezTo>
                <a:cubicBezTo>
                  <a:pt x="108414" y="4551"/>
                  <a:pt x="103388" y="6506"/>
                  <a:pt x="98055" y="7567"/>
                </a:cubicBezTo>
                <a:cubicBezTo>
                  <a:pt x="93700" y="2904"/>
                  <a:pt x="87474" y="0"/>
                  <a:pt x="80633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2">
  <p:cSld name="Closing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ctrTitle"/>
          </p:nvPr>
        </p:nvSpPr>
        <p:spPr>
          <a:xfrm>
            <a:off x="304800" y="1866900"/>
            <a:ext cx="8609012" cy="2642220"/>
          </a:xfrm>
          <a:prstGeom prst="rect">
            <a:avLst/>
          </a:prstGeom>
          <a:noFill/>
          <a:ln>
            <a:noFill/>
          </a:ln>
        </p:spPr>
        <p:txBody>
          <a:bodyPr anchorCtr="0" anchor="b" bIns="144000" lIns="144000" spcFirstLastPara="1" rIns="144000" wrap="square" tIns="1440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33"/>
          <p:cNvSpPr txBox="1"/>
          <p:nvPr>
            <p:ph idx="1" type="subTitle"/>
          </p:nvPr>
        </p:nvSpPr>
        <p:spPr>
          <a:xfrm>
            <a:off x="304800" y="4653136"/>
            <a:ext cx="8609014" cy="12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237" name="Google Shape;237;p33"/>
          <p:cNvPicPr preferRelativeResize="0"/>
          <p:nvPr/>
        </p:nvPicPr>
        <p:blipFill rotWithShape="1">
          <a:blip r:embed="rId3">
            <a:alphaModFix/>
          </a:blip>
          <a:srcRect b="-2034" l="1294" r="-1293" t="4322"/>
          <a:stretch/>
        </p:blipFill>
        <p:spPr>
          <a:xfrm>
            <a:off x="304800" y="304799"/>
            <a:ext cx="3198912" cy="8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>
            <p:ph idx="2" type="body"/>
          </p:nvPr>
        </p:nvSpPr>
        <p:spPr>
          <a:xfrm>
            <a:off x="10956632" y="5661248"/>
            <a:ext cx="828000" cy="82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Arial"/>
              <a:buNone/>
              <a:defRPr sz="1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2pPr>
            <a:lvl3pPr indent="-2286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indent="-2286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4pPr>
            <a:lvl5pPr indent="-2286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 b="-2034" l="1294" r="-1293" t="4322"/>
          <a:stretch/>
        </p:blipFill>
        <p:spPr>
          <a:xfrm>
            <a:off x="304800" y="304799"/>
            <a:ext cx="3198912" cy="8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/>
        </p:nvSpPr>
        <p:spPr>
          <a:xfrm>
            <a:off x="9220200" y="305283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www.nfdi4biodiversity.org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@NFDI4Biodiv 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#NFDI4Biodiv</a:t>
            </a:r>
            <a:endParaRPr/>
          </a:p>
        </p:txBody>
      </p:sp>
      <p:sp>
        <p:nvSpPr>
          <p:cNvPr id="241" name="Google Shape;241;p33"/>
          <p:cNvSpPr/>
          <p:nvPr/>
        </p:nvSpPr>
        <p:spPr>
          <a:xfrm>
            <a:off x="10549527" y="558010"/>
            <a:ext cx="193154" cy="151723"/>
          </a:xfrm>
          <a:custGeom>
            <a:rect b="b" l="l" r="r" t="t"/>
            <a:pathLst>
              <a:path extrusionOk="0" h="94677" w="116483">
                <a:moveTo>
                  <a:pt x="80633" y="0"/>
                </a:moveTo>
                <a:cubicBezTo>
                  <a:pt x="67427" y="0"/>
                  <a:pt x="56734" y="10694"/>
                  <a:pt x="56734" y="23928"/>
                </a:cubicBezTo>
                <a:cubicBezTo>
                  <a:pt x="56734" y="25770"/>
                  <a:pt x="56929" y="27613"/>
                  <a:pt x="57348" y="29344"/>
                </a:cubicBezTo>
                <a:cubicBezTo>
                  <a:pt x="37497" y="28367"/>
                  <a:pt x="19879" y="18846"/>
                  <a:pt x="8097" y="4384"/>
                </a:cubicBezTo>
                <a:cubicBezTo>
                  <a:pt x="6031" y="7902"/>
                  <a:pt x="4831" y="12006"/>
                  <a:pt x="4831" y="16417"/>
                </a:cubicBezTo>
                <a:cubicBezTo>
                  <a:pt x="4831" y="24682"/>
                  <a:pt x="9046" y="32025"/>
                  <a:pt x="15468" y="36324"/>
                </a:cubicBezTo>
                <a:cubicBezTo>
                  <a:pt x="11559" y="36157"/>
                  <a:pt x="7874" y="35096"/>
                  <a:pt x="4635" y="33309"/>
                </a:cubicBezTo>
                <a:lnTo>
                  <a:pt x="4635" y="33588"/>
                </a:lnTo>
                <a:cubicBezTo>
                  <a:pt x="4635" y="45203"/>
                  <a:pt x="12899" y="54835"/>
                  <a:pt x="23844" y="57041"/>
                </a:cubicBezTo>
                <a:cubicBezTo>
                  <a:pt x="21834" y="57599"/>
                  <a:pt x="19712" y="57906"/>
                  <a:pt x="17562" y="57906"/>
                </a:cubicBezTo>
                <a:cubicBezTo>
                  <a:pt x="16026" y="57906"/>
                  <a:pt x="14519" y="57739"/>
                  <a:pt x="13067" y="57488"/>
                </a:cubicBezTo>
                <a:lnTo>
                  <a:pt x="13067" y="57488"/>
                </a:lnTo>
                <a:cubicBezTo>
                  <a:pt x="16082" y="66952"/>
                  <a:pt x="24905" y="73877"/>
                  <a:pt x="35375" y="74044"/>
                </a:cubicBezTo>
                <a:cubicBezTo>
                  <a:pt x="27194" y="80438"/>
                  <a:pt x="16892" y="84291"/>
                  <a:pt x="5696" y="84291"/>
                </a:cubicBezTo>
                <a:cubicBezTo>
                  <a:pt x="3881" y="84291"/>
                  <a:pt x="2066" y="84151"/>
                  <a:pt x="307" y="83956"/>
                </a:cubicBezTo>
                <a:lnTo>
                  <a:pt x="0" y="83956"/>
                </a:lnTo>
                <a:cubicBezTo>
                  <a:pt x="224" y="84095"/>
                  <a:pt x="475" y="84207"/>
                  <a:pt x="698" y="84347"/>
                </a:cubicBezTo>
                <a:cubicBezTo>
                  <a:pt x="11140" y="90908"/>
                  <a:pt x="23425" y="94677"/>
                  <a:pt x="36631" y="94677"/>
                </a:cubicBezTo>
                <a:cubicBezTo>
                  <a:pt x="80605" y="94677"/>
                  <a:pt x="104644" y="58269"/>
                  <a:pt x="104644" y="26720"/>
                </a:cubicBezTo>
                <a:cubicBezTo>
                  <a:pt x="104644" y="25659"/>
                  <a:pt x="104589" y="24626"/>
                  <a:pt x="104561" y="23621"/>
                </a:cubicBezTo>
                <a:cubicBezTo>
                  <a:pt x="109195" y="20214"/>
                  <a:pt x="113244" y="16026"/>
                  <a:pt x="116482" y="11224"/>
                </a:cubicBezTo>
                <a:lnTo>
                  <a:pt x="116482" y="11224"/>
                </a:lnTo>
                <a:cubicBezTo>
                  <a:pt x="112155" y="13095"/>
                  <a:pt x="107576" y="14407"/>
                  <a:pt x="102746" y="14993"/>
                </a:cubicBezTo>
                <a:cubicBezTo>
                  <a:pt x="107576" y="12062"/>
                  <a:pt x="111261" y="7483"/>
                  <a:pt x="113104" y="2094"/>
                </a:cubicBezTo>
                <a:cubicBezTo>
                  <a:pt x="113160" y="1983"/>
                  <a:pt x="113216" y="1899"/>
                  <a:pt x="113244" y="1787"/>
                </a:cubicBezTo>
                <a:lnTo>
                  <a:pt x="113244" y="1787"/>
                </a:lnTo>
                <a:cubicBezTo>
                  <a:pt x="113160" y="1843"/>
                  <a:pt x="113048" y="1871"/>
                  <a:pt x="112965" y="1927"/>
                </a:cubicBezTo>
                <a:cubicBezTo>
                  <a:pt x="108414" y="4551"/>
                  <a:pt x="103388" y="6506"/>
                  <a:pt x="98055" y="7567"/>
                </a:cubicBezTo>
                <a:cubicBezTo>
                  <a:pt x="93700" y="2904"/>
                  <a:pt x="87474" y="0"/>
                  <a:pt x="80633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1">
  <p:cSld name="Chapter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304800" y="836712"/>
            <a:ext cx="11580813" cy="511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2">
  <p:cSld name="Chapter 2">
    <p:bg>
      <p:bgPr>
        <a:solidFill>
          <a:schemeClr val="accent3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4" name="Google Shape;44;p6"/>
          <p:cNvSpPr txBox="1"/>
          <p:nvPr>
            <p:ph type="title"/>
          </p:nvPr>
        </p:nvSpPr>
        <p:spPr>
          <a:xfrm>
            <a:off x="304800" y="836712"/>
            <a:ext cx="11580813" cy="511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3">
  <p:cSld name="Chapter 3">
    <p:bg>
      <p:bgPr>
        <a:solidFill>
          <a:schemeClr val="accent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type="title"/>
          </p:nvPr>
        </p:nvSpPr>
        <p:spPr>
          <a:xfrm>
            <a:off x="304800" y="836712"/>
            <a:ext cx="11580813" cy="511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00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with subtitle 1">
  <p:cSld name="Chapter with subtitle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4" name="Google Shape;54;p8"/>
          <p:cNvSpPr txBox="1"/>
          <p:nvPr>
            <p:ph type="title"/>
          </p:nvPr>
        </p:nvSpPr>
        <p:spPr>
          <a:xfrm>
            <a:off x="304800" y="1866900"/>
            <a:ext cx="11580813" cy="17781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304800" y="3645024"/>
            <a:ext cx="11580812" cy="1344489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with subtitle 2">
  <p:cSld name="Chapter with subtitle 2">
    <p:bg>
      <p:bgPr>
        <a:solidFill>
          <a:schemeClr val="accent3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0" name="Google Shape;60;p9"/>
          <p:cNvSpPr txBox="1"/>
          <p:nvPr>
            <p:ph type="title"/>
          </p:nvPr>
        </p:nvSpPr>
        <p:spPr>
          <a:xfrm>
            <a:off x="304800" y="1866900"/>
            <a:ext cx="11580813" cy="17781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304800" y="3645024"/>
            <a:ext cx="11580812" cy="1344489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with subtitle 3">
  <p:cSld name="Chapter with subtitle 3">
    <p:bg>
      <p:bgPr>
        <a:solidFill>
          <a:schemeClr val="accent2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6" name="Google Shape;66;p10"/>
          <p:cNvSpPr txBox="1"/>
          <p:nvPr>
            <p:ph type="title"/>
          </p:nvPr>
        </p:nvSpPr>
        <p:spPr>
          <a:xfrm>
            <a:off x="304800" y="1866900"/>
            <a:ext cx="11580813" cy="17781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44000" spcFirstLastPara="1" rIns="144000" wrap="square" tIns="1440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04800" y="3645024"/>
            <a:ext cx="11580812" cy="1344489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04800" y="304801"/>
            <a:ext cx="10255696" cy="1082248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04800" y="1866899"/>
            <a:ext cx="10255696" cy="4083051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631504" y="6237312"/>
            <a:ext cx="8928992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1208568" y="6237312"/>
            <a:ext cx="677044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92">
          <p15:clr>
            <a:srgbClr val="F26B43"/>
          </p15:clr>
        </p15:guide>
        <p15:guide id="4" pos="1871">
          <p15:clr>
            <a:srgbClr val="F26B43"/>
          </p15:clr>
        </p15:guide>
        <p15:guide id="5" pos="2064">
          <p15:clr>
            <a:srgbClr val="F26B43"/>
          </p15:clr>
        </p15:guide>
        <p15:guide id="6" pos="3743">
          <p15:clr>
            <a:srgbClr val="F26B43"/>
          </p15:clr>
        </p15:guide>
        <p15:guide id="7" pos="3936">
          <p15:clr>
            <a:srgbClr val="F26B43"/>
          </p15:clr>
        </p15:guide>
        <p15:guide id="8" pos="5615">
          <p15:clr>
            <a:srgbClr val="F26B43"/>
          </p15:clr>
        </p15:guide>
        <p15:guide id="9" pos="5808">
          <p15:clr>
            <a:srgbClr val="F26B43"/>
          </p15:clr>
        </p15:guide>
        <p15:guide id="10" pos="7487">
          <p15:clr>
            <a:srgbClr val="F26B43"/>
          </p15:clr>
        </p15:guide>
        <p15:guide id="11" orient="horz">
          <p15:clr>
            <a:srgbClr val="F26B43"/>
          </p15:clr>
        </p15:guide>
        <p15:guide id="12" orient="horz" pos="4320">
          <p15:clr>
            <a:srgbClr val="F26B43"/>
          </p15:clr>
        </p15:guide>
        <p15:guide id="13" orient="horz" pos="192">
          <p15:clr>
            <a:srgbClr val="F26B43"/>
          </p15:clr>
        </p15:guide>
        <p15:guide id="14" orient="horz" pos="1176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3143">
          <p15:clr>
            <a:srgbClr val="F26B43"/>
          </p15:clr>
        </p15:guide>
        <p15:guide id="17" orient="horz" pos="4127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5.png"/><Relationship Id="rId6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16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41.png"/><Relationship Id="rId8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spreadsheets/d/1ayZaZ7RvuO6kav-aLP1PmCMOUUiH-8G8NobNHlN9jrI/edit?usp=sharing" TargetMode="External"/><Relationship Id="rId4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Relationship Id="rId7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23.png"/><Relationship Id="rId5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iki.pangaea.de/wiki/Biology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49.png"/><Relationship Id="rId6" Type="http://schemas.openxmlformats.org/officeDocument/2006/relationships/image" Target="../media/image12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pB1Ubit4XNdAo3lnJ6RUcqn2EfEtutR8/view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54.png"/><Relationship Id="rId6" Type="http://schemas.openxmlformats.org/officeDocument/2006/relationships/hyperlink" Target="https://openclipart.org/detail/202336/sad-smiley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Relationship Id="rId4" Type="http://schemas.openxmlformats.org/officeDocument/2006/relationships/hyperlink" Target="https://xkcd.com/2116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53.png"/><Relationship Id="rId5" Type="http://schemas.openxmlformats.org/officeDocument/2006/relationships/image" Target="../media/image5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Relationship Id="rId4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sli.do/features-google-slides?interaction-type=UmFua2luZw%3D%3D" TargetMode="External"/><Relationship Id="rId4" Type="http://schemas.openxmlformats.org/officeDocument/2006/relationships/image" Target="../media/image60.png"/><Relationship Id="rId5" Type="http://schemas.openxmlformats.org/officeDocument/2006/relationships/hyperlink" Target="https://www.sli.do/features-google-slides?payload=eyJwcmVzZW50YXRpb25JZCI6IjF6R253T2wwRUlFWnJIdnEwZWNFcE5vWUI1YzRjSGNWd1Q2dk1WaW5hbVdZIiwic2xpZGVJZCI6IlNMSURFU19BUEkxODQ1MzMxMl8wIn0%3D" TargetMode="External"/><Relationship Id="rId6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Relationship Id="rId4" Type="http://schemas.openxmlformats.org/officeDocument/2006/relationships/hyperlink" Target="https://jamboard.google.com/d/1PdIchTTaVoGU_lG7CnY5LodG-EmlDde_sDhYKpCI0eg/edit?usp=sharing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7.png"/><Relationship Id="rId4" Type="http://schemas.openxmlformats.org/officeDocument/2006/relationships/image" Target="../media/image64.png"/><Relationship Id="rId5" Type="http://schemas.openxmlformats.org/officeDocument/2006/relationships/hyperlink" Target="https://dbh.gfbio.dev/v2/git/https%3A%2F%2Fgitlab.gwdg.de%2Fjoerg.bruenecke1%2Fgfowinterschoolmo/HEAD" TargetMode="External"/><Relationship Id="rId6" Type="http://schemas.openxmlformats.org/officeDocument/2006/relationships/hyperlink" Target="https://github.com/pangaea-data-publisher/community-workshop-material/tree/master/Python/Data_curation_checklist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framework.frictionlessdata.io/docs/basic-examples.html" TargetMode="External"/><Relationship Id="rId4" Type="http://schemas.openxmlformats.org/officeDocument/2006/relationships/image" Target="../media/image6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creativecommons.org/publicdomain/zero/1.0/" TargetMode="External"/><Relationship Id="rId4" Type="http://schemas.openxmlformats.org/officeDocument/2006/relationships/image" Target="../media/image77.png"/><Relationship Id="rId9" Type="http://schemas.openxmlformats.org/officeDocument/2006/relationships/image" Target="../media/image44.png"/><Relationship Id="rId5" Type="http://schemas.openxmlformats.org/officeDocument/2006/relationships/image" Target="../media/image79.png"/><Relationship Id="rId6" Type="http://schemas.openxmlformats.org/officeDocument/2006/relationships/image" Target="../media/image69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creativecommons.org/publicdomain/zero/1.0/" TargetMode="External"/><Relationship Id="rId4" Type="http://schemas.openxmlformats.org/officeDocument/2006/relationships/image" Target="../media/image6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creativecommons.org/licenses/by-sa/4.0/" TargetMode="External"/><Relationship Id="rId4" Type="http://schemas.openxmlformats.org/officeDocument/2006/relationships/image" Target="../media/image6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png"/><Relationship Id="rId4" Type="http://schemas.openxmlformats.org/officeDocument/2006/relationships/image" Target="../media/image70.png"/><Relationship Id="rId5" Type="http://schemas.openxmlformats.org/officeDocument/2006/relationships/image" Target="../media/image74.png"/><Relationship Id="rId6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4.png"/><Relationship Id="rId4" Type="http://schemas.openxmlformats.org/officeDocument/2006/relationships/image" Target="../media/image81.png"/><Relationship Id="rId5" Type="http://schemas.openxmlformats.org/officeDocument/2006/relationships/image" Target="../media/image5.png"/><Relationship Id="rId6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docs.google.com/spreadsheets/d/1H7nHoFBmNFac_2fkcw_NI52CerOLfkIv/edit?usp=sharing&amp;ouid=104030262506128986915&amp;rtpof=true&amp;sd=true" TargetMode="External"/><Relationship Id="rId4" Type="http://schemas.openxmlformats.org/officeDocument/2006/relationships/hyperlink" Target="https://www.pangaea.de/submit/" TargetMode="External"/><Relationship Id="rId5" Type="http://schemas.openxmlformats.org/officeDocument/2006/relationships/hyperlink" Target="https://www.pangaea.de/submit/" TargetMode="External"/><Relationship Id="rId6" Type="http://schemas.openxmlformats.org/officeDocument/2006/relationships/image" Target="../media/image8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5.png"/><Relationship Id="rId4" Type="http://schemas.openxmlformats.org/officeDocument/2006/relationships/image" Target="../media/image75.png"/><Relationship Id="rId5" Type="http://schemas.openxmlformats.org/officeDocument/2006/relationships/image" Target="../media/image9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5.jpg"/><Relationship Id="rId4" Type="http://schemas.openxmlformats.org/officeDocument/2006/relationships/image" Target="../media/image93.png"/><Relationship Id="rId5" Type="http://schemas.openxmlformats.org/officeDocument/2006/relationships/image" Target="../media/image82.png"/><Relationship Id="rId6" Type="http://schemas.openxmlformats.org/officeDocument/2006/relationships/image" Target="../media/image8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ocs.google.com/spreadsheets/d/1ayZaZ7RvuO6kav-aLP1PmCMOUUiH-8G8NobNHlN9jrI/edit?usp=sharing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Relationship Id="rId11" Type="http://schemas.openxmlformats.org/officeDocument/2006/relationships/image" Target="../media/image13.png"/><Relationship Id="rId10" Type="http://schemas.openxmlformats.org/officeDocument/2006/relationships/image" Target="../media/image9.png"/><Relationship Id="rId13" Type="http://schemas.openxmlformats.org/officeDocument/2006/relationships/image" Target="../media/image16.png"/><Relationship Id="rId12" Type="http://schemas.openxmlformats.org/officeDocument/2006/relationships/image" Target="../media/image6.png"/><Relationship Id="rId15" Type="http://schemas.openxmlformats.org/officeDocument/2006/relationships/image" Target="../media/image8.png"/><Relationship Id="rId14" Type="http://schemas.openxmlformats.org/officeDocument/2006/relationships/image" Target="../media/image17.jpg"/><Relationship Id="rId16" Type="http://schemas.openxmlformats.org/officeDocument/2006/relationships/image" Target="../media/image1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png"/><Relationship Id="rId4" Type="http://schemas.openxmlformats.org/officeDocument/2006/relationships/image" Target="../media/image15.png"/><Relationship Id="rId5" Type="http://schemas.openxmlformats.org/officeDocument/2006/relationships/image" Target="../media/image8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14.png"/><Relationship Id="rId8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idx="10" type="dt"/>
          </p:nvPr>
        </p:nvSpPr>
        <p:spPr>
          <a:xfrm>
            <a:off x="302840" y="6237312"/>
            <a:ext cx="1112640" cy="3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144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09.11.2022</a:t>
            </a:r>
            <a:endParaRPr/>
          </a:p>
        </p:txBody>
      </p:sp>
      <p:sp>
        <p:nvSpPr>
          <p:cNvPr id="248" name="Google Shape;248;p35"/>
          <p:cNvSpPr txBox="1"/>
          <p:nvPr>
            <p:ph idx="1" type="subTitle"/>
          </p:nvPr>
        </p:nvSpPr>
        <p:spPr>
          <a:xfrm>
            <a:off x="304800" y="4653136"/>
            <a:ext cx="8609013" cy="12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i="0" lang="de-DE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 December 2022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de-DE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Michael Oellermann</a:t>
            </a:r>
            <a:endParaRPr/>
          </a:p>
        </p:txBody>
      </p:sp>
      <p:sp>
        <p:nvSpPr>
          <p:cNvPr id="249" name="Google Shape;249;p35"/>
          <p:cNvSpPr txBox="1"/>
          <p:nvPr>
            <p:ph type="title"/>
          </p:nvPr>
        </p:nvSpPr>
        <p:spPr>
          <a:xfrm>
            <a:off x="303863" y="1438275"/>
            <a:ext cx="86109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de-DE"/>
              <a:t>GFÖ Winterschool</a:t>
            </a:r>
            <a:endParaRPr b="0"/>
          </a:p>
        </p:txBody>
      </p:sp>
      <p:sp>
        <p:nvSpPr>
          <p:cNvPr id="250" name="Google Shape;250;p35"/>
          <p:cNvSpPr/>
          <p:nvPr/>
        </p:nvSpPr>
        <p:spPr>
          <a:xfrm>
            <a:off x="10549527" y="558010"/>
            <a:ext cx="193154" cy="151723"/>
          </a:xfrm>
          <a:custGeom>
            <a:rect b="b" l="l" r="r" t="t"/>
            <a:pathLst>
              <a:path extrusionOk="0" h="94677" w="116483">
                <a:moveTo>
                  <a:pt x="80633" y="0"/>
                </a:moveTo>
                <a:cubicBezTo>
                  <a:pt x="67427" y="0"/>
                  <a:pt x="56734" y="10694"/>
                  <a:pt x="56734" y="23928"/>
                </a:cubicBezTo>
                <a:cubicBezTo>
                  <a:pt x="56734" y="25770"/>
                  <a:pt x="56929" y="27613"/>
                  <a:pt x="57348" y="29344"/>
                </a:cubicBezTo>
                <a:cubicBezTo>
                  <a:pt x="37497" y="28367"/>
                  <a:pt x="19879" y="18846"/>
                  <a:pt x="8097" y="4384"/>
                </a:cubicBezTo>
                <a:cubicBezTo>
                  <a:pt x="6031" y="7902"/>
                  <a:pt x="4831" y="12006"/>
                  <a:pt x="4831" y="16417"/>
                </a:cubicBezTo>
                <a:cubicBezTo>
                  <a:pt x="4831" y="24682"/>
                  <a:pt x="9046" y="32025"/>
                  <a:pt x="15468" y="36324"/>
                </a:cubicBezTo>
                <a:cubicBezTo>
                  <a:pt x="11559" y="36157"/>
                  <a:pt x="7874" y="35096"/>
                  <a:pt x="4635" y="33309"/>
                </a:cubicBezTo>
                <a:lnTo>
                  <a:pt x="4635" y="33588"/>
                </a:lnTo>
                <a:cubicBezTo>
                  <a:pt x="4635" y="45203"/>
                  <a:pt x="12899" y="54835"/>
                  <a:pt x="23844" y="57041"/>
                </a:cubicBezTo>
                <a:cubicBezTo>
                  <a:pt x="21834" y="57599"/>
                  <a:pt x="19712" y="57906"/>
                  <a:pt x="17562" y="57906"/>
                </a:cubicBezTo>
                <a:cubicBezTo>
                  <a:pt x="16026" y="57906"/>
                  <a:pt x="14519" y="57739"/>
                  <a:pt x="13067" y="57488"/>
                </a:cubicBezTo>
                <a:lnTo>
                  <a:pt x="13067" y="57488"/>
                </a:lnTo>
                <a:cubicBezTo>
                  <a:pt x="16082" y="66952"/>
                  <a:pt x="24905" y="73877"/>
                  <a:pt x="35375" y="74044"/>
                </a:cubicBezTo>
                <a:cubicBezTo>
                  <a:pt x="27194" y="80438"/>
                  <a:pt x="16892" y="84291"/>
                  <a:pt x="5696" y="84291"/>
                </a:cubicBezTo>
                <a:cubicBezTo>
                  <a:pt x="3881" y="84291"/>
                  <a:pt x="2066" y="84151"/>
                  <a:pt x="307" y="83956"/>
                </a:cubicBezTo>
                <a:lnTo>
                  <a:pt x="0" y="83956"/>
                </a:lnTo>
                <a:cubicBezTo>
                  <a:pt x="224" y="84095"/>
                  <a:pt x="475" y="84207"/>
                  <a:pt x="698" y="84347"/>
                </a:cubicBezTo>
                <a:cubicBezTo>
                  <a:pt x="11140" y="90908"/>
                  <a:pt x="23425" y="94677"/>
                  <a:pt x="36631" y="94677"/>
                </a:cubicBezTo>
                <a:cubicBezTo>
                  <a:pt x="80605" y="94677"/>
                  <a:pt x="104644" y="58269"/>
                  <a:pt x="104644" y="26720"/>
                </a:cubicBezTo>
                <a:cubicBezTo>
                  <a:pt x="104644" y="25659"/>
                  <a:pt x="104589" y="24626"/>
                  <a:pt x="104561" y="23621"/>
                </a:cubicBezTo>
                <a:cubicBezTo>
                  <a:pt x="109195" y="20214"/>
                  <a:pt x="113244" y="16026"/>
                  <a:pt x="116482" y="11224"/>
                </a:cubicBezTo>
                <a:lnTo>
                  <a:pt x="116482" y="11224"/>
                </a:lnTo>
                <a:cubicBezTo>
                  <a:pt x="112155" y="13095"/>
                  <a:pt x="107576" y="14407"/>
                  <a:pt x="102746" y="14993"/>
                </a:cubicBezTo>
                <a:cubicBezTo>
                  <a:pt x="107576" y="12062"/>
                  <a:pt x="111261" y="7483"/>
                  <a:pt x="113104" y="2094"/>
                </a:cubicBezTo>
                <a:cubicBezTo>
                  <a:pt x="113160" y="1983"/>
                  <a:pt x="113216" y="1899"/>
                  <a:pt x="113244" y="1787"/>
                </a:cubicBezTo>
                <a:lnTo>
                  <a:pt x="113244" y="1787"/>
                </a:lnTo>
                <a:cubicBezTo>
                  <a:pt x="113160" y="1843"/>
                  <a:pt x="113048" y="1871"/>
                  <a:pt x="112965" y="1927"/>
                </a:cubicBezTo>
                <a:cubicBezTo>
                  <a:pt x="108414" y="4551"/>
                  <a:pt x="103388" y="6506"/>
                  <a:pt x="98055" y="7567"/>
                </a:cubicBezTo>
                <a:cubicBezTo>
                  <a:pt x="93700" y="2904"/>
                  <a:pt x="87474" y="0"/>
                  <a:pt x="80633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5"/>
          <p:cNvSpPr txBox="1"/>
          <p:nvPr/>
        </p:nvSpPr>
        <p:spPr>
          <a:xfrm>
            <a:off x="304800" y="2550675"/>
            <a:ext cx="10692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700">
                <a:solidFill>
                  <a:schemeClr val="dk1"/>
                </a:solidFill>
              </a:rPr>
              <a:t>Publishing</a:t>
            </a:r>
            <a:r>
              <a:rPr b="1" lang="de-DE" sz="3700">
                <a:solidFill>
                  <a:schemeClr val="dk1"/>
                </a:solidFill>
              </a:rPr>
              <a:t> Research Data</a:t>
            </a:r>
            <a:endParaRPr sz="1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</a:t>
            </a:r>
            <a:r>
              <a:rPr lang="de-DE" sz="3000"/>
              <a:t>What are the requirements - File formats</a:t>
            </a:r>
            <a:endParaRPr/>
          </a:p>
        </p:txBody>
      </p:sp>
      <p:sp>
        <p:nvSpPr>
          <p:cNvPr id="349" name="Google Shape;349;p44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50" name="Google Shape;350;p44"/>
          <p:cNvSpPr txBox="1"/>
          <p:nvPr>
            <p:ph idx="1" type="body"/>
          </p:nvPr>
        </p:nvSpPr>
        <p:spPr>
          <a:xfrm>
            <a:off x="1094025" y="1372550"/>
            <a:ext cx="9545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Which file formats are accepted by the repository?</a:t>
            </a:r>
            <a:endParaRPr sz="3000"/>
          </a:p>
        </p:txBody>
      </p:sp>
      <p:pic>
        <p:nvPicPr>
          <p:cNvPr id="351" name="Google Shape;3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599" y="2267200"/>
            <a:ext cx="9014699" cy="6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725" y="3221000"/>
            <a:ext cx="9054576" cy="32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0824" y="3221000"/>
            <a:ext cx="824900" cy="8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4900" y="2264438"/>
            <a:ext cx="677100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</a:t>
            </a:r>
            <a:r>
              <a:rPr lang="de-DE" sz="3000"/>
              <a:t>What are the requirements - File formats</a:t>
            </a:r>
            <a:endParaRPr/>
          </a:p>
        </p:txBody>
      </p:sp>
      <p:sp>
        <p:nvSpPr>
          <p:cNvPr id="360" name="Google Shape;360;p45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61" name="Google Shape;361;p45"/>
          <p:cNvSpPr txBox="1"/>
          <p:nvPr>
            <p:ph idx="1" type="body"/>
          </p:nvPr>
        </p:nvSpPr>
        <p:spPr>
          <a:xfrm>
            <a:off x="1094025" y="1372550"/>
            <a:ext cx="9545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Which file formats are accepted by the repository?</a:t>
            </a:r>
            <a:endParaRPr sz="3000"/>
          </a:p>
        </p:txBody>
      </p:sp>
      <p:pic>
        <p:nvPicPr>
          <p:cNvPr id="362" name="Google Shape;36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750" y="2156200"/>
            <a:ext cx="5792250" cy="44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6627" y="2156199"/>
            <a:ext cx="1730125" cy="5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6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</a:t>
            </a:r>
            <a:r>
              <a:rPr lang="de-DE" sz="3000"/>
              <a:t>What are the requirements - File formats</a:t>
            </a:r>
            <a:endParaRPr/>
          </a:p>
        </p:txBody>
      </p:sp>
      <p:sp>
        <p:nvSpPr>
          <p:cNvPr id="369" name="Google Shape;369;p46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70" name="Google Shape;370;p46"/>
          <p:cNvSpPr txBox="1"/>
          <p:nvPr>
            <p:ph idx="1" type="body"/>
          </p:nvPr>
        </p:nvSpPr>
        <p:spPr>
          <a:xfrm>
            <a:off x="1094025" y="1372550"/>
            <a:ext cx="9545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Which file formats are accepted by the repository?</a:t>
            </a:r>
            <a:endParaRPr sz="3000"/>
          </a:p>
        </p:txBody>
      </p:sp>
      <p:pic>
        <p:nvPicPr>
          <p:cNvPr id="371" name="Google Shape;3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463" y="2227249"/>
            <a:ext cx="10299876" cy="387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</a:t>
            </a:r>
            <a:r>
              <a:rPr lang="de-DE" sz="3000"/>
              <a:t>What are the requirements - File encoding</a:t>
            </a:r>
            <a:endParaRPr/>
          </a:p>
        </p:txBody>
      </p:sp>
      <p:sp>
        <p:nvSpPr>
          <p:cNvPr id="377" name="Google Shape;377;p47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78" name="Google Shape;378;p47"/>
          <p:cNvSpPr txBox="1"/>
          <p:nvPr>
            <p:ph idx="1" type="body"/>
          </p:nvPr>
        </p:nvSpPr>
        <p:spPr>
          <a:xfrm>
            <a:off x="1094025" y="1372550"/>
            <a:ext cx="9545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Which file formats are accepted by the repository?</a:t>
            </a:r>
            <a:endParaRPr sz="3000"/>
          </a:p>
        </p:txBody>
      </p:sp>
      <p:pic>
        <p:nvPicPr>
          <p:cNvPr id="379" name="Google Shape;3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638" y="2094050"/>
            <a:ext cx="62007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650" y="209405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1650" y="4270538"/>
            <a:ext cx="81057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8650" y="3922875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1650" y="5710775"/>
            <a:ext cx="8105776" cy="4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6225" y="5457238"/>
            <a:ext cx="985425" cy="9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 txBox="1"/>
          <p:nvPr>
            <p:ph type="title"/>
          </p:nvPr>
        </p:nvSpPr>
        <p:spPr>
          <a:xfrm>
            <a:off x="304800" y="304801"/>
            <a:ext cx="10255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P</a:t>
            </a:r>
            <a:r>
              <a:rPr lang="de-DE"/>
              <a:t>ractice - Repository Requirements</a:t>
            </a:r>
            <a:endParaRPr/>
          </a:p>
        </p:txBody>
      </p:sp>
      <p:sp>
        <p:nvSpPr>
          <p:cNvPr id="390" name="Google Shape;390;p48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91" name="Google Shape;391;p48"/>
          <p:cNvSpPr txBox="1"/>
          <p:nvPr>
            <p:ph idx="1" type="body"/>
          </p:nvPr>
        </p:nvSpPr>
        <p:spPr>
          <a:xfrm>
            <a:off x="503250" y="1386900"/>
            <a:ext cx="110496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Note down </a:t>
            </a:r>
            <a:r>
              <a:rPr lang="de-DE" sz="3000"/>
              <a:t>data repository requirements (10 min)</a:t>
            </a:r>
            <a:endParaRPr sz="3000"/>
          </a:p>
          <a:p>
            <a:pPr indent="-419100" lvl="0" marL="1371600" marR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Individual work</a:t>
            </a:r>
            <a:endParaRPr sz="3000"/>
          </a:p>
          <a:p>
            <a:pPr indent="-419100" lvl="0" marL="13716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Go to </a:t>
            </a:r>
            <a:r>
              <a:rPr lang="de-DE" sz="3000" u="sng">
                <a:solidFill>
                  <a:schemeClr val="hlink"/>
                </a:solidFill>
                <a:hlinkClick r:id="rId3"/>
              </a:rPr>
              <a:t>Data repository table</a:t>
            </a:r>
            <a:r>
              <a:rPr lang="de-DE" sz="3000"/>
              <a:t> - </a:t>
            </a:r>
            <a:r>
              <a:rPr lang="de-DE" sz="3000"/>
              <a:t>“Repository requirements”</a:t>
            </a:r>
            <a:endParaRPr sz="3000"/>
          </a:p>
          <a:p>
            <a:pPr indent="-419100" lvl="0" marL="13716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Research information of a repository of your choice</a:t>
            </a:r>
            <a:endParaRPr sz="3000"/>
          </a:p>
        </p:txBody>
      </p:sp>
      <p:pic>
        <p:nvPicPr>
          <p:cNvPr id="392" name="Google Shape;39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538" y="3790350"/>
            <a:ext cx="10903766" cy="207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4</a:t>
            </a:r>
            <a:r>
              <a:rPr lang="de-DE"/>
              <a:t>. </a:t>
            </a:r>
            <a:r>
              <a:rPr lang="de-DE" sz="3000"/>
              <a:t>Define suitable data structure</a:t>
            </a:r>
            <a:endParaRPr/>
          </a:p>
        </p:txBody>
      </p:sp>
      <p:sp>
        <p:nvSpPr>
          <p:cNvPr id="398" name="Google Shape;398;p49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99" name="Google Shape;399;p49"/>
          <p:cNvSpPr txBox="1"/>
          <p:nvPr>
            <p:ph idx="1" type="body"/>
          </p:nvPr>
        </p:nvSpPr>
        <p:spPr>
          <a:xfrm>
            <a:off x="1094025" y="1372550"/>
            <a:ext cx="9356100" cy="46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Plan your data structure before data collection</a:t>
            </a:r>
            <a:endParaRPr sz="3000"/>
          </a:p>
          <a:p>
            <a:pPr indent="-4191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Will save </a:t>
            </a:r>
            <a:r>
              <a:rPr lang="de-DE" sz="3000"/>
              <a:t>you time during data submission</a:t>
            </a:r>
            <a:endParaRPr sz="3000"/>
          </a:p>
          <a:p>
            <a:pPr indent="-4191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Assures compliance with repository requirements</a:t>
            </a:r>
            <a:endParaRPr sz="3000"/>
          </a:p>
          <a:p>
            <a:pPr indent="-4191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Assures the collection of essential metadata</a:t>
            </a:r>
            <a:endParaRPr sz="3000"/>
          </a:p>
          <a:p>
            <a:pPr indent="-4191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Assures compatible data tables among data collectors</a:t>
            </a:r>
            <a:endParaRPr sz="3000"/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→ Best to use data templates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4</a:t>
            </a:r>
            <a:r>
              <a:rPr lang="de-DE"/>
              <a:t>. </a:t>
            </a:r>
            <a:r>
              <a:rPr lang="de-DE" sz="3000"/>
              <a:t>Define suitable data structure</a:t>
            </a:r>
            <a:r>
              <a:rPr lang="de-DE" sz="3000"/>
              <a:t> - Data templates</a:t>
            </a:r>
            <a:endParaRPr/>
          </a:p>
        </p:txBody>
      </p:sp>
      <p:sp>
        <p:nvSpPr>
          <p:cNvPr id="405" name="Google Shape;405;p50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06" name="Google Shape;406;p50"/>
          <p:cNvSpPr txBox="1"/>
          <p:nvPr>
            <p:ph idx="1" type="body"/>
          </p:nvPr>
        </p:nvSpPr>
        <p:spPr>
          <a:xfrm>
            <a:off x="1175625" y="1026300"/>
            <a:ext cx="10290600" cy="53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Create your own template</a:t>
            </a:r>
            <a:endParaRPr sz="3000"/>
          </a:p>
          <a:p>
            <a:pPr indent="-419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Follow standards</a:t>
            </a:r>
            <a:endParaRPr sz="3000"/>
          </a:p>
          <a:p>
            <a:pPr indent="-419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columns = features, rows = observations</a:t>
            </a:r>
            <a:endParaRPr sz="3000"/>
          </a:p>
          <a:p>
            <a:pPr indent="-419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one header row with unique names</a:t>
            </a:r>
            <a:endParaRPr sz="3000"/>
          </a:p>
          <a:p>
            <a:pPr indent="-419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one cell =  one entry</a:t>
            </a:r>
            <a:endParaRPr sz="3000"/>
          </a:p>
          <a:p>
            <a:pPr indent="-419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Define standard terms (-&gt; glossary)</a:t>
            </a:r>
            <a:endParaRPr sz="3000"/>
          </a:p>
          <a:p>
            <a:pPr indent="-419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Dont`s</a:t>
            </a:r>
            <a:endParaRPr sz="3000"/>
          </a:p>
          <a:p>
            <a:pPr indent="-419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No secondary headers</a:t>
            </a:r>
            <a:endParaRPr sz="3000"/>
          </a:p>
          <a:p>
            <a:pPr indent="-419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No summary stats in rows</a:t>
            </a:r>
            <a:endParaRPr sz="3000"/>
          </a:p>
          <a:p>
            <a:pPr indent="-419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No figures, plots, colors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1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4. </a:t>
            </a:r>
            <a:r>
              <a:rPr lang="de-DE" sz="3000"/>
              <a:t>What if there is no standard data structure?</a:t>
            </a:r>
            <a:endParaRPr/>
          </a:p>
        </p:txBody>
      </p:sp>
      <p:sp>
        <p:nvSpPr>
          <p:cNvPr id="412" name="Google Shape;412;p51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13" name="Google Shape;4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76" y="1429449"/>
            <a:ext cx="5131099" cy="107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25" y="3004800"/>
            <a:ext cx="5131101" cy="313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888" y="3098300"/>
            <a:ext cx="4136637" cy="31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7609" y="1429450"/>
            <a:ext cx="4204392" cy="127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1"/>
          <p:cNvSpPr txBox="1"/>
          <p:nvPr/>
        </p:nvSpPr>
        <p:spPr>
          <a:xfrm>
            <a:off x="473525" y="6351525"/>
            <a:ext cx="94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Source: Figshare datasets, Image courtesy to Seemann https://morguefile.com/p/645778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418" name="Google Shape;41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5717" y="2406292"/>
            <a:ext cx="1358050" cy="20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2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4. </a:t>
            </a:r>
            <a:r>
              <a:rPr lang="de-DE" sz="3000"/>
              <a:t>Define suitable data structure</a:t>
            </a:r>
            <a:r>
              <a:rPr lang="de-DE" sz="3000"/>
              <a:t> - Data templates</a:t>
            </a:r>
            <a:endParaRPr/>
          </a:p>
        </p:txBody>
      </p:sp>
      <p:sp>
        <p:nvSpPr>
          <p:cNvPr id="424" name="Google Shape;424;p52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25" name="Google Shape;425;p52"/>
          <p:cNvSpPr txBox="1"/>
          <p:nvPr>
            <p:ph idx="1" type="body"/>
          </p:nvPr>
        </p:nvSpPr>
        <p:spPr>
          <a:xfrm>
            <a:off x="1103100" y="1178700"/>
            <a:ext cx="10290600" cy="53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Use standard</a:t>
            </a:r>
            <a:r>
              <a:rPr lang="de-DE" sz="3000"/>
              <a:t> template from repositories</a:t>
            </a:r>
            <a:endParaRPr sz="3000"/>
          </a:p>
          <a:p>
            <a:pPr indent="-419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Easy and </a:t>
            </a:r>
            <a:r>
              <a:rPr lang="de-DE" sz="3000"/>
              <a:t>ensures</a:t>
            </a:r>
            <a:r>
              <a:rPr lang="de-DE" sz="3000"/>
              <a:t> compliance</a:t>
            </a:r>
            <a:endParaRPr sz="3000"/>
          </a:p>
          <a:p>
            <a:pPr indent="-419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Preformatted</a:t>
            </a:r>
            <a:endParaRPr sz="3000"/>
          </a:p>
          <a:p>
            <a:pPr indent="-419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Pre-defined metadata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426" name="Google Shape;4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586" y="2778950"/>
            <a:ext cx="2882009" cy="7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1075" y="2778950"/>
            <a:ext cx="721511" cy="7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3088" y="3549139"/>
            <a:ext cx="9961524" cy="288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3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4.</a:t>
            </a:r>
            <a:r>
              <a:rPr lang="de-DE"/>
              <a:t> </a:t>
            </a:r>
            <a:r>
              <a:rPr lang="de-DE" sz="3000"/>
              <a:t>Define suitable data structure</a:t>
            </a:r>
            <a:r>
              <a:rPr lang="de-DE" sz="3000"/>
              <a:t> - </a:t>
            </a:r>
            <a:r>
              <a:rPr lang="de-DE" sz="3000" u="sng">
                <a:solidFill>
                  <a:schemeClr val="hlink"/>
                </a:solidFill>
                <a:hlinkClick r:id="rId3"/>
              </a:rPr>
              <a:t>Data templates</a:t>
            </a:r>
            <a:endParaRPr/>
          </a:p>
        </p:txBody>
      </p:sp>
      <p:sp>
        <p:nvSpPr>
          <p:cNvPr id="434" name="Google Shape;434;p53"/>
          <p:cNvSpPr txBox="1"/>
          <p:nvPr>
            <p:ph idx="12" type="sldNum"/>
          </p:nvPr>
        </p:nvSpPr>
        <p:spPr>
          <a:xfrm>
            <a:off x="11208518" y="5979787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513" y="3472425"/>
            <a:ext cx="5641676" cy="270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375" y="3664200"/>
            <a:ext cx="4891699" cy="251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375" y="1271712"/>
            <a:ext cx="1232775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1525" y="1913875"/>
            <a:ext cx="5641674" cy="15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375" y="1960625"/>
            <a:ext cx="3802675" cy="1656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/>
          <p:nvPr>
            <p:ph type="title"/>
          </p:nvPr>
        </p:nvSpPr>
        <p:spPr>
          <a:xfrm>
            <a:off x="304800" y="304801"/>
            <a:ext cx="10255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Agenda - Session 2</a:t>
            </a:r>
            <a:endParaRPr/>
          </a:p>
        </p:txBody>
      </p:sp>
      <p:sp>
        <p:nvSpPr>
          <p:cNvPr id="257" name="Google Shape;257;p36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3091175" y="1131300"/>
            <a:ext cx="7088100" cy="54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How to publish data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Practice - Repository requirements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Data structures and data collection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Data curation</a:t>
            </a:r>
            <a:endParaRPr sz="3000"/>
          </a:p>
          <a:p>
            <a:pPr indent="-256199" lvl="0" marL="179999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Practice - Detect data issues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Break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Practice - Data curation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Data submission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How to cite data</a:t>
            </a:r>
            <a:endParaRPr sz="3000"/>
          </a:p>
          <a:p>
            <a:pPr indent="-243499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Questions and Answers</a:t>
            </a:r>
            <a:endParaRPr sz="3000"/>
          </a:p>
        </p:txBody>
      </p:sp>
      <p:sp>
        <p:nvSpPr>
          <p:cNvPr id="259" name="Google Shape;259;p36"/>
          <p:cNvSpPr txBox="1"/>
          <p:nvPr/>
        </p:nvSpPr>
        <p:spPr>
          <a:xfrm>
            <a:off x="685800" y="12837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>
                <a:solidFill>
                  <a:schemeClr val="dk1"/>
                </a:solidFill>
              </a:rPr>
              <a:t>10</a:t>
            </a:r>
            <a:r>
              <a:rPr lang="de-DE" sz="3000">
                <a:solidFill>
                  <a:schemeClr val="dk1"/>
                </a:solidFill>
              </a:rPr>
              <a:t>:40-12:00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54"/>
          <p:cNvPicPr preferRelativeResize="0"/>
          <p:nvPr/>
        </p:nvPicPr>
        <p:blipFill rotWithShape="1">
          <a:blip r:embed="rId3">
            <a:alphaModFix/>
          </a:blip>
          <a:srcRect b="7882" l="0" r="0" t="17121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4"/>
          <p:cNvSpPr txBox="1"/>
          <p:nvPr>
            <p:ph type="title"/>
          </p:nvPr>
        </p:nvSpPr>
        <p:spPr>
          <a:xfrm>
            <a:off x="5049200" y="19445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5</a:t>
            </a:r>
            <a:r>
              <a:rPr lang="de-DE"/>
              <a:t>. </a:t>
            </a:r>
            <a:r>
              <a:rPr lang="de-DE" sz="3000"/>
              <a:t>D</a:t>
            </a:r>
            <a:r>
              <a:rPr lang="de-DE" sz="3000"/>
              <a:t>ata collection</a:t>
            </a:r>
            <a:endParaRPr/>
          </a:p>
        </p:txBody>
      </p:sp>
      <p:sp>
        <p:nvSpPr>
          <p:cNvPr id="446" name="Google Shape;446;p54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47" name="Google Shape;447;p54"/>
          <p:cNvSpPr txBox="1"/>
          <p:nvPr/>
        </p:nvSpPr>
        <p:spPr>
          <a:xfrm>
            <a:off x="3805600" y="6405975"/>
            <a:ext cx="838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Image by rkoehler3@gmail.com, </a:t>
            </a:r>
            <a:r>
              <a:rPr lang="de-DE">
                <a:solidFill>
                  <a:srgbClr val="999999"/>
                </a:solidFill>
              </a:rPr>
              <a:t>https://www.usgs.gov/media/images/usgs-scientist-taking-notes-field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5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5. </a:t>
            </a:r>
            <a:r>
              <a:rPr lang="de-DE" sz="3000"/>
              <a:t>Data collection</a:t>
            </a:r>
            <a:endParaRPr/>
          </a:p>
        </p:txBody>
      </p:sp>
      <p:sp>
        <p:nvSpPr>
          <p:cNvPr id="453" name="Google Shape;453;p55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54" name="Google Shape;454;p55"/>
          <p:cNvSpPr txBox="1"/>
          <p:nvPr>
            <p:ph idx="1" type="body"/>
          </p:nvPr>
        </p:nvSpPr>
        <p:spPr>
          <a:xfrm>
            <a:off x="943200" y="1084175"/>
            <a:ext cx="10507800" cy="54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Good data collection practices reduce errors and curation efforts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Use the standard templates for data collection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Record digitally (directly to the cloud, customisable recording apps)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Avoid proprietary data formats or make sure you can convert to e.g. .csv, or .txt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Apply version control (important for collaborative work, e.g. git)</a:t>
            </a:r>
            <a:endParaRPr sz="3000"/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6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5. </a:t>
            </a:r>
            <a:r>
              <a:rPr lang="de-DE" sz="3000"/>
              <a:t>Data collection - Digital helpers</a:t>
            </a:r>
            <a:endParaRPr/>
          </a:p>
        </p:txBody>
      </p:sp>
      <p:sp>
        <p:nvSpPr>
          <p:cNvPr id="460" name="Google Shape;460;p56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61" name="Google Shape;46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427" y="2129575"/>
            <a:ext cx="7013174" cy="40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6"/>
          <p:cNvSpPr txBox="1"/>
          <p:nvPr/>
        </p:nvSpPr>
        <p:spPr>
          <a:xfrm>
            <a:off x="512550" y="14975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/>
              <a:t>MobileActionLog</a:t>
            </a:r>
            <a:endParaRPr b="1" sz="2000"/>
          </a:p>
        </p:txBody>
      </p:sp>
      <p:pic>
        <p:nvPicPr>
          <p:cNvPr id="463" name="Google Shape;46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4875" y="1497500"/>
            <a:ext cx="3189730" cy="425297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6"/>
          <p:cNvSpPr txBox="1"/>
          <p:nvPr/>
        </p:nvSpPr>
        <p:spPr>
          <a:xfrm>
            <a:off x="8383500" y="1145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Cyber Tracker App</a:t>
            </a:r>
            <a:endParaRPr/>
          </a:p>
        </p:txBody>
      </p:sp>
      <p:sp>
        <p:nvSpPr>
          <p:cNvPr id="465" name="Google Shape;465;p56"/>
          <p:cNvSpPr txBox="1"/>
          <p:nvPr/>
        </p:nvSpPr>
        <p:spPr>
          <a:xfrm>
            <a:off x="8434875" y="5705925"/>
            <a:ext cx="318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999999"/>
                </a:solidFill>
              </a:rPr>
              <a:t>https://ikai.phil-fak.uni-koeln.de/sites/ikai/_processed_/c/0/csm_Smartphone_Cybertracker_20191014_153619_672347b468.jpg</a:t>
            </a:r>
            <a:endParaRPr sz="11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5. </a:t>
            </a:r>
            <a:r>
              <a:rPr lang="de-DE" sz="3000"/>
              <a:t>Data collection - </a:t>
            </a:r>
            <a:r>
              <a:rPr lang="de-DE" sz="3000"/>
              <a:t>Digital helpers</a:t>
            </a:r>
            <a:endParaRPr/>
          </a:p>
        </p:txBody>
      </p:sp>
      <p:sp>
        <p:nvSpPr>
          <p:cNvPr id="471" name="Google Shape;471;p57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72" name="Google Shape;472;p57"/>
          <p:cNvSpPr txBox="1"/>
          <p:nvPr/>
        </p:nvSpPr>
        <p:spPr>
          <a:xfrm>
            <a:off x="3470700" y="1170725"/>
            <a:ext cx="457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/>
              <a:t>Smart audio data collector (Smatrix)</a:t>
            </a:r>
            <a:endParaRPr b="1" sz="2000"/>
          </a:p>
        </p:txBody>
      </p:sp>
      <p:pic>
        <p:nvPicPr>
          <p:cNvPr id="473" name="Google Shape;473;p57" title="Smatrix_Demo_E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5500" y="1663325"/>
            <a:ext cx="6322400" cy="47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60375" y="2813000"/>
            <a:ext cx="1973050" cy="21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7"/>
          <p:cNvSpPr txBox="1"/>
          <p:nvPr/>
        </p:nvSpPr>
        <p:spPr>
          <a:xfrm>
            <a:off x="9388775" y="5034725"/>
            <a:ext cx="24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999999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https://openclipart.org/detail/202336/sad-smiley</a:t>
            </a:r>
            <a:r>
              <a:rPr lang="de-DE" sz="1200">
                <a:solidFill>
                  <a:srgbClr val="999999"/>
                </a:solidFill>
              </a:rPr>
              <a:t>, by IslandVibz 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8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5. </a:t>
            </a:r>
            <a:r>
              <a:rPr lang="de-DE" sz="3000"/>
              <a:t>Data collection - Make It yourself</a:t>
            </a:r>
            <a:endParaRPr/>
          </a:p>
        </p:txBody>
      </p:sp>
      <p:sp>
        <p:nvSpPr>
          <p:cNvPr id="481" name="Google Shape;481;p58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82" name="Google Shape;482;p58"/>
          <p:cNvSpPr txBox="1"/>
          <p:nvPr/>
        </p:nvSpPr>
        <p:spPr>
          <a:xfrm>
            <a:off x="3470700" y="1170725"/>
            <a:ext cx="457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/>
              <a:t>Open Source Hardware</a:t>
            </a:r>
            <a:endParaRPr b="1" sz="2000"/>
          </a:p>
        </p:txBody>
      </p:sp>
      <p:pic>
        <p:nvPicPr>
          <p:cNvPr id="483" name="Google Shape;48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950" y="1663325"/>
            <a:ext cx="9144000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8"/>
          <p:cNvSpPr txBox="1"/>
          <p:nvPr/>
        </p:nvSpPr>
        <p:spPr>
          <a:xfrm>
            <a:off x="3785400" y="5366225"/>
            <a:ext cx="394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https://chipwired.com/raspberry-pi-store-data/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9"/>
          <p:cNvSpPr txBox="1"/>
          <p:nvPr>
            <p:ph type="title"/>
          </p:nvPr>
        </p:nvSpPr>
        <p:spPr>
          <a:xfrm>
            <a:off x="4515450" y="455500"/>
            <a:ext cx="30351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>
                <a:solidFill>
                  <a:srgbClr val="000000"/>
                </a:solidFill>
              </a:rPr>
              <a:t>6</a:t>
            </a:r>
            <a:r>
              <a:rPr lang="de-DE">
                <a:solidFill>
                  <a:srgbClr val="000000"/>
                </a:solidFill>
              </a:rPr>
              <a:t>. </a:t>
            </a:r>
            <a:r>
              <a:rPr lang="de-DE" sz="3000">
                <a:solidFill>
                  <a:srgbClr val="000000"/>
                </a:solidFill>
              </a:rPr>
              <a:t>Curate data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90" name="Google Shape;490;p59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91" name="Google Shape;49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825" y="1043275"/>
            <a:ext cx="10120401" cy="54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0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</a:t>
            </a:r>
            <a:r>
              <a:rPr lang="de-DE"/>
              <a:t>. </a:t>
            </a:r>
            <a:r>
              <a:rPr lang="de-DE" sz="3000"/>
              <a:t>Curate data - Why should we care?</a:t>
            </a:r>
            <a:endParaRPr/>
          </a:p>
        </p:txBody>
      </p:sp>
      <p:sp>
        <p:nvSpPr>
          <p:cNvPr id="497" name="Google Shape;497;p60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98" name="Google Shape;498;p60"/>
          <p:cNvSpPr txBox="1"/>
          <p:nvPr>
            <p:ph idx="1" type="body"/>
          </p:nvPr>
        </p:nvSpPr>
        <p:spPr>
          <a:xfrm>
            <a:off x="409800" y="1084175"/>
            <a:ext cx="8988300" cy="54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Assures high quality of your data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Improves handling and understanding of your data </a:t>
            </a:r>
            <a:endParaRPr sz="3000"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→ higher re-use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Your one-time effort, saves endless hours of repeated curation by others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	→ No one can curate data better than the creator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To ‘emancipate’ your data from the creator (‘stand on their own feet’)</a:t>
            </a:r>
            <a:endParaRPr sz="3000"/>
          </a:p>
        </p:txBody>
      </p:sp>
      <p:pic>
        <p:nvPicPr>
          <p:cNvPr id="499" name="Google Shape;49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2302" y="1147673"/>
            <a:ext cx="2917500" cy="43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0"/>
          <p:cNvSpPr txBox="1"/>
          <p:nvPr/>
        </p:nvSpPr>
        <p:spPr>
          <a:xfrm>
            <a:off x="9102292" y="5493084"/>
            <a:ext cx="21573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-DE" sz="8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Altered from xkcd: </a:t>
            </a:r>
            <a:r>
              <a:rPr i="1" lang="de-DE" sz="800" u="sng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.NORM Normal File Format</a:t>
            </a:r>
            <a:endParaRPr i="1" sz="8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1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</a:t>
            </a:r>
            <a:r>
              <a:rPr lang="de-DE"/>
              <a:t>. </a:t>
            </a:r>
            <a:r>
              <a:rPr lang="de-DE" sz="3000"/>
              <a:t>Curate data - Common data issues</a:t>
            </a:r>
            <a:endParaRPr/>
          </a:p>
        </p:txBody>
      </p:sp>
      <p:sp>
        <p:nvSpPr>
          <p:cNvPr id="506" name="Google Shape;506;p61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07" name="Google Shape;507;p61"/>
          <p:cNvSpPr txBox="1"/>
          <p:nvPr>
            <p:ph idx="1" type="body"/>
          </p:nvPr>
        </p:nvSpPr>
        <p:spPr>
          <a:xfrm>
            <a:off x="824025" y="1026300"/>
            <a:ext cx="10449300" cy="54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T</a:t>
            </a:r>
            <a:r>
              <a:rPr lang="de-DE" sz="2700"/>
              <a:t>able descriptions, markings, plots, statistics, empty rows/columns, additional comments in data table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Wrong data types (e.g. float, int, object)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Wrong date/time format &amp; UTC vs local time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Wrong format of latitude/longitude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Ambiguous</a:t>
            </a:r>
            <a:r>
              <a:rPr lang="de-DE" sz="2700"/>
              <a:t> NAs (e.g. nan, N/A, -999.99)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Abbreviations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Excessive decimal points</a:t>
            </a:r>
            <a:r>
              <a:rPr lang="de-DE" sz="2700"/>
              <a:t> ≠ se</a:t>
            </a:r>
            <a:r>
              <a:rPr lang="de-DE" sz="2700"/>
              <a:t>nsor accuracy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Wrong decimal separator is ‘,’ instead of ‘.’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Spelling, e.g. in species names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de-DE" sz="2700"/>
              <a:t>Leading/trailing/double white spaces</a:t>
            </a:r>
            <a:endParaRPr sz="27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2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6. </a:t>
            </a:r>
            <a:r>
              <a:rPr lang="de-DE" sz="3000"/>
              <a:t>Curate data - Common data issues</a:t>
            </a:r>
            <a:endParaRPr/>
          </a:p>
        </p:txBody>
      </p:sp>
      <p:sp>
        <p:nvSpPr>
          <p:cNvPr id="513" name="Google Shape;513;p62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14" name="Google Shape;51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97" y="1478438"/>
            <a:ext cx="5768100" cy="175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00" y="3680598"/>
            <a:ext cx="5768102" cy="157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9799" y="1478450"/>
            <a:ext cx="4807776" cy="347874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2"/>
          <p:cNvSpPr txBox="1"/>
          <p:nvPr/>
        </p:nvSpPr>
        <p:spPr>
          <a:xfrm>
            <a:off x="473525" y="6351525"/>
            <a:ext cx="94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Source: </a:t>
            </a:r>
            <a:r>
              <a:rPr lang="de-DE">
                <a:solidFill>
                  <a:srgbClr val="999999"/>
                </a:solidFill>
              </a:rPr>
              <a:t>https://figshare.com/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3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6. </a:t>
            </a:r>
            <a:r>
              <a:rPr lang="de-DE" sz="3000"/>
              <a:t>Curate data - Common data issues</a:t>
            </a:r>
            <a:endParaRPr/>
          </a:p>
        </p:txBody>
      </p:sp>
      <p:sp>
        <p:nvSpPr>
          <p:cNvPr id="523" name="Google Shape;523;p63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24" name="Google Shape;52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100" y="1529449"/>
            <a:ext cx="10728276" cy="1469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100" y="3429000"/>
            <a:ext cx="10728274" cy="201270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3"/>
          <p:cNvSpPr txBox="1"/>
          <p:nvPr/>
        </p:nvSpPr>
        <p:spPr>
          <a:xfrm>
            <a:off x="473525" y="6351525"/>
            <a:ext cx="94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Source: </a:t>
            </a:r>
            <a:r>
              <a:rPr lang="de-DE">
                <a:solidFill>
                  <a:srgbClr val="999999"/>
                </a:solidFill>
              </a:rPr>
              <a:t>https://datadryad.org/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Agenda - </a:t>
            </a:r>
            <a:r>
              <a:rPr lang="de-DE" sz="3000"/>
              <a:t>How to publish data</a:t>
            </a:r>
            <a:endParaRPr/>
          </a:p>
        </p:txBody>
      </p:sp>
      <p:sp>
        <p:nvSpPr>
          <p:cNvPr id="265" name="Google Shape;265;p37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66" name="Google Shape;266;p37"/>
          <p:cNvSpPr txBox="1"/>
          <p:nvPr>
            <p:ph idx="1" type="body"/>
          </p:nvPr>
        </p:nvSpPr>
        <p:spPr>
          <a:xfrm>
            <a:off x="5155425" y="1719850"/>
            <a:ext cx="6730200" cy="48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What kind of data will I produce?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Where can/want I publish my data?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What are the requirements?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Define suitable data structure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Collect data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Curate data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Submit, check and publish data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Cite data in reference list</a:t>
            </a:r>
            <a:endParaRPr sz="3000"/>
          </a:p>
        </p:txBody>
      </p:sp>
      <p:pic>
        <p:nvPicPr>
          <p:cNvPr id="267" name="Google Shape;26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48" y="2064787"/>
            <a:ext cx="4335974" cy="325198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/>
          <p:nvPr/>
        </p:nvSpPr>
        <p:spPr>
          <a:xfrm>
            <a:off x="404190" y="4485479"/>
            <a:ext cx="4335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Source:https://i0.wp.com/benjaminblonder.org/wp-content/uploads/2020/07/IMG_1535.jpg?resize=1536%2C1152&amp;ssl=1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5088575" y="11657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000">
                <a:solidFill>
                  <a:schemeClr val="dk1"/>
                </a:solidFill>
              </a:rPr>
              <a:t>Workflow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1543700" y="2873163"/>
            <a:ext cx="677100" cy="677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000"/>
              <a:t>1</a:t>
            </a:r>
            <a:endParaRPr b="1" sz="3000"/>
          </a:p>
        </p:txBody>
      </p:sp>
      <p:cxnSp>
        <p:nvCxnSpPr>
          <p:cNvPr id="271" name="Google Shape;271;p37"/>
          <p:cNvCxnSpPr/>
          <p:nvPr/>
        </p:nvCxnSpPr>
        <p:spPr>
          <a:xfrm flipH="1" rot="10800000">
            <a:off x="1440100" y="2973800"/>
            <a:ext cx="818400" cy="507600"/>
          </a:xfrm>
          <a:prstGeom prst="straightConnector1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2" name="Google Shape;272;p37"/>
          <p:cNvSpPr/>
          <p:nvPr/>
        </p:nvSpPr>
        <p:spPr>
          <a:xfrm>
            <a:off x="1543700" y="3679313"/>
            <a:ext cx="677100" cy="677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000"/>
              <a:t>5</a:t>
            </a:r>
            <a:endParaRPr b="1" sz="3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l-type-id" id="532" name="Google Shape;532;p6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533" name="Google Shape;533;p6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8269" y="508000"/>
            <a:ext cx="1166001" cy="510125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534" name="Google Shape;534;p64"/>
          <p:cNvSpPr txBox="1"/>
          <p:nvPr/>
        </p:nvSpPr>
        <p:spPr>
          <a:xfrm>
            <a:off x="3200400" y="2571750"/>
            <a:ext cx="84837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4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How much time do you spent on data cleaning from data collection to analysis?</a:t>
            </a:r>
            <a:endParaRPr b="1" sz="3400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footer-id" id="535" name="Google Shape;535;p64"/>
          <p:cNvSpPr txBox="1"/>
          <p:nvPr/>
        </p:nvSpPr>
        <p:spPr>
          <a:xfrm>
            <a:off x="3200400" y="6096000"/>
            <a:ext cx="87375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3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de-DE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5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</a:t>
            </a:r>
            <a:r>
              <a:rPr lang="de-DE"/>
              <a:t>. </a:t>
            </a:r>
            <a:r>
              <a:rPr lang="de-DE" sz="3000"/>
              <a:t>Practice</a:t>
            </a:r>
            <a:r>
              <a:rPr lang="de-DE" sz="3000"/>
              <a:t> - Spot the issues</a:t>
            </a:r>
            <a:endParaRPr/>
          </a:p>
        </p:txBody>
      </p:sp>
      <p:sp>
        <p:nvSpPr>
          <p:cNvPr id="541" name="Google Shape;541;p65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42" name="Google Shape;54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923" y="2938575"/>
            <a:ext cx="8561074" cy="321848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5"/>
          <p:cNvSpPr txBox="1"/>
          <p:nvPr/>
        </p:nvSpPr>
        <p:spPr>
          <a:xfrm>
            <a:off x="1525925" y="1135550"/>
            <a:ext cx="9414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>
                <a:solidFill>
                  <a:schemeClr val="dk1"/>
                </a:solidFill>
              </a:rPr>
              <a:t>10 min - Everyone together </a:t>
            </a:r>
            <a:r>
              <a:rPr lang="de-DE" sz="3000">
                <a:solidFill>
                  <a:schemeClr val="dk1"/>
                </a:solidFill>
              </a:rPr>
              <a:t>10 mins all together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Go t</a:t>
            </a:r>
            <a:r>
              <a:rPr lang="de-DE" sz="3000"/>
              <a:t>o to </a:t>
            </a:r>
            <a:r>
              <a:rPr lang="de-DE" sz="3000" u="sng">
                <a:solidFill>
                  <a:schemeClr val="hlink"/>
                </a:solidFill>
                <a:hlinkClick r:id="rId4"/>
              </a:rPr>
              <a:t>JamBoard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Mark and describe errors in sticky notes </a:t>
            </a:r>
            <a:endParaRPr sz="3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6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6. </a:t>
            </a:r>
            <a:r>
              <a:rPr lang="de-DE" sz="3000"/>
              <a:t>Practice - Spot the issues -  Results</a:t>
            </a:r>
            <a:endParaRPr/>
          </a:p>
        </p:txBody>
      </p:sp>
      <p:sp>
        <p:nvSpPr>
          <p:cNvPr id="549" name="Google Shape;549;p66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50" name="Google Shape;55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75" y="969850"/>
            <a:ext cx="10621649" cy="566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7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56" name="Google Shape;55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568050"/>
            <a:ext cx="12268200" cy="80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67"/>
          <p:cNvSpPr txBox="1"/>
          <p:nvPr>
            <p:ph type="title"/>
          </p:nvPr>
        </p:nvSpPr>
        <p:spPr>
          <a:xfrm>
            <a:off x="1453675" y="429250"/>
            <a:ext cx="26655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>
                <a:solidFill>
                  <a:schemeClr val="lt1"/>
                </a:solidFill>
              </a:rPr>
              <a:t>P&amp;T b</a:t>
            </a:r>
            <a:r>
              <a:rPr lang="de-DE">
                <a:solidFill>
                  <a:schemeClr val="lt1"/>
                </a:solidFill>
              </a:rPr>
              <a:t>reak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>
                <a:solidFill>
                  <a:schemeClr val="lt1"/>
                </a:solidFill>
              </a:rPr>
              <a:t>(5 min)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8" name="Google Shape;558;p67"/>
          <p:cNvSpPr txBox="1"/>
          <p:nvPr/>
        </p:nvSpPr>
        <p:spPr>
          <a:xfrm>
            <a:off x="0" y="6550200"/>
            <a:ext cx="363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https://pxhere.com/en/photo/636177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8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</a:t>
            </a:r>
            <a:r>
              <a:rPr lang="de-DE"/>
              <a:t>. </a:t>
            </a:r>
            <a:r>
              <a:rPr lang="de-DE" sz="3000"/>
              <a:t>Practice - Data curation in Jupyter</a:t>
            </a:r>
            <a:endParaRPr/>
          </a:p>
        </p:txBody>
      </p:sp>
      <p:sp>
        <p:nvSpPr>
          <p:cNvPr id="564" name="Google Shape;564;p68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Project Jupyter – Wikipedia" id="565" name="Google Shape;56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275" y="2768274"/>
            <a:ext cx="1013574" cy="11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8249" y="2768275"/>
            <a:ext cx="7839477" cy="3770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8"/>
          <p:cNvSpPr txBox="1"/>
          <p:nvPr/>
        </p:nvSpPr>
        <p:spPr>
          <a:xfrm>
            <a:off x="2289850" y="1204475"/>
            <a:ext cx="9414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>
                <a:solidFill>
                  <a:schemeClr val="dk1"/>
                </a:solidFill>
              </a:rPr>
              <a:t>10 min - Everyone in parallel in own notebook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Go to </a:t>
            </a:r>
            <a:r>
              <a:rPr lang="de-DE" sz="27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Jupyter Notebook</a:t>
            </a:r>
            <a:r>
              <a:rPr lang="de-DE" sz="2700">
                <a:solidFill>
                  <a:schemeClr val="dk1"/>
                </a:solidFill>
              </a:rPr>
              <a:t> (Link to </a:t>
            </a:r>
            <a:r>
              <a:rPr lang="de-DE" sz="2700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GitHub repo</a:t>
            </a:r>
            <a:r>
              <a:rPr lang="de-DE" sz="2700">
                <a:solidFill>
                  <a:schemeClr val="dk1"/>
                </a:solidFill>
              </a:rPr>
              <a:t>)</a:t>
            </a:r>
            <a:endParaRPr sz="27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Execute code while following my explanations </a:t>
            </a:r>
            <a:endParaRPr sz="3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9"/>
          <p:cNvSpPr txBox="1"/>
          <p:nvPr>
            <p:ph type="title"/>
          </p:nvPr>
        </p:nvSpPr>
        <p:spPr>
          <a:xfrm>
            <a:off x="304800" y="304800"/>
            <a:ext cx="10903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6. </a:t>
            </a:r>
            <a:r>
              <a:rPr lang="de-DE" sz="3000"/>
              <a:t>Data curation</a:t>
            </a:r>
            <a:endParaRPr/>
          </a:p>
        </p:txBody>
      </p:sp>
      <p:sp>
        <p:nvSpPr>
          <p:cNvPr id="573" name="Google Shape;573;p69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74" name="Google Shape;574;p69"/>
          <p:cNvSpPr txBox="1"/>
          <p:nvPr/>
        </p:nvSpPr>
        <p:spPr>
          <a:xfrm>
            <a:off x="1805225" y="1198150"/>
            <a:ext cx="8754000" cy="25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Create your own standard curation checklist (in Python, R, Excel etc.) that suits your data and target repository</a:t>
            </a:r>
            <a:endParaRPr sz="2700">
              <a:solidFill>
                <a:schemeClr val="dk1"/>
              </a:solidFill>
            </a:endParaRPr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Use data validation tools</a:t>
            </a:r>
            <a:endParaRPr sz="2700">
              <a:solidFill>
                <a:schemeClr val="dk1"/>
              </a:solidFill>
            </a:endParaRPr>
          </a:p>
          <a:p>
            <a:pPr indent="-4000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 u="sng">
                <a:solidFill>
                  <a:schemeClr val="hlink"/>
                </a:solidFill>
                <a:hlinkClick r:id="rId3"/>
              </a:rPr>
              <a:t>Frictionless framework</a:t>
            </a:r>
            <a:r>
              <a:rPr lang="de-DE" sz="3000">
                <a:solidFill>
                  <a:schemeClr val="dk1"/>
                </a:solidFill>
              </a:rPr>
              <a:t> </a:t>
            </a:r>
            <a:r>
              <a:rPr lang="de-DE" sz="2700">
                <a:solidFill>
                  <a:schemeClr val="dk1"/>
                </a:solidFill>
              </a:rPr>
              <a:t>(used by Dryad)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575" name="Google Shape;57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5175" y="3756248"/>
            <a:ext cx="5137376" cy="28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001" y="1131625"/>
            <a:ext cx="7062051" cy="5296549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0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</a:t>
            </a:r>
            <a:endParaRPr/>
          </a:p>
        </p:txBody>
      </p:sp>
      <p:sp>
        <p:nvSpPr>
          <p:cNvPr id="582" name="Google Shape;582;p70"/>
          <p:cNvSpPr txBox="1"/>
          <p:nvPr/>
        </p:nvSpPr>
        <p:spPr>
          <a:xfrm>
            <a:off x="2411000" y="6428175"/>
            <a:ext cx="38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https://pxhere.com/en/photo/980748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1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</a:t>
            </a:r>
            <a:endParaRPr/>
          </a:p>
        </p:txBody>
      </p:sp>
      <p:sp>
        <p:nvSpPr>
          <p:cNvPr id="588" name="Google Shape;588;p71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89" name="Google Shape;589;p71"/>
          <p:cNvSpPr txBox="1"/>
          <p:nvPr>
            <p:ph idx="1" type="body"/>
          </p:nvPr>
        </p:nvSpPr>
        <p:spPr>
          <a:xfrm>
            <a:off x="3922175" y="927675"/>
            <a:ext cx="59481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Describe dataset </a:t>
            </a:r>
            <a:r>
              <a:rPr lang="de-DE" sz="1200"/>
              <a:t>(Title, </a:t>
            </a:r>
            <a:r>
              <a:rPr lang="de-DE" sz="1200"/>
              <a:t>authors,</a:t>
            </a:r>
            <a:r>
              <a:rPr lang="de-DE" sz="1200"/>
              <a:t> abstract, keywords)</a:t>
            </a:r>
            <a:endParaRPr sz="1200"/>
          </a:p>
        </p:txBody>
      </p:sp>
      <p:sp>
        <p:nvSpPr>
          <p:cNvPr id="590" name="Google Shape;590;p71"/>
          <p:cNvSpPr txBox="1"/>
          <p:nvPr>
            <p:ph idx="1" type="body"/>
          </p:nvPr>
        </p:nvSpPr>
        <p:spPr>
          <a:xfrm>
            <a:off x="3563225" y="1855471"/>
            <a:ext cx="66660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Provide linked information </a:t>
            </a:r>
            <a:r>
              <a:rPr lang="de-DE" sz="1200"/>
              <a:t>(references, funders)</a:t>
            </a:r>
            <a:endParaRPr sz="1200"/>
          </a:p>
        </p:txBody>
      </p:sp>
      <p:sp>
        <p:nvSpPr>
          <p:cNvPr id="591" name="Google Shape;591;p71"/>
          <p:cNvSpPr txBox="1"/>
          <p:nvPr>
            <p:ph idx="1" type="body"/>
          </p:nvPr>
        </p:nvSpPr>
        <p:spPr>
          <a:xfrm>
            <a:off x="4261775" y="2783267"/>
            <a:ext cx="61833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Select licence </a:t>
            </a:r>
            <a:r>
              <a:rPr lang="de-DE" sz="1200"/>
              <a:t>(CCBY 4.0,  </a:t>
            </a:r>
            <a:r>
              <a:rPr lang="de-DE" sz="1200">
                <a:uFill>
                  <a:noFill/>
                </a:uFill>
                <a:hlinkClick r:id="rId3"/>
              </a:rPr>
              <a:t>CC0 1.0</a:t>
            </a:r>
            <a:r>
              <a:rPr lang="de-DE" sz="1200"/>
              <a:t>, MIT)</a:t>
            </a:r>
            <a:endParaRPr sz="1200"/>
          </a:p>
        </p:txBody>
      </p:sp>
      <p:pic>
        <p:nvPicPr>
          <p:cNvPr id="592" name="Google Shape;59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2175" y="927675"/>
            <a:ext cx="2023509" cy="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1"/>
          <p:cNvSpPr/>
          <p:nvPr/>
        </p:nvSpPr>
        <p:spPr>
          <a:xfrm>
            <a:off x="5597225" y="1560800"/>
            <a:ext cx="244800" cy="3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594" name="Google Shape;594;p71"/>
          <p:cNvSpPr/>
          <p:nvPr/>
        </p:nvSpPr>
        <p:spPr>
          <a:xfrm>
            <a:off x="5597225" y="2489625"/>
            <a:ext cx="244800" cy="3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595" name="Google Shape;595;p71"/>
          <p:cNvSpPr/>
          <p:nvPr/>
        </p:nvSpPr>
        <p:spPr>
          <a:xfrm rot="2700000">
            <a:off x="3793854" y="4383277"/>
            <a:ext cx="244800" cy="38098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596" name="Google Shape;596;p71"/>
          <p:cNvSpPr/>
          <p:nvPr/>
        </p:nvSpPr>
        <p:spPr>
          <a:xfrm rot="-2485420">
            <a:off x="7397280" y="4383236"/>
            <a:ext cx="244853" cy="38108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597" name="Google Shape;597;p71"/>
          <p:cNvSpPr/>
          <p:nvPr/>
        </p:nvSpPr>
        <p:spPr>
          <a:xfrm>
            <a:off x="5597225" y="4416575"/>
            <a:ext cx="244800" cy="3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598" name="Google Shape;598;p71"/>
          <p:cNvSpPr txBox="1"/>
          <p:nvPr>
            <p:ph idx="1" type="body"/>
          </p:nvPr>
        </p:nvSpPr>
        <p:spPr>
          <a:xfrm>
            <a:off x="1448925" y="4679575"/>
            <a:ext cx="30426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No curation</a:t>
            </a:r>
            <a:endParaRPr sz="1200"/>
          </a:p>
        </p:txBody>
      </p:sp>
      <p:sp>
        <p:nvSpPr>
          <p:cNvPr id="599" name="Google Shape;599;p71"/>
          <p:cNvSpPr txBox="1"/>
          <p:nvPr>
            <p:ph idx="1" type="body"/>
          </p:nvPr>
        </p:nvSpPr>
        <p:spPr>
          <a:xfrm>
            <a:off x="4198325" y="4679575"/>
            <a:ext cx="30426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Basic</a:t>
            </a:r>
            <a:r>
              <a:rPr lang="de-DE" sz="3000"/>
              <a:t> curation</a:t>
            </a:r>
            <a:endParaRPr sz="1200"/>
          </a:p>
        </p:txBody>
      </p:sp>
      <p:sp>
        <p:nvSpPr>
          <p:cNvPr id="600" name="Google Shape;600;p71"/>
          <p:cNvSpPr txBox="1"/>
          <p:nvPr>
            <p:ph idx="1" type="body"/>
          </p:nvPr>
        </p:nvSpPr>
        <p:spPr>
          <a:xfrm>
            <a:off x="7616450" y="4679575"/>
            <a:ext cx="37320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Enhanced</a:t>
            </a:r>
            <a:r>
              <a:rPr lang="de-DE" sz="3000"/>
              <a:t> curation</a:t>
            </a:r>
            <a:endParaRPr sz="1200"/>
          </a:p>
        </p:txBody>
      </p:sp>
      <p:sp>
        <p:nvSpPr>
          <p:cNvPr id="601" name="Google Shape;601;p71"/>
          <p:cNvSpPr txBox="1"/>
          <p:nvPr>
            <p:ph idx="1" type="body"/>
          </p:nvPr>
        </p:nvSpPr>
        <p:spPr>
          <a:xfrm>
            <a:off x="4742525" y="3711063"/>
            <a:ext cx="2021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Submit</a:t>
            </a:r>
            <a:endParaRPr sz="1200"/>
          </a:p>
        </p:txBody>
      </p:sp>
      <p:sp>
        <p:nvSpPr>
          <p:cNvPr id="602" name="Google Shape;602;p71"/>
          <p:cNvSpPr/>
          <p:nvPr/>
        </p:nvSpPr>
        <p:spPr>
          <a:xfrm>
            <a:off x="5597225" y="3418450"/>
            <a:ext cx="244800" cy="3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pic>
        <p:nvPicPr>
          <p:cNvPr id="603" name="Google Shape;60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3225" y="2055613"/>
            <a:ext cx="2021400" cy="32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3217" y="2777717"/>
            <a:ext cx="2021399" cy="73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7380" y="5489050"/>
            <a:ext cx="1191705" cy="119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9689" y="5753871"/>
            <a:ext cx="2139773" cy="66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36100" y="5489050"/>
            <a:ext cx="1092700" cy="10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2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CC Licences</a:t>
            </a:r>
            <a:endParaRPr/>
          </a:p>
        </p:txBody>
      </p:sp>
      <p:sp>
        <p:nvSpPr>
          <p:cNvPr id="613" name="Google Shape;613;p72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14" name="Google Shape;614;p72"/>
          <p:cNvSpPr txBox="1"/>
          <p:nvPr/>
        </p:nvSpPr>
        <p:spPr>
          <a:xfrm>
            <a:off x="8684850" y="5906325"/>
            <a:ext cx="296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Shaddim; original CC license symbols by Creative Commons, CC BY 4.0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15" name="Google Shape;615;p72"/>
          <p:cNvSpPr txBox="1"/>
          <p:nvPr/>
        </p:nvSpPr>
        <p:spPr>
          <a:xfrm>
            <a:off x="495950" y="1491475"/>
            <a:ext cx="8002800" cy="29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700">
                <a:solidFill>
                  <a:schemeClr val="dk1"/>
                </a:solidFill>
              </a:rPr>
              <a:t>CC0:</a:t>
            </a:r>
            <a:r>
              <a:rPr lang="de-DE" sz="27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Creative Commons Zero 1.0 Universal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“No rights reserved” / “no copyright”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Public Domain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No attribution required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Good Scientific Practice still requires citing of used data, but not mandated</a:t>
            </a:r>
            <a:endParaRPr/>
          </a:p>
        </p:txBody>
      </p:sp>
      <p:pic>
        <p:nvPicPr>
          <p:cNvPr id="616" name="Google Shape;61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4850" y="1103924"/>
            <a:ext cx="2968064" cy="480240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72"/>
          <p:cNvSpPr/>
          <p:nvPr/>
        </p:nvSpPr>
        <p:spPr>
          <a:xfrm>
            <a:off x="10024825" y="1289050"/>
            <a:ext cx="829800" cy="6192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3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CC Licences</a:t>
            </a:r>
            <a:endParaRPr/>
          </a:p>
        </p:txBody>
      </p:sp>
      <p:sp>
        <p:nvSpPr>
          <p:cNvPr id="623" name="Google Shape;623;p73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24" name="Google Shape;624;p73"/>
          <p:cNvSpPr txBox="1"/>
          <p:nvPr/>
        </p:nvSpPr>
        <p:spPr>
          <a:xfrm>
            <a:off x="8684850" y="5906325"/>
            <a:ext cx="296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Shaddim; original CC license symbols by Creative Commons, CC BY 4.0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25" name="Google Shape;625;p73"/>
          <p:cNvSpPr txBox="1"/>
          <p:nvPr/>
        </p:nvSpPr>
        <p:spPr>
          <a:xfrm>
            <a:off x="677200" y="2005550"/>
            <a:ext cx="7373100" cy="29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700">
                <a:solidFill>
                  <a:schemeClr val="dk1"/>
                </a:solidFill>
              </a:rPr>
              <a:t>CC-BY:</a:t>
            </a:r>
            <a:r>
              <a:rPr lang="de-DE" sz="27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Creative Commons Attribution 4.0</a:t>
            </a:r>
            <a:endParaRPr sz="2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700">
                <a:solidFill>
                  <a:schemeClr val="dk1"/>
                </a:solidFill>
              </a:rPr>
              <a:t>BY = BY Attribution</a:t>
            </a:r>
            <a:endParaRPr sz="30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Data is freely available to everyone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Usage requires to “cite”/”attribute” the original author(s)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No further restrictions on usage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626" name="Google Shape;62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4850" y="1103924"/>
            <a:ext cx="2968064" cy="4802401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73"/>
          <p:cNvSpPr/>
          <p:nvPr/>
        </p:nvSpPr>
        <p:spPr>
          <a:xfrm>
            <a:off x="10024825" y="1898650"/>
            <a:ext cx="829800" cy="33099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1</a:t>
            </a:r>
            <a:r>
              <a:rPr lang="de-DE"/>
              <a:t>. </a:t>
            </a:r>
            <a:r>
              <a:rPr lang="de-DE" sz="3000"/>
              <a:t>What kind of data will I produce?</a:t>
            </a:r>
            <a:endParaRPr/>
          </a:p>
        </p:txBody>
      </p:sp>
      <p:sp>
        <p:nvSpPr>
          <p:cNvPr id="278" name="Google Shape;278;p38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79" name="Google Shape;279;p38"/>
          <p:cNvSpPr txBox="1"/>
          <p:nvPr>
            <p:ph idx="1" type="body"/>
          </p:nvPr>
        </p:nvSpPr>
        <p:spPr>
          <a:xfrm>
            <a:off x="2568225" y="5229825"/>
            <a:ext cx="7599000" cy="13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Part of data management plan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Important to plan for the best repository</a:t>
            </a:r>
            <a:endParaRPr sz="3000"/>
          </a:p>
        </p:txBody>
      </p:sp>
      <p:pic>
        <p:nvPicPr>
          <p:cNvPr id="280" name="Google Shape;2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227" y="1191700"/>
            <a:ext cx="7273450" cy="399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8"/>
          <p:cNvSpPr txBox="1"/>
          <p:nvPr/>
        </p:nvSpPr>
        <p:spPr>
          <a:xfrm>
            <a:off x="2516450" y="4789425"/>
            <a:ext cx="737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https://upload.wikimedia.org/wikipedia/commons/b/bd/High_Compatibility_File_Format.png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4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CC Licences</a:t>
            </a:r>
            <a:endParaRPr/>
          </a:p>
        </p:txBody>
      </p:sp>
      <p:sp>
        <p:nvSpPr>
          <p:cNvPr id="633" name="Google Shape;633;p74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34" name="Google Shape;634;p74"/>
          <p:cNvSpPr txBox="1"/>
          <p:nvPr/>
        </p:nvSpPr>
        <p:spPr>
          <a:xfrm>
            <a:off x="8684850" y="5906325"/>
            <a:ext cx="296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Shaddim; original CC license symbols by Creative Commons, CC BY 4.0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35" name="Google Shape;635;p74"/>
          <p:cNvSpPr txBox="1"/>
          <p:nvPr/>
        </p:nvSpPr>
        <p:spPr>
          <a:xfrm>
            <a:off x="505500" y="1291150"/>
            <a:ext cx="7478100" cy="44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>
                <a:solidFill>
                  <a:schemeClr val="dk1"/>
                </a:solidFill>
              </a:rPr>
              <a:t>CC</a:t>
            </a:r>
            <a:r>
              <a:rPr lang="de-DE" sz="3000">
                <a:solidFill>
                  <a:schemeClr val="dk1"/>
                </a:solidFill>
              </a:rPr>
              <a:t>-</a:t>
            </a:r>
            <a:r>
              <a:rPr lang="de-DE" sz="2700">
                <a:solidFill>
                  <a:schemeClr val="dk1"/>
                </a:solidFill>
              </a:rPr>
              <a:t>BY-SA:</a:t>
            </a:r>
            <a:r>
              <a:rPr lang="de-DE" sz="27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Creative Commons  Attribution- ShareAlike 4.0</a:t>
            </a:r>
            <a:endParaRPr sz="2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700">
                <a:solidFill>
                  <a:schemeClr val="dk1"/>
                </a:solidFill>
              </a:rPr>
              <a:t>SA = Share Alike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Attribution required</a:t>
            </a:r>
            <a:endParaRPr sz="2700">
              <a:solidFill>
                <a:schemeClr val="dk1"/>
              </a:solidFill>
            </a:endParaRPr>
          </a:p>
          <a:p>
            <a:pPr indent="-4000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If data gets included into works this must be CC-BY-SA licensed, too</a:t>
            </a:r>
            <a:endParaRPr sz="2700">
              <a:solidFill>
                <a:schemeClr val="dk1"/>
              </a:solidFill>
            </a:endParaRPr>
          </a:p>
          <a:p>
            <a:pPr indent="-400050" lvl="1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de-DE" sz="2700">
                <a:solidFill>
                  <a:schemeClr val="dk1"/>
                </a:solidFill>
              </a:rPr>
              <a:t>→ impossible to publish a paper with a figure/diagram, analysis, table in a non-open-access journal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636" name="Google Shape;63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4850" y="1103924"/>
            <a:ext cx="2968064" cy="4802401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4"/>
          <p:cNvSpPr/>
          <p:nvPr/>
        </p:nvSpPr>
        <p:spPr>
          <a:xfrm>
            <a:off x="10024825" y="1898650"/>
            <a:ext cx="829800" cy="33099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5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643" name="Google Shape;64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450" y="1565750"/>
            <a:ext cx="8952151" cy="11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5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Curation levels</a:t>
            </a:r>
            <a:endParaRPr/>
          </a:p>
        </p:txBody>
      </p:sp>
      <p:pic>
        <p:nvPicPr>
          <p:cNvPr id="645" name="Google Shape;64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125" y="1540675"/>
            <a:ext cx="1242326" cy="124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7750" y="3114227"/>
            <a:ext cx="9620849" cy="26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900" y="3114225"/>
            <a:ext cx="901925" cy="9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6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53" name="Google Shape;653;p76"/>
          <p:cNvSpPr txBox="1"/>
          <p:nvPr>
            <p:ph type="title"/>
          </p:nvPr>
        </p:nvSpPr>
        <p:spPr>
          <a:xfrm>
            <a:off x="304800" y="304800"/>
            <a:ext cx="1112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Basic/Enhanced curation</a:t>
            </a:r>
            <a:endParaRPr/>
          </a:p>
        </p:txBody>
      </p:sp>
      <p:pic>
        <p:nvPicPr>
          <p:cNvPr id="654" name="Google Shape;65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8125" y="1174152"/>
            <a:ext cx="7340562" cy="537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7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Examples</a:t>
            </a:r>
            <a:endParaRPr/>
          </a:p>
        </p:txBody>
      </p:sp>
      <p:pic>
        <p:nvPicPr>
          <p:cNvPr id="660" name="Google Shape;66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128" y="1728550"/>
            <a:ext cx="6001649" cy="36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9103" y="968875"/>
            <a:ext cx="4867310" cy="55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2943" y="4593293"/>
            <a:ext cx="1668264" cy="66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8300" y="5153851"/>
            <a:ext cx="2050852" cy="79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8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Examples</a:t>
            </a:r>
            <a:endParaRPr/>
          </a:p>
        </p:txBody>
      </p:sp>
      <p:pic>
        <p:nvPicPr>
          <p:cNvPr id="669" name="Google Shape;66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12" y="1723619"/>
            <a:ext cx="5375175" cy="36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967" y="1609174"/>
            <a:ext cx="5235160" cy="39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1026" y="4246675"/>
            <a:ext cx="958400" cy="9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8925" y="3896825"/>
            <a:ext cx="835900" cy="8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9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78" name="Google Shape;678;p79"/>
          <p:cNvSpPr txBox="1"/>
          <p:nvPr>
            <p:ph type="title"/>
          </p:nvPr>
        </p:nvSpPr>
        <p:spPr>
          <a:xfrm>
            <a:off x="304800" y="304800"/>
            <a:ext cx="96057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Practice - Data submission</a:t>
            </a:r>
            <a:endParaRPr/>
          </a:p>
        </p:txBody>
      </p:sp>
      <p:sp>
        <p:nvSpPr>
          <p:cNvPr id="679" name="Google Shape;679;p79"/>
          <p:cNvSpPr txBox="1"/>
          <p:nvPr>
            <p:ph idx="1" type="body"/>
          </p:nvPr>
        </p:nvSpPr>
        <p:spPr>
          <a:xfrm>
            <a:off x="1631150" y="3757825"/>
            <a:ext cx="9700500" cy="30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15 min - First follow me then submit in</a:t>
            </a:r>
            <a:r>
              <a:rPr lang="de-DE" sz="3000"/>
              <a:t>dividually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Download data </a:t>
            </a:r>
            <a:r>
              <a:rPr lang="de-DE" sz="3000" u="sng">
                <a:solidFill>
                  <a:schemeClr val="hlink"/>
                </a:solidFill>
                <a:hlinkClick r:id="rId3"/>
              </a:rPr>
              <a:t>file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Submit at </a:t>
            </a:r>
            <a:r>
              <a:rPr lang="de-DE" sz="3000">
                <a:uFill>
                  <a:noFill/>
                </a:uFill>
                <a:hlinkClick r:id="rId4"/>
              </a:rPr>
              <a:t> </a:t>
            </a:r>
            <a:r>
              <a:rPr lang="de-DE" sz="3000" u="sng">
                <a:solidFill>
                  <a:schemeClr val="hlink"/>
                </a:solidFill>
                <a:hlinkClick r:id="rId5"/>
              </a:rPr>
              <a:t>https://www.pangaea.de/submit/</a:t>
            </a:r>
            <a:r>
              <a:rPr lang="de-DE" sz="3000"/>
              <a:t> </a:t>
            </a:r>
            <a:endParaRPr sz="3000"/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de-DE" sz="3000"/>
              <a:t>Mark title as </a:t>
            </a:r>
            <a:r>
              <a:rPr b="1" lang="de-DE" sz="3000"/>
              <a:t>‘GFÖ Winterschool Test Submission’</a:t>
            </a:r>
            <a:r>
              <a:rPr lang="de-DE" sz="1400">
                <a:solidFill>
                  <a:srgbClr val="346465"/>
                </a:solidFill>
              </a:rPr>
              <a:t>’</a:t>
            </a:r>
            <a:endParaRPr sz="1200"/>
          </a:p>
        </p:txBody>
      </p:sp>
      <p:pic>
        <p:nvPicPr>
          <p:cNvPr id="680" name="Google Shape;680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8276" y="1026300"/>
            <a:ext cx="9763200" cy="26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0"/>
          <p:cNvSpPr txBox="1"/>
          <p:nvPr>
            <p:ph type="title"/>
          </p:nvPr>
        </p:nvSpPr>
        <p:spPr>
          <a:xfrm>
            <a:off x="304800" y="304800"/>
            <a:ext cx="9578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Data submission - How long does it take?</a:t>
            </a:r>
            <a:endParaRPr/>
          </a:p>
        </p:txBody>
      </p:sp>
      <p:sp>
        <p:nvSpPr>
          <p:cNvPr id="686" name="Google Shape;686;p80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87" name="Google Shape;687;p80"/>
          <p:cNvSpPr/>
          <p:nvPr/>
        </p:nvSpPr>
        <p:spPr>
          <a:xfrm rot="2700000">
            <a:off x="3491166" y="1645802"/>
            <a:ext cx="244800" cy="38098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688" name="Google Shape;688;p80"/>
          <p:cNvSpPr/>
          <p:nvPr/>
        </p:nvSpPr>
        <p:spPr>
          <a:xfrm rot="-2485420">
            <a:off x="7094592" y="1645761"/>
            <a:ext cx="244853" cy="38108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689" name="Google Shape;689;p80"/>
          <p:cNvSpPr/>
          <p:nvPr/>
        </p:nvSpPr>
        <p:spPr>
          <a:xfrm>
            <a:off x="5294538" y="1679100"/>
            <a:ext cx="244800" cy="3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sp>
        <p:nvSpPr>
          <p:cNvPr id="690" name="Google Shape;690;p80"/>
          <p:cNvSpPr txBox="1"/>
          <p:nvPr>
            <p:ph idx="1" type="body"/>
          </p:nvPr>
        </p:nvSpPr>
        <p:spPr>
          <a:xfrm>
            <a:off x="1146238" y="1942100"/>
            <a:ext cx="30426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No curation</a:t>
            </a:r>
            <a:endParaRPr sz="1200"/>
          </a:p>
        </p:txBody>
      </p:sp>
      <p:sp>
        <p:nvSpPr>
          <p:cNvPr id="691" name="Google Shape;691;p80"/>
          <p:cNvSpPr txBox="1"/>
          <p:nvPr>
            <p:ph idx="1" type="body"/>
          </p:nvPr>
        </p:nvSpPr>
        <p:spPr>
          <a:xfrm>
            <a:off x="3895638" y="1942100"/>
            <a:ext cx="30426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Basic curation</a:t>
            </a:r>
            <a:endParaRPr sz="1200"/>
          </a:p>
        </p:txBody>
      </p:sp>
      <p:sp>
        <p:nvSpPr>
          <p:cNvPr id="692" name="Google Shape;692;p80"/>
          <p:cNvSpPr txBox="1"/>
          <p:nvPr>
            <p:ph idx="1" type="body"/>
          </p:nvPr>
        </p:nvSpPr>
        <p:spPr>
          <a:xfrm>
            <a:off x="7313763" y="1942100"/>
            <a:ext cx="37320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Enhanced curation</a:t>
            </a:r>
            <a:endParaRPr sz="1200"/>
          </a:p>
        </p:txBody>
      </p:sp>
      <p:sp>
        <p:nvSpPr>
          <p:cNvPr id="693" name="Google Shape;693;p80"/>
          <p:cNvSpPr txBox="1"/>
          <p:nvPr>
            <p:ph idx="1" type="body"/>
          </p:nvPr>
        </p:nvSpPr>
        <p:spPr>
          <a:xfrm>
            <a:off x="4439838" y="973588"/>
            <a:ext cx="2021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Submit</a:t>
            </a:r>
            <a:endParaRPr sz="1200"/>
          </a:p>
        </p:txBody>
      </p:sp>
      <p:pic>
        <p:nvPicPr>
          <p:cNvPr id="694" name="Google Shape;69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75" y="2650950"/>
            <a:ext cx="601251" cy="601251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80"/>
          <p:cNvSpPr txBox="1"/>
          <p:nvPr>
            <p:ph idx="1" type="body"/>
          </p:nvPr>
        </p:nvSpPr>
        <p:spPr>
          <a:xfrm>
            <a:off x="1708801" y="2590825"/>
            <a:ext cx="12615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Now</a:t>
            </a:r>
            <a:endParaRPr sz="1200"/>
          </a:p>
        </p:txBody>
      </p:sp>
      <p:sp>
        <p:nvSpPr>
          <p:cNvPr id="696" name="Google Shape;696;p80"/>
          <p:cNvSpPr txBox="1"/>
          <p:nvPr>
            <p:ph idx="1" type="body"/>
          </p:nvPr>
        </p:nvSpPr>
        <p:spPr>
          <a:xfrm>
            <a:off x="4170000" y="2650950"/>
            <a:ext cx="24939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Now / Soon</a:t>
            </a:r>
            <a:endParaRPr sz="1200"/>
          </a:p>
        </p:txBody>
      </p:sp>
      <p:sp>
        <p:nvSpPr>
          <p:cNvPr id="697" name="Google Shape;697;p80"/>
          <p:cNvSpPr txBox="1"/>
          <p:nvPr>
            <p:ph idx="1" type="body"/>
          </p:nvPr>
        </p:nvSpPr>
        <p:spPr>
          <a:xfrm>
            <a:off x="7640100" y="2650950"/>
            <a:ext cx="3160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Soon / Months</a:t>
            </a:r>
            <a:endParaRPr sz="1200"/>
          </a:p>
        </p:txBody>
      </p:sp>
      <p:pic>
        <p:nvPicPr>
          <p:cNvPr id="698" name="Google Shape;69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0106" y="3704276"/>
            <a:ext cx="3508850" cy="25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8400" y="3848125"/>
            <a:ext cx="2198801" cy="2198824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80"/>
          <p:cNvSpPr txBox="1"/>
          <p:nvPr/>
        </p:nvSpPr>
        <p:spPr>
          <a:xfrm>
            <a:off x="253000" y="6488700"/>
            <a:ext cx="932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999999"/>
                </a:solidFill>
              </a:rPr>
              <a:t>Image source: </a:t>
            </a:r>
            <a:r>
              <a:rPr lang="de-DE" sz="1200">
                <a:solidFill>
                  <a:srgbClr val="999999"/>
                </a:solidFill>
              </a:rPr>
              <a:t>https://upload.wikimedia.org/wikipedia/commons/thumb/1/11/DOI_logo.svg/1200px-DOI_logo.svg.png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1"/>
          <p:cNvSpPr txBox="1"/>
          <p:nvPr>
            <p:ph type="title"/>
          </p:nvPr>
        </p:nvSpPr>
        <p:spPr>
          <a:xfrm>
            <a:off x="304800" y="304801"/>
            <a:ext cx="10255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7. </a:t>
            </a:r>
            <a:r>
              <a:rPr lang="de-DE"/>
              <a:t>When to publish data?</a:t>
            </a:r>
            <a:endParaRPr/>
          </a:p>
        </p:txBody>
      </p:sp>
      <p:sp>
        <p:nvSpPr>
          <p:cNvPr id="706" name="Google Shape;706;p81"/>
          <p:cNvSpPr txBox="1"/>
          <p:nvPr>
            <p:ph idx="1" type="body"/>
          </p:nvPr>
        </p:nvSpPr>
        <p:spPr>
          <a:xfrm>
            <a:off x="960475" y="1205675"/>
            <a:ext cx="98589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4191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As soon as your data are ready for analysis</a:t>
            </a:r>
            <a:endParaRPr sz="3000"/>
          </a:p>
          <a:p>
            <a:pPr indent="0" lvl="0" marL="914400" marR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3000"/>
              <a:t>→ no later than manuscript submission</a:t>
            </a:r>
            <a:endParaRPr sz="3000"/>
          </a:p>
          <a:p>
            <a:pPr indent="-419100" lvl="0" marL="457200" marR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Check data policy of your institute</a:t>
            </a:r>
            <a:endParaRPr sz="3000"/>
          </a:p>
          <a:p>
            <a:pPr indent="0" lvl="0" marL="914400" marR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3000"/>
              <a:t>→ AWI / MARUM ~2 years after project</a:t>
            </a:r>
            <a:endParaRPr sz="3000"/>
          </a:p>
          <a:p>
            <a:pPr indent="-419100" lvl="0" marL="457200" marR="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3000"/>
              <a:buChar char="•"/>
            </a:pPr>
            <a:r>
              <a:rPr lang="de-DE" sz="3000"/>
              <a:t>Make metadata available before data are published</a:t>
            </a:r>
            <a:endParaRPr sz="3000"/>
          </a:p>
        </p:txBody>
      </p:sp>
      <p:sp>
        <p:nvSpPr>
          <p:cNvPr id="707" name="Google Shape;707;p81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08" name="Google Shape;70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9600" y="4283225"/>
            <a:ext cx="2198801" cy="2198824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81"/>
          <p:cNvSpPr txBox="1"/>
          <p:nvPr/>
        </p:nvSpPr>
        <p:spPr>
          <a:xfrm>
            <a:off x="253000" y="6488700"/>
            <a:ext cx="932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999999"/>
                </a:solidFill>
              </a:rPr>
              <a:t>Image source: https://upload.wikimedia.org/wikipedia/commons/thumb/1/11/DOI_logo.svg/1200px-DOI_logo.svg.png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2"/>
          <p:cNvSpPr txBox="1"/>
          <p:nvPr>
            <p:ph type="title"/>
          </p:nvPr>
        </p:nvSpPr>
        <p:spPr>
          <a:xfrm>
            <a:off x="304800" y="304801"/>
            <a:ext cx="10255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8.</a:t>
            </a:r>
            <a:r>
              <a:rPr lang="de-DE"/>
              <a:t> Note quite done …. </a:t>
            </a:r>
            <a:r>
              <a:rPr lang="de-DE"/>
              <a:t>Cite your data!</a:t>
            </a:r>
            <a:endParaRPr/>
          </a:p>
        </p:txBody>
      </p:sp>
      <p:sp>
        <p:nvSpPr>
          <p:cNvPr id="715" name="Google Shape;715;p82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16" name="Google Shape;71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25" y="2361625"/>
            <a:ext cx="6763066" cy="3691727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82"/>
          <p:cNvSpPr txBox="1"/>
          <p:nvPr/>
        </p:nvSpPr>
        <p:spPr>
          <a:xfrm>
            <a:off x="7982725" y="2196500"/>
            <a:ext cx="3849300" cy="36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>
                <a:solidFill>
                  <a:schemeClr val="dk1"/>
                </a:solidFill>
              </a:rPr>
              <a:t>Cite in full in the reference list of your paper!</a:t>
            </a:r>
            <a:endParaRPr sz="3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3000">
                <a:solidFill>
                  <a:schemeClr val="dk1"/>
                </a:solidFill>
              </a:rPr>
              <a:t>Each dataset as own reference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718" name="Google Shape;718;p82"/>
          <p:cNvSpPr txBox="1"/>
          <p:nvPr>
            <p:ph idx="1" type="body"/>
          </p:nvPr>
        </p:nvSpPr>
        <p:spPr>
          <a:xfrm>
            <a:off x="2324500" y="6136150"/>
            <a:ext cx="29604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In text citation</a:t>
            </a:r>
            <a:endParaRPr/>
          </a:p>
        </p:txBody>
      </p:sp>
      <p:cxnSp>
        <p:nvCxnSpPr>
          <p:cNvPr id="719" name="Google Shape;719;p82"/>
          <p:cNvCxnSpPr/>
          <p:nvPr/>
        </p:nvCxnSpPr>
        <p:spPr>
          <a:xfrm rot="10800000">
            <a:off x="3222471" y="5760424"/>
            <a:ext cx="0" cy="462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0" name="Google Shape;720;p82"/>
          <p:cNvSpPr/>
          <p:nvPr/>
        </p:nvSpPr>
        <p:spPr>
          <a:xfrm>
            <a:off x="5562012" y="2876658"/>
            <a:ext cx="1982400" cy="31767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1" name="Google Shape;721;p82"/>
          <p:cNvCxnSpPr/>
          <p:nvPr/>
        </p:nvCxnSpPr>
        <p:spPr>
          <a:xfrm flipH="1" rot="10800000">
            <a:off x="3570718" y="4808966"/>
            <a:ext cx="1944000" cy="138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22" name="Google Shape;7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774" y="1181550"/>
            <a:ext cx="5707860" cy="8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50" y="3700225"/>
            <a:ext cx="677100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400" y="1280100"/>
            <a:ext cx="612600" cy="6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83"/>
          <p:cNvSpPr txBox="1"/>
          <p:nvPr>
            <p:ph type="title"/>
          </p:nvPr>
        </p:nvSpPr>
        <p:spPr>
          <a:xfrm>
            <a:off x="304800" y="304801"/>
            <a:ext cx="10255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What did we learn?</a:t>
            </a:r>
            <a:endParaRPr/>
          </a:p>
        </p:txBody>
      </p:sp>
      <p:sp>
        <p:nvSpPr>
          <p:cNvPr id="730" name="Google Shape;730;p83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731" name="Google Shape;731;p83"/>
          <p:cNvSpPr txBox="1"/>
          <p:nvPr/>
        </p:nvSpPr>
        <p:spPr>
          <a:xfrm>
            <a:off x="1178475" y="3288138"/>
            <a:ext cx="103776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56199" lvl="0" marL="17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lang="de-DE" sz="3200">
                <a:solidFill>
                  <a:schemeClr val="dk1"/>
                </a:solidFill>
              </a:rPr>
              <a:t>Why is it important to share and publish research data</a:t>
            </a:r>
            <a:endParaRPr sz="3200">
              <a:solidFill>
                <a:schemeClr val="dk1"/>
              </a:solidFill>
            </a:endParaRPr>
          </a:p>
          <a:p>
            <a:pPr indent="-256199" lvl="0" marL="17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lang="de-DE" sz="3200">
                <a:solidFill>
                  <a:schemeClr val="dk1"/>
                </a:solidFill>
              </a:rPr>
              <a:t>Where to publish data</a:t>
            </a:r>
            <a:endParaRPr sz="3200">
              <a:solidFill>
                <a:schemeClr val="dk1"/>
              </a:solidFill>
            </a:endParaRPr>
          </a:p>
          <a:p>
            <a:pPr indent="-256199" lvl="0" marL="17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lang="de-DE" sz="3200">
                <a:solidFill>
                  <a:schemeClr val="dk1"/>
                </a:solidFill>
              </a:rPr>
              <a:t>How to prepare data for publication</a:t>
            </a:r>
            <a:endParaRPr sz="3200">
              <a:solidFill>
                <a:schemeClr val="dk1"/>
              </a:solidFill>
            </a:endParaRPr>
          </a:p>
          <a:p>
            <a:pPr indent="-256199" lvl="0" marL="17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lang="de-DE" sz="3200">
                <a:solidFill>
                  <a:schemeClr val="dk1"/>
                </a:solidFill>
              </a:rPr>
              <a:t>How to submit, publish and cite data</a:t>
            </a:r>
            <a:endParaRPr/>
          </a:p>
        </p:txBody>
      </p:sp>
      <p:pic>
        <p:nvPicPr>
          <p:cNvPr id="732" name="Google Shape;73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7950" y="979900"/>
            <a:ext cx="3407051" cy="22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83"/>
          <p:cNvSpPr txBox="1"/>
          <p:nvPr/>
        </p:nvSpPr>
        <p:spPr>
          <a:xfrm>
            <a:off x="393650" y="6457800"/>
            <a:ext cx="993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https://c.pxhere.com/photos/a2/0c/read_book_boy_child_kid_student_think_teen-1105803.jpg!d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2</a:t>
            </a:r>
            <a:r>
              <a:rPr lang="de-DE"/>
              <a:t>. </a:t>
            </a:r>
            <a:r>
              <a:rPr lang="de-DE" sz="3000"/>
              <a:t>Where can/want I publish my data?</a:t>
            </a:r>
            <a:endParaRPr/>
          </a:p>
        </p:txBody>
      </p:sp>
      <p:sp>
        <p:nvSpPr>
          <p:cNvPr id="287" name="Google Shape;287;p39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88" name="Google Shape;288;p39"/>
          <p:cNvSpPr txBox="1"/>
          <p:nvPr>
            <p:ph idx="1" type="body"/>
          </p:nvPr>
        </p:nvSpPr>
        <p:spPr>
          <a:xfrm>
            <a:off x="3185500" y="2546725"/>
            <a:ext cx="8168700" cy="3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Plan ahead</a:t>
            </a:r>
            <a:endParaRPr sz="3000"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→ </a:t>
            </a:r>
            <a:r>
              <a:rPr lang="de-DE" sz="3000" u="sng">
                <a:solidFill>
                  <a:schemeClr val="hlink"/>
                </a:solidFill>
                <a:hlinkClick r:id="rId3"/>
              </a:rPr>
              <a:t>Repository checklist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Use repository databases (e.g. re3data, fairsharing)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de-DE" sz="3000"/>
              <a:t>No last-minute submissions!</a:t>
            </a:r>
            <a:endParaRPr b="1" sz="3000"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→ High quality data publication takes time</a:t>
            </a:r>
            <a:endParaRPr sz="3000"/>
          </a:p>
        </p:txBody>
      </p:sp>
      <p:pic>
        <p:nvPicPr>
          <p:cNvPr id="289" name="Google Shape;28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680" y="3318725"/>
            <a:ext cx="1191705" cy="119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264" y="1066796"/>
            <a:ext cx="2139773" cy="66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7878" y="2177380"/>
            <a:ext cx="1191705" cy="119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6075" y="1191950"/>
            <a:ext cx="1891775" cy="9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731" y="4520138"/>
            <a:ext cx="1583644" cy="88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50105" y="1064168"/>
            <a:ext cx="1668264" cy="66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1285" y="6136933"/>
            <a:ext cx="1570992" cy="42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86143" y="939745"/>
            <a:ext cx="1572282" cy="66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64238" y="5409941"/>
            <a:ext cx="1365326" cy="7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1550" y="1164975"/>
            <a:ext cx="985425" cy="9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57850" y="939738"/>
            <a:ext cx="985425" cy="9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967450" y="1818276"/>
            <a:ext cx="2050852" cy="7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447300" y="2614375"/>
            <a:ext cx="1571000" cy="88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4"/>
          <p:cNvSpPr txBox="1"/>
          <p:nvPr>
            <p:ph type="title"/>
          </p:nvPr>
        </p:nvSpPr>
        <p:spPr>
          <a:xfrm>
            <a:off x="304800" y="259426"/>
            <a:ext cx="10255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Thank you</a:t>
            </a:r>
            <a:endParaRPr/>
          </a:p>
        </p:txBody>
      </p:sp>
      <p:sp>
        <p:nvSpPr>
          <p:cNvPr id="739" name="Google Shape;739;p84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40" name="Google Shape;74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00" y="1341525"/>
            <a:ext cx="6121176" cy="40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350" y="1293574"/>
            <a:ext cx="2966875" cy="16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4401" y="3500448"/>
            <a:ext cx="4230423" cy="16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5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48" name="Google Shape;74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94600"/>
            <a:ext cx="12192000" cy="855940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85"/>
          <p:cNvSpPr txBox="1"/>
          <p:nvPr/>
        </p:nvSpPr>
        <p:spPr>
          <a:xfrm>
            <a:off x="1775850" y="5949950"/>
            <a:ext cx="373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999999"/>
                </a:solidFill>
              </a:rPr>
              <a:t>https://pxhere.com/en/photo/484552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86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755" name="Google Shape;755;p86"/>
          <p:cNvSpPr txBox="1"/>
          <p:nvPr>
            <p:ph type="title"/>
          </p:nvPr>
        </p:nvSpPr>
        <p:spPr>
          <a:xfrm>
            <a:off x="304800" y="304801"/>
            <a:ext cx="10255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Q&amp;A Jamboard</a:t>
            </a:r>
            <a:endParaRPr/>
          </a:p>
        </p:txBody>
      </p:sp>
      <p:pic>
        <p:nvPicPr>
          <p:cNvPr id="756" name="Google Shape;7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13" y="919225"/>
            <a:ext cx="10020776" cy="563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</a:t>
            </a:r>
            <a:r>
              <a:rPr lang="de-DE"/>
              <a:t>. </a:t>
            </a:r>
            <a:r>
              <a:rPr lang="de-DE" sz="3000"/>
              <a:t>What are the requirements?</a:t>
            </a:r>
            <a:endParaRPr/>
          </a:p>
        </p:txBody>
      </p:sp>
      <p:sp>
        <p:nvSpPr>
          <p:cNvPr id="307" name="Google Shape;307;p40"/>
          <p:cNvSpPr txBox="1"/>
          <p:nvPr>
            <p:ph idx="12" type="sldNum"/>
          </p:nvPr>
        </p:nvSpPr>
        <p:spPr>
          <a:xfrm>
            <a:off x="11208568" y="63897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08" name="Google Shape;308;p40"/>
          <p:cNvSpPr txBox="1"/>
          <p:nvPr>
            <p:ph idx="1" type="body"/>
          </p:nvPr>
        </p:nvSpPr>
        <p:spPr>
          <a:xfrm>
            <a:off x="1248000" y="1282825"/>
            <a:ext cx="103653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Am I </a:t>
            </a:r>
            <a:r>
              <a:rPr lang="de-DE" sz="3000"/>
              <a:t>eligible</a:t>
            </a:r>
            <a:r>
              <a:rPr lang="de-DE" sz="3000"/>
              <a:t> to publish data in a repository?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309" name="Google Shape;3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075" y="3930963"/>
            <a:ext cx="5604067" cy="83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7525" y="3930975"/>
            <a:ext cx="4018125" cy="21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9075" y="2001050"/>
            <a:ext cx="91059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0"/>
          <p:cNvSpPr txBox="1"/>
          <p:nvPr/>
        </p:nvSpPr>
        <p:spPr>
          <a:xfrm>
            <a:off x="1248000" y="3132075"/>
            <a:ext cx="1063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>
                <a:solidFill>
                  <a:schemeClr val="dk1"/>
                </a:solidFill>
              </a:rPr>
              <a:t>What type of data are accepted (e.g. ecological, genetic)?</a:t>
            </a:r>
            <a:endParaRPr/>
          </a:p>
        </p:txBody>
      </p:sp>
      <p:pic>
        <p:nvPicPr>
          <p:cNvPr id="313" name="Google Shape;31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9075" y="4933500"/>
            <a:ext cx="5535100" cy="14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978" y="4933496"/>
            <a:ext cx="677100" cy="27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975" y="3939525"/>
            <a:ext cx="677100" cy="3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90627" y="4818672"/>
            <a:ext cx="1150629" cy="6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</a:t>
            </a:r>
            <a:r>
              <a:rPr lang="de-DE" sz="3000"/>
              <a:t>What are the requirements - Metadata</a:t>
            </a:r>
            <a:endParaRPr/>
          </a:p>
        </p:txBody>
      </p:sp>
      <p:sp>
        <p:nvSpPr>
          <p:cNvPr id="322" name="Google Shape;322;p41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23" name="Google Shape;3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400" y="1129900"/>
            <a:ext cx="5076698" cy="492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9102" y="1129900"/>
            <a:ext cx="737000" cy="7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1"/>
          <p:cNvSpPr txBox="1"/>
          <p:nvPr>
            <p:ph idx="1" type="body"/>
          </p:nvPr>
        </p:nvSpPr>
        <p:spPr>
          <a:xfrm>
            <a:off x="393775" y="1372550"/>
            <a:ext cx="5188500" cy="3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Compulsory metadata (e.g. title, abstract, date/time, event, georeference, taxonID, scientificName)?</a:t>
            </a:r>
            <a:endParaRPr sz="3000"/>
          </a:p>
          <a:p>
            <a:pPr indent="-2434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/>
              <a:t>Optional metadata (e.g. reference, methods)</a:t>
            </a:r>
            <a:endParaRPr sz="3000"/>
          </a:p>
        </p:txBody>
      </p:sp>
      <p:sp>
        <p:nvSpPr>
          <p:cNvPr id="326" name="Google Shape;326;p41"/>
          <p:cNvSpPr txBox="1"/>
          <p:nvPr>
            <p:ph idx="1" type="body"/>
          </p:nvPr>
        </p:nvSpPr>
        <p:spPr>
          <a:xfrm>
            <a:off x="5539900" y="6019500"/>
            <a:ext cx="5445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/>
              <a:t>The more metadata the better</a:t>
            </a: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/>
          <p:nvPr>
            <p:ph type="title"/>
          </p:nvPr>
        </p:nvSpPr>
        <p:spPr>
          <a:xfrm>
            <a:off x="304800" y="304800"/>
            <a:ext cx="85422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</a:t>
            </a:r>
            <a:r>
              <a:rPr lang="de-DE" sz="3000"/>
              <a:t>What are the requirements - Metadata</a:t>
            </a:r>
            <a:endParaRPr/>
          </a:p>
        </p:txBody>
      </p:sp>
      <p:sp>
        <p:nvSpPr>
          <p:cNvPr id="332" name="Google Shape;332;p42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33" name="Google Shape;3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475" y="1088475"/>
            <a:ext cx="6969089" cy="55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4700" y="1088475"/>
            <a:ext cx="1232775" cy="64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/>
          <p:nvPr>
            <p:ph type="title"/>
          </p:nvPr>
        </p:nvSpPr>
        <p:spPr>
          <a:xfrm>
            <a:off x="304800" y="304800"/>
            <a:ext cx="11494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</a:t>
            </a:r>
            <a:r>
              <a:rPr lang="de-DE" sz="3000"/>
              <a:t>What are the requirements - Metadata standards</a:t>
            </a:r>
            <a:endParaRPr/>
          </a:p>
        </p:txBody>
      </p:sp>
      <p:sp>
        <p:nvSpPr>
          <p:cNvPr id="340" name="Google Shape;340;p43"/>
          <p:cNvSpPr txBox="1"/>
          <p:nvPr>
            <p:ph idx="12" type="sldNum"/>
          </p:nvPr>
        </p:nvSpPr>
        <p:spPr>
          <a:xfrm>
            <a:off x="11208568" y="6237312"/>
            <a:ext cx="677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41" name="Google Shape;34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925" y="1838725"/>
            <a:ext cx="4288450" cy="45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3"/>
          <p:cNvSpPr txBox="1"/>
          <p:nvPr>
            <p:ph idx="1" type="body"/>
          </p:nvPr>
        </p:nvSpPr>
        <p:spPr>
          <a:xfrm>
            <a:off x="850000" y="1350425"/>
            <a:ext cx="42234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144000" spcFirstLastPara="1" rIns="144000" wrap="square" tIns="144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GBIF: </a:t>
            </a:r>
            <a:r>
              <a:rPr lang="de-DE"/>
              <a:t>Sampling Event Data</a:t>
            </a:r>
            <a:endParaRPr/>
          </a:p>
        </p:txBody>
      </p:sp>
      <p:pic>
        <p:nvPicPr>
          <p:cNvPr id="343" name="Google Shape;34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4725" y="1838725"/>
            <a:ext cx="5698874" cy="301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FDI4Bio">
  <a:themeElements>
    <a:clrScheme name="NFDI 4 Biodiversity">
      <a:dk1>
        <a:srgbClr val="000000"/>
      </a:dk1>
      <a:lt1>
        <a:srgbClr val="FFFFFF"/>
      </a:lt1>
      <a:dk2>
        <a:srgbClr val="33691B"/>
      </a:dk2>
      <a:lt2>
        <a:srgbClr val="F4F4F4"/>
      </a:lt2>
      <a:accent1>
        <a:srgbClr val="7AF842"/>
      </a:accent1>
      <a:accent2>
        <a:srgbClr val="00F7FB"/>
      </a:accent2>
      <a:accent3>
        <a:srgbClr val="E7FCDD"/>
      </a:accent3>
      <a:accent4>
        <a:srgbClr val="F4F4F4"/>
      </a:accent4>
      <a:accent5>
        <a:srgbClr val="E5E5E5"/>
      </a:accent5>
      <a:accent6>
        <a:srgbClr val="F7766A"/>
      </a:accent6>
      <a:hlink>
        <a:srgbClr val="7AF842"/>
      </a:hlink>
      <a:folHlink>
        <a:srgbClr val="7AF8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