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7" r:id="rId4"/>
    <p:sldId id="273" r:id="rId5"/>
    <p:sldId id="275" r:id="rId6"/>
    <p:sldId id="266" r:id="rId7"/>
    <p:sldId id="276" r:id="rId8"/>
    <p:sldId id="278" r:id="rId9"/>
    <p:sldId id="272" r:id="rId10"/>
    <p:sldId id="271" r:id="rId11"/>
    <p:sldId id="269" r:id="rId12"/>
    <p:sldId id="274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DDB669-5745-89B6-91CA-3C91BA4FB856}" name="Chiara Bearzotti" initials="CB" userId="S::chb_dmi.dk#ext#@nercacuk.onmicrosoft.com::451f7740-c60a-4a6a-ba4b-db97b1b093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FF59C4"/>
    <a:srgbClr val="23AAE1"/>
    <a:srgbClr val="FF60DA"/>
    <a:srgbClr val="23729F"/>
    <a:srgbClr val="2B98C9"/>
    <a:srgbClr val="267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04C2A-9540-274F-922A-5A688DFEDE19}" type="datetimeFigureOut">
              <a:rPr lang="en-FR" smtClean="0"/>
              <a:t>05/11/2022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1031-C880-B34D-9BC0-CD5C17F77D9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7827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1031-C880-B34D-9BC0-CD5C17F77D93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1101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1031-C880-B34D-9BC0-CD5C17F77D93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3465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The initial idea was to investigate the Ronne Ice Shelf (at Site 5) but a lack of BAS Logistics within the correct time frame prevented that.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1031-C880-B34D-9BC0-CD5C17F77D93}" type="slidenum">
              <a:rPr lang="en-FR" smtClean="0"/>
              <a:t>10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4403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1031-C880-B34D-9BC0-CD5C17F77D93}" type="slidenum">
              <a:rPr lang="en-FR" smtClean="0"/>
              <a:t>11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0902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FC3A-1885-4E82-BEF0-209D67E1A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7036B-2F28-4DF1-AF40-1A5A1C815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43190-16C6-4413-8549-15D6F7C1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B2C83-992D-4862-B9EC-3F3DF276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4177E-CDA8-458A-9B7F-C706A7A2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8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5F4B-5247-42E9-8CD6-0AF4361E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87BCD-5F4C-4673-B2B4-BE60A12CC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E4AB-FF9D-4F84-9CB8-787FE5EB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D8EC8-4A7B-4594-A40C-1C03B0FC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C128B-D515-4AFD-98E1-D18B0269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3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A1C34-13FB-4719-8A86-A2581CED7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63508-0090-4A16-B651-69645C255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2C574-E70E-46DC-AE60-35A0293F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C1F8F-3B0B-4605-A0E6-DEE05D92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51649-FB42-43DC-A4BC-2394D951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1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D652-514E-4D88-8436-80C58B97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93DD1-4B7B-4596-8C8E-37C9B0BE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66D07-B552-4B02-A3D4-2961D1A2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88077-7A19-4EF7-8E23-A21F051B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FA61-8D6D-4F5D-BAA2-CA2BEA19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7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D16C-CBD0-47B5-99D0-C774FDF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6E1F8-DFB8-4412-9B54-6A807957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44D41-0699-49D0-90D6-994AA993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FC70-6BDC-42EE-BC90-2E8C40C4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E2BA-5B8A-4441-A240-7B7C130F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C23A-9241-47F7-AFD8-CCA250A7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5C97-F841-47BC-B01F-94DDF31E9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6A958-1821-4158-96DF-F4BF951DF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DF253-7F66-4B40-B476-6ACFA16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70962-EBD6-4EE0-901D-3822A119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3DDA0-5385-4F4F-80C1-1C7A89AD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9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BC57-9876-42AD-9544-76C7AA12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B72B-C10D-4251-B35B-E7EC88B4E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A662D-D731-4DC0-838F-4D2BDC5BD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24373-AD6E-43EC-A7DC-A94A98875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6BCCE-39BC-4A8B-9488-7CBB02870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D8C13-7A43-4298-AB79-8BB07933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0CD1E-3640-401D-A5E8-FF572A3B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427D3-0A29-4CA1-B743-81855E0A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2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CEC7-FE4B-459D-B87C-15786F88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58255-C555-41E0-89E7-48BAE813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C7D30-926F-4CBE-9570-17A22019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621B6-A11F-4727-B722-09DDF0C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4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C050-9449-4B65-B03B-45475C28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17800-120C-457E-85FB-7A55DF46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1B232-F8A3-4CC5-B17C-A3461066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1740-64FD-4DBB-8571-B783B004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2C29-2ADF-468F-8A5F-97979FE5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68D32-5C4E-4D74-9B4A-9FB82F16C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16D8E-394C-48C8-A56E-538A9C65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8EF28-5604-42F4-ACEA-3EC1E09C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44A33-6975-4139-95BA-52595A92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0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066B-8C9B-47FE-AF83-171EE684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E0DA7-0C40-49BA-A5FE-1770ED542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317AC-E494-4AF5-8916-527B1F151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3FB5-F6DB-4C49-B136-1EAA67FB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14211-1208-43C8-9F57-B2838354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9EF82-B419-4753-9D0F-0DB8B4FB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9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961E5-8D20-4C33-A26C-B3E5B742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359C7-834C-448B-B368-061F0825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66844-1442-4AA0-B929-2F70E6F7F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7034-27A1-42EA-AF15-F043EA3834D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EC3FE-AF1A-4E26-8467-51BE58F46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1EB1B-A845-4FE9-A403-7FB83684D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28AD-9FBE-4F5D-B579-2C6312098FE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9A27FA-32D5-4D4E-ABC7-9B2372555FA9}"/>
              </a:ext>
            </a:extLst>
          </p:cNvPr>
          <p:cNvSpPr/>
          <p:nvPr userDrawn="1"/>
        </p:nvSpPr>
        <p:spPr>
          <a:xfrm>
            <a:off x="7550857" y="-46264"/>
            <a:ext cx="3556932" cy="9144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4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ri.zoom.us/j/9982918240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CEANICE_EU" TargetMode="External"/><Relationship Id="rId2" Type="http://schemas.openxmlformats.org/officeDocument/2006/relationships/hyperlink" Target="https://www.facebook.com/OCEANICEE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kri.zoom.us/j/94706543219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B409-CBFA-482C-9FE1-E1F09DCF9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872"/>
            <a:ext cx="10983558" cy="1857507"/>
          </a:xfrm>
        </p:spPr>
        <p:txBody>
          <a:bodyPr/>
          <a:lstStyle/>
          <a:p>
            <a:r>
              <a:rPr lang="en-GB" b="1" dirty="0">
                <a:solidFill>
                  <a:srgbClr val="262262"/>
                </a:solidFill>
              </a:rPr>
              <a:t>WP2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DC8E1-BF7A-49E7-9B44-014691A5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61" y="3160975"/>
            <a:ext cx="10897497" cy="2605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 cap="small" dirty="0">
                <a:solidFill>
                  <a:srgbClr val="23AAE1"/>
                </a:solidFill>
                <a:latin typeface="Arial"/>
                <a:ea typeface="+mn-lt"/>
                <a:cs typeface="Arial"/>
              </a:rPr>
              <a:t>Cryosphere-ocean interaction,</a:t>
            </a:r>
          </a:p>
          <a:p>
            <a:r>
              <a:rPr lang="en-GB" sz="3200" b="1" cap="small" dirty="0">
                <a:solidFill>
                  <a:srgbClr val="23AAE1"/>
                </a:solidFill>
                <a:latin typeface="Arial"/>
                <a:ea typeface="+mn-lt"/>
                <a:cs typeface="Arial"/>
              </a:rPr>
              <a:t>processes and feedbacks</a:t>
            </a:r>
          </a:p>
          <a:p>
            <a:endParaRPr lang="en-GB" cap="small" dirty="0">
              <a:latin typeface="Arial"/>
              <a:ea typeface="+mn-lt"/>
              <a:cs typeface="Arial"/>
            </a:endParaRPr>
          </a:p>
          <a:p>
            <a:endParaRPr lang="en-GB" cap="small" dirty="0">
              <a:solidFill>
                <a:srgbClr val="262262"/>
              </a:solidFill>
              <a:latin typeface="Arial"/>
              <a:ea typeface="+mn-lt"/>
              <a:cs typeface="Arial"/>
            </a:endParaRPr>
          </a:p>
          <a:p>
            <a:r>
              <a:rPr lang="en-GB" cap="small" dirty="0">
                <a:solidFill>
                  <a:srgbClr val="262262"/>
                </a:solidFill>
                <a:latin typeface="Arial"/>
                <a:ea typeface="+mn-lt"/>
                <a:cs typeface="Arial"/>
              </a:rPr>
              <a:t>Nicolas Jourdain &amp; Anna </a:t>
            </a:r>
            <a:r>
              <a:rPr lang="en-GB" cap="small" dirty="0" err="1">
                <a:solidFill>
                  <a:srgbClr val="262262"/>
                </a:solidFill>
                <a:latin typeface="Arial"/>
                <a:ea typeface="+mn-lt"/>
                <a:cs typeface="Arial"/>
              </a:rPr>
              <a:t>Wåhlin</a:t>
            </a:r>
            <a:endParaRPr lang="en-US" dirty="0">
              <a:solidFill>
                <a:srgbClr val="26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3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4486FA6-D37E-98D3-91FD-9A71EC6A94C8}"/>
              </a:ext>
            </a:extLst>
          </p:cNvPr>
          <p:cNvGrpSpPr/>
          <p:nvPr/>
        </p:nvGrpSpPr>
        <p:grpSpPr>
          <a:xfrm>
            <a:off x="1742737" y="2103785"/>
            <a:ext cx="5574777" cy="4491103"/>
            <a:chOff x="720761" y="457862"/>
            <a:chExt cx="5574777" cy="44911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951DDC-AEB7-04BA-DE3D-8079D121A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61" y="457862"/>
              <a:ext cx="5574777" cy="449110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A424B3-4A3C-F45A-854C-499EE9D89309}"/>
                </a:ext>
              </a:extLst>
            </p:cNvPr>
            <p:cNvSpPr/>
            <p:nvPr/>
          </p:nvSpPr>
          <p:spPr>
            <a:xfrm>
              <a:off x="720761" y="4604273"/>
              <a:ext cx="457200" cy="344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D44303-AD21-63C0-270E-7E4F9C999659}"/>
                </a:ext>
              </a:extLst>
            </p:cNvPr>
            <p:cNvSpPr/>
            <p:nvPr/>
          </p:nvSpPr>
          <p:spPr>
            <a:xfrm>
              <a:off x="720761" y="457862"/>
              <a:ext cx="457200" cy="344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D38340-0F78-F0CE-D06D-CA43C288419D}"/>
              </a:ext>
            </a:extLst>
          </p:cNvPr>
          <p:cNvGrpSpPr/>
          <p:nvPr/>
        </p:nvGrpSpPr>
        <p:grpSpPr>
          <a:xfrm>
            <a:off x="8134202" y="2239247"/>
            <a:ext cx="1934956" cy="4010949"/>
            <a:chOff x="8155717" y="1555590"/>
            <a:chExt cx="1483283" cy="30746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1C9544-933F-C6C8-530C-3280E5E38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945" y="1555590"/>
              <a:ext cx="1230392" cy="28873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BC4EB7-02AE-2EB1-1F06-48917272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717" y="4442909"/>
              <a:ext cx="1483283" cy="18736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6A1A44-B4F1-6F40-EE33-04E4771AF821}"/>
              </a:ext>
            </a:extLst>
          </p:cNvPr>
          <p:cNvSpPr txBox="1"/>
          <p:nvPr/>
        </p:nvSpPr>
        <p:spPr>
          <a:xfrm>
            <a:off x="8025204" y="6454590"/>
            <a:ext cx="282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R" sz="1600" i="1" dirty="0"/>
              <a:t>Hattermann et al. (2012)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C540C1F-30D0-F023-B221-F289E271BCD1}"/>
              </a:ext>
            </a:extLst>
          </p:cNvPr>
          <p:cNvSpPr txBox="1">
            <a:spLocks/>
          </p:cNvSpPr>
          <p:nvPr/>
        </p:nvSpPr>
        <p:spPr>
          <a:xfrm>
            <a:off x="0" y="62770"/>
            <a:ext cx="10962042" cy="593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23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2.4: Observing the ice-shelf/ocean interface of a cold cavity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181A9-7F7F-F2D1-A1AE-F355BBE8EFD0}"/>
              </a:ext>
            </a:extLst>
          </p:cNvPr>
          <p:cNvSpPr txBox="1"/>
          <p:nvPr/>
        </p:nvSpPr>
        <p:spPr>
          <a:xfrm>
            <a:off x="1581374" y="537882"/>
            <a:ext cx="938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2262"/>
                </a:solidFill>
              </a:rPr>
              <a:t>Lead:</a:t>
            </a:r>
            <a:r>
              <a:rPr lang="en-GB" dirty="0">
                <a:solidFill>
                  <a:srgbClr val="262262"/>
                </a:solidFill>
              </a:rPr>
              <a:t> UKRI-BAS (Keith Nicholls, Peter Davis)</a:t>
            </a:r>
          </a:p>
          <a:p>
            <a:r>
              <a:rPr lang="en-GB" b="1" dirty="0">
                <a:solidFill>
                  <a:srgbClr val="262262"/>
                </a:solidFill>
              </a:rPr>
              <a:t>Partners: </a:t>
            </a:r>
            <a:r>
              <a:rPr lang="en-GB" dirty="0">
                <a:solidFill>
                  <a:srgbClr val="262262"/>
                </a:solidFill>
              </a:rPr>
              <a:t>CNRS-IGE (Roberto </a:t>
            </a:r>
            <a:r>
              <a:rPr lang="en-GB" dirty="0" err="1">
                <a:solidFill>
                  <a:srgbClr val="262262"/>
                </a:solidFill>
              </a:rPr>
              <a:t>Grilli</a:t>
            </a:r>
            <a:r>
              <a:rPr lang="en-GB" dirty="0">
                <a:solidFill>
                  <a:srgbClr val="262262"/>
                </a:solidFill>
              </a:rPr>
              <a:t>), NORCE (</a:t>
            </a:r>
            <a:r>
              <a:rPr lang="en-GB" dirty="0" err="1">
                <a:solidFill>
                  <a:srgbClr val="262262"/>
                </a:solidFill>
              </a:rPr>
              <a:t>Svein</a:t>
            </a:r>
            <a:r>
              <a:rPr lang="en-GB" dirty="0">
                <a:solidFill>
                  <a:srgbClr val="262262"/>
                </a:solidFill>
              </a:rPr>
              <a:t> </a:t>
            </a:r>
            <a:r>
              <a:rPr lang="en-GB" dirty="0" err="1">
                <a:solidFill>
                  <a:srgbClr val="262262"/>
                </a:solidFill>
              </a:rPr>
              <a:t>Østerhus</a:t>
            </a:r>
            <a:r>
              <a:rPr lang="en-GB" dirty="0">
                <a:solidFill>
                  <a:srgbClr val="262262"/>
                </a:solidFill>
              </a:rPr>
              <a:t>), NPI (Tore </a:t>
            </a:r>
            <a:r>
              <a:rPr lang="en-GB" dirty="0" err="1">
                <a:solidFill>
                  <a:srgbClr val="262262"/>
                </a:solidFill>
              </a:rPr>
              <a:t>Hattermann</a:t>
            </a:r>
            <a:r>
              <a:rPr lang="en-GB" dirty="0">
                <a:solidFill>
                  <a:srgbClr val="262262"/>
                </a:solidFill>
              </a:rPr>
              <a:t>)</a:t>
            </a:r>
            <a:endParaRPr lang="en-FR" dirty="0">
              <a:solidFill>
                <a:srgbClr val="26226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8C2FF-5389-73AD-E637-CFAD474AF3AE}"/>
              </a:ext>
            </a:extLst>
          </p:cNvPr>
          <p:cNvSpPr txBox="1"/>
          <p:nvPr/>
        </p:nvSpPr>
        <p:spPr>
          <a:xfrm>
            <a:off x="1581374" y="1268011"/>
            <a:ext cx="64438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3AAE1"/>
                </a:solidFill>
              </a:rPr>
              <a:t>Borehole through </a:t>
            </a:r>
            <a:r>
              <a:rPr lang="en-GB" b="1" dirty="0" err="1">
                <a:solidFill>
                  <a:srgbClr val="23AAE1"/>
                </a:solidFill>
              </a:rPr>
              <a:t>Fimbul</a:t>
            </a:r>
            <a:r>
              <a:rPr lang="en-GB" b="1" dirty="0">
                <a:solidFill>
                  <a:srgbClr val="23AAE1"/>
                </a:solidFill>
              </a:rPr>
              <a:t> Ice Shelf (2023-2024)</a:t>
            </a:r>
          </a:p>
          <a:p>
            <a:r>
              <a:rPr lang="en-GB" sz="1600" i="1" dirty="0">
                <a:solidFill>
                  <a:srgbClr val="23AAE1"/>
                </a:solidFill>
              </a:rPr>
              <a:t>Logistics provided by NPI</a:t>
            </a:r>
            <a:endParaRPr lang="en-FR" sz="1600" i="1" dirty="0">
              <a:solidFill>
                <a:srgbClr val="23A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4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ubtitle 2">
            <a:extLst>
              <a:ext uri="{FF2B5EF4-FFF2-40B4-BE49-F238E27FC236}">
                <a16:creationId xmlns:a16="http://schemas.microsoft.com/office/drawing/2014/main" id="{C8057BEB-6A41-60C8-C41F-4BF7D68E8AD9}"/>
              </a:ext>
            </a:extLst>
          </p:cNvPr>
          <p:cNvSpPr txBox="1">
            <a:spLocks/>
          </p:cNvSpPr>
          <p:nvPr/>
        </p:nvSpPr>
        <p:spPr>
          <a:xfrm>
            <a:off x="0" y="62770"/>
            <a:ext cx="10962042" cy="593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23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2.4: Observing the ice-shelf/ocean interface of a cold cavity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DB1B9AC8-52CC-7ADD-0BD6-AB4A365DA0E3}"/>
              </a:ext>
            </a:extLst>
          </p:cNvPr>
          <p:cNvSpPr txBox="1"/>
          <p:nvPr/>
        </p:nvSpPr>
        <p:spPr>
          <a:xfrm>
            <a:off x="580913" y="1245701"/>
            <a:ext cx="619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3AAE1"/>
                </a:solidFill>
              </a:rPr>
              <a:t>Measurement of turbulence and melting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7EAEAF4-5BA3-B065-1737-4FFC77EEA2C2}"/>
              </a:ext>
            </a:extLst>
          </p:cNvPr>
          <p:cNvSpPr txBox="1"/>
          <p:nvPr/>
        </p:nvSpPr>
        <p:spPr>
          <a:xfrm>
            <a:off x="-1" y="617477"/>
            <a:ext cx="1033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>
                <a:solidFill>
                  <a:srgbClr val="262262"/>
                </a:solidFill>
              </a:rPr>
              <a:t>Keith Nicholls &amp; Peter Davis (UKRI-BAS)</a:t>
            </a:r>
            <a:endParaRPr lang="en-FR" sz="1600" cap="small" dirty="0">
              <a:solidFill>
                <a:srgbClr val="262262"/>
              </a:solidFill>
            </a:endParaRP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C2AB8312-1F7E-8A93-6C8B-0AD9E4AE1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5"/>
          <a:stretch/>
        </p:blipFill>
        <p:spPr>
          <a:xfrm>
            <a:off x="193638" y="1766923"/>
            <a:ext cx="6809590" cy="5091077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DF3C795A-6C17-A8B0-9DCD-85F210454140}"/>
              </a:ext>
            </a:extLst>
          </p:cNvPr>
          <p:cNvSpPr txBox="1"/>
          <p:nvPr/>
        </p:nvSpPr>
        <p:spPr>
          <a:xfrm>
            <a:off x="7175350" y="2296524"/>
            <a:ext cx="35392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FR" sz="1600" dirty="0"/>
              <a:t>Two access borholes as </a:t>
            </a:r>
            <a:r>
              <a:rPr lang="en-GB" sz="1600" dirty="0"/>
              <a:t>turbulence instrumentation can’t afford to have a cable hanging beside and beneath 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The Upward-looking sonar gives direct estimate of basal melt rate.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The ADCP on the long mooring gives velocity profile through the boundary layer.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The dense T-sensors (grey blocks) will give the temperature profile through the boundary layer.</a:t>
            </a:r>
            <a:endParaRPr lang="en-FR" sz="1600" dirty="0"/>
          </a:p>
        </p:txBody>
      </p:sp>
    </p:spTree>
    <p:extLst>
      <p:ext uri="{BB962C8B-B14F-4D97-AF65-F5344CB8AC3E}">
        <p14:creationId xmlns:p14="http://schemas.microsoft.com/office/powerpoint/2010/main" val="41329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>
            <a:extLst>
              <a:ext uri="{FF2B5EF4-FFF2-40B4-BE49-F238E27FC236}">
                <a16:creationId xmlns:a16="http://schemas.microsoft.com/office/drawing/2014/main" id="{2C09AD51-CA1D-EFFE-25B6-11750440C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0"/>
          <a:stretch/>
        </p:blipFill>
        <p:spPr>
          <a:xfrm>
            <a:off x="7078530" y="1355434"/>
            <a:ext cx="3217295" cy="5141259"/>
          </a:xfrm>
          <a:prstGeom prst="rect">
            <a:avLst/>
          </a:prstGeom>
        </p:spPr>
      </p:pic>
      <p:sp>
        <p:nvSpPr>
          <p:cNvPr id="210" name="Subtitle 2">
            <a:extLst>
              <a:ext uri="{FF2B5EF4-FFF2-40B4-BE49-F238E27FC236}">
                <a16:creationId xmlns:a16="http://schemas.microsoft.com/office/drawing/2014/main" id="{C8057BEB-6A41-60C8-C41F-4BF7D68E8AD9}"/>
              </a:ext>
            </a:extLst>
          </p:cNvPr>
          <p:cNvSpPr txBox="1">
            <a:spLocks/>
          </p:cNvSpPr>
          <p:nvPr/>
        </p:nvSpPr>
        <p:spPr>
          <a:xfrm>
            <a:off x="0" y="62770"/>
            <a:ext cx="10962042" cy="593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23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2.4: Observing the ice-shelf/ocean interface of a cold cavity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F3F61A6-DECC-DC1E-3914-D7651AD6DC9E}"/>
              </a:ext>
            </a:extLst>
          </p:cNvPr>
          <p:cNvSpPr txBox="1"/>
          <p:nvPr/>
        </p:nvSpPr>
        <p:spPr>
          <a:xfrm>
            <a:off x="1047977" y="4618660"/>
            <a:ext cx="3442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</a:rPr>
              <a:t>Instrument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- 45 kg in Air (35 kg in water)</a:t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- Maximum depth: 3000 m</a:t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- Power Consumption: 40W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EBEF681-0384-94BB-5050-DFCEB28DFFF3}"/>
              </a:ext>
            </a:extLst>
          </p:cNvPr>
          <p:cNvSpPr txBox="1"/>
          <p:nvPr/>
        </p:nvSpPr>
        <p:spPr>
          <a:xfrm>
            <a:off x="1047977" y="5893747"/>
            <a:ext cx="3162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</a:rPr>
              <a:t>Li-Ion Battery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- 23 kg in Air (19 kg in water)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- 12h Autonomy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51BDD27B-51A6-F0E9-9DBA-A50DCBB2F563}"/>
                  </a:ext>
                </a:extLst>
              </p:cNvPr>
              <p:cNvSpPr txBox="1"/>
              <p:nvPr/>
            </p:nvSpPr>
            <p:spPr>
              <a:xfrm>
                <a:off x="4359089" y="4830184"/>
                <a:ext cx="2936838" cy="176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bg1">
                        <a:lumMod val="50000"/>
                      </a:schemeClr>
                    </a:solidFill>
                  </a:rPr>
                  <a:t>Sensibility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~±0,</m:t>
                    </m:r>
                    <m:r>
                      <a:rPr lang="fr-FR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fr-FR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‰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fr-FR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~±0,2‰</m:t>
                      </m:r>
                    </m:oMath>
                  </m:oMathPara>
                </a14:m>
                <a:endParaRPr lang="fr-FR" dirty="0">
                  <a:solidFill>
                    <a:schemeClr val="bg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b="1" u="sng" dirty="0">
                    <a:solidFill>
                      <a:schemeClr val="bg1">
                        <a:lumMod val="50000"/>
                      </a:schemeClr>
                    </a:solidFill>
                  </a:rPr>
                  <a:t>Measurement Time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minutes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51BDD27B-51A6-F0E9-9DBA-A50DCBB2F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89" y="4830184"/>
                <a:ext cx="2936838" cy="1760547"/>
              </a:xfrm>
              <a:prstGeom prst="rect">
                <a:avLst/>
              </a:prstGeom>
              <a:blipFill>
                <a:blip r:embed="rId3"/>
                <a:stretch>
                  <a:fillRect t="-1439" b="-359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6" name="Picture 215">
            <a:extLst>
              <a:ext uri="{FF2B5EF4-FFF2-40B4-BE49-F238E27FC236}">
                <a16:creationId xmlns:a16="http://schemas.microsoft.com/office/drawing/2014/main" id="{176D3646-B6C2-B8F8-EFDC-C4B65D579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r="38652" b="10898"/>
          <a:stretch/>
        </p:blipFill>
        <p:spPr>
          <a:xfrm>
            <a:off x="1924047" y="1249662"/>
            <a:ext cx="4875905" cy="3208325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DB1B9AC8-52CC-7ADD-0BD6-AB4A365DA0E3}"/>
              </a:ext>
            </a:extLst>
          </p:cNvPr>
          <p:cNvSpPr txBox="1"/>
          <p:nvPr/>
        </p:nvSpPr>
        <p:spPr>
          <a:xfrm>
            <a:off x="921126" y="1249662"/>
            <a:ext cx="4662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3AAE1"/>
                </a:solidFill>
              </a:rPr>
              <a:t>Subsea Water Isotope Sensors (SWIS)</a:t>
            </a:r>
          </a:p>
          <a:p>
            <a:r>
              <a:rPr lang="en-GB" sz="1600" i="1" dirty="0">
                <a:solidFill>
                  <a:srgbClr val="23AAE1"/>
                </a:solidFill>
              </a:rPr>
              <a:t>A novel tool for continuous and in-situ analysis</a:t>
            </a:r>
            <a:endParaRPr lang="en-FR" sz="1600" i="1" dirty="0">
              <a:solidFill>
                <a:srgbClr val="23AAE1"/>
              </a:solidFill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7EAEAF4-5BA3-B065-1737-4FFC77EEA2C2}"/>
              </a:ext>
            </a:extLst>
          </p:cNvPr>
          <p:cNvSpPr txBox="1"/>
          <p:nvPr/>
        </p:nvSpPr>
        <p:spPr>
          <a:xfrm>
            <a:off x="-1" y="617477"/>
            <a:ext cx="1033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600" cap="small" dirty="0">
                <a:solidFill>
                  <a:srgbClr val="262262"/>
                </a:solidFill>
              </a:rPr>
              <a:t>Roberto Grilli, Axel </a:t>
            </a:r>
            <a:r>
              <a:rPr lang="en-GB" sz="1600" cap="small" dirty="0" err="1">
                <a:solidFill>
                  <a:srgbClr val="262262"/>
                </a:solidFill>
              </a:rPr>
              <a:t>Wohleber</a:t>
            </a:r>
            <a:r>
              <a:rPr lang="en-GB" sz="1600" cap="small" dirty="0">
                <a:solidFill>
                  <a:srgbClr val="262262"/>
                </a:solidFill>
              </a:rPr>
              <a:t>, Camille </a:t>
            </a:r>
            <a:r>
              <a:rPr lang="en-GB" sz="1600" cap="small" dirty="0" err="1">
                <a:solidFill>
                  <a:srgbClr val="262262"/>
                </a:solidFill>
              </a:rPr>
              <a:t>Blouzon</a:t>
            </a:r>
            <a:r>
              <a:rPr lang="en-GB" sz="1600" cap="small" dirty="0">
                <a:solidFill>
                  <a:srgbClr val="262262"/>
                </a:solidFill>
              </a:rPr>
              <a:t> (CNRS-IGE)</a:t>
            </a:r>
            <a:endParaRPr lang="en-FR" sz="1600" cap="small" dirty="0">
              <a:solidFill>
                <a:srgbClr val="262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3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A341B794-4BE4-C5CD-5AE3-275C7A4C03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16560"/>
                <a:ext cx="10962042" cy="593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t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23AA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Task 2.5: Using water isotopes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mtClean="0">
                            <a:solidFill>
                              <a:srgbClr val="23AAE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23AAE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r-FR" i="0">
                            <a:solidFill>
                              <a:srgbClr val="23AAE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m:rPr>
                        <m:sty m:val="p"/>
                      </m:rPr>
                      <a:rPr lang="fr-FR" i="0">
                        <a:solidFill>
                          <a:srgbClr val="23AAE1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b="1" dirty="0">
                    <a:solidFill>
                      <a:srgbClr val="23AA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to better tune and evaluate ocean models</a:t>
                </a:r>
              </a:p>
            </p:txBody>
          </p:sp>
        </mc:Choice>
        <mc:Fallback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A341B794-4BE4-C5CD-5AE3-275C7A4C0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560"/>
                <a:ext cx="10962042" cy="593446"/>
              </a:xfrm>
              <a:prstGeom prst="rect">
                <a:avLst/>
              </a:prstGeom>
              <a:blipFill>
                <a:blip r:embed="rId2"/>
                <a:stretch>
                  <a:fillRect l="-810" t="-2127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91C14D8-EDDA-B4DD-A401-EC8D212EABC0}"/>
              </a:ext>
            </a:extLst>
          </p:cNvPr>
          <p:cNvSpPr txBox="1"/>
          <p:nvPr/>
        </p:nvSpPr>
        <p:spPr>
          <a:xfrm>
            <a:off x="1183340" y="512534"/>
            <a:ext cx="938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2262"/>
                </a:solidFill>
              </a:rPr>
              <a:t>Lead:</a:t>
            </a:r>
            <a:r>
              <a:rPr lang="en-GB" dirty="0">
                <a:solidFill>
                  <a:srgbClr val="262262"/>
                </a:solidFill>
              </a:rPr>
              <a:t> CNRS-LOCEAN (Casimir de Lavergne)</a:t>
            </a:r>
          </a:p>
          <a:p>
            <a:r>
              <a:rPr lang="en-GB" b="1" dirty="0">
                <a:solidFill>
                  <a:srgbClr val="262262"/>
                </a:solidFill>
              </a:rPr>
              <a:t>Partner: </a:t>
            </a:r>
            <a:r>
              <a:rPr lang="en-GB" dirty="0">
                <a:solidFill>
                  <a:srgbClr val="262262"/>
                </a:solidFill>
              </a:rPr>
              <a:t>CNRS-IGE (Nicolas Jourdain)</a:t>
            </a:r>
          </a:p>
          <a:p>
            <a:r>
              <a:rPr lang="en-GB" b="1" dirty="0">
                <a:solidFill>
                  <a:srgbClr val="262262"/>
                </a:solidFill>
              </a:rPr>
              <a:t>External Collaboration:</a:t>
            </a:r>
            <a:r>
              <a:rPr lang="en-GB" dirty="0">
                <a:solidFill>
                  <a:srgbClr val="262262"/>
                </a:solidFill>
              </a:rPr>
              <a:t> IPSL-LSCE (Jean-Baptiste </a:t>
            </a:r>
            <a:r>
              <a:rPr lang="en-GB" dirty="0" err="1">
                <a:solidFill>
                  <a:srgbClr val="262262"/>
                </a:solidFill>
              </a:rPr>
              <a:t>Ladant</a:t>
            </a:r>
            <a:r>
              <a:rPr lang="en-GB" dirty="0">
                <a:solidFill>
                  <a:srgbClr val="262262"/>
                </a:solidFill>
              </a:rPr>
              <a:t>, Jean-Claude </a:t>
            </a:r>
            <a:r>
              <a:rPr lang="en-GB" dirty="0" err="1">
                <a:solidFill>
                  <a:srgbClr val="262262"/>
                </a:solidFill>
              </a:rPr>
              <a:t>Dutay</a:t>
            </a:r>
            <a:r>
              <a:rPr lang="en-GB" dirty="0">
                <a:solidFill>
                  <a:srgbClr val="262262"/>
                </a:solidFill>
              </a:rPr>
              <a:t>)</a:t>
            </a:r>
            <a:endParaRPr lang="en-FR" dirty="0">
              <a:solidFill>
                <a:srgbClr val="26226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C2F1-7880-7A22-7006-510CD2D8A621}"/>
              </a:ext>
            </a:extLst>
          </p:cNvPr>
          <p:cNvSpPr txBox="1"/>
          <p:nvPr/>
        </p:nvSpPr>
        <p:spPr>
          <a:xfrm>
            <a:off x="1183340" y="5671488"/>
            <a:ext cx="9208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>
                <a:solidFill>
                  <a:srgbClr val="23AAE1"/>
                </a:solidFill>
              </a:rPr>
              <a:t>Cross cutting activity on </a:t>
            </a:r>
            <a:r>
              <a:rPr lang="en-GB" b="1" dirty="0">
                <a:solidFill>
                  <a:srgbClr val="23AAE1"/>
                </a:solidFill>
              </a:rPr>
              <a:t>Oxygen Isotope Exploitation</a:t>
            </a:r>
            <a:r>
              <a:rPr lang="en-GB" dirty="0">
                <a:solidFill>
                  <a:srgbClr val="23AAE1"/>
                </a:solidFill>
              </a:rPr>
              <a:t> (led by Casimir de Lavergne)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AAE1"/>
                </a:solidFill>
              </a:rPr>
              <a:t>Room 112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AAE1"/>
                </a:solidFill>
              </a:rPr>
              <a:t>Zoom :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https://ukri.zoom.us/j/99829182406</a:t>
            </a:r>
            <a:endParaRPr lang="en-FR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0640F-443F-E552-C26E-1C0585A57FE3}"/>
              </a:ext>
            </a:extLst>
          </p:cNvPr>
          <p:cNvGrpSpPr/>
          <p:nvPr/>
        </p:nvGrpSpPr>
        <p:grpSpPr>
          <a:xfrm>
            <a:off x="1183340" y="1828804"/>
            <a:ext cx="7906870" cy="3956063"/>
            <a:chOff x="1183340" y="1538344"/>
            <a:chExt cx="7906870" cy="39560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9D84E-7388-E4E1-4529-17C067F5CCBC}"/>
                </a:ext>
              </a:extLst>
            </p:cNvPr>
            <p:cNvSpPr txBox="1"/>
            <p:nvPr/>
          </p:nvSpPr>
          <p:spPr>
            <a:xfrm>
              <a:off x="1355462" y="1708755"/>
              <a:ext cx="773474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>
                  <a:effectLst/>
                  <a:latin typeface="Helvetica" pitchFamily="2" charset="0"/>
                </a:rPr>
                <a:t>Develop               capability to represent ice-shelf melt water isotopes (flux of water depleted in heavier water isotopes</a:t>
              </a:r>
              <a:r>
                <a:rPr lang="en-GB" sz="2000" dirty="0">
                  <a:latin typeface="Helvetica" pitchFamily="2" charset="0"/>
                </a:rPr>
                <a:t>).</a:t>
              </a:r>
            </a:p>
            <a:p>
              <a:pPr marL="342900" indent="-342900">
                <a:buFont typeface="Wingdings" pitchFamily="2" charset="2"/>
                <a:buChar char="Ø"/>
              </a:pPr>
              <a:endParaRPr lang="en-GB" sz="2000" dirty="0">
                <a:latin typeface="Helvetica" pitchFamily="2" charset="0"/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>
                  <a:latin typeface="Helvetica" pitchFamily="2" charset="0"/>
                </a:rPr>
                <a:t>Tests in a regional ocean model configuration (FRIS &amp; </a:t>
              </a:r>
              <a:r>
                <a:rPr lang="en-GB" sz="2000" dirty="0" err="1">
                  <a:latin typeface="Helvetica" pitchFamily="2" charset="0"/>
                </a:rPr>
                <a:t>Fimbul</a:t>
              </a:r>
              <a:r>
                <a:rPr lang="en-GB" sz="2000" dirty="0">
                  <a:latin typeface="Helvetica" pitchFamily="2" charset="0"/>
                </a:rPr>
                <a:t>?).</a:t>
              </a:r>
            </a:p>
            <a:p>
              <a:pPr marL="342900" indent="-342900">
                <a:buFont typeface="Wingdings" pitchFamily="2" charset="2"/>
                <a:buChar char="Ø"/>
              </a:pPr>
              <a:endParaRPr lang="en-GB" sz="2000" dirty="0">
                <a:latin typeface="Helvetica" pitchFamily="2" charset="0"/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>
                  <a:latin typeface="Helvetica" pitchFamily="2" charset="0"/>
                </a:rPr>
                <a:t>Constrained by surface isotopic concentrations from a global reconstruction produced in WP5 (NORCE) and from Task-2.4 (SWIS through borehole).</a:t>
              </a:r>
            </a:p>
            <a:p>
              <a:pPr marL="342900" indent="-342900">
                <a:buFont typeface="Wingdings" pitchFamily="2" charset="2"/>
                <a:buChar char="Ø"/>
              </a:pPr>
              <a:endParaRPr lang="en-GB" sz="2000" dirty="0">
                <a:latin typeface="Helvetica" pitchFamily="2" charset="0"/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>
                  <a:latin typeface="Helvetica" pitchFamily="2" charset="0"/>
                </a:rPr>
                <a:t>Work will start mid 2024.</a:t>
              </a:r>
            </a:p>
            <a:p>
              <a:endParaRPr lang="en-GB" sz="2000" dirty="0">
                <a:effectLst/>
                <a:latin typeface="Helvetica" pitchFamily="2" charset="0"/>
              </a:endParaRPr>
            </a:p>
            <a:p>
              <a:endParaRPr lang="en-GB" sz="2000" dirty="0">
                <a:effectLst/>
                <a:latin typeface="Helvetica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A5CC4B-1CCC-9D48-A23F-2B31A202D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314" y="1778786"/>
              <a:ext cx="881769" cy="293009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5E8D5A5-BFFF-0455-1AF7-AD170B8E3F28}"/>
                </a:ext>
              </a:extLst>
            </p:cNvPr>
            <p:cNvSpPr/>
            <p:nvPr/>
          </p:nvSpPr>
          <p:spPr>
            <a:xfrm>
              <a:off x="1183340" y="1538344"/>
              <a:ext cx="7906870" cy="3485476"/>
            </a:xfrm>
            <a:prstGeom prst="roundRect">
              <a:avLst/>
            </a:prstGeom>
            <a:noFill/>
            <a:ln w="38100">
              <a:solidFill>
                <a:srgbClr val="23AA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</p:spTree>
    <p:extLst>
      <p:ext uri="{BB962C8B-B14F-4D97-AF65-F5344CB8AC3E}">
        <p14:creationId xmlns:p14="http://schemas.microsoft.com/office/powerpoint/2010/main" val="322017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9507E7-B88F-4A43-992F-63CAB64BD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410" y="4242283"/>
            <a:ext cx="6567545" cy="1264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1800" dirty="0"/>
              <a:t>Website: 	</a:t>
            </a:r>
            <a:r>
              <a:rPr lang="en-GB" sz="1800" dirty="0">
                <a:hlinkClick r:id="rId2"/>
              </a:rPr>
              <a:t>https://ocean-ice.eu/ </a:t>
            </a:r>
          </a:p>
          <a:p>
            <a:pPr algn="l"/>
            <a:r>
              <a:rPr lang="en-GB" sz="1800" dirty="0"/>
              <a:t>Twitter: 		</a:t>
            </a:r>
            <a:r>
              <a:rPr lang="en-GB" sz="1800" dirty="0">
                <a:hlinkClick r:id="rId3"/>
              </a:rPr>
              <a:t>https://twitter.com/OCEANICE_EU</a:t>
            </a:r>
            <a:r>
              <a:rPr lang="en-GB" sz="1800" dirty="0"/>
              <a:t> </a:t>
            </a:r>
            <a:endParaRPr lang="en-GB" sz="1800" dirty="0">
              <a:cs typeface="Arial"/>
            </a:endParaRPr>
          </a:p>
          <a:p>
            <a:pPr algn="l"/>
            <a:r>
              <a:rPr lang="en-GB" sz="1800" dirty="0"/>
              <a:t>Facebook:	</a:t>
            </a:r>
            <a:r>
              <a:rPr lang="en-GB" sz="1800" dirty="0">
                <a:hlinkClick r:id="rId2"/>
              </a:rPr>
              <a:t>https://www.facebook.com/OCEANICEEU</a:t>
            </a:r>
            <a:r>
              <a:rPr lang="en-GB" sz="1800" dirty="0"/>
              <a:t> 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303913D-3EFD-49D0-B113-8BB7E9F27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80" y="5615491"/>
            <a:ext cx="1112880" cy="742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F117B-A589-492D-811D-401E62A6E967}"/>
              </a:ext>
            </a:extLst>
          </p:cNvPr>
          <p:cNvSpPr txBox="1"/>
          <p:nvPr/>
        </p:nvSpPr>
        <p:spPr>
          <a:xfrm>
            <a:off x="3191770" y="5565308"/>
            <a:ext cx="699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OCEAN:ICE is co-funded by the European Union, Horizon Europe Funding Programme for research and innovation under grant agreement Nr. 101060452 and by UK Research and Innovation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97F87-AE1C-762B-D718-C09EEED3D4DA}"/>
              </a:ext>
            </a:extLst>
          </p:cNvPr>
          <p:cNvSpPr txBox="1"/>
          <p:nvPr/>
        </p:nvSpPr>
        <p:spPr>
          <a:xfrm>
            <a:off x="760206" y="1000890"/>
            <a:ext cx="98002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/>
              <a:t>WP2 working group (~45 minutes) 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Monday, 15h30 Paris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Room 106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or Zoom: </a:t>
            </a:r>
            <a:r>
              <a:rPr lang="en-GB" sz="2200" dirty="0">
                <a:hlinkClick r:id="rId5"/>
              </a:rPr>
              <a:t>https://ukri.zoom.us/j/94706543219</a:t>
            </a:r>
            <a:endParaRPr lang="en-GB" sz="2200" dirty="0"/>
          </a:p>
          <a:p>
            <a:endParaRPr lang="en-FR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09364C-E632-36C6-F86E-324D8CF9D9CA}"/>
              </a:ext>
            </a:extLst>
          </p:cNvPr>
          <p:cNvSpPr/>
          <p:nvPr/>
        </p:nvSpPr>
        <p:spPr>
          <a:xfrm>
            <a:off x="500229" y="828769"/>
            <a:ext cx="8412479" cy="2400657"/>
          </a:xfrm>
          <a:prstGeom prst="roundRect">
            <a:avLst/>
          </a:prstGeom>
          <a:noFill/>
          <a:ln w="38100">
            <a:solidFill>
              <a:srgbClr val="23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0197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1F72B9-C06A-870D-44D5-20A9F3ED6CB6}"/>
              </a:ext>
            </a:extLst>
          </p:cNvPr>
          <p:cNvSpPr txBox="1"/>
          <p:nvPr/>
        </p:nvSpPr>
        <p:spPr>
          <a:xfrm>
            <a:off x="1000461" y="1054249"/>
            <a:ext cx="9348395" cy="1107996"/>
          </a:xfrm>
          <a:prstGeom prst="rect">
            <a:avLst/>
          </a:prstGeom>
          <a:noFill/>
          <a:ln w="19050">
            <a:solidFill>
              <a:srgbClr val="23729F"/>
            </a:solidFill>
          </a:ln>
        </p:spPr>
        <p:txBody>
          <a:bodyPr wrap="square" rtlCol="0">
            <a:spAutoFit/>
          </a:bodyPr>
          <a:lstStyle/>
          <a:p>
            <a:r>
              <a:rPr lang="en-FR" sz="2200" b="1" u="sng" dirty="0">
                <a:solidFill>
                  <a:srgbClr val="262262"/>
                </a:solidFill>
              </a:rPr>
              <a:t>Main WP2 objective</a:t>
            </a:r>
            <a:r>
              <a:rPr lang="en-FR" sz="2200" b="1" dirty="0">
                <a:solidFill>
                  <a:srgbClr val="262262"/>
                </a:solidFill>
              </a:rPr>
              <a:t> :</a:t>
            </a:r>
            <a:endParaRPr lang="en-FR" sz="2200" dirty="0">
              <a:solidFill>
                <a:srgbClr val="262262"/>
              </a:solidFill>
            </a:endParaRPr>
          </a:p>
          <a:p>
            <a:r>
              <a:rPr lang="en-GB" sz="2200" dirty="0">
                <a:solidFill>
                  <a:srgbClr val="262262"/>
                </a:solidFill>
                <a:effectLst/>
              </a:rPr>
              <a:t>Improve critical ice sheet-ocean processes in numerical models,</a:t>
            </a:r>
          </a:p>
          <a:p>
            <a:r>
              <a:rPr lang="en-GB" sz="2200" dirty="0">
                <a:solidFill>
                  <a:srgbClr val="262262"/>
                </a:solidFill>
                <a:effectLst/>
              </a:rPr>
              <a:t>using historical observations and new data sets obtained in the project.</a:t>
            </a:r>
          </a:p>
        </p:txBody>
      </p:sp>
      <p:sp>
        <p:nvSpPr>
          <p:cNvPr id="7" name="Left-up Arrow 6">
            <a:extLst>
              <a:ext uri="{FF2B5EF4-FFF2-40B4-BE49-F238E27FC236}">
                <a16:creationId xmlns:a16="http://schemas.microsoft.com/office/drawing/2014/main" id="{0F5FD18C-DF4C-0024-F759-524BAD961D77}"/>
              </a:ext>
            </a:extLst>
          </p:cNvPr>
          <p:cNvSpPr/>
          <p:nvPr/>
        </p:nvSpPr>
        <p:spPr>
          <a:xfrm rot="13500000">
            <a:off x="4319196" y="2174956"/>
            <a:ext cx="2259106" cy="2259106"/>
          </a:xfrm>
          <a:prstGeom prst="leftUpArrow">
            <a:avLst>
              <a:gd name="adj1" fmla="val 13572"/>
              <a:gd name="adj2" fmla="val 25000"/>
              <a:gd name="adj3" fmla="val 18333"/>
            </a:avLst>
          </a:prstGeom>
          <a:solidFill>
            <a:srgbClr val="23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ECEB7-9A96-E9FE-BC1C-5E04163397A8}"/>
              </a:ext>
            </a:extLst>
          </p:cNvPr>
          <p:cNvSpPr txBox="1"/>
          <p:nvPr/>
        </p:nvSpPr>
        <p:spPr>
          <a:xfrm>
            <a:off x="2226831" y="3905027"/>
            <a:ext cx="1742739" cy="523220"/>
          </a:xfrm>
          <a:prstGeom prst="rect">
            <a:avLst/>
          </a:prstGeom>
          <a:noFill/>
          <a:ln w="19050">
            <a:solidFill>
              <a:srgbClr val="2372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2800" b="1" cap="small" dirty="0">
                <a:solidFill>
                  <a:srgbClr val="23AAE1"/>
                </a:solidFill>
              </a:rPr>
              <a:t>Icebergs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0C146-042B-C634-4FD1-37B5D2E4BE4F}"/>
              </a:ext>
            </a:extLst>
          </p:cNvPr>
          <p:cNvSpPr txBox="1"/>
          <p:nvPr/>
        </p:nvSpPr>
        <p:spPr>
          <a:xfrm>
            <a:off x="7046179" y="3905027"/>
            <a:ext cx="2334408" cy="523220"/>
          </a:xfrm>
          <a:prstGeom prst="rect">
            <a:avLst/>
          </a:prstGeom>
          <a:noFill/>
          <a:ln w="19050">
            <a:solidFill>
              <a:srgbClr val="2372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2800" b="1" cap="small" dirty="0">
                <a:solidFill>
                  <a:srgbClr val="23AAE1"/>
                </a:solidFill>
              </a:rPr>
              <a:t>Ice Shelves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DA194-857D-E830-A334-7FBA08BAE770}"/>
              </a:ext>
            </a:extLst>
          </p:cNvPr>
          <p:cNvSpPr txBox="1"/>
          <p:nvPr/>
        </p:nvSpPr>
        <p:spPr>
          <a:xfrm>
            <a:off x="2485015" y="4679578"/>
            <a:ext cx="1333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>
                <a:solidFill>
                  <a:srgbClr val="262262"/>
                </a:solidFill>
              </a:rPr>
              <a:t>Task 2.1</a:t>
            </a:r>
          </a:p>
          <a:p>
            <a:endParaRPr lang="en-FR" b="1" dirty="0">
              <a:solidFill>
                <a:srgbClr val="262262"/>
              </a:solidFill>
            </a:endParaRPr>
          </a:p>
          <a:p>
            <a:r>
              <a:rPr lang="en-FR" b="1" dirty="0">
                <a:solidFill>
                  <a:srgbClr val="262262"/>
                </a:solidFill>
              </a:rPr>
              <a:t>Task 2.2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C0BE9-AF13-18AA-2812-8EB9E60F7A37}"/>
              </a:ext>
            </a:extLst>
          </p:cNvPr>
          <p:cNvSpPr txBox="1"/>
          <p:nvPr/>
        </p:nvSpPr>
        <p:spPr>
          <a:xfrm>
            <a:off x="7546368" y="4679578"/>
            <a:ext cx="1333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>
                <a:solidFill>
                  <a:srgbClr val="262262"/>
                </a:solidFill>
              </a:rPr>
              <a:t>Task 2.3</a:t>
            </a:r>
          </a:p>
          <a:p>
            <a:endParaRPr lang="en-FR" b="1" dirty="0">
              <a:solidFill>
                <a:srgbClr val="262262"/>
              </a:solidFill>
            </a:endParaRPr>
          </a:p>
          <a:p>
            <a:r>
              <a:rPr lang="en-FR" b="1" dirty="0">
                <a:solidFill>
                  <a:srgbClr val="262262"/>
                </a:solidFill>
              </a:rPr>
              <a:t>Task 2.4</a:t>
            </a:r>
          </a:p>
          <a:p>
            <a:endParaRPr lang="en-FR" b="1" dirty="0">
              <a:solidFill>
                <a:srgbClr val="262262"/>
              </a:solidFill>
            </a:endParaRPr>
          </a:p>
          <a:p>
            <a:r>
              <a:rPr lang="en-FR" b="1" dirty="0">
                <a:solidFill>
                  <a:srgbClr val="262262"/>
                </a:solidFill>
              </a:rPr>
              <a:t>Task 2.5</a:t>
            </a:r>
          </a:p>
        </p:txBody>
      </p:sp>
    </p:spTree>
    <p:extLst>
      <p:ext uri="{BB962C8B-B14F-4D97-AF65-F5344CB8AC3E}">
        <p14:creationId xmlns:p14="http://schemas.microsoft.com/office/powerpoint/2010/main" val="249244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7E6C92-D73A-1147-E6D9-3854ED80946B}"/>
              </a:ext>
            </a:extLst>
          </p:cNvPr>
          <p:cNvSpPr txBox="1"/>
          <p:nvPr/>
        </p:nvSpPr>
        <p:spPr>
          <a:xfrm>
            <a:off x="4034116" y="2721114"/>
            <a:ext cx="3001385" cy="707886"/>
          </a:xfrm>
          <a:prstGeom prst="rect">
            <a:avLst/>
          </a:prstGeom>
          <a:noFill/>
          <a:ln w="19050">
            <a:solidFill>
              <a:srgbClr val="2372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4000" b="1" cap="small" dirty="0">
                <a:solidFill>
                  <a:srgbClr val="23AAE1"/>
                </a:solidFill>
              </a:rPr>
              <a:t>Icebergs</a:t>
            </a:r>
          </a:p>
        </p:txBody>
      </p:sp>
    </p:spTree>
    <p:extLst>
      <p:ext uri="{BB962C8B-B14F-4D97-AF65-F5344CB8AC3E}">
        <p14:creationId xmlns:p14="http://schemas.microsoft.com/office/powerpoint/2010/main" val="30371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695500B-9E37-0677-5CBA-1672D04E916F}"/>
              </a:ext>
            </a:extLst>
          </p:cNvPr>
          <p:cNvSpPr txBox="1">
            <a:spLocks/>
          </p:cNvSpPr>
          <p:nvPr/>
        </p:nvSpPr>
        <p:spPr>
          <a:xfrm>
            <a:off x="0" y="62770"/>
            <a:ext cx="10962042" cy="593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23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2.1: Improved representation of icebergs in ESMs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C0F3E-2E71-6C96-9B45-1CB527F9D865}"/>
              </a:ext>
            </a:extLst>
          </p:cNvPr>
          <p:cNvSpPr txBox="1"/>
          <p:nvPr/>
        </p:nvSpPr>
        <p:spPr>
          <a:xfrm>
            <a:off x="1581374" y="537882"/>
            <a:ext cx="938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2262"/>
                </a:solidFill>
              </a:rPr>
              <a:t>Lead:</a:t>
            </a:r>
            <a:r>
              <a:rPr lang="en-GB" dirty="0">
                <a:solidFill>
                  <a:srgbClr val="262262"/>
                </a:solidFill>
              </a:rPr>
              <a:t> CNRS-IGE (Nicolas Jourdain, Pierre </a:t>
            </a:r>
            <a:r>
              <a:rPr lang="en-GB" dirty="0" err="1">
                <a:solidFill>
                  <a:srgbClr val="262262"/>
                </a:solidFill>
              </a:rPr>
              <a:t>Mathiot</a:t>
            </a:r>
            <a:r>
              <a:rPr lang="en-GB" dirty="0">
                <a:solidFill>
                  <a:srgbClr val="262262"/>
                </a:solidFill>
              </a:rPr>
              <a:t>)</a:t>
            </a:r>
          </a:p>
          <a:p>
            <a:r>
              <a:rPr lang="en-GB" b="1" dirty="0">
                <a:solidFill>
                  <a:srgbClr val="262262"/>
                </a:solidFill>
              </a:rPr>
              <a:t>Partners: </a:t>
            </a:r>
            <a:r>
              <a:rPr lang="en-GB" dirty="0">
                <a:solidFill>
                  <a:srgbClr val="262262"/>
                </a:solidFill>
              </a:rPr>
              <a:t>UKRI-BAS (Paul Holland, Kaitlin Naughten)</a:t>
            </a:r>
          </a:p>
          <a:p>
            <a:r>
              <a:rPr lang="en-GB" b="1" dirty="0">
                <a:solidFill>
                  <a:srgbClr val="262262"/>
                </a:solidFill>
              </a:rPr>
              <a:t>External Collaboration:</a:t>
            </a:r>
            <a:r>
              <a:rPr lang="en-GB" dirty="0">
                <a:solidFill>
                  <a:srgbClr val="262262"/>
                </a:solidFill>
              </a:rPr>
              <a:t> UC Louvain (T. </a:t>
            </a:r>
            <a:r>
              <a:rPr lang="en-GB" dirty="0" err="1">
                <a:solidFill>
                  <a:srgbClr val="262262"/>
                </a:solidFill>
              </a:rPr>
              <a:t>Fichefet</a:t>
            </a:r>
            <a:r>
              <a:rPr lang="en-GB" dirty="0">
                <a:solidFill>
                  <a:srgbClr val="262262"/>
                </a:solidFill>
              </a:rPr>
              <a:t>)</a:t>
            </a:r>
            <a:endParaRPr lang="en-FR" dirty="0">
              <a:solidFill>
                <a:srgbClr val="26226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CA173-D3BC-BB7B-25E8-5BF6ADE82585}"/>
              </a:ext>
            </a:extLst>
          </p:cNvPr>
          <p:cNvGrpSpPr/>
          <p:nvPr/>
        </p:nvGrpSpPr>
        <p:grpSpPr>
          <a:xfrm>
            <a:off x="427466" y="1928908"/>
            <a:ext cx="10200425" cy="4520304"/>
            <a:chOff x="427466" y="1563145"/>
            <a:chExt cx="10200425" cy="45203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FB34B6-1027-7B77-C343-015083B9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6" y="1563145"/>
              <a:ext cx="10200425" cy="45203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3914E4-225C-9A6E-A124-EA861F6F77CC}"/>
                </a:ext>
              </a:extLst>
            </p:cNvPr>
            <p:cNvSpPr/>
            <p:nvPr/>
          </p:nvSpPr>
          <p:spPr>
            <a:xfrm>
              <a:off x="6314739" y="3259567"/>
              <a:ext cx="1656677" cy="1796527"/>
            </a:xfrm>
            <a:prstGeom prst="rect">
              <a:avLst/>
            </a:prstGeom>
            <a:noFill/>
            <a:ln w="38100">
              <a:solidFill>
                <a:srgbClr val="FF59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CF9212-C954-E282-4D1F-34D7A022F914}"/>
                </a:ext>
              </a:extLst>
            </p:cNvPr>
            <p:cNvSpPr/>
            <p:nvPr/>
          </p:nvSpPr>
          <p:spPr>
            <a:xfrm>
              <a:off x="3824345" y="3939093"/>
              <a:ext cx="554018" cy="708212"/>
            </a:xfrm>
            <a:prstGeom prst="rect">
              <a:avLst/>
            </a:prstGeom>
            <a:noFill/>
            <a:ln w="38100">
              <a:solidFill>
                <a:srgbClr val="FF59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DBE538-E8C1-29B2-347C-75AA5A803F9A}"/>
                </a:ext>
              </a:extLst>
            </p:cNvPr>
            <p:cNvSpPr/>
            <p:nvPr/>
          </p:nvSpPr>
          <p:spPr>
            <a:xfrm>
              <a:off x="2549562" y="3442449"/>
              <a:ext cx="679526" cy="822959"/>
            </a:xfrm>
            <a:prstGeom prst="rect">
              <a:avLst/>
            </a:prstGeom>
            <a:noFill/>
            <a:ln w="38100">
              <a:solidFill>
                <a:srgbClr val="FF59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D19BA3-7AA9-6FB5-20D2-FE690F757A29}"/>
                </a:ext>
              </a:extLst>
            </p:cNvPr>
            <p:cNvSpPr txBox="1"/>
            <p:nvPr/>
          </p:nvSpPr>
          <p:spPr>
            <a:xfrm>
              <a:off x="2201730" y="2662832"/>
              <a:ext cx="5819888" cy="369332"/>
            </a:xfrm>
            <a:prstGeom prst="rect">
              <a:avLst/>
            </a:prstGeom>
            <a:solidFill>
              <a:srgbClr val="FF60D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FR" b="1" dirty="0"/>
                <a:t>Polynyas induced by lines of grounded icebergs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0780D0-5F09-3C30-DAAC-9A2133F23C6B}"/>
              </a:ext>
            </a:extLst>
          </p:cNvPr>
          <p:cNvSpPr txBox="1"/>
          <p:nvPr/>
        </p:nvSpPr>
        <p:spPr>
          <a:xfrm>
            <a:off x="333487" y="1600022"/>
            <a:ext cx="307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i="1" dirty="0">
                <a:solidFill>
                  <a:srgbClr val="23AAE1"/>
                </a:solidFill>
              </a:rPr>
              <a:t>Amundsen Sea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6E192-17F0-B10D-A75D-5360DF7452B6}"/>
              </a:ext>
            </a:extLst>
          </p:cNvPr>
          <p:cNvSpPr txBox="1"/>
          <p:nvPr/>
        </p:nvSpPr>
        <p:spPr>
          <a:xfrm>
            <a:off x="7673869" y="6434942"/>
            <a:ext cx="304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/>
              <a:t>f</a:t>
            </a:r>
            <a:r>
              <a:rPr lang="en-FR" sz="1600" i="1" dirty="0"/>
              <a:t>rom Bett et al. (2020)</a:t>
            </a:r>
          </a:p>
        </p:txBody>
      </p:sp>
    </p:spTree>
    <p:extLst>
      <p:ext uri="{BB962C8B-B14F-4D97-AF65-F5344CB8AC3E}">
        <p14:creationId xmlns:p14="http://schemas.microsoft.com/office/powerpoint/2010/main" val="86414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695500B-9E37-0677-5CBA-1672D04E916F}"/>
              </a:ext>
            </a:extLst>
          </p:cNvPr>
          <p:cNvSpPr txBox="1">
            <a:spLocks/>
          </p:cNvSpPr>
          <p:nvPr/>
        </p:nvSpPr>
        <p:spPr>
          <a:xfrm>
            <a:off x="0" y="62770"/>
            <a:ext cx="10962042" cy="593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23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2.1: Improved representation of icebergs in ESMs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C0F3E-2E71-6C96-9B45-1CB527F9D865}"/>
              </a:ext>
            </a:extLst>
          </p:cNvPr>
          <p:cNvSpPr txBox="1"/>
          <p:nvPr/>
        </p:nvSpPr>
        <p:spPr>
          <a:xfrm>
            <a:off x="1581374" y="537882"/>
            <a:ext cx="938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2262"/>
                </a:solidFill>
              </a:rPr>
              <a:t>Lead:</a:t>
            </a:r>
            <a:r>
              <a:rPr lang="en-GB" dirty="0">
                <a:solidFill>
                  <a:srgbClr val="262262"/>
                </a:solidFill>
              </a:rPr>
              <a:t> CNRS-IGE (Nicolas Jourdain, Pierre </a:t>
            </a:r>
            <a:r>
              <a:rPr lang="en-GB" dirty="0" err="1">
                <a:solidFill>
                  <a:srgbClr val="262262"/>
                </a:solidFill>
              </a:rPr>
              <a:t>Mathiot</a:t>
            </a:r>
            <a:r>
              <a:rPr lang="en-GB" dirty="0">
                <a:solidFill>
                  <a:srgbClr val="262262"/>
                </a:solidFill>
              </a:rPr>
              <a:t>)</a:t>
            </a:r>
          </a:p>
          <a:p>
            <a:r>
              <a:rPr lang="en-GB" b="1" dirty="0">
                <a:solidFill>
                  <a:srgbClr val="262262"/>
                </a:solidFill>
              </a:rPr>
              <a:t>Partners: </a:t>
            </a:r>
            <a:r>
              <a:rPr lang="en-GB" dirty="0">
                <a:solidFill>
                  <a:srgbClr val="262262"/>
                </a:solidFill>
              </a:rPr>
              <a:t>UKRI-BAS (Paul Holland, Kaitlin Naughten)</a:t>
            </a:r>
          </a:p>
          <a:p>
            <a:r>
              <a:rPr lang="en-GB" b="1" dirty="0">
                <a:solidFill>
                  <a:srgbClr val="262262"/>
                </a:solidFill>
              </a:rPr>
              <a:t>External Collaboration:</a:t>
            </a:r>
            <a:r>
              <a:rPr lang="en-GB" dirty="0">
                <a:solidFill>
                  <a:srgbClr val="262262"/>
                </a:solidFill>
              </a:rPr>
              <a:t> UC Louvain (T. </a:t>
            </a:r>
            <a:r>
              <a:rPr lang="en-GB" dirty="0" err="1">
                <a:solidFill>
                  <a:srgbClr val="262262"/>
                </a:solidFill>
              </a:rPr>
              <a:t>Fichefet</a:t>
            </a:r>
            <a:r>
              <a:rPr lang="en-GB" dirty="0">
                <a:solidFill>
                  <a:srgbClr val="262262"/>
                </a:solidFill>
              </a:rPr>
              <a:t>)</a:t>
            </a:r>
            <a:endParaRPr lang="en-FR" dirty="0">
              <a:solidFill>
                <a:srgbClr val="26226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FE377B-C3D8-20DD-4A91-446AA475397A}"/>
              </a:ext>
            </a:extLst>
          </p:cNvPr>
          <p:cNvGrpSpPr/>
          <p:nvPr/>
        </p:nvGrpSpPr>
        <p:grpSpPr>
          <a:xfrm>
            <a:off x="677732" y="2311110"/>
            <a:ext cx="9778701" cy="3541050"/>
            <a:chOff x="677732" y="2009894"/>
            <a:chExt cx="9778701" cy="354105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88C6FD-9B93-5EA2-009E-D3C9E1E97717}"/>
                </a:ext>
              </a:extLst>
            </p:cNvPr>
            <p:cNvSpPr txBox="1"/>
            <p:nvPr/>
          </p:nvSpPr>
          <p:spPr>
            <a:xfrm>
              <a:off x="882126" y="2194561"/>
              <a:ext cx="9574307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GB" dirty="0"/>
                <a:t>Two postdocs starting in 2023.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GB" dirty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GB" dirty="0"/>
                <a:t>Amundsen Sea (UKRI-BAS) and circum-Antarctic (CNRS-IGE)               configurations.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GB" dirty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GB" dirty="0"/>
                <a:t>Developments of more realistic thickness and grounding for </a:t>
              </a:r>
              <a:r>
                <a:rPr lang="en-GB" dirty="0" err="1"/>
                <a:t>Lagrangian</a:t>
              </a:r>
              <a:r>
                <a:rPr lang="en-GB" dirty="0"/>
                <a:t> icebergs.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GB" dirty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GB" dirty="0"/>
                <a:t>Collaboration with UC Louvain for the representation of sea ice fasten to icebergs.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GB" dirty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GB" dirty="0"/>
                <a:t>Evaluation from AUV observations (U. Gothenburg, next task).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GB" dirty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GB" dirty="0"/>
                <a:t>Improved iceberg model or melt patterns used in WP6.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465CE55-B9B0-B669-F72B-07C5758E8A50}"/>
                </a:ext>
              </a:extLst>
            </p:cNvPr>
            <p:cNvSpPr/>
            <p:nvPr/>
          </p:nvSpPr>
          <p:spPr>
            <a:xfrm>
              <a:off x="677732" y="2009894"/>
              <a:ext cx="9380668" cy="3541050"/>
            </a:xfrm>
            <a:prstGeom prst="roundRect">
              <a:avLst/>
            </a:prstGeom>
            <a:noFill/>
            <a:ln w="38100">
              <a:solidFill>
                <a:srgbClr val="23AA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F63F36-1B47-7305-C1AA-73DE91923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499" y="2825648"/>
              <a:ext cx="881769" cy="293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43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2EC80DD-D397-700F-A2A7-70B40E10022D}"/>
              </a:ext>
            </a:extLst>
          </p:cNvPr>
          <p:cNvSpPr txBox="1">
            <a:spLocks/>
          </p:cNvSpPr>
          <p:nvPr/>
        </p:nvSpPr>
        <p:spPr>
          <a:xfrm>
            <a:off x="0" y="95044"/>
            <a:ext cx="10962042" cy="593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23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2.2: Observing the ocean beneath the sea ice fasten to grounded icebergs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56C53-0C28-5D90-D1BF-B5FEA4AF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6" y="1928908"/>
            <a:ext cx="10200425" cy="4520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EED94B-FBCE-93CB-1E50-E86455FC01F7}"/>
              </a:ext>
            </a:extLst>
          </p:cNvPr>
          <p:cNvSpPr txBox="1"/>
          <p:nvPr/>
        </p:nvSpPr>
        <p:spPr>
          <a:xfrm>
            <a:off x="333487" y="1600022"/>
            <a:ext cx="307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i="1" dirty="0">
                <a:solidFill>
                  <a:srgbClr val="23AAE1"/>
                </a:solidFill>
              </a:rPr>
              <a:t>Amundsen Sea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091E63-7A5C-5BA9-07CB-99F5B9F035BD}"/>
              </a:ext>
            </a:extLst>
          </p:cNvPr>
          <p:cNvSpPr/>
          <p:nvPr/>
        </p:nvSpPr>
        <p:spPr>
          <a:xfrm rot="19688162">
            <a:off x="6908750" y="2874448"/>
            <a:ext cx="819063" cy="23559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EA622-156E-5D38-7724-392406840E83}"/>
              </a:ext>
            </a:extLst>
          </p:cNvPr>
          <p:cNvSpPr txBox="1"/>
          <p:nvPr/>
        </p:nvSpPr>
        <p:spPr>
          <a:xfrm>
            <a:off x="7422273" y="2505670"/>
            <a:ext cx="277597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b="1" dirty="0"/>
              <a:t>Sea ice fasten to</a:t>
            </a:r>
          </a:p>
          <a:p>
            <a:pPr algn="ctr"/>
            <a:r>
              <a:rPr lang="en-FR" b="1" dirty="0"/>
              <a:t>icebergs grounded </a:t>
            </a:r>
          </a:p>
          <a:p>
            <a:pPr algn="ctr"/>
            <a:r>
              <a:rPr lang="en-FR" b="1" dirty="0"/>
              <a:t>on Bear 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38B47D-89A3-088D-06A6-10BDC19B0E0C}"/>
              </a:ext>
            </a:extLst>
          </p:cNvPr>
          <p:cNvSpPr txBox="1"/>
          <p:nvPr/>
        </p:nvSpPr>
        <p:spPr>
          <a:xfrm>
            <a:off x="909021" y="477508"/>
            <a:ext cx="988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2262"/>
                </a:solidFill>
              </a:rPr>
              <a:t>Lead:</a:t>
            </a:r>
            <a:r>
              <a:rPr lang="en-GB" dirty="0">
                <a:solidFill>
                  <a:srgbClr val="262262"/>
                </a:solidFill>
              </a:rPr>
              <a:t> UGOT (Anna </a:t>
            </a:r>
            <a:r>
              <a:rPr lang="en-GB" dirty="0" err="1">
                <a:solidFill>
                  <a:srgbClr val="262262"/>
                </a:solidFill>
              </a:rPr>
              <a:t>Wåhlin</a:t>
            </a:r>
            <a:r>
              <a:rPr lang="en-GB" dirty="0">
                <a:solidFill>
                  <a:srgbClr val="262262"/>
                </a:solidFill>
              </a:rPr>
              <a:t>)</a:t>
            </a:r>
          </a:p>
          <a:p>
            <a:r>
              <a:rPr lang="en-GB" b="1" dirty="0">
                <a:solidFill>
                  <a:srgbClr val="262262"/>
                </a:solidFill>
              </a:rPr>
              <a:t>Partner: </a:t>
            </a:r>
            <a:r>
              <a:rPr lang="en-GB" dirty="0">
                <a:solidFill>
                  <a:srgbClr val="262262"/>
                </a:solidFill>
              </a:rPr>
              <a:t>CNRS-IGE (Nicolas Jourdain)</a:t>
            </a:r>
          </a:p>
          <a:p>
            <a:r>
              <a:rPr lang="en-GB" b="1" dirty="0">
                <a:solidFill>
                  <a:srgbClr val="262262"/>
                </a:solidFill>
              </a:rPr>
              <a:t>External Collaboration:</a:t>
            </a:r>
            <a:r>
              <a:rPr lang="en-GB" dirty="0">
                <a:solidFill>
                  <a:srgbClr val="262262"/>
                </a:solidFill>
              </a:rPr>
              <a:t> KOPRI (Won Sang Lee, Ji Sung Na, Choon-Ki Lee, </a:t>
            </a:r>
            <a:r>
              <a:rPr lang="en-GB" sz="1800" dirty="0" err="1">
                <a:solidFill>
                  <a:srgbClr val="262262"/>
                </a:solidFill>
                <a:effectLst/>
              </a:rPr>
              <a:t>Sukyoung</a:t>
            </a:r>
            <a:r>
              <a:rPr lang="en-GB" sz="1800" dirty="0">
                <a:solidFill>
                  <a:srgbClr val="262262"/>
                </a:solidFill>
                <a:effectLst/>
              </a:rPr>
              <a:t> Yun)</a:t>
            </a:r>
          </a:p>
          <a:p>
            <a:r>
              <a:rPr lang="en-GB" dirty="0">
                <a:solidFill>
                  <a:srgbClr val="262262"/>
                </a:solidFill>
              </a:rPr>
              <a:t>		            &amp; Scripps Polar </a:t>
            </a:r>
            <a:r>
              <a:rPr lang="en-GB" dirty="0" err="1">
                <a:solidFill>
                  <a:srgbClr val="262262"/>
                </a:solidFill>
              </a:rPr>
              <a:t>Center</a:t>
            </a:r>
            <a:r>
              <a:rPr lang="en-GB" dirty="0">
                <a:solidFill>
                  <a:srgbClr val="262262"/>
                </a:solidFill>
              </a:rPr>
              <a:t> (</a:t>
            </a:r>
            <a:r>
              <a:rPr lang="en-GB" dirty="0" err="1">
                <a:solidFill>
                  <a:srgbClr val="262262"/>
                </a:solidFill>
              </a:rPr>
              <a:t>Jamin</a:t>
            </a:r>
            <a:r>
              <a:rPr lang="en-GB" dirty="0">
                <a:solidFill>
                  <a:srgbClr val="262262"/>
                </a:solidFill>
              </a:rPr>
              <a:t> Greenbaum)</a:t>
            </a:r>
            <a:endParaRPr lang="en-FR" dirty="0">
              <a:solidFill>
                <a:srgbClr val="262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4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2EC80DD-D397-700F-A2A7-70B40E10022D}"/>
              </a:ext>
            </a:extLst>
          </p:cNvPr>
          <p:cNvSpPr txBox="1">
            <a:spLocks/>
          </p:cNvSpPr>
          <p:nvPr/>
        </p:nvSpPr>
        <p:spPr>
          <a:xfrm>
            <a:off x="0" y="95044"/>
            <a:ext cx="10962042" cy="593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23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2.2: Observing the ocean beneath the sea ice fasten to grounded icebergs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276DE-9235-0D9D-66B3-20B3C45D04AE}"/>
              </a:ext>
            </a:extLst>
          </p:cNvPr>
          <p:cNvSpPr txBox="1"/>
          <p:nvPr/>
        </p:nvSpPr>
        <p:spPr>
          <a:xfrm>
            <a:off x="909021" y="477508"/>
            <a:ext cx="988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2262"/>
                </a:solidFill>
              </a:rPr>
              <a:t>Lead:</a:t>
            </a:r>
            <a:r>
              <a:rPr lang="en-GB" dirty="0">
                <a:solidFill>
                  <a:srgbClr val="262262"/>
                </a:solidFill>
              </a:rPr>
              <a:t> UGOT (Anna </a:t>
            </a:r>
            <a:r>
              <a:rPr lang="en-GB" dirty="0" err="1">
                <a:solidFill>
                  <a:srgbClr val="262262"/>
                </a:solidFill>
              </a:rPr>
              <a:t>Wåhlin</a:t>
            </a:r>
            <a:r>
              <a:rPr lang="en-GB" dirty="0">
                <a:solidFill>
                  <a:srgbClr val="262262"/>
                </a:solidFill>
              </a:rPr>
              <a:t>)</a:t>
            </a:r>
          </a:p>
          <a:p>
            <a:r>
              <a:rPr lang="en-GB" b="1" dirty="0">
                <a:solidFill>
                  <a:srgbClr val="262262"/>
                </a:solidFill>
              </a:rPr>
              <a:t>Partner: </a:t>
            </a:r>
            <a:r>
              <a:rPr lang="en-GB" dirty="0">
                <a:solidFill>
                  <a:srgbClr val="262262"/>
                </a:solidFill>
              </a:rPr>
              <a:t>CNRS-IGE (Nicolas Jourdain)</a:t>
            </a:r>
          </a:p>
          <a:p>
            <a:r>
              <a:rPr lang="en-GB" b="1" dirty="0">
                <a:solidFill>
                  <a:srgbClr val="262262"/>
                </a:solidFill>
              </a:rPr>
              <a:t>External Collaboration:</a:t>
            </a:r>
            <a:r>
              <a:rPr lang="en-GB" dirty="0">
                <a:solidFill>
                  <a:srgbClr val="262262"/>
                </a:solidFill>
              </a:rPr>
              <a:t> KOPRI (Won Sang Lee, Ji Sung Na, Choon-Ki Lee, </a:t>
            </a:r>
            <a:r>
              <a:rPr lang="en-GB" sz="1800" dirty="0" err="1">
                <a:solidFill>
                  <a:srgbClr val="262262"/>
                </a:solidFill>
                <a:effectLst/>
              </a:rPr>
              <a:t>Sukyoung</a:t>
            </a:r>
            <a:r>
              <a:rPr lang="en-GB" sz="1800" dirty="0">
                <a:solidFill>
                  <a:srgbClr val="262262"/>
                </a:solidFill>
                <a:effectLst/>
              </a:rPr>
              <a:t> Yun)</a:t>
            </a:r>
          </a:p>
          <a:p>
            <a:r>
              <a:rPr lang="en-GB" dirty="0">
                <a:solidFill>
                  <a:srgbClr val="262262"/>
                </a:solidFill>
              </a:rPr>
              <a:t>		            &amp; Scripps Polar </a:t>
            </a:r>
            <a:r>
              <a:rPr lang="en-GB" dirty="0" err="1">
                <a:solidFill>
                  <a:srgbClr val="262262"/>
                </a:solidFill>
              </a:rPr>
              <a:t>Center</a:t>
            </a:r>
            <a:r>
              <a:rPr lang="en-GB" dirty="0">
                <a:solidFill>
                  <a:srgbClr val="262262"/>
                </a:solidFill>
              </a:rPr>
              <a:t> (</a:t>
            </a:r>
            <a:r>
              <a:rPr lang="en-GB" dirty="0" err="1">
                <a:solidFill>
                  <a:srgbClr val="262262"/>
                </a:solidFill>
              </a:rPr>
              <a:t>Jamin</a:t>
            </a:r>
            <a:r>
              <a:rPr lang="en-GB" dirty="0">
                <a:solidFill>
                  <a:srgbClr val="262262"/>
                </a:solidFill>
              </a:rPr>
              <a:t> Greenbaum)</a:t>
            </a:r>
            <a:endParaRPr lang="en-FR" dirty="0">
              <a:solidFill>
                <a:srgbClr val="26226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A0408B-CE88-5AF0-83F4-B73305669892}"/>
              </a:ext>
            </a:extLst>
          </p:cNvPr>
          <p:cNvGrpSpPr/>
          <p:nvPr/>
        </p:nvGrpSpPr>
        <p:grpSpPr>
          <a:xfrm>
            <a:off x="909021" y="1914011"/>
            <a:ext cx="9144000" cy="3205779"/>
            <a:chOff x="909021" y="1914011"/>
            <a:chExt cx="9144000" cy="3205779"/>
          </a:xfrm>
        </p:grpSpPr>
        <p:pic>
          <p:nvPicPr>
            <p:cNvPr id="1028" name="Picture 4" descr="Thwaites glacier retreat">
              <a:extLst>
                <a:ext uri="{FF2B5EF4-FFF2-40B4-BE49-F238E27FC236}">
                  <a16:creationId xmlns:a16="http://schemas.microsoft.com/office/drawing/2014/main" id="{E67185CD-FED4-BDAE-BA9B-6894164CD5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0" b="32235"/>
            <a:stretch/>
          </p:blipFill>
          <p:spPr bwMode="auto">
            <a:xfrm>
              <a:off x="909021" y="1914011"/>
              <a:ext cx="9144000" cy="320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71D1E9-7F51-82E6-2672-0E7F763AAF2C}"/>
                </a:ext>
              </a:extLst>
            </p:cNvPr>
            <p:cNvSpPr txBox="1"/>
            <p:nvPr/>
          </p:nvSpPr>
          <p:spPr>
            <a:xfrm>
              <a:off x="909021" y="4812013"/>
              <a:ext cx="26141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1" u="none" strike="noStrike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open sans" panose="020B0606030504020204" pitchFamily="34" charset="0"/>
                </a:rPr>
                <a:t>Photo </a:t>
              </a:r>
              <a:r>
                <a:rPr lang="en-GB" sz="1200" b="0" i="1" u="none" strike="noStrike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open sans" panose="020B0606030504020204" pitchFamily="34" charset="0"/>
                </a:rPr>
                <a:t>credit_Ali</a:t>
              </a:r>
              <a:r>
                <a:rPr lang="en-GB" sz="1200" b="0" i="1" u="none" strike="noStrike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open sans" panose="020B0606030504020204" pitchFamily="34" charset="0"/>
                </a:rPr>
                <a:t> Graham</a:t>
              </a:r>
              <a:endParaRPr lang="en-FR" sz="1200" i="1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EB26B6-1555-DD43-9515-0A7564C383D7}"/>
              </a:ext>
            </a:extLst>
          </p:cNvPr>
          <p:cNvSpPr txBox="1"/>
          <p:nvPr/>
        </p:nvSpPr>
        <p:spPr>
          <a:xfrm>
            <a:off x="909021" y="5448148"/>
            <a:ext cx="5610113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Planned deployment of the Swedish national AUV </a:t>
            </a:r>
          </a:p>
          <a:p>
            <a:pPr>
              <a:lnSpc>
                <a:spcPct val="150000"/>
              </a:lnSpc>
            </a:pPr>
            <a:r>
              <a:rPr lang="en-GB" dirty="0"/>
              <a:t>   from RV </a:t>
            </a:r>
            <a:r>
              <a:rPr lang="en-GB" dirty="0" err="1"/>
              <a:t>Araon</a:t>
            </a:r>
            <a:r>
              <a:rPr lang="en-GB" dirty="0"/>
              <a:t> during the 2023/2024 field season</a:t>
            </a:r>
            <a:endParaRPr lang="en-FR" dirty="0"/>
          </a:p>
        </p:txBody>
      </p:sp>
      <p:pic>
        <p:nvPicPr>
          <p:cNvPr id="3" name="Picture 2" descr="Kongsberg Maritime HUGIN">
            <a:extLst>
              <a:ext uri="{FF2B5EF4-FFF2-40B4-BE49-F238E27FC236}">
                <a16:creationId xmlns:a16="http://schemas.microsoft.com/office/drawing/2014/main" id="{47A8A4EE-DF8A-F590-047F-2868F5A7D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8" b="34874"/>
          <a:stretch/>
        </p:blipFill>
        <p:spPr bwMode="auto">
          <a:xfrm>
            <a:off x="6919931" y="5355964"/>
            <a:ext cx="3133090" cy="9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1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7E6C92-D73A-1147-E6D9-3854ED80946B}"/>
              </a:ext>
            </a:extLst>
          </p:cNvPr>
          <p:cNvSpPr txBox="1"/>
          <p:nvPr/>
        </p:nvSpPr>
        <p:spPr>
          <a:xfrm>
            <a:off x="3743658" y="2721114"/>
            <a:ext cx="3539268" cy="707886"/>
          </a:xfrm>
          <a:prstGeom prst="rect">
            <a:avLst/>
          </a:prstGeom>
          <a:noFill/>
          <a:ln w="19050">
            <a:solidFill>
              <a:srgbClr val="2372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4000" b="1" cap="small" dirty="0">
                <a:solidFill>
                  <a:srgbClr val="23AAE1"/>
                </a:solidFill>
              </a:rPr>
              <a:t>Ice Shelves</a:t>
            </a:r>
          </a:p>
        </p:txBody>
      </p:sp>
    </p:spTree>
    <p:extLst>
      <p:ext uri="{BB962C8B-B14F-4D97-AF65-F5344CB8AC3E}">
        <p14:creationId xmlns:p14="http://schemas.microsoft.com/office/powerpoint/2010/main" val="264316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3FD5822-ED50-24E0-E06F-0D3AE614AA1B}"/>
              </a:ext>
            </a:extLst>
          </p:cNvPr>
          <p:cNvSpPr txBox="1">
            <a:spLocks/>
          </p:cNvSpPr>
          <p:nvPr/>
        </p:nvSpPr>
        <p:spPr>
          <a:xfrm>
            <a:off x="0" y="62770"/>
            <a:ext cx="10962042" cy="593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23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2.3: Observing the ocean near and within ice-shelf cavities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278FD-848B-1357-5CB4-A6F6F1D9554D}"/>
              </a:ext>
            </a:extLst>
          </p:cNvPr>
          <p:cNvSpPr txBox="1"/>
          <p:nvPr/>
        </p:nvSpPr>
        <p:spPr>
          <a:xfrm>
            <a:off x="989703" y="586290"/>
            <a:ext cx="988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2262"/>
                </a:solidFill>
              </a:rPr>
              <a:t>Lead:</a:t>
            </a:r>
            <a:r>
              <a:rPr lang="en-GB" dirty="0">
                <a:solidFill>
                  <a:srgbClr val="262262"/>
                </a:solidFill>
              </a:rPr>
              <a:t> UGOT (Anna </a:t>
            </a:r>
            <a:r>
              <a:rPr lang="en-GB" dirty="0" err="1">
                <a:solidFill>
                  <a:srgbClr val="262262"/>
                </a:solidFill>
              </a:rPr>
              <a:t>Wåhlin</a:t>
            </a:r>
            <a:r>
              <a:rPr lang="en-GB" dirty="0">
                <a:solidFill>
                  <a:srgbClr val="262262"/>
                </a:solidFill>
              </a:rPr>
              <a:t>)</a:t>
            </a:r>
          </a:p>
          <a:p>
            <a:r>
              <a:rPr lang="en-GB" b="1" dirty="0">
                <a:solidFill>
                  <a:srgbClr val="262262"/>
                </a:solidFill>
              </a:rPr>
              <a:t>External Collaboration:</a:t>
            </a:r>
            <a:r>
              <a:rPr lang="en-GB" dirty="0">
                <a:solidFill>
                  <a:srgbClr val="262262"/>
                </a:solidFill>
              </a:rPr>
              <a:t> KOPRI (Won Sang Lee, Ji Sung Na, Choon-Ki Lee, </a:t>
            </a:r>
            <a:r>
              <a:rPr lang="en-GB" sz="1800" dirty="0" err="1">
                <a:solidFill>
                  <a:srgbClr val="262262"/>
                </a:solidFill>
                <a:effectLst/>
              </a:rPr>
              <a:t>Sukyoung</a:t>
            </a:r>
            <a:r>
              <a:rPr lang="en-GB" sz="1800" dirty="0">
                <a:solidFill>
                  <a:srgbClr val="262262"/>
                </a:solidFill>
                <a:effectLst/>
              </a:rPr>
              <a:t> Yun)</a:t>
            </a:r>
          </a:p>
          <a:p>
            <a:r>
              <a:rPr lang="en-GB" dirty="0">
                <a:solidFill>
                  <a:srgbClr val="262262"/>
                </a:solidFill>
              </a:rPr>
              <a:t>		            &amp; Scripps Polar </a:t>
            </a:r>
            <a:r>
              <a:rPr lang="en-GB" dirty="0" err="1">
                <a:solidFill>
                  <a:srgbClr val="262262"/>
                </a:solidFill>
              </a:rPr>
              <a:t>Center</a:t>
            </a:r>
            <a:r>
              <a:rPr lang="en-GB" dirty="0">
                <a:solidFill>
                  <a:srgbClr val="262262"/>
                </a:solidFill>
              </a:rPr>
              <a:t> (</a:t>
            </a:r>
            <a:r>
              <a:rPr lang="en-GB" dirty="0" err="1">
                <a:solidFill>
                  <a:srgbClr val="262262"/>
                </a:solidFill>
              </a:rPr>
              <a:t>Jamin</a:t>
            </a:r>
            <a:r>
              <a:rPr lang="en-GB" dirty="0">
                <a:solidFill>
                  <a:srgbClr val="262262"/>
                </a:solidFill>
              </a:rPr>
              <a:t> Greenbaum)</a:t>
            </a:r>
            <a:endParaRPr lang="en-FR" dirty="0">
              <a:solidFill>
                <a:srgbClr val="26226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5D2169-B497-50C3-2D23-E6BD7DDF17C0}"/>
              </a:ext>
            </a:extLst>
          </p:cNvPr>
          <p:cNvGrpSpPr/>
          <p:nvPr/>
        </p:nvGrpSpPr>
        <p:grpSpPr>
          <a:xfrm>
            <a:off x="909021" y="1914011"/>
            <a:ext cx="9144000" cy="3205779"/>
            <a:chOff x="909021" y="1914011"/>
            <a:chExt cx="9144000" cy="3205779"/>
          </a:xfrm>
        </p:grpSpPr>
        <p:pic>
          <p:nvPicPr>
            <p:cNvPr id="8" name="Picture 4" descr="Thwaites glacier retreat">
              <a:extLst>
                <a:ext uri="{FF2B5EF4-FFF2-40B4-BE49-F238E27FC236}">
                  <a16:creationId xmlns:a16="http://schemas.microsoft.com/office/drawing/2014/main" id="{DF6D1775-C5BA-0D67-7A6E-8F9338CC6A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0" b="32235"/>
            <a:stretch/>
          </p:blipFill>
          <p:spPr bwMode="auto">
            <a:xfrm>
              <a:off x="909021" y="1914011"/>
              <a:ext cx="9144000" cy="320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64D48D-DB66-6947-FE5B-FC7055CA002E}"/>
                </a:ext>
              </a:extLst>
            </p:cNvPr>
            <p:cNvSpPr txBox="1"/>
            <p:nvPr/>
          </p:nvSpPr>
          <p:spPr>
            <a:xfrm>
              <a:off x="909021" y="4812013"/>
              <a:ext cx="26141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1" u="none" strike="noStrike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open sans" panose="020B0606030504020204" pitchFamily="34" charset="0"/>
                </a:rPr>
                <a:t>Photo </a:t>
              </a:r>
              <a:r>
                <a:rPr lang="en-GB" sz="1200" b="0" i="1" u="none" strike="noStrike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open sans" panose="020B0606030504020204" pitchFamily="34" charset="0"/>
                </a:rPr>
                <a:t>credit_Ali</a:t>
              </a:r>
              <a:r>
                <a:rPr lang="en-GB" sz="1200" b="0" i="1" u="none" strike="noStrike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open sans" panose="020B0606030504020204" pitchFamily="34" charset="0"/>
                </a:rPr>
                <a:t> Graham</a:t>
              </a:r>
              <a:endParaRPr lang="en-FR" sz="1200" i="1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74C27E3-05D0-7D43-2E7C-5D9967E39883}"/>
              </a:ext>
            </a:extLst>
          </p:cNvPr>
          <p:cNvSpPr txBox="1"/>
          <p:nvPr/>
        </p:nvSpPr>
        <p:spPr>
          <a:xfrm>
            <a:off x="909021" y="5208451"/>
            <a:ext cx="8433995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Planned deployment of the Swedish national AUV </a:t>
            </a:r>
          </a:p>
          <a:p>
            <a:pPr>
              <a:lnSpc>
                <a:spcPct val="150000"/>
              </a:lnSpc>
            </a:pPr>
            <a:r>
              <a:rPr lang="en-GB" dirty="0"/>
              <a:t>   from RV </a:t>
            </a:r>
            <a:r>
              <a:rPr lang="en-GB" dirty="0" err="1"/>
              <a:t>Araon</a:t>
            </a:r>
            <a:r>
              <a:rPr lang="en-GB" dirty="0"/>
              <a:t> during the 2023/2024 field season</a:t>
            </a:r>
          </a:p>
          <a:p>
            <a:pPr>
              <a:lnSpc>
                <a:spcPct val="150000"/>
              </a:lnSpc>
            </a:pPr>
            <a:r>
              <a:rPr lang="en-GB" dirty="0"/>
              <a:t>Target = Thwaites ? Dotson ? Pine Island ?</a:t>
            </a:r>
            <a:endParaRPr lang="en-FR" dirty="0"/>
          </a:p>
        </p:txBody>
      </p:sp>
      <p:pic>
        <p:nvPicPr>
          <p:cNvPr id="3074" name="Picture 2" descr="Kongsberg Maritime HUGIN">
            <a:extLst>
              <a:ext uri="{FF2B5EF4-FFF2-40B4-BE49-F238E27FC236}">
                <a16:creationId xmlns:a16="http://schemas.microsoft.com/office/drawing/2014/main" id="{F59E4750-43B3-2EE3-AC78-8D84CCC3F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8" b="34874"/>
          <a:stretch/>
        </p:blipFill>
        <p:spPr bwMode="auto">
          <a:xfrm>
            <a:off x="6919931" y="5355964"/>
            <a:ext cx="3133090" cy="9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938</Words>
  <Application>Microsoft Macintosh PowerPoint</Application>
  <PresentationFormat>Widescreen</PresentationFormat>
  <Paragraphs>124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open sans</vt:lpstr>
      <vt:lpstr>Wingdings</vt:lpstr>
      <vt:lpstr>Office Theme</vt:lpstr>
      <vt:lpstr>WP2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Antarctic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Ruta Hamilton - BAS</dc:creator>
  <cp:lastModifiedBy>Microsoft Office User</cp:lastModifiedBy>
  <cp:revision>42</cp:revision>
  <dcterms:created xsi:type="dcterms:W3CDTF">2022-10-21T08:18:03Z</dcterms:created>
  <dcterms:modified xsi:type="dcterms:W3CDTF">2022-11-07T03:52:32Z</dcterms:modified>
</cp:coreProperties>
</file>