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sldIdLst>
    <p:sldId id="256" r:id="rId2"/>
  </p:sldIdLst>
  <p:sldSz cx="30238700" cy="4280376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2D55"/>
    <a:srgbClr val="000066"/>
    <a:srgbClr val="001B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3190" autoAdjust="0"/>
    <p:restoredTop sz="90929" autoAdjust="0"/>
  </p:normalViewPr>
  <p:slideViewPr>
    <p:cSldViewPr>
      <p:cViewPr>
        <p:scale>
          <a:sx n="30" d="100"/>
          <a:sy n="30" d="100"/>
        </p:scale>
        <p:origin x="-1542" y="-78"/>
      </p:cViewPr>
      <p:guideLst>
        <p:guide orient="horz" pos="13488"/>
        <p:guide pos="9524"/>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63A50E8-D9CD-4E4A-ABE5-7DFCA3F29167}" type="slidenum">
              <a:rPr lang="en-US"/>
              <a:pPr>
                <a:defRPr/>
              </a:pPr>
              <a:t>‹#›</a:t>
            </a:fld>
            <a:endParaRPr lang="en-US"/>
          </a:p>
        </p:txBody>
      </p:sp>
    </p:spTree>
    <p:extLst>
      <p:ext uri="{BB962C8B-B14F-4D97-AF65-F5344CB8AC3E}">
        <p14:creationId xmlns:p14="http://schemas.microsoft.com/office/powerpoint/2010/main" val="14926056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2268538" y="12365038"/>
            <a:ext cx="12774612" cy="25682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15195550" y="12365038"/>
            <a:ext cx="12774613" cy="25682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A5697D3-CA16-46BA-90AC-30776D0F8727}" type="slidenum">
              <a:rPr lang="en-US"/>
              <a:pPr>
                <a:defRPr/>
              </a:pPr>
              <a:t>‹#›</a:t>
            </a:fld>
            <a:endParaRPr lang="en-US"/>
          </a:p>
        </p:txBody>
      </p:sp>
    </p:spTree>
    <p:extLst>
      <p:ext uri="{BB962C8B-B14F-4D97-AF65-F5344CB8AC3E}">
        <p14:creationId xmlns:p14="http://schemas.microsoft.com/office/powerpoint/2010/main" val="2663073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11300" y="3837708"/>
            <a:ext cx="27216100" cy="7134225"/>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1511300" y="11686313"/>
            <a:ext cx="13361988" cy="39941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511300" y="15686841"/>
            <a:ext cx="13361988" cy="225496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3"/>
          </p:nvPr>
        </p:nvSpPr>
        <p:spPr>
          <a:xfrm>
            <a:off x="15360650" y="11686313"/>
            <a:ext cx="13366750" cy="39941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15360650" y="15686841"/>
            <a:ext cx="13366750" cy="225496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FFA2943-3BDC-4973-A1F0-6FC091592EB9}" type="slidenum">
              <a:rPr lang="en-US"/>
              <a:pPr>
                <a:defRPr/>
              </a:pPr>
              <a:t>‹#›</a:t>
            </a:fld>
            <a:endParaRPr lang="en-US"/>
          </a:p>
        </p:txBody>
      </p:sp>
    </p:spTree>
    <p:extLst>
      <p:ext uri="{BB962C8B-B14F-4D97-AF65-F5344CB8AC3E}">
        <p14:creationId xmlns:p14="http://schemas.microsoft.com/office/powerpoint/2010/main" val="4191380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kern="0" baseline="0">
                <a:latin typeface="Arial" pitchFamily="34" charset="0"/>
                <a:cs typeface="Arial" pitchFamily="34" charset="0"/>
              </a:defRPr>
            </a:lvl1pPr>
          </a:lstStyle>
          <a:p>
            <a:pPr>
              <a:defRPr/>
            </a:pPr>
            <a:endParaRPr lang="en-US"/>
          </a:p>
        </p:txBody>
      </p:sp>
      <p:sp>
        <p:nvSpPr>
          <p:cNvPr id="3" name="Rectangle 5"/>
          <p:cNvSpPr>
            <a:spLocks noGrp="1" noChangeArrowheads="1"/>
          </p:cNvSpPr>
          <p:nvPr>
            <p:ph type="ftr" sz="quarter" idx="11"/>
          </p:nvPr>
        </p:nvSpPr>
        <p:spPr/>
        <p:txBody>
          <a:bodyPr/>
          <a:lstStyle>
            <a:lvl1pPr>
              <a:defRPr kern="0" baseline="0">
                <a:latin typeface="Arial" pitchFamily="34" charset="0"/>
                <a:cs typeface="Arial" pitchFamily="34" charset="0"/>
              </a:defRPr>
            </a:lvl1pPr>
          </a:lstStyle>
          <a:p>
            <a:pPr>
              <a:defRPr/>
            </a:pPr>
            <a:endParaRPr lang="en-US"/>
          </a:p>
        </p:txBody>
      </p:sp>
      <p:sp>
        <p:nvSpPr>
          <p:cNvPr id="4" name="Rectangle 6"/>
          <p:cNvSpPr>
            <a:spLocks noGrp="1" noChangeArrowheads="1"/>
          </p:cNvSpPr>
          <p:nvPr>
            <p:ph type="sldNum" sz="quarter" idx="12"/>
          </p:nvPr>
        </p:nvSpPr>
        <p:spPr/>
        <p:txBody>
          <a:bodyPr/>
          <a:lstStyle>
            <a:lvl1pPr>
              <a:defRPr kern="0" baseline="0">
                <a:latin typeface="Arial" pitchFamily="34" charset="0"/>
                <a:cs typeface="Arial" pitchFamily="34" charset="0"/>
              </a:defRPr>
            </a:lvl1pPr>
          </a:lstStyle>
          <a:p>
            <a:pPr>
              <a:defRPr/>
            </a:pPr>
            <a:fld id="{992C2BD1-8CBE-4F22-B7BF-D3D6088DFD1E}" type="slidenum">
              <a:rPr lang="en-US"/>
              <a:pPr>
                <a:defRPr/>
              </a:pPr>
              <a:t>‹#›</a:t>
            </a:fld>
            <a:endParaRPr lang="en-US" dirty="0"/>
          </a:p>
        </p:txBody>
      </p:sp>
    </p:spTree>
    <p:extLst>
      <p:ext uri="{BB962C8B-B14F-4D97-AF65-F5344CB8AC3E}">
        <p14:creationId xmlns:p14="http://schemas.microsoft.com/office/powerpoint/2010/main" val="6660803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1300" y="4971141"/>
            <a:ext cx="9948863" cy="3985533"/>
          </a:xfrm>
        </p:spPr>
        <p:txBody>
          <a:bodyPr anchor="b"/>
          <a:lstStyle>
            <a:lvl1pPr algn="l">
              <a:defRPr sz="2000" b="1">
                <a:latin typeface="Arial" pitchFamily="34" charset="0"/>
                <a:cs typeface="Arial" pitchFamily="34" charset="0"/>
              </a:defRPr>
            </a:lvl1pPr>
          </a:lstStyle>
          <a:p>
            <a:r>
              <a:rPr lang="en-US" smtClean="0"/>
              <a:t>Click to edit Master title style</a:t>
            </a:r>
            <a:endParaRPr lang="en-GB"/>
          </a:p>
        </p:txBody>
      </p:sp>
      <p:sp>
        <p:nvSpPr>
          <p:cNvPr id="3" name="Content Placeholder 2"/>
          <p:cNvSpPr>
            <a:spLocks noGrp="1"/>
          </p:cNvSpPr>
          <p:nvPr>
            <p:ph idx="1"/>
          </p:nvPr>
        </p:nvSpPr>
        <p:spPr>
          <a:xfrm>
            <a:off x="11822113" y="5042579"/>
            <a:ext cx="16905287" cy="33193946"/>
          </a:xfrm>
        </p:spPr>
        <p:txBody>
          <a:bodyPr/>
          <a:lstStyle>
            <a:lvl1pPr>
              <a:defRPr sz="3200">
                <a:latin typeface="Arial" pitchFamily="34" charset="0"/>
                <a:cs typeface="Arial" pitchFamily="34" charset="0"/>
              </a:defRPr>
            </a:lvl1pPr>
            <a:lvl2pPr>
              <a:defRPr sz="2800">
                <a:latin typeface="Arial" pitchFamily="34" charset="0"/>
                <a:cs typeface="Arial" pitchFamily="34" charset="0"/>
              </a:defRPr>
            </a:lvl2pPr>
            <a:lvl3pPr>
              <a:defRPr sz="2400">
                <a:latin typeface="Arial" pitchFamily="34" charset="0"/>
                <a:cs typeface="Arial" pitchFamily="34" charset="0"/>
              </a:defRPr>
            </a:lvl3pPr>
            <a:lvl4pPr>
              <a:defRPr sz="2000">
                <a:latin typeface="Arial" pitchFamily="34" charset="0"/>
                <a:cs typeface="Arial" pitchFamily="34" charset="0"/>
              </a:defRPr>
            </a:lvl4pPr>
            <a:lvl5pPr>
              <a:defRPr sz="2000">
                <a:latin typeface="Arial" pitchFamily="34" charset="0"/>
                <a:cs typeface="Arial"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1511300" y="8956675"/>
            <a:ext cx="9948863" cy="29279850"/>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56F50B7-4C33-4762-A71C-3AEF10078C2E}" type="slidenum">
              <a:rPr lang="en-US"/>
              <a:pPr>
                <a:defRPr/>
              </a:pPr>
              <a:t>‹#›</a:t>
            </a:fld>
            <a:endParaRPr lang="en-US"/>
          </a:p>
        </p:txBody>
      </p:sp>
    </p:spTree>
    <p:extLst>
      <p:ext uri="{BB962C8B-B14F-4D97-AF65-F5344CB8AC3E}">
        <p14:creationId xmlns:p14="http://schemas.microsoft.com/office/powerpoint/2010/main" val="361978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27725" y="29962475"/>
            <a:ext cx="18141950" cy="3536950"/>
          </a:xfrm>
        </p:spPr>
        <p:txBody>
          <a:bodyPr anchor="b"/>
          <a:lstStyle>
            <a:lvl1pPr algn="l">
              <a:defRPr sz="2000" b="1">
                <a:latin typeface="Arial" pitchFamily="34" charset="0"/>
                <a:cs typeface="Arial" pitchFamily="34" charset="0"/>
              </a:defRPr>
            </a:lvl1pPr>
          </a:lstStyle>
          <a:p>
            <a:r>
              <a:rPr lang="en-US" smtClean="0"/>
              <a:t>Click to edit Master title style</a:t>
            </a:r>
            <a:endParaRPr lang="en-GB"/>
          </a:p>
        </p:txBody>
      </p:sp>
      <p:sp>
        <p:nvSpPr>
          <p:cNvPr id="3" name="Picture Placeholder 2"/>
          <p:cNvSpPr>
            <a:spLocks noGrp="1"/>
          </p:cNvSpPr>
          <p:nvPr>
            <p:ph type="pic" idx="1"/>
          </p:nvPr>
        </p:nvSpPr>
        <p:spPr>
          <a:xfrm>
            <a:off x="5927725" y="4399637"/>
            <a:ext cx="18141950" cy="25107226"/>
          </a:xfrm>
        </p:spPr>
        <p:txBody>
          <a:bodyPr/>
          <a:lstStyle>
            <a:lvl1pPr marL="0" indent="0">
              <a:buNone/>
              <a:defRPr sz="3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5927725" y="33499425"/>
            <a:ext cx="18141950" cy="5024438"/>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FF3A83A-1C3D-47C9-B6F5-E3AF3379783C}" type="slidenum">
              <a:rPr lang="en-US"/>
              <a:pPr>
                <a:defRPr/>
              </a:pPr>
              <a:t>‹#›</a:t>
            </a:fld>
            <a:endParaRPr lang="en-US"/>
          </a:p>
        </p:txBody>
      </p:sp>
    </p:spTree>
    <p:extLst>
      <p:ext uri="{BB962C8B-B14F-4D97-AF65-F5344CB8AC3E}">
        <p14:creationId xmlns:p14="http://schemas.microsoft.com/office/powerpoint/2010/main" val="296008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68538" y="3805238"/>
            <a:ext cx="25701625" cy="713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17378" tIns="208689" rIns="417378" bIns="208689"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2268538" y="12365038"/>
            <a:ext cx="25701625" cy="256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17378" tIns="208689" rIns="417378" bIns="208689"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 name="Rectangle 4"/>
          <p:cNvSpPr>
            <a:spLocks noGrp="1" noChangeArrowheads="1"/>
          </p:cNvSpPr>
          <p:nvPr>
            <p:ph type="dt" sz="half" idx="2"/>
          </p:nvPr>
        </p:nvSpPr>
        <p:spPr bwMode="auto">
          <a:xfrm>
            <a:off x="2268538" y="38998525"/>
            <a:ext cx="6299200" cy="2854325"/>
          </a:xfrm>
          <a:prstGeom prst="rect">
            <a:avLst/>
          </a:prstGeom>
          <a:noFill/>
          <a:ln w="9525">
            <a:noFill/>
            <a:miter lim="800000"/>
            <a:headEnd/>
            <a:tailEnd/>
          </a:ln>
          <a:effectLst/>
        </p:spPr>
        <p:txBody>
          <a:bodyPr vert="horz" wrap="square" lIns="417378" tIns="208689" rIns="417378" bIns="208689" numCol="1" anchor="t" anchorCtr="0" compatLnSpc="1">
            <a:prstTxWarp prst="textNoShape">
              <a:avLst/>
            </a:prstTxWarp>
          </a:bodyPr>
          <a:lstStyle>
            <a:lvl1pPr>
              <a:defRPr sz="6400">
                <a:latin typeface="Arial" pitchFamily="34" charset="0"/>
                <a:cs typeface="Arial"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10331450" y="38998525"/>
            <a:ext cx="9575800" cy="2854325"/>
          </a:xfrm>
          <a:prstGeom prst="rect">
            <a:avLst/>
          </a:prstGeom>
          <a:noFill/>
          <a:ln w="9525">
            <a:noFill/>
            <a:miter lim="800000"/>
            <a:headEnd/>
            <a:tailEnd/>
          </a:ln>
          <a:effectLst/>
        </p:spPr>
        <p:txBody>
          <a:bodyPr vert="horz" wrap="square" lIns="417378" tIns="208689" rIns="417378" bIns="208689" numCol="1" anchor="t" anchorCtr="0" compatLnSpc="1">
            <a:prstTxWarp prst="textNoShape">
              <a:avLst/>
            </a:prstTxWarp>
          </a:bodyPr>
          <a:lstStyle>
            <a:lvl1pPr algn="ctr">
              <a:defRPr sz="6400">
                <a:latin typeface="Arial" pitchFamily="34" charset="0"/>
                <a:cs typeface="Arial"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21670963" y="38998525"/>
            <a:ext cx="6299200" cy="2854325"/>
          </a:xfrm>
          <a:prstGeom prst="rect">
            <a:avLst/>
          </a:prstGeom>
          <a:noFill/>
          <a:ln w="9525">
            <a:noFill/>
            <a:miter lim="800000"/>
            <a:headEnd/>
            <a:tailEnd/>
          </a:ln>
          <a:effectLst/>
        </p:spPr>
        <p:txBody>
          <a:bodyPr vert="horz" wrap="square" lIns="417378" tIns="208689" rIns="417378" bIns="208689" numCol="1" anchor="t" anchorCtr="0" compatLnSpc="1">
            <a:prstTxWarp prst="textNoShape">
              <a:avLst/>
            </a:prstTxWarp>
          </a:bodyPr>
          <a:lstStyle>
            <a:lvl1pPr algn="r">
              <a:defRPr sz="6400">
                <a:latin typeface="Arial" pitchFamily="34" charset="0"/>
                <a:cs typeface="Arial" pitchFamily="34" charset="0"/>
              </a:defRPr>
            </a:lvl1pPr>
          </a:lstStyle>
          <a:p>
            <a:pPr>
              <a:defRPr/>
            </a:pPr>
            <a:fld id="{B7E22811-8B4C-4A5F-A78F-CCAB2127FD60}" type="slidenum">
              <a:rPr lang="en-US"/>
              <a:pPr>
                <a:defRPr/>
              </a:pPr>
              <a:t>‹#›</a:t>
            </a:fld>
            <a:endParaRPr lang="en-US"/>
          </a:p>
        </p:txBody>
      </p:sp>
      <p:pic>
        <p:nvPicPr>
          <p:cNvPr id="1031" name="Picture 7" descr="A0_Print_Poster_template_header_portrait copy.png"/>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0" y="-30163"/>
            <a:ext cx="30238700" cy="5365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2" r:id="rId4"/>
    <p:sldLayoutId id="2147483690" r:id="rId5"/>
    <p:sldLayoutId id="2147483691" r:id="rId6"/>
  </p:sldLayoutIdLst>
  <p:txStyles>
    <p:titleStyle>
      <a:lvl1pPr algn="ctr" defTabSz="4173538" rtl="0" eaLnBrk="0" fontAlgn="base" hangingPunct="0">
        <a:spcBef>
          <a:spcPct val="0"/>
        </a:spcBef>
        <a:spcAft>
          <a:spcPct val="0"/>
        </a:spcAft>
        <a:defRPr sz="20100">
          <a:solidFill>
            <a:schemeClr val="tx2"/>
          </a:solidFill>
          <a:latin typeface="Arial" pitchFamily="34" charset="0"/>
          <a:ea typeface="+mj-ea"/>
          <a:cs typeface="Arial" pitchFamily="34" charset="0"/>
        </a:defRPr>
      </a:lvl1pPr>
      <a:lvl2pPr algn="ctr" defTabSz="4173538" rtl="0" eaLnBrk="0" fontAlgn="base" hangingPunct="0">
        <a:spcBef>
          <a:spcPct val="0"/>
        </a:spcBef>
        <a:spcAft>
          <a:spcPct val="0"/>
        </a:spcAft>
        <a:defRPr sz="20100">
          <a:solidFill>
            <a:schemeClr val="tx2"/>
          </a:solidFill>
          <a:latin typeface="Arial" charset="0"/>
          <a:cs typeface="Arial" charset="0"/>
        </a:defRPr>
      </a:lvl2pPr>
      <a:lvl3pPr algn="ctr" defTabSz="4173538" rtl="0" eaLnBrk="0" fontAlgn="base" hangingPunct="0">
        <a:spcBef>
          <a:spcPct val="0"/>
        </a:spcBef>
        <a:spcAft>
          <a:spcPct val="0"/>
        </a:spcAft>
        <a:defRPr sz="20100">
          <a:solidFill>
            <a:schemeClr val="tx2"/>
          </a:solidFill>
          <a:latin typeface="Arial" charset="0"/>
          <a:cs typeface="Arial" charset="0"/>
        </a:defRPr>
      </a:lvl3pPr>
      <a:lvl4pPr algn="ctr" defTabSz="4173538" rtl="0" eaLnBrk="0" fontAlgn="base" hangingPunct="0">
        <a:spcBef>
          <a:spcPct val="0"/>
        </a:spcBef>
        <a:spcAft>
          <a:spcPct val="0"/>
        </a:spcAft>
        <a:defRPr sz="20100">
          <a:solidFill>
            <a:schemeClr val="tx2"/>
          </a:solidFill>
          <a:latin typeface="Arial" charset="0"/>
          <a:cs typeface="Arial" charset="0"/>
        </a:defRPr>
      </a:lvl4pPr>
      <a:lvl5pPr algn="ctr" defTabSz="4173538" rtl="0" eaLnBrk="0" fontAlgn="base" hangingPunct="0">
        <a:spcBef>
          <a:spcPct val="0"/>
        </a:spcBef>
        <a:spcAft>
          <a:spcPct val="0"/>
        </a:spcAft>
        <a:defRPr sz="20100">
          <a:solidFill>
            <a:schemeClr val="tx2"/>
          </a:solidFill>
          <a:latin typeface="Arial" charset="0"/>
          <a:cs typeface="Arial" charset="0"/>
        </a:defRPr>
      </a:lvl5pPr>
      <a:lvl6pPr marL="457200" algn="ctr" defTabSz="4173538" rtl="0" fontAlgn="base">
        <a:spcBef>
          <a:spcPct val="0"/>
        </a:spcBef>
        <a:spcAft>
          <a:spcPct val="0"/>
        </a:spcAft>
        <a:defRPr sz="20100">
          <a:solidFill>
            <a:schemeClr val="tx2"/>
          </a:solidFill>
          <a:latin typeface="Times" pitchFamily="18" charset="0"/>
        </a:defRPr>
      </a:lvl6pPr>
      <a:lvl7pPr marL="914400" algn="ctr" defTabSz="4173538" rtl="0" fontAlgn="base">
        <a:spcBef>
          <a:spcPct val="0"/>
        </a:spcBef>
        <a:spcAft>
          <a:spcPct val="0"/>
        </a:spcAft>
        <a:defRPr sz="20100">
          <a:solidFill>
            <a:schemeClr val="tx2"/>
          </a:solidFill>
          <a:latin typeface="Times" pitchFamily="18" charset="0"/>
        </a:defRPr>
      </a:lvl7pPr>
      <a:lvl8pPr marL="1371600" algn="ctr" defTabSz="4173538" rtl="0" fontAlgn="base">
        <a:spcBef>
          <a:spcPct val="0"/>
        </a:spcBef>
        <a:spcAft>
          <a:spcPct val="0"/>
        </a:spcAft>
        <a:defRPr sz="20100">
          <a:solidFill>
            <a:schemeClr val="tx2"/>
          </a:solidFill>
          <a:latin typeface="Times" pitchFamily="18" charset="0"/>
        </a:defRPr>
      </a:lvl8pPr>
      <a:lvl9pPr marL="1828800" algn="ctr" defTabSz="4173538" rtl="0" fontAlgn="base">
        <a:spcBef>
          <a:spcPct val="0"/>
        </a:spcBef>
        <a:spcAft>
          <a:spcPct val="0"/>
        </a:spcAft>
        <a:defRPr sz="20100">
          <a:solidFill>
            <a:schemeClr val="tx2"/>
          </a:solidFill>
          <a:latin typeface="Times" pitchFamily="18" charset="0"/>
        </a:defRPr>
      </a:lvl9pPr>
    </p:titleStyle>
    <p:bodyStyle>
      <a:lvl1pPr marL="1565275" indent="-1565275" algn="l" defTabSz="4173538" rtl="0" eaLnBrk="0" fontAlgn="base" hangingPunct="0">
        <a:spcBef>
          <a:spcPct val="20000"/>
        </a:spcBef>
        <a:spcAft>
          <a:spcPct val="0"/>
        </a:spcAft>
        <a:buChar char="•"/>
        <a:defRPr sz="14600">
          <a:solidFill>
            <a:schemeClr val="tx1"/>
          </a:solidFill>
          <a:latin typeface="Arial" pitchFamily="34" charset="0"/>
          <a:ea typeface="+mn-ea"/>
          <a:cs typeface="Arial" pitchFamily="34" charset="0"/>
        </a:defRPr>
      </a:lvl1pPr>
      <a:lvl2pPr marL="3390900" indent="-1303338" algn="l" defTabSz="4173538" rtl="0" eaLnBrk="0" fontAlgn="base" hangingPunct="0">
        <a:spcBef>
          <a:spcPct val="20000"/>
        </a:spcBef>
        <a:spcAft>
          <a:spcPct val="0"/>
        </a:spcAft>
        <a:buChar char="–"/>
        <a:defRPr sz="12800">
          <a:solidFill>
            <a:schemeClr val="tx1"/>
          </a:solidFill>
          <a:latin typeface="Arial" pitchFamily="34" charset="0"/>
          <a:cs typeface="Arial" pitchFamily="34" charset="0"/>
        </a:defRPr>
      </a:lvl2pPr>
      <a:lvl3pPr marL="5216525" indent="-1042988" algn="l" defTabSz="4173538" rtl="0" eaLnBrk="0" fontAlgn="base" hangingPunct="0">
        <a:spcBef>
          <a:spcPct val="20000"/>
        </a:spcBef>
        <a:spcAft>
          <a:spcPct val="0"/>
        </a:spcAft>
        <a:buChar char="•"/>
        <a:defRPr sz="11000">
          <a:solidFill>
            <a:schemeClr val="tx1"/>
          </a:solidFill>
          <a:latin typeface="Arial" pitchFamily="34" charset="0"/>
          <a:cs typeface="Arial" pitchFamily="34" charset="0"/>
        </a:defRPr>
      </a:lvl3pPr>
      <a:lvl4pPr marL="7304088" indent="-1042988" algn="l" defTabSz="4173538" rtl="0" eaLnBrk="0" fontAlgn="base" hangingPunct="0">
        <a:spcBef>
          <a:spcPct val="20000"/>
        </a:spcBef>
        <a:spcAft>
          <a:spcPct val="0"/>
        </a:spcAft>
        <a:buChar char="–"/>
        <a:defRPr sz="9100">
          <a:solidFill>
            <a:schemeClr val="tx1"/>
          </a:solidFill>
          <a:latin typeface="Arial" pitchFamily="34" charset="0"/>
          <a:cs typeface="Arial" pitchFamily="34" charset="0"/>
        </a:defRPr>
      </a:lvl4pPr>
      <a:lvl5pPr marL="9391650" indent="-1044575" algn="l" defTabSz="4173538" rtl="0" eaLnBrk="0" fontAlgn="base" hangingPunct="0">
        <a:spcBef>
          <a:spcPct val="20000"/>
        </a:spcBef>
        <a:spcAft>
          <a:spcPct val="0"/>
        </a:spcAft>
        <a:buChar char="»"/>
        <a:defRPr sz="9100">
          <a:solidFill>
            <a:schemeClr val="tx1"/>
          </a:solidFill>
          <a:latin typeface="Arial" pitchFamily="34" charset="0"/>
          <a:cs typeface="Arial" pitchFamily="34" charset="0"/>
        </a:defRPr>
      </a:lvl5pPr>
      <a:lvl6pPr marL="9848850" indent="-1044575" algn="l" defTabSz="4173538" rtl="0" fontAlgn="base">
        <a:spcBef>
          <a:spcPct val="20000"/>
        </a:spcBef>
        <a:spcAft>
          <a:spcPct val="0"/>
        </a:spcAft>
        <a:buChar char="»"/>
        <a:defRPr sz="9100">
          <a:solidFill>
            <a:schemeClr val="tx1"/>
          </a:solidFill>
          <a:latin typeface="+mn-lt"/>
        </a:defRPr>
      </a:lvl6pPr>
      <a:lvl7pPr marL="10306050" indent="-1044575" algn="l" defTabSz="4173538" rtl="0" fontAlgn="base">
        <a:spcBef>
          <a:spcPct val="20000"/>
        </a:spcBef>
        <a:spcAft>
          <a:spcPct val="0"/>
        </a:spcAft>
        <a:buChar char="»"/>
        <a:defRPr sz="9100">
          <a:solidFill>
            <a:schemeClr val="tx1"/>
          </a:solidFill>
          <a:latin typeface="+mn-lt"/>
        </a:defRPr>
      </a:lvl7pPr>
      <a:lvl8pPr marL="10763250" indent="-1044575" algn="l" defTabSz="4173538" rtl="0" fontAlgn="base">
        <a:spcBef>
          <a:spcPct val="20000"/>
        </a:spcBef>
        <a:spcAft>
          <a:spcPct val="0"/>
        </a:spcAft>
        <a:buChar char="»"/>
        <a:defRPr sz="9100">
          <a:solidFill>
            <a:schemeClr val="tx1"/>
          </a:solidFill>
          <a:latin typeface="+mn-lt"/>
        </a:defRPr>
      </a:lvl8pPr>
      <a:lvl9pPr marL="11220450" indent="-1044575" algn="l" defTabSz="4173538" rtl="0" fontAlgn="base">
        <a:spcBef>
          <a:spcPct val="20000"/>
        </a:spcBef>
        <a:spcAft>
          <a:spcPct val="0"/>
        </a:spcAft>
        <a:buChar char="»"/>
        <a:defRPr sz="91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oftware-carpentry.org/" TargetMode="External"/><Relationship Id="rId13" Type="http://schemas.openxmlformats.org/officeDocument/2006/relationships/image" Target="../media/image11.png"/><Relationship Id="rId3" Type="http://schemas.openxmlformats.org/officeDocument/2006/relationships/image" Target="../media/image3.jpg"/><Relationship Id="rId7" Type="http://schemas.openxmlformats.org/officeDocument/2006/relationships/image" Target="../media/image7.jpg"/><Relationship Id="rId12" Type="http://schemas.openxmlformats.org/officeDocument/2006/relationships/image" Target="../media/image10.jpg"/><Relationship Id="rId2" Type="http://schemas.openxmlformats.org/officeDocument/2006/relationships/image" Target="../media/image2.png"/><Relationship Id="rId1" Type="http://schemas.openxmlformats.org/officeDocument/2006/relationships/slideLayout" Target="../slideLayouts/slideLayout4.xml"/><Relationship Id="rId6" Type="http://schemas.openxmlformats.org/officeDocument/2006/relationships/image" Target="../media/image6.PNG"/><Relationship Id="rId11" Type="http://schemas.openxmlformats.org/officeDocument/2006/relationships/image" Target="../media/image9.jpg"/><Relationship Id="rId5" Type="http://schemas.openxmlformats.org/officeDocument/2006/relationships/image" Target="../media/image5.PNG"/><Relationship Id="rId10" Type="http://schemas.openxmlformats.org/officeDocument/2006/relationships/image" Target="../media/image8.PNG"/><Relationship Id="rId4" Type="http://schemas.openxmlformats.org/officeDocument/2006/relationships/image" Target="../media/image4.jpeg"/><Relationship Id="rId9" Type="http://schemas.openxmlformats.org/officeDocument/2006/relationships/hyperlink" Target="http://www.ceda.ac.uk/ncas-york-2014/"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3828" y="39852600"/>
            <a:ext cx="8572500" cy="238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4" name="Text Box 3"/>
          <p:cNvSpPr txBox="1">
            <a:spLocks noChangeArrowheads="1"/>
          </p:cNvSpPr>
          <p:nvPr/>
        </p:nvSpPr>
        <p:spPr bwMode="auto">
          <a:xfrm>
            <a:off x="998538" y="5813640"/>
            <a:ext cx="278130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lgn="ctr"/>
            <a:r>
              <a:rPr lang="en-US" altLang="en-US" sz="3200" dirty="0" smtClean="0">
                <a:latin typeface="Corisande Light" pitchFamily="2" charset="0"/>
              </a:rPr>
              <a:t>Alison Pamment</a:t>
            </a:r>
            <a:r>
              <a:rPr lang="en-US" altLang="en-US" sz="3200" baseline="30000" dirty="0" smtClean="0">
                <a:latin typeface="Corisande Light" pitchFamily="2" charset="0"/>
              </a:rPr>
              <a:t>1</a:t>
            </a:r>
            <a:r>
              <a:rPr lang="en-US" altLang="en-US" sz="3200" dirty="0" smtClean="0">
                <a:latin typeface="Corisande Light" pitchFamily="2" charset="0"/>
              </a:rPr>
              <a:t>, Mat Evans</a:t>
            </a:r>
            <a:r>
              <a:rPr lang="en-US" altLang="en-US" sz="3200" baseline="30000" dirty="0" smtClean="0">
                <a:latin typeface="Corisande Light" pitchFamily="2" charset="0"/>
              </a:rPr>
              <a:t>2</a:t>
            </a:r>
            <a:r>
              <a:rPr lang="en-US" altLang="en-US" sz="3200" dirty="0" smtClean="0">
                <a:latin typeface="+mn-lt"/>
              </a:rPr>
              <a:t>, </a:t>
            </a:r>
            <a:r>
              <a:rPr lang="en-GB" sz="3200" dirty="0">
                <a:latin typeface="+mn-lt"/>
              </a:rPr>
              <a:t>James </a:t>
            </a:r>
            <a:r>
              <a:rPr lang="en-GB" sz="3200" dirty="0" smtClean="0">
                <a:latin typeface="+mn-lt"/>
              </a:rPr>
              <a:t>Groves</a:t>
            </a:r>
            <a:r>
              <a:rPr lang="en-GB" sz="3200" baseline="30000" dirty="0" smtClean="0">
                <a:latin typeface="+mn-lt"/>
              </a:rPr>
              <a:t>3</a:t>
            </a:r>
            <a:r>
              <a:rPr lang="en-GB" sz="3200" dirty="0" smtClean="0">
                <a:latin typeface="+mn-lt"/>
              </a:rPr>
              <a:t>, </a:t>
            </a:r>
            <a:r>
              <a:rPr lang="en-GB" sz="3200" dirty="0">
                <a:latin typeface="+mn-lt"/>
              </a:rPr>
              <a:t>Stephen </a:t>
            </a:r>
            <a:r>
              <a:rPr lang="en-GB" sz="3200" dirty="0" smtClean="0">
                <a:latin typeface="+mn-lt"/>
              </a:rPr>
              <a:t>Pascoe</a:t>
            </a:r>
            <a:r>
              <a:rPr lang="en-GB" sz="3200" baseline="30000" dirty="0" smtClean="0">
                <a:latin typeface="+mn-lt"/>
              </a:rPr>
              <a:t>1</a:t>
            </a:r>
            <a:r>
              <a:rPr lang="en-GB" sz="3200" dirty="0" smtClean="0">
                <a:latin typeface="+mn-lt"/>
              </a:rPr>
              <a:t>, </a:t>
            </a:r>
            <a:r>
              <a:rPr lang="en-GB" sz="3200" dirty="0">
                <a:latin typeface="+mn-lt"/>
              </a:rPr>
              <a:t>Sam </a:t>
            </a:r>
            <a:r>
              <a:rPr lang="en-GB" sz="3200" dirty="0" smtClean="0">
                <a:latin typeface="+mn-lt"/>
              </a:rPr>
              <a:t>Pepler</a:t>
            </a:r>
            <a:r>
              <a:rPr lang="en-GB" sz="3200" baseline="30000" dirty="0" smtClean="0">
                <a:latin typeface="+mn-lt"/>
              </a:rPr>
              <a:t>1</a:t>
            </a:r>
            <a:r>
              <a:rPr lang="en-GB" sz="3200" dirty="0" smtClean="0">
                <a:latin typeface="+mn-lt"/>
              </a:rPr>
              <a:t>, </a:t>
            </a:r>
            <a:r>
              <a:rPr lang="en-GB" sz="3200" dirty="0">
                <a:latin typeface="+mn-lt"/>
              </a:rPr>
              <a:t>Ag </a:t>
            </a:r>
            <a:r>
              <a:rPr lang="en-GB" sz="3200" dirty="0" smtClean="0">
                <a:latin typeface="+mn-lt"/>
              </a:rPr>
              <a:t>Stephens</a:t>
            </a:r>
            <a:r>
              <a:rPr lang="en-GB" sz="3200" baseline="30000" dirty="0" smtClean="0">
                <a:latin typeface="+mn-lt"/>
              </a:rPr>
              <a:t>1</a:t>
            </a:r>
            <a:r>
              <a:rPr lang="en-GB" sz="3200" dirty="0" smtClean="0">
                <a:latin typeface="+mn-lt"/>
              </a:rPr>
              <a:t>, </a:t>
            </a:r>
            <a:r>
              <a:rPr lang="en-GB" sz="3200" dirty="0">
                <a:latin typeface="+mn-lt"/>
              </a:rPr>
              <a:t>Dan </a:t>
            </a:r>
            <a:r>
              <a:rPr lang="en-GB" sz="3200" dirty="0" smtClean="0">
                <a:latin typeface="+mn-lt"/>
              </a:rPr>
              <a:t>Walker</a:t>
            </a:r>
            <a:r>
              <a:rPr lang="en-GB" sz="3200" baseline="30000" dirty="0" smtClean="0">
                <a:latin typeface="+mn-lt"/>
              </a:rPr>
              <a:t>3</a:t>
            </a:r>
            <a:r>
              <a:rPr lang="en-GB" sz="3200" dirty="0" smtClean="0">
                <a:latin typeface="+mn-lt"/>
              </a:rPr>
              <a:t>, Louise Whitehouse</a:t>
            </a:r>
            <a:r>
              <a:rPr lang="en-GB" sz="3200" baseline="30000" dirty="0" smtClean="0">
                <a:latin typeface="+mn-lt"/>
              </a:rPr>
              <a:t>3</a:t>
            </a:r>
          </a:p>
          <a:p>
            <a:pPr algn="ctr"/>
            <a:r>
              <a:rPr lang="en-US" sz="3200" baseline="30000" dirty="0">
                <a:latin typeface="Corisande Light" pitchFamily="2" charset="0"/>
              </a:rPr>
              <a:t>1</a:t>
            </a:r>
            <a:r>
              <a:rPr lang="en-US" sz="3200" dirty="0">
                <a:latin typeface="Corisande Light" pitchFamily="2" charset="0"/>
              </a:rPr>
              <a:t>NCAS/BADC, Science and Technology Facilities </a:t>
            </a:r>
            <a:r>
              <a:rPr lang="en-US" sz="3200" dirty="0" smtClean="0">
                <a:latin typeface="Corisande Light" pitchFamily="2" charset="0"/>
              </a:rPr>
              <a:t>Council, </a:t>
            </a:r>
            <a:r>
              <a:rPr lang="en-US" sz="3200" baseline="30000" dirty="0" smtClean="0">
                <a:latin typeface="Corisande Light" pitchFamily="2" charset="0"/>
              </a:rPr>
              <a:t>2</a:t>
            </a:r>
            <a:r>
              <a:rPr lang="en-US" sz="3200" dirty="0" smtClean="0">
                <a:latin typeface="Corisande Light" pitchFamily="2" charset="0"/>
              </a:rPr>
              <a:t>NCAS/University of York, </a:t>
            </a:r>
            <a:r>
              <a:rPr lang="en-US" sz="3200" baseline="30000" dirty="0" smtClean="0">
                <a:latin typeface="Corisande Light" pitchFamily="2" charset="0"/>
              </a:rPr>
              <a:t>3</a:t>
            </a:r>
            <a:r>
              <a:rPr lang="en-US" sz="3200" dirty="0" smtClean="0">
                <a:latin typeface="Corisande Light" pitchFamily="2" charset="0"/>
              </a:rPr>
              <a:t>NCAS/University of Leeds</a:t>
            </a:r>
            <a:endParaRPr lang="en-US" altLang="en-US" sz="3200" dirty="0">
              <a:latin typeface="+mn-lt"/>
            </a:endParaRPr>
          </a:p>
        </p:txBody>
      </p:sp>
      <p:sp>
        <p:nvSpPr>
          <p:cNvPr id="3075" name="Text Box 56"/>
          <p:cNvSpPr txBox="1">
            <a:spLocks noChangeArrowheads="1"/>
          </p:cNvSpPr>
          <p:nvPr/>
        </p:nvSpPr>
        <p:spPr bwMode="auto">
          <a:xfrm>
            <a:off x="19507200" y="39395400"/>
            <a:ext cx="990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spcBef>
                <a:spcPct val="50000"/>
              </a:spcBef>
            </a:pPr>
            <a:endParaRPr lang="en-GB" altLang="en-US"/>
          </a:p>
        </p:txBody>
      </p:sp>
      <p:graphicFrame>
        <p:nvGraphicFramePr>
          <p:cNvPr id="2259" name="Group 211"/>
          <p:cNvGraphicFramePr>
            <a:graphicFrameLocks noGrp="1"/>
          </p:cNvGraphicFramePr>
          <p:nvPr>
            <p:extLst>
              <p:ext uri="{D42A27DB-BD31-4B8C-83A1-F6EECF244321}">
                <p14:modId xmlns:p14="http://schemas.microsoft.com/office/powerpoint/2010/main" val="2947339484"/>
              </p:ext>
            </p:extLst>
          </p:nvPr>
        </p:nvGraphicFramePr>
        <p:xfrm>
          <a:off x="11032282" y="39852600"/>
          <a:ext cx="3616325" cy="2057400"/>
        </p:xfrm>
        <a:graphic>
          <a:graphicData uri="http://schemas.openxmlformats.org/drawingml/2006/table">
            <a:tbl>
              <a:tblPr/>
              <a:tblGrid>
                <a:gridCol w="3616325"/>
              </a:tblGrid>
              <a:tr h="2057400">
                <a:tc>
                  <a:txBody>
                    <a:bodyPr/>
                    <a:lstStyle/>
                    <a:p>
                      <a:pPr marL="0" marR="0" lvl="0" indent="0" algn="l" defTabSz="4173538" rtl="0" eaLnBrk="1" fontAlgn="base" latinLnBrk="0" hangingPunct="1">
                        <a:lnSpc>
                          <a:spcPct val="100000"/>
                        </a:lnSpc>
                        <a:spcBef>
                          <a:spcPct val="20000"/>
                        </a:spcBef>
                        <a:spcAft>
                          <a:spcPct val="0"/>
                        </a:spcAft>
                        <a:buClrTx/>
                        <a:buSzTx/>
                        <a:buFontTx/>
                        <a:buNone/>
                        <a:tabLst/>
                      </a:pPr>
                      <a:endParaRPr kumimoji="0" lang="en-US" sz="95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cap="flat">
                      <a:noFill/>
                    </a:lnL>
                    <a:lnR cap="flat">
                      <a:noFill/>
                    </a:lnR>
                    <a:lnT cap="flat">
                      <a:noFill/>
                    </a:lnT>
                    <a:lnB cap="flat">
                      <a:noFill/>
                    </a:lnB>
                    <a:lnTlToBr>
                      <a:noFill/>
                    </a:lnTlToBr>
                    <a:lnBlToTr>
                      <a:noFill/>
                    </a:lnBlToTr>
                    <a:noFill/>
                  </a:tcPr>
                </a:tc>
              </a:tr>
            </a:tbl>
          </a:graphicData>
        </a:graphic>
      </p:graphicFrame>
      <p:sp>
        <p:nvSpPr>
          <p:cNvPr id="3087" name="TextBox 38"/>
          <p:cNvSpPr txBox="1">
            <a:spLocks noChangeArrowheads="1"/>
          </p:cNvSpPr>
          <p:nvPr/>
        </p:nvSpPr>
        <p:spPr bwMode="auto">
          <a:xfrm>
            <a:off x="3903663" y="4541838"/>
            <a:ext cx="2200275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lgn="ctr"/>
            <a:r>
              <a:rPr lang="en-GB" sz="6600" b="1" dirty="0">
                <a:solidFill>
                  <a:srgbClr val="0000FF"/>
                </a:solidFill>
                <a:latin typeface="+mj-lt"/>
              </a:rPr>
              <a:t>Scientific Computing Training for NERC Researchers</a:t>
            </a:r>
            <a:endParaRPr lang="en-GB" altLang="en-US" sz="6600" b="1" dirty="0">
              <a:solidFill>
                <a:srgbClr val="0000FF"/>
              </a:solidFill>
              <a:latin typeface="+mj-lt"/>
            </a:endParaRPr>
          </a:p>
        </p:txBody>
      </p:sp>
      <p:sp>
        <p:nvSpPr>
          <p:cNvPr id="6" name="TextBox 5"/>
          <p:cNvSpPr txBox="1"/>
          <p:nvPr/>
        </p:nvSpPr>
        <p:spPr>
          <a:xfrm>
            <a:off x="10647372" y="8512449"/>
            <a:ext cx="18434048" cy="3785652"/>
          </a:xfrm>
          <a:prstGeom prst="rect">
            <a:avLst/>
          </a:prstGeom>
          <a:noFill/>
        </p:spPr>
        <p:txBody>
          <a:bodyPr wrap="square" rtlCol="0">
            <a:spAutoFit/>
          </a:bodyPr>
          <a:lstStyle/>
          <a:p>
            <a:r>
              <a:rPr lang="en-GB" sz="6000" b="1" dirty="0" smtClean="0">
                <a:solidFill>
                  <a:srgbClr val="0000FF"/>
                </a:solidFill>
                <a:latin typeface="+mj-lt"/>
              </a:rPr>
              <a:t>Are your data management skills fit for the future?</a:t>
            </a:r>
          </a:p>
          <a:p>
            <a:endParaRPr lang="en-GB" sz="6000" b="1" dirty="0">
              <a:latin typeface="+mj-lt"/>
            </a:endParaRPr>
          </a:p>
          <a:p>
            <a:r>
              <a:rPr lang="en-GB" sz="6000" b="1" dirty="0" smtClean="0">
                <a:solidFill>
                  <a:srgbClr val="0000FF"/>
                </a:solidFill>
                <a:latin typeface="+mj-lt"/>
              </a:rPr>
              <a:t>Get into training with the NCAS Introduction to Scientific Computing course …</a:t>
            </a:r>
            <a:endParaRPr lang="en-GB" sz="6000" b="1" dirty="0">
              <a:solidFill>
                <a:srgbClr val="0000FF"/>
              </a:solidFill>
              <a:latin typeface="+mj-lt"/>
            </a:endParaRPr>
          </a:p>
        </p:txBody>
      </p:sp>
      <p:grpSp>
        <p:nvGrpSpPr>
          <p:cNvPr id="18" name="Group 17"/>
          <p:cNvGrpSpPr/>
          <p:nvPr/>
        </p:nvGrpSpPr>
        <p:grpSpPr>
          <a:xfrm>
            <a:off x="1022079" y="14008258"/>
            <a:ext cx="17624575" cy="26557478"/>
            <a:chOff x="1022079" y="14008258"/>
            <a:chExt cx="17624575" cy="26557478"/>
          </a:xfrm>
        </p:grpSpPr>
        <p:grpSp>
          <p:nvGrpSpPr>
            <p:cNvPr id="13" name="Group 12"/>
            <p:cNvGrpSpPr/>
            <p:nvPr/>
          </p:nvGrpSpPr>
          <p:grpSpPr>
            <a:xfrm>
              <a:off x="1022079" y="14008258"/>
              <a:ext cx="5471338" cy="23602227"/>
              <a:chOff x="1022079" y="14008258"/>
              <a:chExt cx="5471338" cy="23602227"/>
            </a:xfrm>
          </p:grpSpPr>
          <p:grpSp>
            <p:nvGrpSpPr>
              <p:cNvPr id="7" name="Group 6"/>
              <p:cNvGrpSpPr>
                <a:grpSpLocks noChangeAspect="1"/>
              </p:cNvGrpSpPr>
              <p:nvPr/>
            </p:nvGrpSpPr>
            <p:grpSpPr>
              <a:xfrm>
                <a:off x="1022079" y="14008258"/>
                <a:ext cx="5471338" cy="23602227"/>
                <a:chOff x="970274" y="13587106"/>
                <a:chExt cx="4973944" cy="21456570"/>
              </a:xfrm>
            </p:grpSpPr>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24780" t="34312" r="28252" b="2433"/>
                <a:stretch/>
              </p:blipFill>
              <p:spPr>
                <a:xfrm>
                  <a:off x="1293814" y="29236328"/>
                  <a:ext cx="4114715" cy="5807348"/>
                </a:xfrm>
                <a:prstGeom prst="rect">
                  <a:avLst/>
                </a:prstGeom>
              </p:spPr>
            </p:pic>
            <p:pic>
              <p:nvPicPr>
                <p:cNvPr id="12" name="Picture 11"/>
                <p:cNvPicPr>
                  <a:picLocks noChangeAspect="1"/>
                </p:cNvPicPr>
                <p:nvPr/>
              </p:nvPicPr>
              <p:blipFill rotWithShape="1">
                <a:blip r:embed="rId4" cstate="print">
                  <a:extLst>
                    <a:ext uri="{28A0092B-C50C-407E-A947-70E740481C1C}">
                      <a14:useLocalDpi xmlns:a14="http://schemas.microsoft.com/office/drawing/2010/main" val="0"/>
                    </a:ext>
                  </a:extLst>
                </a:blip>
                <a:srcRect l="56929" t="1" r="24632" b="9709"/>
                <a:stretch/>
              </p:blipFill>
              <p:spPr>
                <a:xfrm rot="21408828">
                  <a:off x="970274" y="13587106"/>
                  <a:ext cx="4973944" cy="16278171"/>
                </a:xfrm>
                <a:prstGeom prst="rect">
                  <a:avLst/>
                </a:prstGeom>
              </p:spPr>
            </p:pic>
          </p:gr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56288" y="31131466"/>
                <a:ext cx="162000" cy="1630800"/>
              </a:xfrm>
              <a:prstGeom prst="rect">
                <a:avLst/>
              </a:prstGeom>
              <a:effectLst>
                <a:softEdge rad="31750"/>
              </a:effectLst>
              <a:scene3d>
                <a:camera prst="orthographicFront">
                  <a:rot lat="0" lon="0" rev="5400000"/>
                </a:camera>
                <a:lightRig rig="threePt" dir="t"/>
              </a:scene3d>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V="1">
                <a:off x="2045326" y="31946866"/>
                <a:ext cx="522709" cy="106314"/>
              </a:xfrm>
              <a:prstGeom prst="rect">
                <a:avLst/>
              </a:prstGeom>
            </p:spPr>
          </p:pic>
        </p:grpSp>
        <p:sp>
          <p:nvSpPr>
            <p:cNvPr id="9" name="TextBox 8"/>
            <p:cNvSpPr txBox="1"/>
            <p:nvPr/>
          </p:nvSpPr>
          <p:spPr>
            <a:xfrm>
              <a:off x="6334374" y="14804838"/>
              <a:ext cx="12312280" cy="25760898"/>
            </a:xfrm>
            <a:prstGeom prst="rect">
              <a:avLst/>
            </a:prstGeom>
            <a:noFill/>
          </p:spPr>
          <p:txBody>
            <a:bodyPr wrap="square" rtlCol="0">
              <a:spAutoFit/>
            </a:bodyPr>
            <a:lstStyle/>
            <a:p>
              <a:r>
                <a:rPr lang="en-GB" sz="3600" dirty="0" smtClean="0">
                  <a:latin typeface="+mn-lt"/>
                </a:rPr>
                <a:t>A team of NCAS staff, led by Professor Mat Evans, gave a pilot presentation of the “Introduction to Scientific Computing” course at the University of York, March 17</a:t>
              </a:r>
              <a:r>
                <a:rPr lang="en-GB" sz="3600" baseline="30000" dirty="0" smtClean="0">
                  <a:latin typeface="+mn-lt"/>
                </a:rPr>
                <a:t>th</a:t>
              </a:r>
              <a:r>
                <a:rPr lang="en-GB" sz="3600" dirty="0" smtClean="0">
                  <a:latin typeface="+mn-lt"/>
                </a:rPr>
                <a:t> – 20</a:t>
              </a:r>
              <a:r>
                <a:rPr lang="en-GB" sz="3600" baseline="30000" dirty="0" smtClean="0">
                  <a:latin typeface="+mn-lt"/>
                </a:rPr>
                <a:t>th</a:t>
              </a:r>
              <a:r>
                <a:rPr lang="en-GB" sz="3600" dirty="0" smtClean="0">
                  <a:latin typeface="+mn-lt"/>
                </a:rPr>
                <a:t>  2014. The course work included many practical exercises, carried out using laptop computers loaned by NCAS. Course administration was provided by NCAS staff from the University of Leeds. The course is designed to provide scientists with the building blocks needed to manage and analyse data effectively.</a:t>
              </a:r>
              <a:endParaRPr lang="en-GB" sz="3600" dirty="0">
                <a:latin typeface="+mn-lt"/>
              </a:endParaRPr>
            </a:p>
            <a:p>
              <a:endParaRPr lang="en-GB" sz="4400" dirty="0" smtClean="0">
                <a:latin typeface="+mn-lt"/>
              </a:endParaRPr>
            </a:p>
            <a:p>
              <a:r>
                <a:rPr lang="en-GB" sz="4400" b="1" dirty="0" smtClean="0">
                  <a:latin typeface="+mn-lt"/>
                </a:rPr>
                <a:t>The main  course modules are:-</a:t>
              </a:r>
            </a:p>
            <a:p>
              <a:endParaRPr lang="en-GB" sz="4400" b="1" dirty="0">
                <a:latin typeface="+mn-lt"/>
              </a:endParaRPr>
            </a:p>
            <a:p>
              <a:pPr marL="571500" indent="-571500">
                <a:buClr>
                  <a:srgbClr val="FF0000"/>
                </a:buClr>
                <a:buSzPct val="130000"/>
                <a:buBlip>
                  <a:blip r:embed="rId7"/>
                </a:buBlip>
              </a:pPr>
              <a:r>
                <a:rPr lang="en-GB" sz="4400" b="1" dirty="0" smtClean="0">
                  <a:latin typeface="+mn-lt"/>
                </a:rPr>
                <a:t>The </a:t>
              </a:r>
              <a:r>
                <a:rPr lang="en-GB" sz="4400" b="1" dirty="0" err="1" smtClean="0">
                  <a:latin typeface="+mn-lt"/>
                </a:rPr>
                <a:t>linux</a:t>
              </a:r>
              <a:r>
                <a:rPr lang="en-GB" sz="4400" b="1" dirty="0" smtClean="0">
                  <a:latin typeface="+mn-lt"/>
                </a:rPr>
                <a:t> shell</a:t>
              </a:r>
            </a:p>
            <a:p>
              <a:pPr marL="571500" indent="-571500">
                <a:buSzPct val="130000"/>
                <a:buBlip>
                  <a:blip r:embed="rId7"/>
                </a:buBlip>
              </a:pPr>
              <a:endParaRPr lang="en-GB" sz="4400" b="1" dirty="0">
                <a:latin typeface="+mn-lt"/>
              </a:endParaRPr>
            </a:p>
            <a:p>
              <a:pPr marL="571500" indent="-571500">
                <a:buSzPct val="130000"/>
                <a:buBlip>
                  <a:blip r:embed="rId7"/>
                </a:buBlip>
              </a:pPr>
              <a:r>
                <a:rPr lang="en-GB" sz="4400" b="1" dirty="0" smtClean="0">
                  <a:latin typeface="+mn-lt"/>
                </a:rPr>
                <a:t>Python programming basics</a:t>
              </a:r>
            </a:p>
            <a:p>
              <a:pPr marL="571500" indent="-571500">
                <a:buSzPct val="130000"/>
                <a:buBlip>
                  <a:blip r:embed="rId7"/>
                </a:buBlip>
              </a:pPr>
              <a:endParaRPr lang="en-GB" sz="4400" b="1" dirty="0">
                <a:latin typeface="+mn-lt"/>
              </a:endParaRPr>
            </a:p>
            <a:p>
              <a:pPr marL="571500" indent="-571500">
                <a:buSzPct val="130000"/>
                <a:buBlip>
                  <a:blip r:embed="rId7"/>
                </a:buBlip>
              </a:pPr>
              <a:r>
                <a:rPr lang="en-GB" sz="4400" b="1" dirty="0">
                  <a:latin typeface="+mn-lt"/>
                </a:rPr>
                <a:t>Data analysis and visualisation tools </a:t>
              </a:r>
              <a:r>
                <a:rPr lang="en-GB" sz="4400" b="1" dirty="0" smtClean="0">
                  <a:latin typeface="+mn-lt"/>
                </a:rPr>
                <a:t>in Python </a:t>
              </a:r>
            </a:p>
            <a:p>
              <a:pPr marL="571500" indent="-571500">
                <a:buSzPct val="130000"/>
                <a:buBlip>
                  <a:blip r:embed="rId7"/>
                </a:buBlip>
              </a:pPr>
              <a:endParaRPr lang="en-GB" sz="4400" b="1" dirty="0">
                <a:latin typeface="+mn-lt"/>
              </a:endParaRPr>
            </a:p>
            <a:p>
              <a:pPr marL="571500" indent="-571500">
                <a:buSzPct val="130000"/>
                <a:buBlip>
                  <a:blip r:embed="rId7"/>
                </a:buBlip>
              </a:pPr>
              <a:r>
                <a:rPr lang="en-GB" sz="4400" b="1" dirty="0" smtClean="0">
                  <a:latin typeface="+mn-lt"/>
                </a:rPr>
                <a:t>Automated logging of instrumental data</a:t>
              </a:r>
            </a:p>
            <a:p>
              <a:pPr marL="571500" indent="-571500">
                <a:buSzPct val="130000"/>
                <a:buBlip>
                  <a:blip r:embed="rId7"/>
                </a:buBlip>
              </a:pPr>
              <a:endParaRPr lang="en-GB" sz="4400" b="1" dirty="0">
                <a:latin typeface="+mn-lt"/>
              </a:endParaRPr>
            </a:p>
            <a:p>
              <a:pPr marL="571500" indent="-571500">
                <a:buSzPct val="130000"/>
                <a:buBlip>
                  <a:blip r:embed="rId7"/>
                </a:buBlip>
              </a:pPr>
              <a:r>
                <a:rPr lang="en-GB" sz="4400" b="1" dirty="0" smtClean="0">
                  <a:latin typeface="+mn-lt"/>
                </a:rPr>
                <a:t>Standard data file formats and metadata conventions</a:t>
              </a:r>
            </a:p>
            <a:p>
              <a:pPr marL="571500" indent="-571500">
                <a:buSzPct val="130000"/>
                <a:buBlip>
                  <a:blip r:embed="rId7"/>
                </a:buBlip>
              </a:pPr>
              <a:endParaRPr lang="en-GB" sz="4400" b="1" dirty="0" smtClean="0">
                <a:latin typeface="+mn-lt"/>
              </a:endParaRPr>
            </a:p>
            <a:p>
              <a:pPr marL="571500" indent="-571500">
                <a:buSzPct val="130000"/>
                <a:buBlip>
                  <a:blip r:embed="rId7"/>
                </a:buBlip>
              </a:pPr>
              <a:r>
                <a:rPr lang="en-GB" sz="4400" b="1" dirty="0">
                  <a:latin typeface="+mn-lt"/>
                </a:rPr>
                <a:t>CEDA </a:t>
              </a:r>
              <a:r>
                <a:rPr lang="en-GB" sz="4400" b="1" dirty="0" smtClean="0">
                  <a:latin typeface="+mn-lt"/>
                </a:rPr>
                <a:t>archive </a:t>
              </a:r>
              <a:r>
                <a:rPr lang="en-GB" sz="4400" b="1" dirty="0">
                  <a:latin typeface="+mn-lt"/>
                </a:rPr>
                <a:t>services</a:t>
              </a:r>
            </a:p>
            <a:p>
              <a:pPr marL="571500" indent="-571500">
                <a:buSzPct val="130000"/>
                <a:buBlip>
                  <a:blip r:embed="rId7"/>
                </a:buBlip>
              </a:pPr>
              <a:endParaRPr lang="en-GB" sz="4400" b="1" dirty="0">
                <a:latin typeface="+mn-lt"/>
              </a:endParaRPr>
            </a:p>
            <a:p>
              <a:pPr marL="571500" indent="-571500">
                <a:buSzPct val="130000"/>
                <a:buBlip>
                  <a:blip r:embed="rId7"/>
                </a:buBlip>
              </a:pPr>
              <a:r>
                <a:rPr lang="en-GB" sz="4400" b="1" dirty="0">
                  <a:latin typeface="+mn-lt"/>
                </a:rPr>
                <a:t>Introduction to the JASMIN </a:t>
              </a:r>
              <a:r>
                <a:rPr lang="en-GB" sz="4400" b="1" dirty="0" smtClean="0">
                  <a:latin typeface="+mn-lt"/>
                </a:rPr>
                <a:t>computing facilities</a:t>
              </a:r>
            </a:p>
            <a:p>
              <a:pPr marL="571500" indent="-571500">
                <a:buSzPct val="130000"/>
                <a:buBlip>
                  <a:blip r:embed="rId7"/>
                </a:buBlip>
              </a:pPr>
              <a:endParaRPr lang="en-GB" sz="4400" b="1" dirty="0">
                <a:latin typeface="+mn-lt"/>
              </a:endParaRPr>
            </a:p>
            <a:p>
              <a:pPr marL="571500" indent="-571500">
                <a:buSzPct val="130000"/>
                <a:buBlip>
                  <a:blip r:embed="rId7"/>
                </a:buBlip>
              </a:pPr>
              <a:r>
                <a:rPr lang="en-GB" sz="4400" b="1" dirty="0" smtClean="0">
                  <a:latin typeface="+mn-lt"/>
                </a:rPr>
                <a:t>Software version control</a:t>
              </a:r>
            </a:p>
            <a:p>
              <a:pPr marL="571500" indent="-571500">
                <a:buSzPct val="130000"/>
                <a:buBlip>
                  <a:blip r:embed="rId7"/>
                </a:buBlip>
              </a:pPr>
              <a:endParaRPr lang="en-GB" sz="4400" b="1" dirty="0">
                <a:latin typeface="+mn-lt"/>
              </a:endParaRPr>
            </a:p>
            <a:p>
              <a:pPr marL="571500" indent="-571500">
                <a:buSzPct val="130000"/>
                <a:buBlip>
                  <a:blip r:embed="rId7"/>
                </a:buBlip>
              </a:pPr>
              <a:r>
                <a:rPr lang="en-GB" sz="4400" b="1" dirty="0" smtClean="0">
                  <a:latin typeface="+mn-lt"/>
                </a:rPr>
                <a:t>Introduction to parallelising your code</a:t>
              </a:r>
            </a:p>
            <a:p>
              <a:endParaRPr lang="en-GB" sz="4400" dirty="0">
                <a:latin typeface="+mn-lt"/>
              </a:endParaRPr>
            </a:p>
            <a:p>
              <a:r>
                <a:rPr lang="en-GB" sz="3600" dirty="0">
                  <a:latin typeface="+mn-lt"/>
                </a:rPr>
                <a:t>Our approach is to </a:t>
              </a:r>
              <a:r>
                <a:rPr lang="en-GB" sz="3600" dirty="0" smtClean="0">
                  <a:latin typeface="+mn-lt"/>
                </a:rPr>
                <a:t>reuse</a:t>
              </a:r>
              <a:r>
                <a:rPr lang="en-GB" sz="3600" dirty="0">
                  <a:latin typeface="+mn-lt"/>
                </a:rPr>
                <a:t>, wherever possible, training materials that already </a:t>
              </a:r>
              <a:r>
                <a:rPr lang="en-GB" sz="3600" dirty="0" smtClean="0">
                  <a:latin typeface="+mn-lt"/>
                </a:rPr>
                <a:t>exist </a:t>
              </a:r>
              <a:r>
                <a:rPr lang="en-GB" sz="3600" dirty="0">
                  <a:latin typeface="+mn-lt"/>
                </a:rPr>
                <a:t>in the public domain. Materials developed by the Software Carpentry organisation </a:t>
              </a:r>
              <a:r>
                <a:rPr lang="en-GB" sz="3600" dirty="0">
                  <a:latin typeface="+mn-lt"/>
                  <a:hlinkClick r:id="rId8"/>
                </a:rPr>
                <a:t>http://software-carpentry.org/</a:t>
              </a:r>
              <a:r>
                <a:rPr lang="en-GB" sz="3600" dirty="0">
                  <a:latin typeface="+mn-lt"/>
                </a:rPr>
                <a:t>) are especially useful in this  context. Additional material has been developed by NCAS staff from CEDA (Centre for Environmental Data Archival, </a:t>
              </a:r>
              <a:r>
                <a:rPr lang="en-GB" sz="3600" dirty="0" smtClean="0">
                  <a:latin typeface="+mn-lt"/>
                </a:rPr>
                <a:t>STFC) </a:t>
              </a:r>
              <a:r>
                <a:rPr lang="en-GB" sz="3600" dirty="0">
                  <a:latin typeface="+mn-lt"/>
                </a:rPr>
                <a:t>and the universities of York and Leeds</a:t>
              </a:r>
              <a:r>
                <a:rPr lang="en-GB" sz="3600" dirty="0" smtClean="0">
                  <a:latin typeface="+mn-lt"/>
                </a:rPr>
                <a:t>. The </a:t>
              </a:r>
              <a:r>
                <a:rPr lang="en-GB" sz="3600" dirty="0">
                  <a:latin typeface="+mn-lt"/>
                </a:rPr>
                <a:t>full course materials can be viewed at </a:t>
              </a:r>
              <a:r>
                <a:rPr lang="en-GB" sz="3600" dirty="0">
                  <a:latin typeface="+mn-lt"/>
                  <a:hlinkClick r:id="rId9"/>
                </a:rPr>
                <a:t>http://www.ceda.ac.uk/ncas-york-2014</a:t>
              </a:r>
              <a:r>
                <a:rPr lang="en-GB" sz="3600" dirty="0" smtClean="0">
                  <a:latin typeface="+mn-lt"/>
                  <a:hlinkClick r:id="rId9"/>
                </a:rPr>
                <a:t>/</a:t>
              </a:r>
              <a:r>
                <a:rPr lang="en-GB" sz="3600" dirty="0" smtClean="0">
                  <a:latin typeface="+mn-lt"/>
                </a:rPr>
                <a:t>. </a:t>
              </a:r>
              <a:endParaRPr lang="en-GB" sz="3600" dirty="0">
                <a:latin typeface="+mn-lt"/>
              </a:endParaRPr>
            </a:p>
            <a:p>
              <a:endParaRPr lang="en-GB" sz="4400" dirty="0">
                <a:latin typeface="+mn-lt"/>
              </a:endParaRPr>
            </a:p>
          </p:txBody>
        </p:sp>
      </p:grpSp>
      <p:pic>
        <p:nvPicPr>
          <p:cNvPr id="15" name="Picture 1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944107" y="40094569"/>
            <a:ext cx="8326013" cy="1665202"/>
          </a:xfrm>
          <a:prstGeom prst="rect">
            <a:avLst/>
          </a:prstGeom>
        </p:spPr>
      </p:pic>
      <p:sp>
        <p:nvSpPr>
          <p:cNvPr id="17" name="Rectangle 16"/>
          <p:cNvSpPr/>
          <p:nvPr/>
        </p:nvSpPr>
        <p:spPr bwMode="auto">
          <a:xfrm>
            <a:off x="717749" y="14417105"/>
            <a:ext cx="18381595" cy="25337905"/>
          </a:xfrm>
          <a:prstGeom prst="rect">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pitchFamily="18" charset="0"/>
            </a:endParaRPr>
          </a:p>
        </p:txBody>
      </p:sp>
      <p:grpSp>
        <p:nvGrpSpPr>
          <p:cNvPr id="5" name="Group 4"/>
          <p:cNvGrpSpPr/>
          <p:nvPr/>
        </p:nvGrpSpPr>
        <p:grpSpPr>
          <a:xfrm>
            <a:off x="1135246" y="7163122"/>
            <a:ext cx="9018124" cy="6858000"/>
            <a:chOff x="2196000" y="7360321"/>
            <a:chExt cx="9018124" cy="6858000"/>
          </a:xfrm>
        </p:grpSpPr>
        <p:pic>
          <p:nvPicPr>
            <p:cNvPr id="3" name="Picture 2"/>
            <p:cNvPicPr>
              <a:picLocks noChangeAspect="1"/>
            </p:cNvPicPr>
            <p:nvPr/>
          </p:nvPicPr>
          <p:blipFill rotWithShape="1">
            <a:blip r:embed="rId11">
              <a:extLst>
                <a:ext uri="{28A0092B-C50C-407E-A947-70E740481C1C}">
                  <a14:useLocalDpi xmlns:a14="http://schemas.microsoft.com/office/drawing/2010/main" val="0"/>
                </a:ext>
              </a:extLst>
            </a:blip>
            <a:srcRect l="25698" t="2" r="25483" b="5513"/>
            <a:stretch/>
          </p:blipFill>
          <p:spPr>
            <a:xfrm>
              <a:off x="6750124" y="7712162"/>
              <a:ext cx="4464000" cy="6480000"/>
            </a:xfrm>
            <a:prstGeom prst="rect">
              <a:avLst/>
            </a:prstGeom>
          </p:spPr>
        </p:pic>
        <p:pic>
          <p:nvPicPr>
            <p:cNvPr id="2" name="Picture 1"/>
            <p:cNvPicPr>
              <a:picLocks noChangeAspect="1"/>
            </p:cNvPicPr>
            <p:nvPr/>
          </p:nvPicPr>
          <p:blipFill rotWithShape="1">
            <a:blip r:embed="rId12">
              <a:extLst>
                <a:ext uri="{28A0092B-C50C-407E-A947-70E740481C1C}">
                  <a14:useLocalDpi xmlns:a14="http://schemas.microsoft.com/office/drawing/2010/main" val="0"/>
                </a:ext>
              </a:extLst>
            </a:blip>
            <a:srcRect l="19324" r="29884"/>
            <a:stretch/>
          </p:blipFill>
          <p:spPr>
            <a:xfrm>
              <a:off x="2196000" y="7360321"/>
              <a:ext cx="4644000" cy="6858000"/>
            </a:xfrm>
            <a:prstGeom prst="rect">
              <a:avLst/>
            </a:prstGeom>
          </p:spPr>
        </p:pic>
      </p:grpSp>
      <p:sp>
        <p:nvSpPr>
          <p:cNvPr id="4" name="Rectangle 3"/>
          <p:cNvSpPr/>
          <p:nvPr/>
        </p:nvSpPr>
        <p:spPr bwMode="auto">
          <a:xfrm>
            <a:off x="717750" y="7000281"/>
            <a:ext cx="28695450" cy="7020841"/>
          </a:xfrm>
          <a:prstGeom prst="rect">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pitchFamily="18" charset="0"/>
            </a:endParaRPr>
          </a:p>
        </p:txBody>
      </p:sp>
      <p:grpSp>
        <p:nvGrpSpPr>
          <p:cNvPr id="24" name="Group 23"/>
          <p:cNvGrpSpPr/>
          <p:nvPr/>
        </p:nvGrpSpPr>
        <p:grpSpPr>
          <a:xfrm>
            <a:off x="19769836" y="31038504"/>
            <a:ext cx="9474933" cy="10006308"/>
            <a:chOff x="19769836" y="31038504"/>
            <a:chExt cx="9474933" cy="10006308"/>
          </a:xfrm>
        </p:grpSpPr>
        <p:pic>
          <p:nvPicPr>
            <p:cNvPr id="1027" name="Picture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0338305" y="35557937"/>
              <a:ext cx="7218290" cy="548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19769836" y="31038504"/>
              <a:ext cx="9474933" cy="4278094"/>
            </a:xfrm>
            <a:prstGeom prst="rect">
              <a:avLst/>
            </a:prstGeom>
            <a:noFill/>
          </p:spPr>
          <p:txBody>
            <a:bodyPr wrap="square" rtlCol="0">
              <a:spAutoFit/>
            </a:bodyPr>
            <a:lstStyle/>
            <a:p>
              <a:r>
                <a:rPr lang="en-GB" sz="4400" b="1" dirty="0" smtClean="0">
                  <a:solidFill>
                    <a:srgbClr val="0000FF"/>
                  </a:solidFill>
                  <a:latin typeface="+mj-lt"/>
                </a:rPr>
                <a:t>The next course will be held at the University of  Reading in the autumn of 2014</a:t>
              </a:r>
              <a:r>
                <a:rPr lang="en-GB" sz="4800" b="1" dirty="0" smtClean="0">
                  <a:solidFill>
                    <a:srgbClr val="0000FF"/>
                  </a:solidFill>
                  <a:latin typeface="+mj-lt"/>
                </a:rPr>
                <a:t>.</a:t>
              </a:r>
            </a:p>
            <a:p>
              <a:endParaRPr lang="en-GB" sz="4800" b="1" dirty="0">
                <a:solidFill>
                  <a:srgbClr val="0000FF"/>
                </a:solidFill>
                <a:latin typeface="+mj-lt"/>
              </a:endParaRPr>
            </a:p>
            <a:p>
              <a:r>
                <a:rPr lang="en-GB" sz="4400" b="1" dirty="0" smtClean="0">
                  <a:solidFill>
                    <a:srgbClr val="0000FF"/>
                  </a:solidFill>
                  <a:latin typeface="+mj-lt"/>
                </a:rPr>
                <a:t>For further details please contact:</a:t>
              </a:r>
            </a:p>
            <a:p>
              <a:r>
                <a:rPr lang="en-GB" sz="4400" b="1" dirty="0" smtClean="0">
                  <a:solidFill>
                    <a:srgbClr val="0000FF"/>
                  </a:solidFill>
                  <a:latin typeface="+mj-lt"/>
                </a:rPr>
                <a:t>Alison.Pamment@stfc.ac.uk</a:t>
              </a:r>
              <a:endParaRPr lang="en-GB" sz="4400" b="1" dirty="0">
                <a:solidFill>
                  <a:srgbClr val="0000FF"/>
                </a:solidFill>
                <a:latin typeface="+mj-lt"/>
              </a:endParaRPr>
            </a:p>
          </p:txBody>
        </p:sp>
      </p:grpSp>
      <p:sp>
        <p:nvSpPr>
          <p:cNvPr id="19" name="Rectangle 18"/>
          <p:cNvSpPr/>
          <p:nvPr/>
        </p:nvSpPr>
        <p:spPr bwMode="auto">
          <a:xfrm>
            <a:off x="19507200" y="30584805"/>
            <a:ext cx="9906000" cy="10819620"/>
          </a:xfrm>
          <a:prstGeom prst="rect">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pitchFamily="18" charset="0"/>
            </a:endParaRPr>
          </a:p>
        </p:txBody>
      </p:sp>
      <p:grpSp>
        <p:nvGrpSpPr>
          <p:cNvPr id="22" name="Group 21"/>
          <p:cNvGrpSpPr/>
          <p:nvPr/>
        </p:nvGrpSpPr>
        <p:grpSpPr>
          <a:xfrm>
            <a:off x="19507200" y="14417104"/>
            <a:ext cx="9906000" cy="17175398"/>
            <a:chOff x="19507200" y="14417104"/>
            <a:chExt cx="9906000" cy="17175398"/>
          </a:xfrm>
        </p:grpSpPr>
        <p:sp>
          <p:nvSpPr>
            <p:cNvPr id="14" name="TextBox 13"/>
            <p:cNvSpPr txBox="1"/>
            <p:nvPr/>
          </p:nvSpPr>
          <p:spPr>
            <a:xfrm>
              <a:off x="19654302" y="14572458"/>
              <a:ext cx="9592121" cy="17020044"/>
            </a:xfrm>
            <a:prstGeom prst="rect">
              <a:avLst/>
            </a:prstGeom>
            <a:noFill/>
          </p:spPr>
          <p:txBody>
            <a:bodyPr wrap="square" rtlCol="0">
              <a:spAutoFit/>
            </a:bodyPr>
            <a:lstStyle/>
            <a:p>
              <a:pPr marL="0" indent="0"/>
              <a:r>
                <a:rPr lang="en-GB" altLang="en-US" sz="4000" b="1" dirty="0" smtClean="0">
                  <a:latin typeface="+mn-lt"/>
                </a:rPr>
                <a:t>Why good data management skills matter</a:t>
              </a:r>
            </a:p>
            <a:p>
              <a:pPr marL="0" indent="0"/>
              <a:endParaRPr lang="en-GB" altLang="en-US" sz="4000" b="1" dirty="0" smtClean="0">
                <a:latin typeface="+mn-lt"/>
              </a:endParaRPr>
            </a:p>
            <a:p>
              <a:pPr marL="0" indent="0">
                <a:buFont typeface="Arial" charset="0"/>
                <a:buChar char="•"/>
              </a:pPr>
              <a:r>
                <a:rPr lang="en-GB" altLang="en-US" sz="3600" dirty="0" smtClean="0">
                  <a:latin typeface="+mn-lt"/>
                </a:rPr>
                <a:t> Data are often a primary product of scientific research. We all have a responsibility to ensure that data produced from publicly funded research are preserved and made available for others to use</a:t>
              </a:r>
            </a:p>
            <a:p>
              <a:pPr marL="0" indent="0">
                <a:buFont typeface="Arial" charset="0"/>
                <a:buChar char="•"/>
              </a:pPr>
              <a:endParaRPr lang="en-GB" altLang="en-US" sz="3600" dirty="0">
                <a:latin typeface="+mn-lt"/>
              </a:endParaRPr>
            </a:p>
            <a:p>
              <a:pPr marL="0" indent="0">
                <a:buFont typeface="Arial" charset="0"/>
                <a:buChar char="•"/>
              </a:pPr>
              <a:r>
                <a:rPr lang="en-GB" altLang="en-US" sz="3600" dirty="0" smtClean="0">
                  <a:latin typeface="+mn-lt"/>
                </a:rPr>
                <a:t> Whether dealing with large quantities of numerical model output (big data) or many small files containing observations, having the ability to automate routine data processing tasks can save significant amounts of time</a:t>
              </a:r>
            </a:p>
            <a:p>
              <a:pPr marL="0" indent="0">
                <a:buFont typeface="Arial" charset="0"/>
                <a:buChar char="•"/>
              </a:pPr>
              <a:endParaRPr lang="en-GB" altLang="en-US" sz="3600" dirty="0" smtClean="0">
                <a:latin typeface="+mn-lt"/>
              </a:endParaRPr>
            </a:p>
            <a:p>
              <a:pPr marL="0" indent="0">
                <a:buFont typeface="Arial" charset="0"/>
                <a:buChar char="•"/>
              </a:pPr>
              <a:r>
                <a:rPr lang="en-GB" altLang="en-US" sz="3600" dirty="0" smtClean="0">
                  <a:latin typeface="+mn-lt"/>
                </a:rPr>
                <a:t> Using standard file formats and accepted metadata conventions helps to ensure that your data will remain accessible and readable for many years to come</a:t>
              </a:r>
            </a:p>
            <a:p>
              <a:pPr marL="0" indent="0">
                <a:buFont typeface="Arial" charset="0"/>
                <a:buChar char="•"/>
              </a:pPr>
              <a:endParaRPr lang="en-GB" altLang="en-US" sz="3600" dirty="0">
                <a:latin typeface="+mn-lt"/>
              </a:endParaRPr>
            </a:p>
            <a:p>
              <a:pPr marL="0" indent="0">
                <a:buFont typeface="Arial" charset="0"/>
                <a:buChar char="•"/>
              </a:pPr>
              <a:r>
                <a:rPr lang="en-GB" altLang="en-US" sz="3600" dirty="0">
                  <a:latin typeface="+mn-lt"/>
                </a:rPr>
                <a:t> </a:t>
              </a:r>
              <a:r>
                <a:rPr lang="en-GB" altLang="en-US" sz="3600" dirty="0" smtClean="0">
                  <a:latin typeface="+mn-lt"/>
                </a:rPr>
                <a:t>A Digital Object Identifier (DOI) can be issued for datasets that satisfy certain conditions, making them easy to cite and increasing impact</a:t>
              </a:r>
            </a:p>
            <a:p>
              <a:pPr marL="0" indent="0">
                <a:buFont typeface="Arial" charset="0"/>
                <a:buChar char="•"/>
              </a:pPr>
              <a:endParaRPr lang="en-GB" altLang="en-US" sz="3600" dirty="0" smtClean="0">
                <a:latin typeface="+mn-lt"/>
              </a:endParaRPr>
            </a:p>
            <a:p>
              <a:pPr marL="0" indent="0">
                <a:buFont typeface="Arial" charset="0"/>
                <a:buChar char="•"/>
              </a:pPr>
              <a:r>
                <a:rPr lang="en-GB" altLang="en-US" sz="3600" dirty="0">
                  <a:latin typeface="+mn-lt"/>
                </a:rPr>
                <a:t> </a:t>
              </a:r>
              <a:r>
                <a:rPr lang="en-GB" altLang="en-US" sz="3600" dirty="0" smtClean="0">
                  <a:latin typeface="+mn-lt"/>
                </a:rPr>
                <a:t>It is NERC policy that scientists produce an Outline Data Management Plan when applying for funding and a full Data Management Plan if the application is successful</a:t>
              </a:r>
            </a:p>
            <a:p>
              <a:endParaRPr lang="en-GB" sz="4400" dirty="0">
                <a:latin typeface="+mn-lt"/>
              </a:endParaRPr>
            </a:p>
          </p:txBody>
        </p:sp>
        <p:sp>
          <p:nvSpPr>
            <p:cNvPr id="21" name="Rectangle 20"/>
            <p:cNvSpPr/>
            <p:nvPr/>
          </p:nvSpPr>
          <p:spPr bwMode="auto">
            <a:xfrm>
              <a:off x="19507200" y="14417104"/>
              <a:ext cx="9906000" cy="15913769"/>
            </a:xfrm>
            <a:prstGeom prst="rect">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pitchFamily="18" charset="0"/>
              </a:endParaRPr>
            </a:p>
          </p:txBody>
        </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FC style">
      <a:majorFont>
        <a:latin typeface="Corisande"/>
        <a:ea typeface=""/>
        <a:cs typeface=""/>
      </a:majorFont>
      <a:minorFont>
        <a:latin typeface="Corisande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561</TotalTime>
  <Words>455</Words>
  <Application>Microsoft Office PowerPoint</Application>
  <PresentationFormat>Custom</PresentationFormat>
  <Paragraphs>44</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Blank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Pamment, JA (Alison) Ms</dc:creator>
  <cp:lastModifiedBy>jap34</cp:lastModifiedBy>
  <cp:revision>58</cp:revision>
  <dcterms:created xsi:type="dcterms:W3CDTF">2007-04-05T18:09:36Z</dcterms:created>
  <dcterms:modified xsi:type="dcterms:W3CDTF">2015-04-23T12:29:39Z</dcterms:modified>
</cp:coreProperties>
</file>