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772" r:id="rId2"/>
    <p:sldId id="794" r:id="rId3"/>
    <p:sldId id="786" r:id="rId4"/>
    <p:sldId id="813" r:id="rId5"/>
    <p:sldId id="799" r:id="rId6"/>
    <p:sldId id="800" r:id="rId7"/>
    <p:sldId id="815" r:id="rId8"/>
    <p:sldId id="816" r:id="rId9"/>
    <p:sldId id="784" r:id="rId10"/>
    <p:sldId id="802" r:id="rId11"/>
    <p:sldId id="774" r:id="rId12"/>
    <p:sldId id="804" r:id="rId13"/>
    <p:sldId id="773" r:id="rId14"/>
    <p:sldId id="808" r:id="rId15"/>
    <p:sldId id="778" r:id="rId16"/>
    <p:sldId id="793" r:id="rId17"/>
    <p:sldId id="809" r:id="rId18"/>
    <p:sldId id="811" r:id="rId19"/>
    <p:sldId id="779" r:id="rId20"/>
    <p:sldId id="812" r:id="rId21"/>
    <p:sldId id="810" r:id="rId22"/>
    <p:sldId id="787" r:id="rId23"/>
    <p:sldId id="775" r:id="rId24"/>
    <p:sldId id="790" r:id="rId25"/>
    <p:sldId id="818" r:id="rId26"/>
    <p:sldId id="791" r:id="rId27"/>
    <p:sldId id="7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916B"/>
    <a:srgbClr val="E492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825" autoAdjust="0"/>
  </p:normalViewPr>
  <p:slideViewPr>
    <p:cSldViewPr snapToGrid="0">
      <p:cViewPr varScale="1">
        <p:scale>
          <a:sx n="58" d="100"/>
          <a:sy n="58" d="100"/>
        </p:scale>
        <p:origin x="9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5C52F-5324-4E53-A733-90B46438B8E5}" type="datetimeFigureOut">
              <a:rPr lang="en-GB" smtClean="0"/>
              <a:t>28/09/2022</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BE964-E8F1-4078-8864-56EA384C939D}" type="slidenum">
              <a:rPr lang="en-GB" smtClean="0"/>
              <a:t>‹Nº›</a:t>
            </a:fld>
            <a:endParaRPr lang="en-GB"/>
          </a:p>
        </p:txBody>
      </p:sp>
    </p:spTree>
    <p:extLst>
      <p:ext uri="{BB962C8B-B14F-4D97-AF65-F5344CB8AC3E}">
        <p14:creationId xmlns:p14="http://schemas.microsoft.com/office/powerpoint/2010/main" val="7630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07/978-3-319-26485-1_3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1. Collaborative Research Institute Intelligent Oncology (CRIION), Herman-Herder-Str. 4, 79104, Freiburg, Germany.</a:t>
            </a:r>
          </a:p>
          <a:p>
            <a:r>
              <a:rPr lang="en-GB" dirty="0"/>
              <a:t>2. National Scientific and Technical Research Council (CONICET), </a:t>
            </a:r>
            <a:r>
              <a:rPr lang="en-GB" dirty="0" err="1"/>
              <a:t>Saaverdra</a:t>
            </a:r>
            <a:r>
              <a:rPr lang="en-GB" dirty="0"/>
              <a:t> 10, City of Buenos Aires, Argentina .</a:t>
            </a:r>
          </a:p>
          <a:p>
            <a:r>
              <a:rPr lang="en-GB" dirty="0"/>
              <a:t>3. </a:t>
            </a:r>
            <a:r>
              <a:rPr lang="en-GB" dirty="0" err="1"/>
              <a:t>Programa</a:t>
            </a:r>
            <a:r>
              <a:rPr lang="en-GB" dirty="0"/>
              <a:t> de </a:t>
            </a:r>
            <a:r>
              <a:rPr lang="en-GB" dirty="0" err="1"/>
              <a:t>Bioética</a:t>
            </a:r>
            <a:r>
              <a:rPr lang="en-GB" dirty="0"/>
              <a:t>, </a:t>
            </a:r>
            <a:r>
              <a:rPr lang="en-GB" dirty="0" err="1"/>
              <a:t>Facultad</a:t>
            </a:r>
            <a:r>
              <a:rPr lang="en-GB" dirty="0"/>
              <a:t> </a:t>
            </a:r>
            <a:r>
              <a:rPr lang="en-GB" dirty="0" err="1"/>
              <a:t>Latinoamericana</a:t>
            </a:r>
            <a:r>
              <a:rPr lang="en-GB" dirty="0"/>
              <a:t> de </a:t>
            </a:r>
            <a:r>
              <a:rPr lang="en-GB" dirty="0" err="1"/>
              <a:t>Ciencias</a:t>
            </a:r>
            <a:r>
              <a:rPr lang="en-GB" dirty="0"/>
              <a:t> </a:t>
            </a:r>
            <a:r>
              <a:rPr lang="en-GB" dirty="0" err="1"/>
              <a:t>Sociales</a:t>
            </a:r>
            <a:r>
              <a:rPr lang="en-GB" dirty="0"/>
              <a:t> (FLACSO), Tucuman 1966, City of Buenos Aires, Argentina.</a:t>
            </a:r>
          </a:p>
          <a:p>
            <a:r>
              <a:rPr lang="en-GB" dirty="0"/>
              <a:t>4. University of Buenos Aires (UBA), Department of Philosophy, Puan 480, City of Buenos Aires, Argentina</a:t>
            </a:r>
          </a:p>
        </p:txBody>
      </p:sp>
      <p:sp>
        <p:nvSpPr>
          <p:cNvPr id="4" name="Marcador de número de diapositiva 3"/>
          <p:cNvSpPr>
            <a:spLocks noGrp="1"/>
          </p:cNvSpPr>
          <p:nvPr>
            <p:ph type="sldNum" sz="quarter" idx="5"/>
          </p:nvPr>
        </p:nvSpPr>
        <p:spPr/>
        <p:txBody>
          <a:bodyPr/>
          <a:lstStyle/>
          <a:p>
            <a:fld id="{E8ABE964-E8F1-4078-8864-56EA384C939D}" type="slidenum">
              <a:rPr lang="en-GB" smtClean="0"/>
              <a:t>1</a:t>
            </a:fld>
            <a:endParaRPr lang="en-GB"/>
          </a:p>
        </p:txBody>
      </p:sp>
    </p:spTree>
    <p:extLst>
      <p:ext uri="{BB962C8B-B14F-4D97-AF65-F5344CB8AC3E}">
        <p14:creationId xmlns:p14="http://schemas.microsoft.com/office/powerpoint/2010/main" val="71580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E8ABE964-E8F1-4078-8864-56EA384C939D}" type="slidenum">
              <a:rPr lang="en-GB" smtClean="0"/>
              <a:t>13</a:t>
            </a:fld>
            <a:endParaRPr lang="en-GB"/>
          </a:p>
        </p:txBody>
      </p:sp>
    </p:spTree>
    <p:extLst>
      <p:ext uri="{BB962C8B-B14F-4D97-AF65-F5344CB8AC3E}">
        <p14:creationId xmlns:p14="http://schemas.microsoft.com/office/powerpoint/2010/main" val="322722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E8ABE964-E8F1-4078-8864-56EA384C939D}" type="slidenum">
              <a:rPr lang="en-GB" smtClean="0"/>
              <a:t>14</a:t>
            </a:fld>
            <a:endParaRPr lang="en-GB"/>
          </a:p>
        </p:txBody>
      </p:sp>
    </p:spTree>
    <p:extLst>
      <p:ext uri="{BB962C8B-B14F-4D97-AF65-F5344CB8AC3E}">
        <p14:creationId xmlns:p14="http://schemas.microsoft.com/office/powerpoint/2010/main" val="490968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Ethics precedes any AI individual health intervention, as language precedes human individuals, or the state of the art precedes individual </a:t>
            </a:r>
            <a:r>
              <a:rPr lang="en-GB" dirty="0" err="1"/>
              <a:t>proffesionals</a:t>
            </a:r>
            <a:endParaRPr lang="en-GB" dirty="0"/>
          </a:p>
        </p:txBody>
      </p:sp>
      <p:sp>
        <p:nvSpPr>
          <p:cNvPr id="4" name="Marcador de número de diapositiva 3"/>
          <p:cNvSpPr>
            <a:spLocks noGrp="1"/>
          </p:cNvSpPr>
          <p:nvPr>
            <p:ph type="sldNum" sz="quarter" idx="5"/>
          </p:nvPr>
        </p:nvSpPr>
        <p:spPr/>
        <p:txBody>
          <a:bodyPr/>
          <a:lstStyle/>
          <a:p>
            <a:fld id="{E8ABE964-E8F1-4078-8864-56EA384C939D}" type="slidenum">
              <a:rPr lang="en-GB" smtClean="0"/>
              <a:t>20</a:t>
            </a:fld>
            <a:endParaRPr lang="en-GB"/>
          </a:p>
        </p:txBody>
      </p:sp>
    </p:spTree>
    <p:extLst>
      <p:ext uri="{BB962C8B-B14F-4D97-AF65-F5344CB8AC3E}">
        <p14:creationId xmlns:p14="http://schemas.microsoft.com/office/powerpoint/2010/main" val="1421563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1. Collaborative Research Institute Intelligent Oncology (CRIION), Herman-Herder-Str. 4, 79104, Freiburg, Germany.</a:t>
            </a:r>
          </a:p>
          <a:p>
            <a:r>
              <a:rPr lang="en-GB" dirty="0"/>
              <a:t>2. National Scientific and Technical Research Council (CONICET), </a:t>
            </a:r>
            <a:r>
              <a:rPr lang="en-GB" dirty="0" err="1"/>
              <a:t>Saaverdra</a:t>
            </a:r>
            <a:r>
              <a:rPr lang="en-GB" dirty="0"/>
              <a:t> 10, City of Buenos Aires, Argentina .</a:t>
            </a:r>
          </a:p>
          <a:p>
            <a:r>
              <a:rPr lang="en-GB" dirty="0"/>
              <a:t>3. </a:t>
            </a:r>
            <a:r>
              <a:rPr lang="en-GB" dirty="0" err="1"/>
              <a:t>Programa</a:t>
            </a:r>
            <a:r>
              <a:rPr lang="en-GB" dirty="0"/>
              <a:t> de </a:t>
            </a:r>
            <a:r>
              <a:rPr lang="en-GB" dirty="0" err="1"/>
              <a:t>Bioética</a:t>
            </a:r>
            <a:r>
              <a:rPr lang="en-GB" dirty="0"/>
              <a:t>, </a:t>
            </a:r>
            <a:r>
              <a:rPr lang="en-GB" dirty="0" err="1"/>
              <a:t>Facultad</a:t>
            </a:r>
            <a:r>
              <a:rPr lang="en-GB" dirty="0"/>
              <a:t> </a:t>
            </a:r>
            <a:r>
              <a:rPr lang="en-GB" dirty="0" err="1"/>
              <a:t>Latinoamericana</a:t>
            </a:r>
            <a:r>
              <a:rPr lang="en-GB" dirty="0"/>
              <a:t> de </a:t>
            </a:r>
            <a:r>
              <a:rPr lang="en-GB" dirty="0" err="1"/>
              <a:t>Ciencias</a:t>
            </a:r>
            <a:r>
              <a:rPr lang="en-GB" dirty="0"/>
              <a:t> </a:t>
            </a:r>
            <a:r>
              <a:rPr lang="en-GB" dirty="0" err="1"/>
              <a:t>Sociales</a:t>
            </a:r>
            <a:r>
              <a:rPr lang="en-GB" dirty="0"/>
              <a:t> (FLACSO), Tucuman 1966, City of Buenos Aires, Argentina.</a:t>
            </a:r>
          </a:p>
          <a:p>
            <a:r>
              <a:rPr lang="en-GB" dirty="0"/>
              <a:t>4. University of Buenos Aires (UBA), Department of Philosophy, Puan 480, City of Buenos Aires, Argentina</a:t>
            </a:r>
          </a:p>
        </p:txBody>
      </p:sp>
      <p:sp>
        <p:nvSpPr>
          <p:cNvPr id="4" name="Marcador de número de diapositiva 3"/>
          <p:cNvSpPr>
            <a:spLocks noGrp="1"/>
          </p:cNvSpPr>
          <p:nvPr>
            <p:ph type="sldNum" sz="quarter" idx="5"/>
          </p:nvPr>
        </p:nvSpPr>
        <p:spPr/>
        <p:txBody>
          <a:bodyPr/>
          <a:lstStyle/>
          <a:p>
            <a:fld id="{E8ABE964-E8F1-4078-8864-56EA384C939D}" type="slidenum">
              <a:rPr lang="en-GB" smtClean="0"/>
              <a:t>23</a:t>
            </a:fld>
            <a:endParaRPr lang="en-GB"/>
          </a:p>
        </p:txBody>
      </p:sp>
    </p:spTree>
    <p:extLst>
      <p:ext uri="{BB962C8B-B14F-4D97-AF65-F5344CB8AC3E}">
        <p14:creationId xmlns:p14="http://schemas.microsoft.com/office/powerpoint/2010/main" val="167638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b="0" i="0" dirty="0">
                <a:solidFill>
                  <a:srgbClr val="181818"/>
                </a:solidFill>
                <a:effectLst/>
                <a:latin typeface="Merriweather" panose="020B0604020202020204" pitchFamily="2" charset="0"/>
              </a:rPr>
              <a:t>“Somerset Maugham once wrote that in each shave lies a philosophy. I couldn't agree more. No matter how mundane some action might appear, keep at it long enough and it becomes contemplative, even meditative act.” ― </a:t>
            </a:r>
            <a:r>
              <a:rPr lang="en-GB" b="1" i="0" dirty="0">
                <a:solidFill>
                  <a:srgbClr val="333333"/>
                </a:solidFill>
                <a:effectLst/>
                <a:latin typeface="Lato" panose="020B0604020202020204" pitchFamily="34" charset="0"/>
              </a:rPr>
              <a:t>Haruki Murakami</a:t>
            </a:r>
          </a:p>
          <a:p>
            <a:pPr algn="l"/>
            <a:r>
              <a:rPr lang="en-GB" dirty="0"/>
              <a:t>https://www.goodreads.com/quotes/5231391-somerset-maugham-once-wrote-that-in-each-shave-lies-a</a:t>
            </a:r>
          </a:p>
        </p:txBody>
      </p:sp>
      <p:sp>
        <p:nvSpPr>
          <p:cNvPr id="4" name="Marcador de número de diapositiva 3"/>
          <p:cNvSpPr>
            <a:spLocks noGrp="1"/>
          </p:cNvSpPr>
          <p:nvPr>
            <p:ph type="sldNum" sz="quarter" idx="5"/>
          </p:nvPr>
        </p:nvSpPr>
        <p:spPr/>
        <p:txBody>
          <a:bodyPr/>
          <a:lstStyle/>
          <a:p>
            <a:fld id="{E8ABE964-E8F1-4078-8864-56EA384C939D}" type="slidenum">
              <a:rPr lang="en-GB" smtClean="0"/>
              <a:t>2</a:t>
            </a:fld>
            <a:endParaRPr lang="en-GB"/>
          </a:p>
        </p:txBody>
      </p:sp>
    </p:spTree>
    <p:extLst>
      <p:ext uri="{BB962C8B-B14F-4D97-AF65-F5344CB8AC3E}">
        <p14:creationId xmlns:p14="http://schemas.microsoft.com/office/powerpoint/2010/main" val="383734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First, I would like to start from the end. I could have ask “What is health?” But because of time I will ask “What is the scope of AI for health?”</a:t>
            </a:r>
          </a:p>
          <a:p>
            <a:r>
              <a:rPr lang="en-GB" dirty="0"/>
              <a:t>I took the term “AI for health” in my presentation from the </a:t>
            </a:r>
            <a:r>
              <a:rPr lang="en-GB" dirty="0" err="1"/>
              <a:t>DoublU</a:t>
            </a:r>
            <a:r>
              <a:rPr lang="en-GB" dirty="0"/>
              <a:t> </a:t>
            </a:r>
            <a:r>
              <a:rPr lang="en-GB" dirty="0" err="1"/>
              <a:t>Heich</a:t>
            </a:r>
            <a:r>
              <a:rPr lang="en-GB" dirty="0"/>
              <a:t> </a:t>
            </a:r>
            <a:r>
              <a:rPr lang="en-GB" dirty="0" err="1"/>
              <a:t>Ou</a:t>
            </a:r>
            <a:r>
              <a:rPr lang="en-GB" dirty="0"/>
              <a:t> (WHO) guidelines on Ethics and Governance of AI for health.</a:t>
            </a:r>
          </a:p>
          <a:p>
            <a:r>
              <a:rPr lang="en-GB" dirty="0"/>
              <a:t>So it is also reasonable to use their scope which includes</a:t>
            </a:r>
          </a:p>
        </p:txBody>
      </p:sp>
      <p:sp>
        <p:nvSpPr>
          <p:cNvPr id="4" name="Marcador de número de diapositiva 3"/>
          <p:cNvSpPr>
            <a:spLocks noGrp="1"/>
          </p:cNvSpPr>
          <p:nvPr>
            <p:ph type="sldNum" sz="quarter" idx="5"/>
          </p:nvPr>
        </p:nvSpPr>
        <p:spPr/>
        <p:txBody>
          <a:bodyPr/>
          <a:lstStyle/>
          <a:p>
            <a:fld id="{E8ABE964-E8F1-4078-8864-56EA384C939D}" type="slidenum">
              <a:rPr lang="en-GB" smtClean="0"/>
              <a:t>3</a:t>
            </a:fld>
            <a:endParaRPr lang="en-GB"/>
          </a:p>
        </p:txBody>
      </p:sp>
    </p:spTree>
    <p:extLst>
      <p:ext uri="{BB962C8B-B14F-4D97-AF65-F5344CB8AC3E}">
        <p14:creationId xmlns:p14="http://schemas.microsoft.com/office/powerpoint/2010/main" val="421723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b="0" i="0" dirty="0">
                <a:solidFill>
                  <a:srgbClr val="181818"/>
                </a:solidFill>
                <a:effectLst/>
                <a:latin typeface="Merriweather" panose="020B0604020202020204" pitchFamily="2" charset="0"/>
              </a:rPr>
              <a:t>“Somerset Maugham once wrote that in each shave lies a philosophy. I couldn't agree more. No matter how mundane some action might appear, keep at it long enough and it becomes contemplative, even meditative act.” ― </a:t>
            </a:r>
            <a:r>
              <a:rPr lang="en-GB" b="1" i="0" dirty="0">
                <a:solidFill>
                  <a:srgbClr val="333333"/>
                </a:solidFill>
                <a:effectLst/>
                <a:latin typeface="Lato" panose="020B0604020202020204" pitchFamily="34" charset="0"/>
              </a:rPr>
              <a:t>Haruki Murakami</a:t>
            </a:r>
          </a:p>
          <a:p>
            <a:pPr algn="l"/>
            <a:r>
              <a:rPr lang="en-GB" dirty="0"/>
              <a:t>https://www.goodreads.com/quotes/5231391-somerset-maugham-once-wrote-that-in-each-shave-lies-a</a:t>
            </a:r>
          </a:p>
        </p:txBody>
      </p:sp>
      <p:sp>
        <p:nvSpPr>
          <p:cNvPr id="4" name="Marcador de número de diapositiva 3"/>
          <p:cNvSpPr>
            <a:spLocks noGrp="1"/>
          </p:cNvSpPr>
          <p:nvPr>
            <p:ph type="sldNum" sz="quarter" idx="5"/>
          </p:nvPr>
        </p:nvSpPr>
        <p:spPr/>
        <p:txBody>
          <a:bodyPr/>
          <a:lstStyle/>
          <a:p>
            <a:fld id="{E8ABE964-E8F1-4078-8864-56EA384C939D}" type="slidenum">
              <a:rPr lang="en-GB" smtClean="0"/>
              <a:t>4</a:t>
            </a:fld>
            <a:endParaRPr lang="en-GB"/>
          </a:p>
        </p:txBody>
      </p:sp>
    </p:spTree>
    <p:extLst>
      <p:ext uri="{BB962C8B-B14F-4D97-AF65-F5344CB8AC3E}">
        <p14:creationId xmlns:p14="http://schemas.microsoft.com/office/powerpoint/2010/main" val="306638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model depicts necessary elements in the process of clinical translation, highlighting the central role of theoretical understandings of issues such as drug properties, mechanism, and pathophysiological process in the assembly of intervention ensembles. Dashed arrows trace the path of translation from (1) a series of exploratory trials that enable further assembly and refinement of intervention ensembles for (2) confirmatory trials and, ultimately, (3) inclusion in clinical practice. Solid arrows represent the flow of information, with width representing strength of evidence. A key point of our model is that all decisions in early- and late-stage research, as well as practice, are mediated by theoretical understandings, and these theoretical understandings are heavily informed by various research activities—and, occasionally, practice.</a:t>
            </a:r>
          </a:p>
        </p:txBody>
      </p:sp>
      <p:sp>
        <p:nvSpPr>
          <p:cNvPr id="4" name="Marcador de número de diapositiva 3"/>
          <p:cNvSpPr>
            <a:spLocks noGrp="1"/>
          </p:cNvSpPr>
          <p:nvPr>
            <p:ph type="sldNum" sz="quarter" idx="5"/>
          </p:nvPr>
        </p:nvSpPr>
        <p:spPr/>
        <p:txBody>
          <a:bodyPr/>
          <a:lstStyle/>
          <a:p>
            <a:fld id="{E8ABE964-E8F1-4078-8864-56EA384C939D}" type="slidenum">
              <a:rPr lang="en-GB" smtClean="0"/>
              <a:t>7</a:t>
            </a:fld>
            <a:endParaRPr lang="en-GB"/>
          </a:p>
        </p:txBody>
      </p:sp>
    </p:spTree>
    <p:extLst>
      <p:ext uri="{BB962C8B-B14F-4D97-AF65-F5344CB8AC3E}">
        <p14:creationId xmlns:p14="http://schemas.microsoft.com/office/powerpoint/2010/main" val="1626272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model depicts necessary elements in the process of clinical translation, highlighting the central role of theoretical understandings of issues such as drug properties, mechanism, and pathophysiological process in the assembly of intervention ensembles. Dashed arrows trace the path of translation from (1) a series of exploratory trials that enable further assembly and refinement of intervention ensembles for (2) confirmatory trials and, ultimately, (3) inclusion in clinical practice. Solid arrows represent the flow of information, with width representing strength of evidence. A key point of our model is that all decisions in early- and late-stage research, as well as practice, are mediated by theoretical understandings, and these theoretical understandings are heavily informed by various research activities—and, occasionally, practice.</a:t>
            </a:r>
          </a:p>
        </p:txBody>
      </p:sp>
      <p:sp>
        <p:nvSpPr>
          <p:cNvPr id="4" name="Marcador de número de diapositiva 3"/>
          <p:cNvSpPr>
            <a:spLocks noGrp="1"/>
          </p:cNvSpPr>
          <p:nvPr>
            <p:ph type="sldNum" sz="quarter" idx="5"/>
          </p:nvPr>
        </p:nvSpPr>
        <p:spPr/>
        <p:txBody>
          <a:bodyPr/>
          <a:lstStyle/>
          <a:p>
            <a:fld id="{E8ABE964-E8F1-4078-8864-56EA384C939D}" type="slidenum">
              <a:rPr lang="en-GB" smtClean="0"/>
              <a:t>8</a:t>
            </a:fld>
            <a:endParaRPr lang="en-GB"/>
          </a:p>
        </p:txBody>
      </p:sp>
    </p:spTree>
    <p:extLst>
      <p:ext uri="{BB962C8B-B14F-4D97-AF65-F5344CB8AC3E}">
        <p14:creationId xmlns:p14="http://schemas.microsoft.com/office/powerpoint/2010/main" val="409398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When asking about the main aim of philosophy of AI for health, it is useful to revisit the philosophical analysis on superintelligence of Nick Bostrom.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First, because the idea is attractive and mainstream and captures our imagination (see for instance 2015 Open Letter on Artificial Intelligence https://en.wikipedia.org/wiki/Open_Letter_on_Artificial_Intelligence#Short-term_concerns.  Stephen Hawkins, Ellon Musk, Future of Life Institute (Bostrom)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It is also useful to start the discussion here to show clearly the difference two words “for health” can imply.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For significant risk see: Müller, V. C., &amp; Bostrom, N. (2016). Future Progress in Artificial Intelligence: A Survey of Expert Opinion. In V. C. Müller (Ed.), </a:t>
            </a:r>
            <a:r>
              <a:rPr lang="en-GB" i="1" dirty="0">
                <a:effectLst/>
              </a:rPr>
              <a:t>Fundamental Issues of Artificial Intelligence</a:t>
            </a:r>
            <a:r>
              <a:rPr lang="en-GB" dirty="0">
                <a:effectLst/>
              </a:rPr>
              <a:t> (pp. 555–572). Springer International Publishing. </a:t>
            </a:r>
            <a:r>
              <a:rPr lang="en-GB" dirty="0">
                <a:effectLst/>
                <a:hlinkClick r:id="rId3"/>
              </a:rPr>
              <a:t>https://doi.org/10.1007/978-3-319-26485-1_33</a:t>
            </a:r>
            <a:endParaRPr lang="en-GB" dirty="0">
              <a:effectLst/>
            </a:endParaRPr>
          </a:p>
          <a:p>
            <a:endParaRPr lang="en-GB" dirty="0"/>
          </a:p>
        </p:txBody>
      </p:sp>
      <p:sp>
        <p:nvSpPr>
          <p:cNvPr id="4" name="Marcador de número de diapositiva 3"/>
          <p:cNvSpPr>
            <a:spLocks noGrp="1"/>
          </p:cNvSpPr>
          <p:nvPr>
            <p:ph type="sldNum" sz="quarter" idx="5"/>
          </p:nvPr>
        </p:nvSpPr>
        <p:spPr/>
        <p:txBody>
          <a:bodyPr/>
          <a:lstStyle/>
          <a:p>
            <a:fld id="{E8ABE964-E8F1-4078-8864-56EA384C939D}" type="slidenum">
              <a:rPr lang="en-GB" smtClean="0"/>
              <a:t>9</a:t>
            </a:fld>
            <a:endParaRPr lang="en-GB"/>
          </a:p>
        </p:txBody>
      </p:sp>
    </p:spTree>
    <p:extLst>
      <p:ext uri="{BB962C8B-B14F-4D97-AF65-F5344CB8AC3E}">
        <p14:creationId xmlns:p14="http://schemas.microsoft.com/office/powerpoint/2010/main" val="3057131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Roboto" panose="02000000000000000000" pitchFamily="2" charset="0"/>
                <a:ea typeface="Roboto" panose="02000000000000000000" pitchFamily="2" charset="0"/>
              </a:rPr>
              <a:t>Similar to the ethics of “small” problems of AI (Müller 2020)</a:t>
            </a:r>
          </a:p>
          <a:p>
            <a:r>
              <a:rPr lang="en-US" dirty="0">
                <a:latin typeface="Roboto" panose="02000000000000000000" pitchFamily="2" charset="0"/>
                <a:ea typeface="Roboto" panose="02000000000000000000" pitchFamily="2" charset="0"/>
              </a:rPr>
              <a:t>“Big problem” “Singularity (M</a:t>
            </a:r>
            <a:r>
              <a:rPr lang="es-AR" dirty="0" err="1">
                <a:latin typeface="Roboto" panose="02000000000000000000" pitchFamily="2" charset="0"/>
                <a:ea typeface="Roboto" panose="02000000000000000000" pitchFamily="2" charset="0"/>
              </a:rPr>
              <a:t>üller</a:t>
            </a:r>
            <a:r>
              <a:rPr lang="es-AR" dirty="0">
                <a:latin typeface="Roboto" panose="02000000000000000000" pitchFamily="2" charset="0"/>
                <a:ea typeface="Roboto" panose="02000000000000000000" pitchFamily="2" charset="0"/>
              </a:rPr>
              <a:t> 2020</a:t>
            </a:r>
            <a:r>
              <a:rPr lang="en-US" dirty="0">
                <a:latin typeface="Roboto" panose="02000000000000000000" pitchFamily="2" charset="0"/>
                <a:ea typeface="Roboto" panose="02000000000000000000" pitchFamily="2" charset="0"/>
              </a:rPr>
              <a:t>).</a:t>
            </a:r>
            <a:endParaRPr lang="en-GB" dirty="0"/>
          </a:p>
        </p:txBody>
      </p:sp>
      <p:sp>
        <p:nvSpPr>
          <p:cNvPr id="4" name="Marcador de número de diapositiva 3"/>
          <p:cNvSpPr>
            <a:spLocks noGrp="1"/>
          </p:cNvSpPr>
          <p:nvPr>
            <p:ph type="sldNum" sz="quarter" idx="5"/>
          </p:nvPr>
        </p:nvSpPr>
        <p:spPr/>
        <p:txBody>
          <a:bodyPr/>
          <a:lstStyle/>
          <a:p>
            <a:fld id="{E8ABE964-E8F1-4078-8864-56EA384C939D}" type="slidenum">
              <a:rPr lang="en-GB" smtClean="0"/>
              <a:t>10</a:t>
            </a:fld>
            <a:endParaRPr lang="en-GB"/>
          </a:p>
        </p:txBody>
      </p:sp>
    </p:spTree>
    <p:extLst>
      <p:ext uri="{BB962C8B-B14F-4D97-AF65-F5344CB8AC3E}">
        <p14:creationId xmlns:p14="http://schemas.microsoft.com/office/powerpoint/2010/main" val="127572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latin typeface="Roboto" panose="02000000000000000000" pitchFamily="2" charset="0"/>
                <a:ea typeface="Roboto" panose="02000000000000000000" pitchFamily="2" charset="0"/>
              </a:rPr>
              <a:t>. Surgisphere Corporation, </a:t>
            </a:r>
            <a:r>
              <a:rPr lang="en-US" dirty="0" err="1">
                <a:latin typeface="Roboto" panose="02000000000000000000" pitchFamily="2" charset="0"/>
                <a:ea typeface="Roboto" panose="02000000000000000000" pitchFamily="2" charset="0"/>
              </a:rPr>
              <a:t>Sapan</a:t>
            </a:r>
            <a:r>
              <a:rPr lang="en-US" dirty="0">
                <a:latin typeface="Roboto" panose="02000000000000000000" pitchFamily="2" charset="0"/>
                <a:ea typeface="Roboto" panose="02000000000000000000" pitchFamily="2" charset="0"/>
              </a:rPr>
              <a:t> Desai: “AI automated” multinational registry study (database)</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 Hydroxycloroquine and </a:t>
            </a:r>
            <a:r>
              <a:rPr lang="en-US" dirty="0" err="1">
                <a:latin typeface="Roboto" panose="02000000000000000000" pitchFamily="2" charset="0"/>
                <a:ea typeface="Roboto" panose="02000000000000000000" pitchFamily="2" charset="0"/>
              </a:rPr>
              <a:t>cloroquine</a:t>
            </a:r>
            <a:r>
              <a:rPr lang="en-US" dirty="0">
                <a:latin typeface="Roboto" panose="02000000000000000000" pitchFamily="2" charset="0"/>
                <a:ea typeface="Roboto" panose="02000000000000000000" pitchFamily="2" charset="0"/>
              </a:rPr>
              <a:t> papers</a:t>
            </a:r>
          </a:p>
          <a:p>
            <a:r>
              <a:rPr lang="en-US" dirty="0">
                <a:latin typeface="Roboto" panose="02000000000000000000" pitchFamily="2" charset="0"/>
                <a:ea typeface="Roboto" panose="02000000000000000000" pitchFamily="2" charset="0"/>
              </a:rPr>
              <a:t>. NEJM paper: published XXXX; retracted June 4, 2020</a:t>
            </a:r>
          </a:p>
          <a:p>
            <a:r>
              <a:rPr lang="en-US" dirty="0">
                <a:latin typeface="Roboto" panose="02000000000000000000" pitchFamily="2" charset="0"/>
                <a:ea typeface="Roboto" panose="02000000000000000000" pitchFamily="2" charset="0"/>
              </a:rPr>
              <a:t>. Lancet paper: published May 22, 2020; retracted June 5, 2020</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Ivermectin SSRN preprint</a:t>
            </a:r>
          </a:p>
          <a:p>
            <a:pPr algn="l"/>
            <a:r>
              <a:rPr lang="en-US" dirty="0">
                <a:latin typeface="Roboto" panose="02000000000000000000" pitchFamily="2" charset="0"/>
                <a:ea typeface="Roboto" panose="02000000000000000000" pitchFamily="2" charset="0"/>
              </a:rPr>
              <a:t>. SSRN preprint: </a:t>
            </a:r>
            <a:r>
              <a:rPr lang="en-GB" sz="1800" b="0" i="0" u="none" strike="noStrike" baseline="0" dirty="0">
                <a:solidFill>
                  <a:srgbClr val="000000"/>
                </a:solidFill>
                <a:latin typeface="Calibri" panose="020F0502020204030204" pitchFamily="34" charset="0"/>
              </a:rPr>
              <a:t> Usefulness of Ivermectin in COVID-19 Illness, retracted</a:t>
            </a:r>
            <a:endParaRPr lang="en-US" dirty="0">
              <a:latin typeface="Roboto" panose="02000000000000000000" pitchFamily="2" charset="0"/>
              <a:ea typeface="Roboto" panose="02000000000000000000" pitchFamily="2" charset="0"/>
            </a:endParaRP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 Dec 21 2020, first authorization of BioNTech </a:t>
            </a:r>
            <a:r>
              <a:rPr lang="en-GB"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rPr>
              <a:t>Pfizer vaccine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 August 21, 2021. FDA twit on ivermectin</a:t>
            </a:r>
            <a:endParaRPr lang="en-GB" dirty="0"/>
          </a:p>
        </p:txBody>
      </p:sp>
      <p:sp>
        <p:nvSpPr>
          <p:cNvPr id="4" name="Marcador de número de diapositiva 3"/>
          <p:cNvSpPr>
            <a:spLocks noGrp="1"/>
          </p:cNvSpPr>
          <p:nvPr>
            <p:ph type="sldNum" sz="quarter" idx="5"/>
          </p:nvPr>
        </p:nvSpPr>
        <p:spPr/>
        <p:txBody>
          <a:bodyPr/>
          <a:lstStyle/>
          <a:p>
            <a:fld id="{E8ABE964-E8F1-4078-8864-56EA384C939D}" type="slidenum">
              <a:rPr lang="en-GB" smtClean="0"/>
              <a:t>11</a:t>
            </a:fld>
            <a:endParaRPr lang="en-GB"/>
          </a:p>
        </p:txBody>
      </p:sp>
    </p:spTree>
    <p:extLst>
      <p:ext uri="{BB962C8B-B14F-4D97-AF65-F5344CB8AC3E}">
        <p14:creationId xmlns:p14="http://schemas.microsoft.com/office/powerpoint/2010/main" val="2455299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30CD11-4E0A-480E-AAAD-5A94383F77AD}"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C20B8-647F-442F-9F88-71DBBC27045A}" type="slidenum">
              <a:rPr lang="en-GB" smtClean="0"/>
              <a:t>‹Nº›</a:t>
            </a:fld>
            <a:endParaRPr lang="en-GB"/>
          </a:p>
        </p:txBody>
      </p:sp>
    </p:spTree>
    <p:extLst>
      <p:ext uri="{BB962C8B-B14F-4D97-AF65-F5344CB8AC3E}">
        <p14:creationId xmlns:p14="http://schemas.microsoft.com/office/powerpoint/2010/main" val="266574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B30CD11-4E0A-480E-AAAD-5A94383F77AD}"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C20B8-647F-442F-9F88-71DBBC27045A}" type="slidenum">
              <a:rPr lang="en-GB" smtClean="0"/>
              <a:t>‹Nº›</a:t>
            </a:fld>
            <a:endParaRPr lang="en-GB"/>
          </a:p>
        </p:txBody>
      </p:sp>
    </p:spTree>
    <p:extLst>
      <p:ext uri="{BB962C8B-B14F-4D97-AF65-F5344CB8AC3E}">
        <p14:creationId xmlns:p14="http://schemas.microsoft.com/office/powerpoint/2010/main" val="217932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B30CD11-4E0A-480E-AAAD-5A94383F77AD}"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C20B8-647F-442F-9F88-71DBBC27045A}" type="slidenum">
              <a:rPr lang="en-GB" smtClean="0"/>
              <a:t>‹Nº›</a:t>
            </a:fld>
            <a:endParaRPr lang="en-GB"/>
          </a:p>
        </p:txBody>
      </p:sp>
    </p:spTree>
    <p:extLst>
      <p:ext uri="{BB962C8B-B14F-4D97-AF65-F5344CB8AC3E}">
        <p14:creationId xmlns:p14="http://schemas.microsoft.com/office/powerpoint/2010/main" val="113398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B30CD11-4E0A-480E-AAAD-5A94383F77AD}"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C20B8-647F-442F-9F88-71DBBC27045A}" type="slidenum">
              <a:rPr lang="en-GB" smtClean="0"/>
              <a:t>‹Nº›</a:t>
            </a:fld>
            <a:endParaRPr lang="en-GB"/>
          </a:p>
        </p:txBody>
      </p:sp>
    </p:spTree>
    <p:extLst>
      <p:ext uri="{BB962C8B-B14F-4D97-AF65-F5344CB8AC3E}">
        <p14:creationId xmlns:p14="http://schemas.microsoft.com/office/powerpoint/2010/main" val="145092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B30CD11-4E0A-480E-AAAD-5A94383F77AD}"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C20B8-647F-442F-9F88-71DBBC27045A}" type="slidenum">
              <a:rPr lang="en-GB" smtClean="0"/>
              <a:t>‹Nº›</a:t>
            </a:fld>
            <a:endParaRPr lang="en-GB"/>
          </a:p>
        </p:txBody>
      </p:sp>
    </p:spTree>
    <p:extLst>
      <p:ext uri="{BB962C8B-B14F-4D97-AF65-F5344CB8AC3E}">
        <p14:creationId xmlns:p14="http://schemas.microsoft.com/office/powerpoint/2010/main" val="71787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B30CD11-4E0A-480E-AAAD-5A94383F77AD}"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C20B8-647F-442F-9F88-71DBBC27045A}" type="slidenum">
              <a:rPr lang="en-GB" smtClean="0"/>
              <a:t>‹Nº›</a:t>
            </a:fld>
            <a:endParaRPr lang="en-GB"/>
          </a:p>
        </p:txBody>
      </p:sp>
    </p:spTree>
    <p:extLst>
      <p:ext uri="{BB962C8B-B14F-4D97-AF65-F5344CB8AC3E}">
        <p14:creationId xmlns:p14="http://schemas.microsoft.com/office/powerpoint/2010/main" val="261255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B30CD11-4E0A-480E-AAAD-5A94383F77AD}" type="datetimeFigureOut">
              <a:rPr lang="en-GB" smtClean="0"/>
              <a:t>28/09/2022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6C20B8-647F-442F-9F88-71DBBC27045A}" type="slidenum">
              <a:rPr lang="en-GB" smtClean="0"/>
              <a:t>‹Nº›</a:t>
            </a:fld>
            <a:endParaRPr lang="en-GB"/>
          </a:p>
        </p:txBody>
      </p:sp>
    </p:spTree>
    <p:extLst>
      <p:ext uri="{BB962C8B-B14F-4D97-AF65-F5344CB8AC3E}">
        <p14:creationId xmlns:p14="http://schemas.microsoft.com/office/powerpoint/2010/main" val="226077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B30CD11-4E0A-480E-AAAD-5A94383F77AD}" type="datetimeFigureOut">
              <a:rPr lang="en-GB" smtClean="0"/>
              <a:t>28/09/2022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6C20B8-647F-442F-9F88-71DBBC27045A}" type="slidenum">
              <a:rPr lang="en-GB" smtClean="0"/>
              <a:t>‹Nº›</a:t>
            </a:fld>
            <a:endParaRPr lang="en-GB"/>
          </a:p>
        </p:txBody>
      </p:sp>
    </p:spTree>
    <p:extLst>
      <p:ext uri="{BB962C8B-B14F-4D97-AF65-F5344CB8AC3E}">
        <p14:creationId xmlns:p14="http://schemas.microsoft.com/office/powerpoint/2010/main" val="312828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0CD11-4E0A-480E-AAAD-5A94383F77AD}" type="datetimeFigureOut">
              <a:rPr lang="en-GB" smtClean="0"/>
              <a:t>28/09/2022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6C20B8-647F-442F-9F88-71DBBC27045A}" type="slidenum">
              <a:rPr lang="en-GB" smtClean="0"/>
              <a:t>‹Nº›</a:t>
            </a:fld>
            <a:endParaRPr lang="en-GB"/>
          </a:p>
        </p:txBody>
      </p:sp>
    </p:spTree>
    <p:extLst>
      <p:ext uri="{BB962C8B-B14F-4D97-AF65-F5344CB8AC3E}">
        <p14:creationId xmlns:p14="http://schemas.microsoft.com/office/powerpoint/2010/main" val="166064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B30CD11-4E0A-480E-AAAD-5A94383F77AD}"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C20B8-647F-442F-9F88-71DBBC27045A}" type="slidenum">
              <a:rPr lang="en-GB" smtClean="0"/>
              <a:t>‹Nº›</a:t>
            </a:fld>
            <a:endParaRPr lang="en-GB"/>
          </a:p>
        </p:txBody>
      </p:sp>
    </p:spTree>
    <p:extLst>
      <p:ext uri="{BB962C8B-B14F-4D97-AF65-F5344CB8AC3E}">
        <p14:creationId xmlns:p14="http://schemas.microsoft.com/office/powerpoint/2010/main" val="286057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B30CD11-4E0A-480E-AAAD-5A94383F77AD}"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C20B8-647F-442F-9F88-71DBBC27045A}" type="slidenum">
              <a:rPr lang="en-GB" smtClean="0"/>
              <a:t>‹Nº›</a:t>
            </a:fld>
            <a:endParaRPr lang="en-GB"/>
          </a:p>
        </p:txBody>
      </p:sp>
    </p:spTree>
    <p:extLst>
      <p:ext uri="{BB962C8B-B14F-4D97-AF65-F5344CB8AC3E}">
        <p14:creationId xmlns:p14="http://schemas.microsoft.com/office/powerpoint/2010/main" val="173000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0CD11-4E0A-480E-AAAD-5A94383F77AD}" type="datetimeFigureOut">
              <a:rPr lang="en-GB" smtClean="0"/>
              <a:t>28/09/2022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C20B8-647F-442F-9F88-71DBBC27045A}" type="slidenum">
              <a:rPr lang="en-GB" smtClean="0"/>
              <a:t>‹Nº›</a:t>
            </a:fld>
            <a:endParaRPr lang="en-GB"/>
          </a:p>
        </p:txBody>
      </p:sp>
    </p:spTree>
    <p:extLst>
      <p:ext uri="{BB962C8B-B14F-4D97-AF65-F5344CB8AC3E}">
        <p14:creationId xmlns:p14="http://schemas.microsoft.com/office/powerpoint/2010/main" val="3470820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s://www.theguardian.com/world/2020/jun/03/covid-19-surgisphere-who-world-health-organization-hydroxychloroquin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zenodo.org/record/700757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https://www.theguardian.com/world/2020/jun/03/covid-19-surgisphere-who-world-health-organization-hydroxychloroquine" TargetMode="External"/><Relationship Id="rId2" Type="http://schemas.openxmlformats.org/officeDocument/2006/relationships/hyperlink" Target="https://doi.org/10.1038/s41591-020-1037-7" TargetMode="External"/><Relationship Id="rId1" Type="http://schemas.openxmlformats.org/officeDocument/2006/relationships/slideLayout" Target="../slideLayouts/slideLayout2.xml"/><Relationship Id="rId6" Type="http://schemas.openxmlformats.org/officeDocument/2006/relationships/hyperlink" Target="https://doi.org/10.5281/zenodo.7007570" TargetMode="External"/><Relationship Id="rId5" Type="http://schemas.openxmlformats.org/officeDocument/2006/relationships/hyperlink" Target="https://doi.org/10.1002/hast.433" TargetMode="External"/><Relationship Id="rId4" Type="http://schemas.openxmlformats.org/officeDocument/2006/relationships/hyperlink" Target="https://doi.org/10.1186/1745-6215-13-173"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07/978-3-319-26485-1_33" TargetMode="External"/><Relationship Id="rId2" Type="http://schemas.openxmlformats.org/officeDocument/2006/relationships/hyperlink" Target="https://doi.org/10.1016/S0140-6736(20)31180-6" TargetMode="External"/><Relationship Id="rId1" Type="http://schemas.openxmlformats.org/officeDocument/2006/relationships/slideLayout" Target="../slideLayouts/slideLayout2.xml"/><Relationship Id="rId6" Type="http://schemas.openxmlformats.org/officeDocument/2006/relationships/hyperlink" Target="https://apps.who.int/iris/handle/10665/352902" TargetMode="External"/><Relationship Id="rId5" Type="http://schemas.openxmlformats.org/officeDocument/2006/relationships/hyperlink" Target="https://www.who.int/publications-detail-redirect/9789240029200" TargetMode="External"/><Relationship Id="rId4" Type="http://schemas.openxmlformats.org/officeDocument/2006/relationships/hyperlink" Target="https://healthpolicy.duke.edu/publications/trust-verify-informational-challenges-surrounding-ai-enabled-clinical-decisio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613/jair.1.12202"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02/hast.43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02/hast.43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9286"/>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42F14C-D23C-B8CD-D6C4-3DFF19F043CC}"/>
              </a:ext>
            </a:extLst>
          </p:cNvPr>
          <p:cNvSpPr>
            <a:spLocks noGrp="1"/>
          </p:cNvSpPr>
          <p:nvPr>
            <p:ph type="title"/>
          </p:nvPr>
        </p:nvSpPr>
        <p:spPr>
          <a:xfrm>
            <a:off x="4027986" y="517525"/>
            <a:ext cx="7859214" cy="1325563"/>
          </a:xfrm>
        </p:spPr>
        <p:txBody>
          <a:bodyPr>
            <a:normAutofit fontScale="90000"/>
          </a:bodyPr>
          <a:lstStyle/>
          <a:p>
            <a:pPr algn="ctr"/>
            <a:r>
              <a:rPr lang="en-US" b="1" dirty="0">
                <a:solidFill>
                  <a:schemeClr val="bg1"/>
                </a:solidFill>
                <a:latin typeface="Roboto" panose="02000000000000000000" pitchFamily="2" charset="0"/>
                <a:ea typeface="Roboto" panose="02000000000000000000" pitchFamily="2" charset="0"/>
              </a:rPr>
              <a:t>Philosophy</a:t>
            </a:r>
            <a:r>
              <a:rPr lang="es-AR" b="1" dirty="0">
                <a:solidFill>
                  <a:schemeClr val="bg1"/>
                </a:solidFill>
                <a:latin typeface="Roboto" panose="02000000000000000000" pitchFamily="2" charset="0"/>
                <a:ea typeface="Roboto" panose="02000000000000000000" pitchFamily="2" charset="0"/>
              </a:rPr>
              <a:t> </a:t>
            </a:r>
            <a:r>
              <a:rPr lang="en-US" b="1" dirty="0">
                <a:solidFill>
                  <a:schemeClr val="bg1"/>
                </a:solidFill>
                <a:latin typeface="Roboto" panose="02000000000000000000" pitchFamily="2" charset="0"/>
                <a:ea typeface="Roboto" panose="02000000000000000000" pitchFamily="2" charset="0"/>
              </a:rPr>
              <a:t>of</a:t>
            </a:r>
            <a:r>
              <a:rPr lang="es-AR" b="1" dirty="0">
                <a:solidFill>
                  <a:schemeClr val="bg1"/>
                </a:solidFill>
                <a:latin typeface="Roboto" panose="02000000000000000000" pitchFamily="2" charset="0"/>
                <a:ea typeface="Roboto" panose="02000000000000000000" pitchFamily="2" charset="0"/>
              </a:rPr>
              <a:t> </a:t>
            </a:r>
            <a:br>
              <a:rPr lang="es-AR" b="1" dirty="0">
                <a:solidFill>
                  <a:schemeClr val="bg1"/>
                </a:solidFill>
                <a:latin typeface="Roboto" panose="02000000000000000000" pitchFamily="2" charset="0"/>
                <a:ea typeface="Roboto" panose="02000000000000000000" pitchFamily="2" charset="0"/>
              </a:rPr>
            </a:br>
            <a:r>
              <a:rPr lang="es-AR" b="1" dirty="0">
                <a:solidFill>
                  <a:schemeClr val="bg1"/>
                </a:solidFill>
                <a:latin typeface="Roboto" panose="02000000000000000000" pitchFamily="2" charset="0"/>
                <a:ea typeface="Roboto" panose="02000000000000000000" pitchFamily="2" charset="0"/>
              </a:rPr>
              <a:t>Artificial I</a:t>
            </a:r>
            <a:r>
              <a:rPr lang="en-US" b="1" dirty="0">
                <a:solidFill>
                  <a:schemeClr val="bg1"/>
                </a:solidFill>
                <a:latin typeface="Roboto" panose="02000000000000000000" pitchFamily="2" charset="0"/>
                <a:ea typeface="Roboto" panose="02000000000000000000" pitchFamily="2" charset="0"/>
              </a:rPr>
              <a:t>ntelligence</a:t>
            </a:r>
            <a:r>
              <a:rPr lang="es-AR" b="1" dirty="0">
                <a:solidFill>
                  <a:schemeClr val="bg1"/>
                </a:solidFill>
                <a:latin typeface="Roboto" panose="02000000000000000000" pitchFamily="2" charset="0"/>
                <a:ea typeface="Roboto" panose="02000000000000000000" pitchFamily="2" charset="0"/>
              </a:rPr>
              <a:t> </a:t>
            </a:r>
            <a:r>
              <a:rPr lang="en-US" b="1" dirty="0">
                <a:solidFill>
                  <a:schemeClr val="bg1"/>
                </a:solidFill>
                <a:latin typeface="Roboto" panose="02000000000000000000" pitchFamily="2" charset="0"/>
                <a:ea typeface="Roboto" panose="02000000000000000000" pitchFamily="2" charset="0"/>
              </a:rPr>
              <a:t>for</a:t>
            </a:r>
            <a:r>
              <a:rPr lang="es-AR" b="1" dirty="0">
                <a:solidFill>
                  <a:schemeClr val="bg1"/>
                </a:solidFill>
                <a:latin typeface="Roboto" panose="02000000000000000000" pitchFamily="2" charset="0"/>
                <a:ea typeface="Roboto" panose="02000000000000000000" pitchFamily="2" charset="0"/>
              </a:rPr>
              <a:t> H</a:t>
            </a:r>
            <a:r>
              <a:rPr lang="en-US" b="1" dirty="0">
                <a:solidFill>
                  <a:schemeClr val="bg1"/>
                </a:solidFill>
                <a:latin typeface="Roboto" panose="02000000000000000000" pitchFamily="2" charset="0"/>
                <a:ea typeface="Roboto" panose="02000000000000000000" pitchFamily="2" charset="0"/>
              </a:rPr>
              <a:t>ealth</a:t>
            </a:r>
          </a:p>
        </p:txBody>
      </p:sp>
      <p:sp>
        <p:nvSpPr>
          <p:cNvPr id="3" name="Marcador de contenido 2">
            <a:extLst>
              <a:ext uri="{FF2B5EF4-FFF2-40B4-BE49-F238E27FC236}">
                <a16:creationId xmlns:a16="http://schemas.microsoft.com/office/drawing/2014/main" id="{6D5B91A7-40A7-9FC0-5172-59687FD5FC8D}"/>
              </a:ext>
            </a:extLst>
          </p:cNvPr>
          <p:cNvSpPr>
            <a:spLocks noGrp="1"/>
          </p:cNvSpPr>
          <p:nvPr>
            <p:ph idx="1"/>
          </p:nvPr>
        </p:nvSpPr>
        <p:spPr>
          <a:xfrm>
            <a:off x="3901440" y="2141537"/>
            <a:ext cx="7985760" cy="4351338"/>
          </a:xfrm>
        </p:spPr>
        <p:txBody>
          <a:bodyPr>
            <a:normAutofit lnSpcReduction="10000"/>
          </a:bodyPr>
          <a:lstStyle/>
          <a:p>
            <a:pPr marL="0" indent="0" algn="ctr">
              <a:buNone/>
            </a:pPr>
            <a:r>
              <a:rPr lang="es-AR" dirty="0">
                <a:solidFill>
                  <a:schemeClr val="tx1">
                    <a:lumMod val="75000"/>
                    <a:lumOff val="25000"/>
                  </a:schemeClr>
                </a:solidFill>
                <a:latin typeface="Roboto" panose="02000000000000000000" pitchFamily="2" charset="0"/>
                <a:ea typeface="Roboto" panose="02000000000000000000" pitchFamily="2" charset="0"/>
              </a:rPr>
              <a:t>Dr. Ignacio Mastroleo</a:t>
            </a:r>
          </a:p>
          <a:p>
            <a:pPr marL="0" indent="0" algn="ctr">
              <a:buNone/>
            </a:pPr>
            <a:r>
              <a:rPr lang="en-GB" spc="-50" dirty="0">
                <a:solidFill>
                  <a:schemeClr val="bg2"/>
                </a:solidFill>
                <a:latin typeface="Roboto" panose="02000000000000000000" pitchFamily="2" charset="0"/>
                <a:ea typeface="Roboto" panose="02000000000000000000" pitchFamily="2" charset="0"/>
              </a:rPr>
              <a:t>CRIION, Head of Philosophy Research Program</a:t>
            </a:r>
          </a:p>
          <a:p>
            <a:pPr marL="0" indent="0" algn="ctr">
              <a:buNone/>
            </a:pPr>
            <a:r>
              <a:rPr lang="en-GB" spc="-50" dirty="0">
                <a:solidFill>
                  <a:schemeClr val="bg2"/>
                </a:solidFill>
                <a:latin typeface="Roboto" panose="02000000000000000000" pitchFamily="2" charset="0"/>
                <a:ea typeface="Roboto" panose="02000000000000000000" pitchFamily="2" charset="0"/>
              </a:rPr>
              <a:t> </a:t>
            </a:r>
            <a:r>
              <a:rPr lang="en-GB" spc="-50" dirty="0">
                <a:solidFill>
                  <a:schemeClr val="bg2">
                    <a:lumMod val="50000"/>
                  </a:schemeClr>
                </a:solidFill>
                <a:latin typeface="Roboto" panose="02000000000000000000" pitchFamily="2" charset="0"/>
                <a:ea typeface="Roboto" panose="02000000000000000000" pitchFamily="2" charset="0"/>
              </a:rPr>
              <a:t>CONICET, FLACSO, UBA </a:t>
            </a:r>
          </a:p>
          <a:p>
            <a:pPr marL="0" indent="0" algn="r">
              <a:buNone/>
            </a:pPr>
            <a:endParaRPr lang="en-GB" spc="-50" dirty="0">
              <a:solidFill>
                <a:schemeClr val="bg2"/>
              </a:solidFill>
              <a:latin typeface="Roboto" panose="02000000000000000000" pitchFamily="2" charset="0"/>
              <a:ea typeface="Roboto" panose="02000000000000000000" pitchFamily="2" charset="0"/>
            </a:endParaRPr>
          </a:p>
          <a:p>
            <a:pPr marL="0" indent="0" algn="r">
              <a:buNone/>
            </a:pPr>
            <a:endParaRPr lang="en-GB" spc="-50" dirty="0">
              <a:solidFill>
                <a:schemeClr val="bg2"/>
              </a:solidFill>
              <a:latin typeface="Roboto" panose="02000000000000000000" pitchFamily="2" charset="0"/>
              <a:ea typeface="Roboto" panose="02000000000000000000" pitchFamily="2" charset="0"/>
            </a:endParaRPr>
          </a:p>
          <a:p>
            <a:pPr marL="0" indent="0" algn="r">
              <a:buNone/>
            </a:pPr>
            <a:endParaRPr lang="en-GB" spc="-50" dirty="0">
              <a:solidFill>
                <a:schemeClr val="bg2"/>
              </a:solidFill>
              <a:latin typeface="Roboto" panose="02000000000000000000" pitchFamily="2" charset="0"/>
              <a:ea typeface="Roboto" panose="02000000000000000000" pitchFamily="2" charset="0"/>
            </a:endParaRPr>
          </a:p>
          <a:p>
            <a:pPr marL="0" indent="0" algn="r">
              <a:buNone/>
            </a:pPr>
            <a:r>
              <a:rPr lang="en-GB" spc="-50" dirty="0">
                <a:solidFill>
                  <a:schemeClr val="bg2"/>
                </a:solidFill>
                <a:latin typeface="Roboto" panose="02000000000000000000" pitchFamily="2" charset="0"/>
                <a:ea typeface="Roboto" panose="02000000000000000000" pitchFamily="2" charset="0"/>
              </a:rPr>
              <a:t>Symposium “</a:t>
            </a:r>
            <a:r>
              <a:rPr lang="en-GB" b="1" spc="-50" dirty="0">
                <a:solidFill>
                  <a:schemeClr val="bg2"/>
                </a:solidFill>
                <a:latin typeface="Roboto" panose="02000000000000000000" pitchFamily="2" charset="0"/>
                <a:ea typeface="Roboto" panose="02000000000000000000" pitchFamily="2" charset="0"/>
              </a:rPr>
              <a:t>Intelligent Oncology: </a:t>
            </a:r>
          </a:p>
          <a:p>
            <a:pPr marL="0" indent="0" algn="r">
              <a:buNone/>
            </a:pPr>
            <a:r>
              <a:rPr lang="en-GB" b="1" spc="-50" dirty="0">
                <a:solidFill>
                  <a:schemeClr val="bg2"/>
                </a:solidFill>
                <a:latin typeface="Roboto" panose="02000000000000000000" pitchFamily="2" charset="0"/>
                <a:ea typeface="Roboto" panose="02000000000000000000" pitchFamily="2" charset="0"/>
              </a:rPr>
              <a:t>The Potential of AI to Cure Cancer</a:t>
            </a:r>
            <a:r>
              <a:rPr lang="en-GB" spc="-50" dirty="0">
                <a:solidFill>
                  <a:schemeClr val="bg2"/>
                </a:solidFill>
                <a:latin typeface="Roboto" panose="02000000000000000000" pitchFamily="2" charset="0"/>
                <a:ea typeface="Roboto" panose="02000000000000000000" pitchFamily="2" charset="0"/>
              </a:rPr>
              <a:t>”</a:t>
            </a:r>
            <a:r>
              <a:rPr lang="en-GB" dirty="0">
                <a:solidFill>
                  <a:schemeClr val="bg2"/>
                </a:solidFill>
                <a:latin typeface="Roboto" panose="02000000000000000000" pitchFamily="2" charset="0"/>
                <a:ea typeface="Roboto" panose="02000000000000000000" pitchFamily="2" charset="0"/>
              </a:rPr>
              <a:t> </a:t>
            </a:r>
          </a:p>
          <a:p>
            <a:pPr marL="0" indent="0" algn="r">
              <a:buNone/>
            </a:pPr>
            <a:r>
              <a:rPr lang="en-GB" dirty="0">
                <a:solidFill>
                  <a:schemeClr val="bg2"/>
                </a:solidFill>
                <a:latin typeface="Roboto" panose="02000000000000000000" pitchFamily="2" charset="0"/>
                <a:ea typeface="Roboto" panose="02000000000000000000" pitchFamily="2" charset="0"/>
              </a:rPr>
              <a:t>Freiburg, Germany  | 30.09.22</a:t>
            </a:r>
          </a:p>
        </p:txBody>
      </p:sp>
      <p:pic>
        <p:nvPicPr>
          <p:cNvPr id="1026" name="Picture 2">
            <a:extLst>
              <a:ext uri="{FF2B5EF4-FFF2-40B4-BE49-F238E27FC236}">
                <a16:creationId xmlns:a16="http://schemas.microsoft.com/office/drawing/2014/main" id="{C65ACB21-1379-4B8F-5C13-D47AF81AB2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34" t="1" r="27086" b="-1"/>
          <a:stretch/>
        </p:blipFill>
        <p:spPr bwMode="auto">
          <a:xfrm>
            <a:off x="0" y="0"/>
            <a:ext cx="366917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46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What is the main aim of the </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philosophy of AI for health?</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a:xfrm>
            <a:off x="4795520" y="1825624"/>
            <a:ext cx="6558279" cy="4967297"/>
          </a:xfrm>
        </p:spPr>
        <p:txBody>
          <a:bodyPr>
            <a:normAutofit/>
          </a:bodyPr>
          <a:lstStyle/>
          <a:p>
            <a:r>
              <a:rPr lang="en-US" dirty="0">
                <a:latin typeface="Roboto" panose="02000000000000000000" pitchFamily="2" charset="0"/>
                <a:ea typeface="Roboto" panose="02000000000000000000" pitchFamily="2" charset="0"/>
              </a:rPr>
              <a:t>Studying </a:t>
            </a:r>
            <a:r>
              <a:rPr lang="en-US" b="1" dirty="0">
                <a:latin typeface="Roboto" panose="02000000000000000000" pitchFamily="2" charset="0"/>
                <a:ea typeface="Roboto" panose="02000000000000000000" pitchFamily="2" charset="0"/>
              </a:rPr>
              <a:t>non-existential risks </a:t>
            </a:r>
            <a:r>
              <a:rPr lang="en-US" dirty="0">
                <a:latin typeface="Roboto" panose="02000000000000000000" pitchFamily="2" charset="0"/>
                <a:ea typeface="Roboto" panose="02000000000000000000" pitchFamily="2" charset="0"/>
              </a:rPr>
              <a:t>is its main practical aim </a:t>
            </a:r>
          </a:p>
          <a:p>
            <a:r>
              <a:rPr lang="en-US" dirty="0">
                <a:latin typeface="Roboto" panose="02000000000000000000" pitchFamily="2" charset="0"/>
                <a:ea typeface="Roboto" panose="02000000000000000000" pitchFamily="2" charset="0"/>
              </a:rPr>
              <a:t>Health professional ethos (character) trumps theoretical considerations </a:t>
            </a:r>
          </a:p>
          <a:p>
            <a:pPr lvl="1"/>
            <a:r>
              <a:rPr lang="en-US" dirty="0">
                <a:latin typeface="Roboto" panose="02000000000000000000" pitchFamily="2" charset="0"/>
                <a:ea typeface="Roboto" panose="02000000000000000000" pitchFamily="2" charset="0"/>
              </a:rPr>
              <a:t>“First do no harm”</a:t>
            </a:r>
          </a:p>
          <a:p>
            <a:pPr lvl="1"/>
            <a:r>
              <a:rPr lang="en-US" dirty="0">
                <a:latin typeface="Roboto" panose="02000000000000000000" pitchFamily="2" charset="0"/>
                <a:ea typeface="Roboto" panose="02000000000000000000" pitchFamily="2" charset="0"/>
              </a:rPr>
              <a:t>Do not abandon people suffering</a:t>
            </a:r>
          </a:p>
          <a:p>
            <a:pPr lvl="1"/>
            <a:r>
              <a:rPr lang="en-US" dirty="0">
                <a:latin typeface="Roboto" panose="02000000000000000000" pitchFamily="2" charset="0"/>
                <a:ea typeface="Roboto" panose="02000000000000000000" pitchFamily="2" charset="0"/>
              </a:rPr>
              <a:t>Prioritize care over research for immediate health needs</a:t>
            </a:r>
          </a:p>
          <a:p>
            <a:r>
              <a:rPr lang="en-US" dirty="0">
                <a:latin typeface="Roboto" panose="02000000000000000000" pitchFamily="2" charset="0"/>
                <a:ea typeface="Roboto" panose="02000000000000000000" pitchFamily="2" charset="0"/>
              </a:rPr>
              <a:t>Prioritization implies bracketing but not “disregarding” the risks of super AI  (Bostrom 2014)</a:t>
            </a:r>
          </a:p>
          <a:p>
            <a:pPr marL="0" indent="0">
              <a:buNone/>
            </a:pPr>
            <a:endParaRPr lang="es-AR" dirty="0"/>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732AAC0-D4BC-6281-D8BE-050D2DCE9D3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val="0"/>
              </a:ext>
            </a:extLst>
          </a:blip>
          <a:srcRect b="13947"/>
          <a:stretch/>
        </p:blipFill>
        <p:spPr>
          <a:xfrm>
            <a:off x="838200" y="1825624"/>
            <a:ext cx="3852108" cy="5032376"/>
          </a:xfrm>
          <a:prstGeom prst="rect">
            <a:avLst/>
          </a:prstGeom>
          <a:ln w="38100">
            <a:noFill/>
          </a:ln>
        </p:spPr>
      </p:pic>
      <p:sp>
        <p:nvSpPr>
          <p:cNvPr id="5" name="Corchetes 4">
            <a:extLst>
              <a:ext uri="{FF2B5EF4-FFF2-40B4-BE49-F238E27FC236}">
                <a16:creationId xmlns:a16="http://schemas.microsoft.com/office/drawing/2014/main" id="{753BF65C-891C-ADAE-B1C2-40C9543D8CA6}"/>
              </a:ext>
            </a:extLst>
          </p:cNvPr>
          <p:cNvSpPr/>
          <p:nvPr/>
        </p:nvSpPr>
        <p:spPr>
          <a:xfrm>
            <a:off x="838200" y="1825625"/>
            <a:ext cx="3852108" cy="4967296"/>
          </a:xfrm>
          <a:prstGeom prst="bracketPair">
            <a:avLst/>
          </a:prstGeom>
          <a:ln w="120650">
            <a:solidFill>
              <a:srgbClr val="E4928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b="1">
              <a:ln w="22225">
                <a:solidFill>
                  <a:schemeClr val="accent2"/>
                </a:solidFill>
                <a:prstDash val="solid"/>
              </a:ln>
              <a:solidFill>
                <a:srgbClr val="E49286"/>
              </a:solidFill>
            </a:endParaRPr>
          </a:p>
        </p:txBody>
      </p:sp>
      <p:sp>
        <p:nvSpPr>
          <p:cNvPr id="7" name="CuadroTexto 6">
            <a:extLst>
              <a:ext uri="{FF2B5EF4-FFF2-40B4-BE49-F238E27FC236}">
                <a16:creationId xmlns:a16="http://schemas.microsoft.com/office/drawing/2014/main" id="{9F2DDFB6-1FC3-A237-2C82-6867BA589B2F}"/>
              </a:ext>
            </a:extLst>
          </p:cNvPr>
          <p:cNvSpPr txBox="1"/>
          <p:nvPr/>
        </p:nvSpPr>
        <p:spPr>
          <a:xfrm>
            <a:off x="5107484" y="6423589"/>
            <a:ext cx="6955986" cy="369332"/>
          </a:xfrm>
          <a:prstGeom prst="rect">
            <a:avLst/>
          </a:prstGeom>
          <a:noFill/>
        </p:spPr>
        <p:txBody>
          <a:bodyPr wrap="square">
            <a:spAutoFit/>
          </a:bodyPr>
          <a:lstStyle/>
          <a:p>
            <a:r>
              <a:rPr lang="en-GB" dirty="0">
                <a:effectLst/>
              </a:rPr>
              <a:t>Bostrom, N. (2014). </a:t>
            </a:r>
            <a:r>
              <a:rPr lang="en-GB" i="1" dirty="0">
                <a:effectLst/>
              </a:rPr>
              <a:t>Superintelligence: paths, strategies, dangers</a:t>
            </a:r>
            <a:r>
              <a:rPr lang="en-GB" dirty="0">
                <a:effectLst/>
              </a:rPr>
              <a:t>. OUP.</a:t>
            </a:r>
          </a:p>
        </p:txBody>
      </p:sp>
    </p:spTree>
    <p:extLst>
      <p:ext uri="{BB962C8B-B14F-4D97-AF65-F5344CB8AC3E}">
        <p14:creationId xmlns:p14="http://schemas.microsoft.com/office/powerpoint/2010/main" val="3496005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normAutofit fontScale="90000"/>
          </a:bodyPr>
          <a:lstStyle/>
          <a:p>
            <a:r>
              <a:rPr lang="en-US" dirty="0">
                <a:latin typeface="Roboto" panose="02000000000000000000" pitchFamily="2" charset="0"/>
                <a:ea typeface="Roboto" panose="02000000000000000000" pitchFamily="2" charset="0"/>
              </a:rPr>
              <a:t>Surgisphere scandal: an AI &amp; ML “automated” multinational registry database for COVID-19</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a:xfrm>
            <a:off x="7762240" y="1825625"/>
            <a:ext cx="3591560" cy="4351338"/>
          </a:xfrm>
        </p:spPr>
        <p:txBody>
          <a:bodyPr>
            <a:normAutofit/>
          </a:bodyPr>
          <a:lstStyle/>
          <a:p>
            <a:endParaRPr lang="en-US" dirty="0">
              <a:latin typeface="Roboto" panose="02000000000000000000" pitchFamily="2" charset="0"/>
              <a:ea typeface="Roboto" panose="02000000000000000000" pitchFamily="2" charset="0"/>
            </a:endParaRPr>
          </a:p>
          <a:p>
            <a:pPr marL="0" indent="0">
              <a:buNone/>
            </a:pPr>
            <a:endParaRPr lang="es-AR" dirty="0"/>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grpSp>
        <p:nvGrpSpPr>
          <p:cNvPr id="11" name="Grupo 10">
            <a:extLst>
              <a:ext uri="{FF2B5EF4-FFF2-40B4-BE49-F238E27FC236}">
                <a16:creationId xmlns:a16="http://schemas.microsoft.com/office/drawing/2014/main" id="{889C0EE2-FA7D-2CD4-81A4-CF22C11ABCC4}"/>
              </a:ext>
            </a:extLst>
          </p:cNvPr>
          <p:cNvGrpSpPr/>
          <p:nvPr/>
        </p:nvGrpSpPr>
        <p:grpSpPr>
          <a:xfrm>
            <a:off x="853011" y="1907834"/>
            <a:ext cx="7483268" cy="4585041"/>
            <a:chOff x="853011" y="1907834"/>
            <a:chExt cx="7483268" cy="4585041"/>
          </a:xfrm>
        </p:grpSpPr>
        <p:grpSp>
          <p:nvGrpSpPr>
            <p:cNvPr id="10" name="Grupo 9">
              <a:extLst>
                <a:ext uri="{FF2B5EF4-FFF2-40B4-BE49-F238E27FC236}">
                  <a16:creationId xmlns:a16="http://schemas.microsoft.com/office/drawing/2014/main" id="{FEC4816F-12E3-3040-7D7A-8379AC4D845A}"/>
                </a:ext>
              </a:extLst>
            </p:cNvPr>
            <p:cNvGrpSpPr/>
            <p:nvPr/>
          </p:nvGrpSpPr>
          <p:grpSpPr>
            <a:xfrm>
              <a:off x="853011" y="1907834"/>
              <a:ext cx="7483268" cy="4585041"/>
              <a:chOff x="853011" y="1907834"/>
              <a:chExt cx="7483268" cy="4585041"/>
            </a:xfrm>
          </p:grpSpPr>
          <p:pic>
            <p:nvPicPr>
              <p:cNvPr id="1028" name="Picture 4" descr="A tiny US company, Surgisphere, is behind flawed data which led to governments and the world health organisation changing health policy">
                <a:extLst>
                  <a:ext uri="{FF2B5EF4-FFF2-40B4-BE49-F238E27FC236}">
                    <a16:creationId xmlns:a16="http://schemas.microsoft.com/office/drawing/2014/main" id="{2DA35C34-A2D9-76F2-8DE2-AA9151708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011" y="1907834"/>
                <a:ext cx="7483268" cy="45850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guardian-logo - CarePredict">
                <a:extLst>
                  <a:ext uri="{FF2B5EF4-FFF2-40B4-BE49-F238E27FC236}">
                    <a16:creationId xmlns:a16="http://schemas.microsoft.com/office/drawing/2014/main" id="{71CE2B5F-B945-6FF0-1F42-ADAA0A542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3273" y="1907834"/>
                <a:ext cx="1334478" cy="744023"/>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agen 7">
              <a:extLst>
                <a:ext uri="{FF2B5EF4-FFF2-40B4-BE49-F238E27FC236}">
                  <a16:creationId xmlns:a16="http://schemas.microsoft.com/office/drawing/2014/main" id="{B0B30EF2-8374-AE4D-6349-73A035DBE7C4}"/>
                </a:ext>
              </a:extLst>
            </p:cNvPr>
            <p:cNvPicPr>
              <a:picLocks noChangeAspect="1"/>
            </p:cNvPicPr>
            <p:nvPr/>
          </p:nvPicPr>
          <p:blipFill>
            <a:blip r:embed="rId5"/>
            <a:stretch>
              <a:fillRect/>
            </a:stretch>
          </p:blipFill>
          <p:spPr>
            <a:xfrm>
              <a:off x="1152159" y="5348138"/>
              <a:ext cx="4810801" cy="1048565"/>
            </a:xfrm>
            <a:prstGeom prst="rect">
              <a:avLst/>
            </a:prstGeom>
          </p:spPr>
        </p:pic>
      </p:grpSp>
      <p:pic>
        <p:nvPicPr>
          <p:cNvPr id="5" name="Imagen 4">
            <a:extLst>
              <a:ext uri="{FF2B5EF4-FFF2-40B4-BE49-F238E27FC236}">
                <a16:creationId xmlns:a16="http://schemas.microsoft.com/office/drawing/2014/main" id="{532D943C-68D2-43F2-1934-DDD58693B2BB}"/>
              </a:ext>
            </a:extLst>
          </p:cNvPr>
          <p:cNvPicPr>
            <a:picLocks noChangeAspect="1"/>
          </p:cNvPicPr>
          <p:nvPr/>
        </p:nvPicPr>
        <p:blipFill rotWithShape="1">
          <a:blip r:embed="rId6">
            <a:extLst>
              <a:ext uri="{28A0092B-C50C-407E-A947-70E740481C1C}">
                <a14:useLocalDpi xmlns:a14="http://schemas.microsoft.com/office/drawing/2010/main" val="0"/>
              </a:ext>
            </a:extLst>
          </a:blip>
          <a:srcRect b="12810"/>
          <a:stretch/>
        </p:blipFill>
        <p:spPr>
          <a:xfrm>
            <a:off x="7287020" y="1907834"/>
            <a:ext cx="4813539" cy="4719706"/>
          </a:xfrm>
          <a:prstGeom prst="rect">
            <a:avLst/>
          </a:prstGeom>
        </p:spPr>
      </p:pic>
      <p:sp>
        <p:nvSpPr>
          <p:cNvPr id="13" name="CuadroTexto 12">
            <a:extLst>
              <a:ext uri="{FF2B5EF4-FFF2-40B4-BE49-F238E27FC236}">
                <a16:creationId xmlns:a16="http://schemas.microsoft.com/office/drawing/2014/main" id="{6B5FBBAF-45AA-821D-CF09-F22E21541FFF}"/>
              </a:ext>
            </a:extLst>
          </p:cNvPr>
          <p:cNvSpPr txBox="1"/>
          <p:nvPr/>
        </p:nvSpPr>
        <p:spPr>
          <a:xfrm>
            <a:off x="853011" y="6576908"/>
            <a:ext cx="11247548" cy="246221"/>
          </a:xfrm>
          <a:prstGeom prst="rect">
            <a:avLst/>
          </a:prstGeom>
          <a:noFill/>
        </p:spPr>
        <p:txBody>
          <a:bodyPr wrap="square">
            <a:spAutoFit/>
          </a:bodyPr>
          <a:lstStyle/>
          <a:p>
            <a:r>
              <a:rPr lang="en-GB" sz="1000" dirty="0">
                <a:effectLst/>
              </a:rPr>
              <a:t>Davey, M., </a:t>
            </a:r>
            <a:r>
              <a:rPr lang="en-GB" sz="1000" dirty="0" err="1">
                <a:effectLst/>
              </a:rPr>
              <a:t>Kirchgaessner</a:t>
            </a:r>
            <a:r>
              <a:rPr lang="en-GB" sz="1000" dirty="0">
                <a:effectLst/>
              </a:rPr>
              <a:t>, S., &amp; </a:t>
            </a:r>
            <a:r>
              <a:rPr lang="en-GB" sz="1000" dirty="0" err="1">
                <a:effectLst/>
              </a:rPr>
              <a:t>Boseley</a:t>
            </a:r>
            <a:r>
              <a:rPr lang="en-GB" sz="1000" dirty="0">
                <a:effectLst/>
              </a:rPr>
              <a:t>, S. (2020, June 3).. </a:t>
            </a:r>
            <a:r>
              <a:rPr lang="en-GB" sz="1000" i="1" dirty="0">
                <a:effectLst/>
              </a:rPr>
              <a:t>The Guardian</a:t>
            </a:r>
            <a:r>
              <a:rPr lang="en-GB" sz="1000" dirty="0">
                <a:effectLst/>
              </a:rPr>
              <a:t>. </a:t>
            </a:r>
            <a:r>
              <a:rPr lang="en-GB" sz="1000" dirty="0">
                <a:effectLst/>
                <a:hlinkClick r:id="rId7"/>
              </a:rPr>
              <a:t>https://www.theguardian.com/world/2020/jun/03/covid-19-surgisphere-who-world-health-organization-hydroxychloroquine</a:t>
            </a:r>
            <a:endParaRPr lang="en-GB" sz="1000" dirty="0">
              <a:effectLst/>
            </a:endParaRPr>
          </a:p>
        </p:txBody>
      </p:sp>
    </p:spTree>
    <p:extLst>
      <p:ext uri="{BB962C8B-B14F-4D97-AF65-F5344CB8AC3E}">
        <p14:creationId xmlns:p14="http://schemas.microsoft.com/office/powerpoint/2010/main" val="332870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Practical analysis of existential and non-existential risks of AI</a:t>
            </a:r>
          </a:p>
        </p:txBody>
      </p:sp>
      <p:pic>
        <p:nvPicPr>
          <p:cNvPr id="13" name="Marcador de contenido 12">
            <a:extLst>
              <a:ext uri="{FF2B5EF4-FFF2-40B4-BE49-F238E27FC236}">
                <a16:creationId xmlns:a16="http://schemas.microsoft.com/office/drawing/2014/main" id="{B92A09B3-DD90-61C7-512D-A938D59C72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274" y="1615564"/>
            <a:ext cx="10172678" cy="4877311"/>
          </a:xfrm>
        </p:spPr>
      </p:pic>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sp>
        <p:nvSpPr>
          <p:cNvPr id="11" name="CuadroTexto 10">
            <a:extLst>
              <a:ext uri="{FF2B5EF4-FFF2-40B4-BE49-F238E27FC236}">
                <a16:creationId xmlns:a16="http://schemas.microsoft.com/office/drawing/2014/main" id="{513E0067-879A-F905-7634-8F29252FFABA}"/>
              </a:ext>
            </a:extLst>
          </p:cNvPr>
          <p:cNvSpPr txBox="1"/>
          <p:nvPr/>
        </p:nvSpPr>
        <p:spPr>
          <a:xfrm>
            <a:off x="7877060" y="6527342"/>
            <a:ext cx="4314940" cy="307777"/>
          </a:xfrm>
          <a:prstGeom prst="rect">
            <a:avLst/>
          </a:prstGeom>
          <a:noFill/>
        </p:spPr>
        <p:txBody>
          <a:bodyPr wrap="square">
            <a:spAutoFit/>
          </a:bodyPr>
          <a:lstStyle/>
          <a:p>
            <a:pPr algn="r"/>
            <a:r>
              <a:rPr lang="en-GB" sz="1400" dirty="0">
                <a:latin typeface="Calibri" panose="020F0502020204030204" pitchFamily="34" charset="0"/>
                <a:ea typeface="Calibri" panose="020F0502020204030204" pitchFamily="34" charset="0"/>
              </a:rPr>
              <a:t>Mastroleo (2022) a</a:t>
            </a:r>
            <a:r>
              <a:rPr lang="en-GB" sz="1400" dirty="0">
                <a:effectLst/>
                <a:latin typeface="Calibri" panose="020F0502020204030204" pitchFamily="34" charset="0"/>
                <a:ea typeface="Calibri" panose="020F0502020204030204" pitchFamily="34" charset="0"/>
              </a:rPr>
              <a:t>dapted from Bostrom (2002:fig. 1)</a:t>
            </a:r>
            <a:endParaRPr lang="en-GB" sz="1400" dirty="0"/>
          </a:p>
        </p:txBody>
      </p:sp>
    </p:spTree>
    <p:extLst>
      <p:ext uri="{BB962C8B-B14F-4D97-AF65-F5344CB8AC3E}">
        <p14:creationId xmlns:p14="http://schemas.microsoft.com/office/powerpoint/2010/main" val="293253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Practical analysis of non-existential risk</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p:txBody>
          <a:bodyPr>
            <a:normAutofit/>
          </a:bodyPr>
          <a:lstStyle/>
          <a:p>
            <a:pPr marL="0" indent="0">
              <a:buNone/>
            </a:pPr>
            <a:r>
              <a:rPr lang="en-GB" b="1" dirty="0">
                <a:latin typeface="Roboto" panose="02000000000000000000" pitchFamily="2" charset="0"/>
                <a:ea typeface="Roboto" panose="02000000000000000000" pitchFamily="2" charset="0"/>
              </a:rPr>
              <a:t>Identification of AI health intervention</a:t>
            </a:r>
          </a:p>
          <a:p>
            <a:r>
              <a:rPr lang="en-GB" dirty="0">
                <a:latin typeface="Roboto" panose="02000000000000000000" pitchFamily="2" charset="0"/>
                <a:ea typeface="Roboto" panose="02000000000000000000" pitchFamily="2" charset="0"/>
              </a:rPr>
              <a:t>Surgisphere Corporation “AI &amp; ML automated” multinational registry database (Davey et al 2020; Mehra et al 2020, retracted)</a:t>
            </a:r>
          </a:p>
          <a:p>
            <a:pPr marL="457200" lvl="1" indent="0">
              <a:buNone/>
            </a:pPr>
            <a:endParaRPr lang="es-AR" dirty="0"/>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1084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Practical analysis of non-existential risk</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p:txBody>
          <a:bodyPr>
            <a:normAutofit/>
          </a:bodyPr>
          <a:lstStyle/>
          <a:p>
            <a:pPr marL="0" indent="0">
              <a:buNone/>
            </a:pPr>
            <a:r>
              <a:rPr lang="en-GB" b="1" dirty="0">
                <a:latin typeface="Roboto" panose="02000000000000000000" pitchFamily="2" charset="0"/>
                <a:ea typeface="Roboto" panose="02000000000000000000" pitchFamily="2" charset="0"/>
              </a:rPr>
              <a:t>Identification of AI health claims</a:t>
            </a:r>
          </a:p>
          <a:p>
            <a:r>
              <a:rPr lang="en-GB" dirty="0">
                <a:latin typeface="Roboto" panose="02000000000000000000" pitchFamily="2" charset="0"/>
                <a:ea typeface="Roboto" panose="02000000000000000000" pitchFamily="2" charset="0"/>
              </a:rPr>
              <a:t>“Usefulness of ivermectin for COVID-19 illness” (Patel et al 2020:title, </a:t>
            </a:r>
            <a:r>
              <a:rPr lang="en-GB" b="1" dirty="0">
                <a:latin typeface="Roboto" panose="02000000000000000000" pitchFamily="2" charset="0"/>
                <a:ea typeface="Roboto" panose="02000000000000000000" pitchFamily="2" charset="0"/>
              </a:rPr>
              <a:t>retracted</a:t>
            </a:r>
            <a:r>
              <a:rPr lang="en-GB" dirty="0">
                <a:latin typeface="Roboto" panose="02000000000000000000" pitchFamily="2" charset="0"/>
                <a:ea typeface="Roboto" panose="02000000000000000000" pitchFamily="2" charset="0"/>
              </a:rPr>
              <a:t>)</a:t>
            </a:r>
          </a:p>
          <a:p>
            <a:r>
              <a:rPr lang="en-GB" dirty="0">
                <a:latin typeface="Roboto" panose="02000000000000000000" pitchFamily="2" charset="0"/>
                <a:ea typeface="Roboto" panose="02000000000000000000" pitchFamily="2" charset="0"/>
              </a:rPr>
              <a:t>“Ivermectin is associated with a potential survival benefit in COVID-19 and this should be investigated urgently in RCTs” (Patel et al 2020, </a:t>
            </a:r>
            <a:r>
              <a:rPr lang="en-GB" b="1" dirty="0">
                <a:latin typeface="Roboto" panose="02000000000000000000" pitchFamily="2" charset="0"/>
                <a:ea typeface="Roboto" panose="02000000000000000000" pitchFamily="2" charset="0"/>
              </a:rPr>
              <a:t>retracted</a:t>
            </a:r>
            <a:r>
              <a:rPr lang="en-GB" dirty="0">
                <a:latin typeface="Roboto" panose="02000000000000000000" pitchFamily="2" charset="0"/>
                <a:ea typeface="Roboto" panose="02000000000000000000" pitchFamily="2" charset="0"/>
              </a:rPr>
              <a:t>)</a:t>
            </a:r>
          </a:p>
          <a:p>
            <a:pPr lvl="1"/>
            <a:r>
              <a:rPr lang="en-GB" dirty="0">
                <a:latin typeface="Roboto" panose="02000000000000000000" pitchFamily="2" charset="0"/>
                <a:ea typeface="Roboto" panose="02000000000000000000" pitchFamily="2" charset="0"/>
              </a:rPr>
              <a:t>“Of those requiring mechanical ventilation fewer patients died in the ivermectin group (7.3% versus 21.3%) and overall death rates were lower with ivermectin (1.4% versus 8.5%; HR 0.20 CI 95% 0.11-0.37, p&lt;0.0001). (Patel et al 2020</a:t>
            </a:r>
            <a:r>
              <a:rPr lang="en-GB" b="1" dirty="0">
                <a:latin typeface="Roboto" panose="02000000000000000000" pitchFamily="2" charset="0"/>
                <a:ea typeface="Roboto" panose="02000000000000000000" pitchFamily="2" charset="0"/>
              </a:rPr>
              <a:t>, retracted</a:t>
            </a:r>
            <a:r>
              <a:rPr lang="en-GB" dirty="0">
                <a:latin typeface="Roboto" panose="02000000000000000000" pitchFamily="2" charset="0"/>
                <a:ea typeface="Roboto" panose="02000000000000000000" pitchFamily="2" charset="0"/>
              </a:rPr>
              <a:t>)</a:t>
            </a:r>
          </a:p>
          <a:p>
            <a:pPr marL="457200" lvl="1" indent="0">
              <a:buNone/>
            </a:pPr>
            <a:endParaRPr lang="en-GB" dirty="0">
              <a:latin typeface="Roboto" panose="02000000000000000000" pitchFamily="2" charset="0"/>
              <a:ea typeface="Roboto" panose="02000000000000000000" pitchFamily="2" charset="0"/>
            </a:endParaRPr>
          </a:p>
          <a:p>
            <a:pPr marL="457200" lvl="1" indent="0">
              <a:buNone/>
            </a:pPr>
            <a:endParaRPr lang="es-AR" dirty="0"/>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84576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normAutofit fontScale="90000"/>
          </a:bodyPr>
          <a:lstStyle/>
          <a:p>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What can we do to curb the non-existential risks of AI?</a:t>
            </a:r>
            <a:br>
              <a:rPr lang="en-US" dirty="0">
                <a:latin typeface="Roboto" panose="02000000000000000000" pitchFamily="2" charset="0"/>
                <a:ea typeface="Roboto" panose="02000000000000000000" pitchFamily="2" charset="0"/>
              </a:rPr>
            </a:br>
            <a:endParaRPr lang="en-US" dirty="0">
              <a:latin typeface="Roboto" panose="02000000000000000000" pitchFamily="2" charset="0"/>
              <a:ea typeface="Roboto" panose="02000000000000000000" pitchFamily="2" charset="0"/>
            </a:endParaRP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p:txBody>
          <a:bodyPr>
            <a:normAutofit/>
          </a:bodyPr>
          <a:lstStyle/>
          <a:p>
            <a:r>
              <a:rPr lang="en-US" dirty="0">
                <a:latin typeface="Roboto" panose="02000000000000000000" pitchFamily="2" charset="0"/>
                <a:ea typeface="Roboto" panose="02000000000000000000" pitchFamily="2" charset="0"/>
              </a:rPr>
              <a:t>“With understanding comes responsibility”</a:t>
            </a:r>
          </a:p>
          <a:p>
            <a:r>
              <a:rPr lang="en-US" dirty="0">
                <a:latin typeface="Roboto" panose="02000000000000000000" pitchFamily="2" charset="0"/>
                <a:ea typeface="Roboto" panose="02000000000000000000" pitchFamily="2" charset="0"/>
              </a:rPr>
              <a:t>Philosophy of AI for health should revisit main ethical duties</a:t>
            </a:r>
          </a:p>
          <a:p>
            <a:pPr lvl="1"/>
            <a:r>
              <a:rPr lang="en-US" dirty="0">
                <a:latin typeface="Roboto" panose="02000000000000000000" pitchFamily="2" charset="0"/>
                <a:ea typeface="Roboto" panose="02000000000000000000" pitchFamily="2" charset="0"/>
              </a:rPr>
              <a:t>Duty to care</a:t>
            </a:r>
          </a:p>
          <a:p>
            <a:pPr lvl="1"/>
            <a:r>
              <a:rPr lang="en-US" dirty="0">
                <a:latin typeface="Roboto" panose="02000000000000000000" pitchFamily="2" charset="0"/>
                <a:ea typeface="Roboto" panose="02000000000000000000" pitchFamily="2" charset="0"/>
              </a:rPr>
              <a:t>Duty not to harm</a:t>
            </a:r>
          </a:p>
          <a:p>
            <a:pPr lvl="1"/>
            <a:r>
              <a:rPr lang="en-US" dirty="0">
                <a:latin typeface="Roboto" panose="02000000000000000000" pitchFamily="2" charset="0"/>
                <a:ea typeface="Roboto" panose="02000000000000000000" pitchFamily="2" charset="0"/>
              </a:rPr>
              <a:t>Duty of justice</a:t>
            </a:r>
          </a:p>
          <a:p>
            <a:r>
              <a:rPr lang="en-US" dirty="0">
                <a:latin typeface="Roboto" panose="02000000000000000000" pitchFamily="2" charset="0"/>
                <a:ea typeface="Roboto" panose="02000000000000000000" pitchFamily="2" charset="0"/>
              </a:rPr>
              <a:t>But also we should mind</a:t>
            </a:r>
          </a:p>
          <a:p>
            <a:pPr lvl="1"/>
            <a:r>
              <a:rPr lang="en-US" dirty="0">
                <a:latin typeface="Roboto" panose="02000000000000000000" pitchFamily="2" charset="0"/>
                <a:ea typeface="Roboto" panose="02000000000000000000" pitchFamily="2" charset="0"/>
              </a:rPr>
              <a:t>Duty to seek our own happiness (Kant, GMM)</a:t>
            </a:r>
          </a:p>
          <a:p>
            <a:pPr lvl="1"/>
            <a:r>
              <a:rPr lang="en-US" dirty="0">
                <a:latin typeface="Roboto" panose="02000000000000000000" pitchFamily="2" charset="0"/>
                <a:ea typeface="Roboto" panose="02000000000000000000" pitchFamily="2" charset="0"/>
              </a:rPr>
              <a:t>Duty not to be too hard on ourselves (Kant, MM)</a:t>
            </a:r>
          </a:p>
          <a:p>
            <a:pPr lvl="2"/>
            <a:r>
              <a:rPr lang="en-US" dirty="0">
                <a:latin typeface="Roboto" panose="02000000000000000000" pitchFamily="2" charset="0"/>
                <a:ea typeface="Roboto" panose="02000000000000000000" pitchFamily="2" charset="0"/>
              </a:rPr>
              <a:t>Unhappiness and extreme self-criticism diminish our probability to fulfill our duties</a:t>
            </a:r>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215210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normAutofit/>
          </a:bodyPr>
          <a:lstStyle/>
          <a:p>
            <a:r>
              <a:rPr lang="en-GB" dirty="0">
                <a:latin typeface="Roboto" panose="02000000000000000000" pitchFamily="2" charset="0"/>
                <a:ea typeface="Roboto" panose="02000000000000000000" pitchFamily="2" charset="0"/>
              </a:rPr>
              <a:t>Use guidelines for AI health interventions</a:t>
            </a:r>
            <a:endParaRPr lang="en-US" dirty="0">
              <a:latin typeface="Roboto" panose="02000000000000000000" pitchFamily="2" charset="0"/>
              <a:ea typeface="Roboto" panose="02000000000000000000" pitchFamily="2" charset="0"/>
            </a:endParaRPr>
          </a:p>
        </p:txBody>
      </p:sp>
      <p:sp>
        <p:nvSpPr>
          <p:cNvPr id="8" name="Marcador de contenido 7">
            <a:extLst>
              <a:ext uri="{FF2B5EF4-FFF2-40B4-BE49-F238E27FC236}">
                <a16:creationId xmlns:a16="http://schemas.microsoft.com/office/drawing/2014/main" id="{73842321-A589-08B3-A2A7-1A267F35B76C}"/>
              </a:ext>
            </a:extLst>
          </p:cNvPr>
          <p:cNvSpPr>
            <a:spLocks noGrp="1"/>
          </p:cNvSpPr>
          <p:nvPr>
            <p:ph idx="1"/>
          </p:nvPr>
        </p:nvSpPr>
        <p:spPr/>
        <p:txBody>
          <a:bodyPr/>
          <a:lstStyle/>
          <a:p>
            <a:r>
              <a:rPr lang="en-US" dirty="0">
                <a:latin typeface="Roboto" panose="02000000000000000000" pitchFamily="2" charset="0"/>
                <a:ea typeface="Roboto" panose="02000000000000000000" pitchFamily="2" charset="0"/>
              </a:rPr>
              <a:t>No translation into Spanish or German available yet </a:t>
            </a:r>
          </a:p>
          <a:p>
            <a:endParaRPr lang="en-GB" dirty="0"/>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pic>
        <p:nvPicPr>
          <p:cNvPr id="5" name="Imagen 4">
            <a:extLst>
              <a:ext uri="{FF2B5EF4-FFF2-40B4-BE49-F238E27FC236}">
                <a16:creationId xmlns:a16="http://schemas.microsoft.com/office/drawing/2014/main" id="{086AD6D4-4C46-CC07-5922-29F83971EFE1}"/>
              </a:ext>
            </a:extLst>
          </p:cNvPr>
          <p:cNvPicPr>
            <a:picLocks noChangeAspect="1"/>
          </p:cNvPicPr>
          <p:nvPr/>
        </p:nvPicPr>
        <p:blipFill rotWithShape="1">
          <a:blip r:embed="rId2"/>
          <a:srcRect l="4250" t="24652" r="8125" b="14445"/>
          <a:stretch/>
        </p:blipFill>
        <p:spPr>
          <a:xfrm>
            <a:off x="838199" y="2506663"/>
            <a:ext cx="11129902" cy="4351338"/>
          </a:xfrm>
          <a:prstGeom prst="rect">
            <a:avLst/>
          </a:prstGeom>
        </p:spPr>
      </p:pic>
    </p:spTree>
    <p:extLst>
      <p:ext uri="{BB962C8B-B14F-4D97-AF65-F5344CB8AC3E}">
        <p14:creationId xmlns:p14="http://schemas.microsoft.com/office/powerpoint/2010/main" val="290872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normAutofit/>
          </a:bodyPr>
          <a:lstStyle/>
          <a:p>
            <a:r>
              <a:rPr lang="en-GB" dirty="0">
                <a:latin typeface="Roboto" panose="02000000000000000000" pitchFamily="2" charset="0"/>
                <a:ea typeface="Roboto" panose="02000000000000000000" pitchFamily="2" charset="0"/>
              </a:rPr>
              <a:t>Use guidelines for AI health interventions</a:t>
            </a:r>
            <a:endParaRPr lang="en-US" dirty="0">
              <a:latin typeface="Roboto" panose="02000000000000000000" pitchFamily="2" charset="0"/>
              <a:ea typeface="Roboto" panose="02000000000000000000" pitchFamily="2" charset="0"/>
            </a:endParaRP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p:txBody>
          <a:bodyPr>
            <a:normAutofit/>
          </a:bodyPr>
          <a:lstStyle/>
          <a:p>
            <a:r>
              <a:rPr lang="en-GB" dirty="0">
                <a:latin typeface="Roboto" panose="02000000000000000000" pitchFamily="2" charset="0"/>
                <a:ea typeface="Roboto" panose="02000000000000000000" pitchFamily="2" charset="0"/>
              </a:rPr>
              <a:t>Provide a common language to all stakeholders </a:t>
            </a:r>
          </a:p>
          <a:p>
            <a:pPr lvl="1"/>
            <a:r>
              <a:rPr lang="en-GB" dirty="0">
                <a:solidFill>
                  <a:schemeClr val="tx1">
                    <a:lumMod val="50000"/>
                    <a:lumOff val="50000"/>
                  </a:schemeClr>
                </a:solidFill>
                <a:latin typeface="Roboto" panose="02000000000000000000" pitchFamily="2" charset="0"/>
                <a:ea typeface="Roboto" panose="02000000000000000000" pitchFamily="2" charset="0"/>
              </a:rPr>
              <a:t>Educates health professionals on AI &amp; ML </a:t>
            </a:r>
          </a:p>
          <a:p>
            <a:pPr lvl="1"/>
            <a:r>
              <a:rPr lang="en-GB" dirty="0">
                <a:solidFill>
                  <a:schemeClr val="tx1">
                    <a:lumMod val="50000"/>
                    <a:lumOff val="50000"/>
                  </a:schemeClr>
                </a:solidFill>
                <a:latin typeface="Roboto" panose="02000000000000000000" pitchFamily="2" charset="0"/>
                <a:ea typeface="Roboto" panose="02000000000000000000" pitchFamily="2" charset="0"/>
              </a:rPr>
              <a:t>Educates non-health professionals on health research</a:t>
            </a:r>
          </a:p>
          <a:p>
            <a:r>
              <a:rPr lang="en-GB" dirty="0">
                <a:latin typeface="Roboto" panose="02000000000000000000" pitchFamily="2" charset="0"/>
                <a:ea typeface="Roboto" panose="02000000000000000000" pitchFamily="2" charset="0"/>
              </a:rPr>
              <a:t>Useful for presentation and evaluation of health research</a:t>
            </a:r>
          </a:p>
          <a:p>
            <a:pPr lvl="1"/>
            <a:r>
              <a:rPr lang="en-GB" dirty="0">
                <a:solidFill>
                  <a:schemeClr val="tx1">
                    <a:lumMod val="50000"/>
                    <a:lumOff val="50000"/>
                  </a:schemeClr>
                </a:solidFill>
                <a:latin typeface="Roboto" panose="02000000000000000000" pitchFamily="2" charset="0"/>
                <a:ea typeface="Roboto" panose="02000000000000000000" pitchFamily="2" charset="0"/>
              </a:rPr>
              <a:t>They can be adapted to other AI health activities (e.g. public health, see scope)</a:t>
            </a:r>
          </a:p>
          <a:p>
            <a:r>
              <a:rPr lang="en-GB" dirty="0">
                <a:latin typeface="Roboto" panose="02000000000000000000" pitchFamily="2" charset="0"/>
                <a:ea typeface="Roboto" panose="02000000000000000000" pitchFamily="2" charset="0"/>
              </a:rPr>
              <a:t>Compiled list of guidelines for AI health interventions</a:t>
            </a:r>
          </a:p>
          <a:p>
            <a:pPr lvl="1"/>
            <a:r>
              <a:rPr lang="en-GB" dirty="0">
                <a:latin typeface="Roboto" panose="02000000000000000000" pitchFamily="2" charset="0"/>
                <a:ea typeface="Roboto" panose="02000000000000000000" pitchFamily="2" charset="0"/>
              </a:rPr>
              <a:t>See Mastroleo (2022), v.1.0, </a:t>
            </a:r>
            <a:r>
              <a:rPr lang="en-GB" dirty="0">
                <a:latin typeface="Roboto" panose="02000000000000000000" pitchFamily="2" charset="0"/>
                <a:ea typeface="Roboto" panose="02000000000000000000" pitchFamily="2" charset="0"/>
                <a:hlinkClick r:id="rId2"/>
              </a:rPr>
              <a:t>https://zenodo.org/record/7007570</a:t>
            </a:r>
            <a:endParaRPr lang="en-GB" dirty="0">
              <a:latin typeface="Roboto" panose="02000000000000000000" pitchFamily="2" charset="0"/>
              <a:ea typeface="Roboto" panose="02000000000000000000" pitchFamily="2" charset="0"/>
            </a:endParaRPr>
          </a:p>
          <a:p>
            <a:pPr lvl="1"/>
            <a:r>
              <a:rPr lang="en-GB" dirty="0">
                <a:solidFill>
                  <a:schemeClr val="tx1">
                    <a:lumMod val="50000"/>
                    <a:lumOff val="50000"/>
                  </a:schemeClr>
                </a:solidFill>
                <a:latin typeface="Roboto" panose="02000000000000000000" pitchFamily="2" charset="0"/>
                <a:ea typeface="Roboto" panose="02000000000000000000" pitchFamily="2" charset="0"/>
              </a:rPr>
              <a:t>Published: SPIRIT-AI, CONSORT-AI, CLAIM, etc. </a:t>
            </a:r>
          </a:p>
          <a:p>
            <a:pPr lvl="1"/>
            <a:r>
              <a:rPr lang="en-GB" dirty="0">
                <a:solidFill>
                  <a:schemeClr val="tx1">
                    <a:lumMod val="50000"/>
                    <a:lumOff val="50000"/>
                  </a:schemeClr>
                </a:solidFill>
                <a:latin typeface="Roboto" panose="02000000000000000000" pitchFamily="2" charset="0"/>
                <a:ea typeface="Roboto" panose="02000000000000000000" pitchFamily="2" charset="0"/>
              </a:rPr>
              <a:t>In progress: STARD-AI, TRIPOD-AI, PROBAST-AI, etc. </a:t>
            </a:r>
          </a:p>
          <a:p>
            <a:pPr lvl="1"/>
            <a:endParaRPr lang="en-US" dirty="0">
              <a:latin typeface="Roboto" panose="02000000000000000000" pitchFamily="2" charset="0"/>
              <a:ea typeface="Roboto" panose="02000000000000000000" pitchFamily="2" charset="0"/>
            </a:endParaRPr>
          </a:p>
          <a:p>
            <a:pPr marL="0" indent="0">
              <a:buNone/>
            </a:pPr>
            <a:endParaRPr lang="es-AR" dirty="0"/>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943989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normAutofit/>
          </a:bodyPr>
          <a:lstStyle/>
          <a:p>
            <a:r>
              <a:rPr lang="en-GB" dirty="0">
                <a:latin typeface="Roboto" panose="02000000000000000000" pitchFamily="2" charset="0"/>
                <a:ea typeface="Roboto" panose="02000000000000000000" pitchFamily="2" charset="0"/>
              </a:rPr>
              <a:t>Improve education on AI for health </a:t>
            </a:r>
            <a:endParaRPr lang="en-US" dirty="0">
              <a:latin typeface="Roboto" panose="02000000000000000000" pitchFamily="2" charset="0"/>
              <a:ea typeface="Roboto" panose="02000000000000000000" pitchFamily="2" charset="0"/>
            </a:endParaRPr>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pic>
        <p:nvPicPr>
          <p:cNvPr id="2052" name="Picture 4" descr="IMBS – International Master Program in Biomedical Sciences">
            <a:extLst>
              <a:ext uri="{FF2B5EF4-FFF2-40B4-BE49-F238E27FC236}">
                <a16:creationId xmlns:a16="http://schemas.microsoft.com/office/drawing/2014/main" id="{625AB30F-BE8B-11C9-E6D5-CC20FE0CF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536" y="5769577"/>
            <a:ext cx="2389533" cy="85376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4">
            <a:extLst>
              <a:ext uri="{FF2B5EF4-FFF2-40B4-BE49-F238E27FC236}">
                <a16:creationId xmlns:a16="http://schemas.microsoft.com/office/drawing/2014/main" id="{AA47A1B0-C715-02D5-02D4-5AB30F915526}"/>
              </a:ext>
            </a:extLst>
          </p:cNvPr>
          <p:cNvSpPr txBox="1">
            <a:spLocks/>
          </p:cNvSpPr>
          <p:nvPr/>
        </p:nvSpPr>
        <p:spPr>
          <a:xfrm>
            <a:off x="3977640" y="1825625"/>
            <a:ext cx="7376160" cy="435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Roboto" panose="02000000000000000000" pitchFamily="2" charset="0"/>
                <a:ea typeface="Roboto" panose="02000000000000000000" pitchFamily="2" charset="0"/>
              </a:rPr>
              <a:t>“Ethical issues of AI for health” </a:t>
            </a:r>
          </a:p>
          <a:p>
            <a:pPr lvl="1"/>
            <a:r>
              <a:rPr lang="en-GB" dirty="0">
                <a:latin typeface="Roboto" panose="02000000000000000000" pitchFamily="2" charset="0"/>
                <a:ea typeface="Roboto" panose="02000000000000000000" pitchFamily="2" charset="0"/>
              </a:rPr>
              <a:t>IMBS Uni Freiburg-UBA, master students</a:t>
            </a:r>
          </a:p>
          <a:p>
            <a:pPr lvl="1"/>
            <a:r>
              <a:rPr lang="en-GB" dirty="0">
                <a:latin typeface="Roboto" panose="02000000000000000000" pitchFamily="2" charset="0"/>
                <a:ea typeface="Roboto" panose="02000000000000000000" pitchFamily="2" charset="0"/>
              </a:rPr>
              <a:t>Bioethics module (first time, Dec 2022)</a:t>
            </a:r>
          </a:p>
          <a:p>
            <a:r>
              <a:rPr lang="en-GB" dirty="0">
                <a:latin typeface="Roboto" panose="02000000000000000000" pitchFamily="2" charset="0"/>
                <a:ea typeface="Roboto" panose="02000000000000000000" pitchFamily="2" charset="0"/>
              </a:rPr>
              <a:t>Ines </a:t>
            </a:r>
            <a:r>
              <a:rPr lang="en-GB" dirty="0" err="1">
                <a:latin typeface="Roboto" panose="02000000000000000000" pitchFamily="2" charset="0"/>
                <a:ea typeface="Roboto" panose="02000000000000000000" pitchFamily="2" charset="0"/>
              </a:rPr>
              <a:t>Schröder</a:t>
            </a:r>
            <a:endParaRPr lang="en-GB" dirty="0">
              <a:latin typeface="Roboto" panose="02000000000000000000" pitchFamily="2" charset="0"/>
              <a:ea typeface="Roboto" panose="02000000000000000000" pitchFamily="2" charset="0"/>
            </a:endParaRPr>
          </a:p>
          <a:p>
            <a:pPr lvl="1"/>
            <a:r>
              <a:rPr lang="en-GB" dirty="0">
                <a:latin typeface="Roboto" panose="02000000000000000000" pitchFamily="2" charset="0"/>
                <a:ea typeface="Roboto" panose="02000000000000000000" pitchFamily="2" charset="0"/>
              </a:rPr>
              <a:t>2022 Erasmus Prize for the Liberal Arts and Sciences, on “Trust in AI”.</a:t>
            </a:r>
          </a:p>
          <a:p>
            <a:pPr lvl="1"/>
            <a:r>
              <a:rPr lang="en-GB" b="0" i="0" dirty="0">
                <a:solidFill>
                  <a:srgbClr val="363534"/>
                </a:solidFill>
                <a:effectLst/>
                <a:latin typeface="Arial" panose="020B0604020202020204" pitchFamily="34" charset="0"/>
              </a:rPr>
              <a:t>Research associate at the Chair of Contemporary Philosophy and Technology and the </a:t>
            </a:r>
            <a:r>
              <a:rPr lang="en-GB" b="0" i="1" dirty="0">
                <a:solidFill>
                  <a:srgbClr val="363534"/>
                </a:solidFill>
                <a:effectLst/>
                <a:latin typeface="Arial" panose="020B0604020202020204" pitchFamily="34" charset="0"/>
              </a:rPr>
              <a:t>Human-Technology Interaction Lab</a:t>
            </a:r>
            <a:r>
              <a:rPr lang="en-GB" b="0" i="0" dirty="0">
                <a:solidFill>
                  <a:srgbClr val="363534"/>
                </a:solidFill>
                <a:effectLst/>
                <a:latin typeface="Arial" panose="020B0604020202020204" pitchFamily="34" charset="0"/>
              </a:rPr>
              <a:t> Freiburg </a:t>
            </a:r>
            <a:endParaRPr lang="es-AR" dirty="0"/>
          </a:p>
        </p:txBody>
      </p:sp>
      <p:pic>
        <p:nvPicPr>
          <p:cNvPr id="8" name="Picture 2">
            <a:extLst>
              <a:ext uri="{FF2B5EF4-FFF2-40B4-BE49-F238E27FC236}">
                <a16:creationId xmlns:a16="http://schemas.microsoft.com/office/drawing/2014/main" id="{F321D276-E500-2408-9882-2FE9D6B46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302" y="5683454"/>
            <a:ext cx="4056226" cy="98701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96DCA78E-8B8A-0245-1FD1-E53DD05208D3}"/>
              </a:ext>
            </a:extLst>
          </p:cNvPr>
          <p:cNvPicPr>
            <a:picLocks noChangeAspect="1"/>
          </p:cNvPicPr>
          <p:nvPr/>
        </p:nvPicPr>
        <p:blipFill rotWithShape="1">
          <a:blip r:embed="rId4">
            <a:extLst>
              <a:ext uri="{28A0092B-C50C-407E-A947-70E740481C1C}">
                <a14:useLocalDpi xmlns:a14="http://schemas.microsoft.com/office/drawing/2010/main" val="0"/>
              </a:ext>
            </a:extLst>
          </a:blip>
          <a:srcRect r="10383"/>
          <a:stretch/>
        </p:blipFill>
        <p:spPr>
          <a:xfrm>
            <a:off x="650913" y="1825625"/>
            <a:ext cx="3326727" cy="5086103"/>
          </a:xfrm>
          <a:prstGeom prst="rect">
            <a:avLst/>
          </a:prstGeom>
        </p:spPr>
      </p:pic>
    </p:spTree>
    <p:extLst>
      <p:ext uri="{BB962C8B-B14F-4D97-AF65-F5344CB8AC3E}">
        <p14:creationId xmlns:p14="http://schemas.microsoft.com/office/powerpoint/2010/main" val="1845649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normAutofit/>
          </a:bodyPr>
          <a:lstStyle/>
          <a:p>
            <a:r>
              <a:rPr lang="en-GB" dirty="0">
                <a:latin typeface="Roboto" panose="02000000000000000000" pitchFamily="2" charset="0"/>
                <a:ea typeface="Roboto" panose="02000000000000000000" pitchFamily="2" charset="0"/>
              </a:rPr>
              <a:t>Enrol people in </a:t>
            </a:r>
            <a:r>
              <a:rPr lang="en-US" dirty="0">
                <a:latin typeface="Roboto" panose="02000000000000000000" pitchFamily="2" charset="0"/>
                <a:ea typeface="Roboto" panose="02000000000000000000" pitchFamily="2" charset="0"/>
              </a:rPr>
              <a:t>WHO AI ethics course </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a:xfrm>
            <a:off x="8989764" y="1825625"/>
            <a:ext cx="2364036" cy="4351338"/>
          </a:xfrm>
        </p:spPr>
        <p:txBody>
          <a:bodyPr>
            <a:normAutofit/>
          </a:bodyPr>
          <a:lstStyle/>
          <a:p>
            <a:r>
              <a:rPr lang="en-US" dirty="0">
                <a:latin typeface="Roboto" panose="02000000000000000000" pitchFamily="2" charset="0"/>
                <a:ea typeface="Roboto" panose="02000000000000000000" pitchFamily="2" charset="0"/>
              </a:rPr>
              <a:t>Free </a:t>
            </a:r>
            <a:r>
              <a:rPr lang="en-GB" dirty="0">
                <a:latin typeface="Roboto" panose="02000000000000000000" pitchFamily="2" charset="0"/>
                <a:ea typeface="Roboto" panose="02000000000000000000" pitchFamily="2" charset="0"/>
              </a:rPr>
              <a:t>&amp; multiple languages</a:t>
            </a:r>
          </a:p>
          <a:p>
            <a:r>
              <a:rPr lang="en-GB" dirty="0">
                <a:latin typeface="Roboto" panose="02000000000000000000" pitchFamily="2" charset="0"/>
                <a:ea typeface="Roboto" panose="02000000000000000000" pitchFamily="2" charset="0"/>
              </a:rPr>
              <a:t>Or collaborate as expert in WHO AI initiatives</a:t>
            </a:r>
            <a:endParaRPr lang="en-US" dirty="0">
              <a:latin typeface="Roboto" panose="02000000000000000000" pitchFamily="2" charset="0"/>
              <a:ea typeface="Roboto" panose="02000000000000000000" pitchFamily="2" charset="0"/>
            </a:endParaRPr>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pic>
        <p:nvPicPr>
          <p:cNvPr id="5" name="Imagen 4">
            <a:extLst>
              <a:ext uri="{FF2B5EF4-FFF2-40B4-BE49-F238E27FC236}">
                <a16:creationId xmlns:a16="http://schemas.microsoft.com/office/drawing/2014/main" id="{A899A25A-0F9A-F19B-7F60-0BE34E633AD7}"/>
              </a:ext>
            </a:extLst>
          </p:cNvPr>
          <p:cNvPicPr>
            <a:picLocks noChangeAspect="1"/>
          </p:cNvPicPr>
          <p:nvPr/>
        </p:nvPicPr>
        <p:blipFill rotWithShape="1">
          <a:blip r:embed="rId2"/>
          <a:srcRect t="14626" r="27804" b="5324"/>
          <a:stretch/>
        </p:blipFill>
        <p:spPr>
          <a:xfrm>
            <a:off x="750065" y="1890702"/>
            <a:ext cx="7964277" cy="4967298"/>
          </a:xfrm>
          <a:prstGeom prst="rect">
            <a:avLst/>
          </a:prstGeom>
        </p:spPr>
      </p:pic>
    </p:spTree>
    <p:extLst>
      <p:ext uri="{BB962C8B-B14F-4D97-AF65-F5344CB8AC3E}">
        <p14:creationId xmlns:p14="http://schemas.microsoft.com/office/powerpoint/2010/main" val="173409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a:xfrm>
            <a:off x="975360" y="1825625"/>
            <a:ext cx="10515600" cy="4351338"/>
          </a:xfrm>
        </p:spPr>
        <p:txBody>
          <a:bodyPr>
            <a:normAutofit/>
          </a:bodyPr>
          <a:lstStyle/>
          <a:p>
            <a:pPr lvl="2"/>
            <a:endParaRPr lang="en-US" dirty="0">
              <a:solidFill>
                <a:schemeClr val="bg1">
                  <a:lumMod val="50000"/>
                </a:schemeClr>
              </a:solidFill>
              <a:latin typeface="Roboto" panose="02000000000000000000" pitchFamily="2" charset="0"/>
              <a:ea typeface="Roboto" panose="02000000000000000000" pitchFamily="2" charset="0"/>
            </a:endParaRPr>
          </a:p>
          <a:p>
            <a:pPr marL="0" indent="0" algn="r">
              <a:buNone/>
            </a:pPr>
            <a:r>
              <a:rPr lang="es-AR" i="1" dirty="0"/>
              <a:t>para Ani, Luca y Lea</a:t>
            </a:r>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28922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rPr>
              <a:t>Objections and replies</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p:txBody>
          <a:bodyPr numCol="2">
            <a:normAutofit/>
          </a:bodyPr>
          <a:lstStyle/>
          <a:p>
            <a:r>
              <a:rPr lang="en-US" dirty="0">
                <a:solidFill>
                  <a:schemeClr val="accent5"/>
                </a:solidFill>
                <a:latin typeface="Roboto" panose="02000000000000000000" pitchFamily="2" charset="0"/>
                <a:ea typeface="Roboto" panose="02000000000000000000" pitchFamily="2" charset="0"/>
              </a:rPr>
              <a:t>Technology comes first, </a:t>
            </a:r>
            <a:br>
              <a:rPr lang="en-US" dirty="0">
                <a:solidFill>
                  <a:schemeClr val="accent5"/>
                </a:solidFill>
                <a:latin typeface="Roboto" panose="02000000000000000000" pitchFamily="2" charset="0"/>
                <a:ea typeface="Roboto" panose="02000000000000000000" pitchFamily="2" charset="0"/>
              </a:rPr>
            </a:br>
            <a:r>
              <a:rPr lang="en-US" dirty="0">
                <a:solidFill>
                  <a:schemeClr val="accent5"/>
                </a:solidFill>
                <a:latin typeface="Roboto" panose="02000000000000000000" pitchFamily="2" charset="0"/>
                <a:ea typeface="Roboto" panose="02000000000000000000" pitchFamily="2" charset="0"/>
              </a:rPr>
              <a:t>ethics second (if at all…)</a:t>
            </a:r>
          </a:p>
          <a:p>
            <a:r>
              <a:rPr lang="en-US" dirty="0">
                <a:solidFill>
                  <a:schemeClr val="accent5"/>
                </a:solidFill>
                <a:latin typeface="Roboto" panose="02000000000000000000" pitchFamily="2" charset="0"/>
                <a:ea typeface="Roboto" panose="02000000000000000000" pitchFamily="2" charset="0"/>
              </a:rPr>
              <a:t>Stifling the benefits of innovation</a:t>
            </a:r>
          </a:p>
          <a:p>
            <a:r>
              <a:rPr lang="en-US" dirty="0">
                <a:solidFill>
                  <a:schemeClr val="accent5"/>
                </a:solidFill>
                <a:latin typeface="Roboto" panose="02000000000000000000" pitchFamily="2" charset="0"/>
                <a:ea typeface="Roboto" panose="02000000000000000000" pitchFamily="2" charset="0"/>
              </a:rPr>
              <a:t>Trade secret </a:t>
            </a:r>
            <a:r>
              <a:rPr lang="en-GB" dirty="0">
                <a:solidFill>
                  <a:schemeClr val="accent5"/>
                </a:solidFill>
                <a:latin typeface="Roboto" panose="02000000000000000000" pitchFamily="2" charset="0"/>
                <a:ea typeface="Roboto" panose="02000000000000000000" pitchFamily="2" charset="0"/>
              </a:rPr>
              <a:t>&amp; AI</a:t>
            </a:r>
            <a:endParaRPr lang="en-US" dirty="0">
              <a:solidFill>
                <a:schemeClr val="accent5"/>
              </a:solidFill>
              <a:latin typeface="Roboto" panose="02000000000000000000" pitchFamily="2" charset="0"/>
              <a:ea typeface="Roboto" panose="02000000000000000000" pitchFamily="2" charset="0"/>
            </a:endParaRPr>
          </a:p>
          <a:p>
            <a:pPr marL="0" indent="0">
              <a:buNone/>
            </a:pPr>
            <a:endParaRPr lang="en-US" dirty="0">
              <a:solidFill>
                <a:schemeClr val="accent5"/>
              </a:solidFill>
              <a:latin typeface="Roboto" panose="02000000000000000000" pitchFamily="2" charset="0"/>
              <a:ea typeface="Roboto" panose="02000000000000000000" pitchFamily="2" charset="0"/>
            </a:endParaRPr>
          </a:p>
          <a:p>
            <a:pPr marL="0" indent="0">
              <a:buNone/>
            </a:pPr>
            <a:endParaRPr lang="en-US" dirty="0">
              <a:solidFill>
                <a:schemeClr val="accent5"/>
              </a:solidFill>
              <a:latin typeface="Roboto" panose="02000000000000000000" pitchFamily="2" charset="0"/>
              <a:ea typeface="Roboto" panose="02000000000000000000" pitchFamily="2" charset="0"/>
            </a:endParaRPr>
          </a:p>
          <a:p>
            <a:pPr marL="0" indent="0">
              <a:buNone/>
            </a:pPr>
            <a:endParaRPr lang="en-US" dirty="0">
              <a:solidFill>
                <a:schemeClr val="accent5"/>
              </a:solidFill>
              <a:latin typeface="Roboto" panose="02000000000000000000" pitchFamily="2" charset="0"/>
              <a:ea typeface="Roboto" panose="02000000000000000000" pitchFamily="2" charset="0"/>
            </a:endParaRPr>
          </a:p>
          <a:p>
            <a:pPr marL="0" indent="0">
              <a:buNone/>
            </a:pPr>
            <a:endParaRPr lang="en-US" dirty="0">
              <a:solidFill>
                <a:schemeClr val="accent5"/>
              </a:solidFill>
              <a:latin typeface="Roboto" panose="02000000000000000000" pitchFamily="2" charset="0"/>
              <a:ea typeface="Roboto" panose="02000000000000000000" pitchFamily="2" charset="0"/>
            </a:endParaRPr>
          </a:p>
          <a:p>
            <a:r>
              <a:rPr lang="en-US" dirty="0">
                <a:solidFill>
                  <a:schemeClr val="accent1"/>
                </a:solidFill>
                <a:latin typeface="Roboto" panose="02000000000000000000" pitchFamily="2" charset="0"/>
                <a:ea typeface="Roboto" panose="02000000000000000000" pitchFamily="2" charset="0"/>
              </a:rPr>
              <a:t>Innovators deal with both tech/eth issues together</a:t>
            </a:r>
          </a:p>
          <a:p>
            <a:r>
              <a:rPr lang="en-US" dirty="0">
                <a:solidFill>
                  <a:schemeClr val="accent1"/>
                </a:solidFill>
                <a:latin typeface="Roboto" panose="02000000000000000000" pitchFamily="2" charset="0"/>
                <a:ea typeface="Roboto" panose="02000000000000000000" pitchFamily="2" charset="0"/>
              </a:rPr>
              <a:t>“Nothing in excess” neither benefits nor protections</a:t>
            </a:r>
          </a:p>
          <a:p>
            <a:r>
              <a:rPr lang="en-GB" dirty="0">
                <a:solidFill>
                  <a:schemeClr val="accent1"/>
                </a:solidFill>
                <a:latin typeface="Roboto" panose="02000000000000000000" pitchFamily="2" charset="0"/>
                <a:ea typeface="Roboto" panose="02000000000000000000" pitchFamily="2" charset="0"/>
              </a:rPr>
              <a:t>Alternative information could be used to satisfy stakeholder needs (Silcox et al 2022)</a:t>
            </a:r>
            <a:endParaRPr lang="en-US" dirty="0">
              <a:solidFill>
                <a:schemeClr val="accent1"/>
              </a:solidFill>
              <a:latin typeface="Roboto" panose="02000000000000000000" pitchFamily="2" charset="0"/>
              <a:ea typeface="Roboto" panose="02000000000000000000" pitchFamily="2" charset="0"/>
            </a:endParaRPr>
          </a:p>
          <a:p>
            <a:endParaRPr lang="en-US" dirty="0">
              <a:latin typeface="Roboto" panose="02000000000000000000" pitchFamily="2" charset="0"/>
              <a:ea typeface="Roboto" panose="02000000000000000000" pitchFamily="2" charset="0"/>
            </a:endParaRPr>
          </a:p>
          <a:p>
            <a:endParaRPr lang="en-US" dirty="0">
              <a:latin typeface="Roboto" panose="02000000000000000000" pitchFamily="2" charset="0"/>
              <a:ea typeface="Roboto" panose="02000000000000000000" pitchFamily="2" charset="0"/>
            </a:endParaRPr>
          </a:p>
          <a:p>
            <a:pPr marL="0" indent="0">
              <a:buNone/>
            </a:pPr>
            <a:endParaRPr lang="es-AR" dirty="0"/>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250955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rPr>
              <a:t>Conclusion</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p:txBody>
          <a:bodyPr>
            <a:normAutofit/>
          </a:bodyPr>
          <a:lstStyle/>
          <a:p>
            <a:r>
              <a:rPr lang="en-GB" dirty="0">
                <a:latin typeface="Roboto" panose="02000000000000000000" pitchFamily="2" charset="0"/>
                <a:ea typeface="Roboto" panose="02000000000000000000" pitchFamily="2" charset="0"/>
              </a:rPr>
              <a:t>Philosophy of AI for health provides a firmer conceptual ground to use and develop AI health interventions</a:t>
            </a:r>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Study of non</a:t>
            </a:r>
            <a:r>
              <a:rPr lang="en-GB" dirty="0">
                <a:latin typeface="Roboto" panose="02000000000000000000" pitchFamily="2" charset="0"/>
                <a:ea typeface="Roboto" panose="02000000000000000000" pitchFamily="2" charset="0"/>
              </a:rPr>
              <a:t>-existential risks is a sound practical aim</a:t>
            </a:r>
          </a:p>
          <a:p>
            <a:pPr lvl="1"/>
            <a:r>
              <a:rPr lang="en-GB" dirty="0">
                <a:latin typeface="Roboto" panose="02000000000000000000" pitchFamily="2" charset="0"/>
                <a:ea typeface="Roboto" panose="02000000000000000000" pitchFamily="2" charset="0"/>
              </a:rPr>
              <a:t>compatible with mainstream governance and regulations of AI</a:t>
            </a:r>
          </a:p>
          <a:p>
            <a:r>
              <a:rPr lang="en-US" i="1" dirty="0">
                <a:latin typeface="Roboto" panose="02000000000000000000" pitchFamily="2" charset="0"/>
                <a:ea typeface="Roboto" panose="02000000000000000000" pitchFamily="2" charset="0"/>
              </a:rPr>
              <a:t>Do something, do more, do it better… but be happy and not too hard on yourself</a:t>
            </a:r>
          </a:p>
          <a:p>
            <a:endParaRPr lang="en-US" dirty="0">
              <a:latin typeface="Roboto" panose="02000000000000000000" pitchFamily="2" charset="0"/>
              <a:ea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endParaRPr>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343016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rPr>
              <a:t>Institutional acknowledgments</a:t>
            </a:r>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pic>
        <p:nvPicPr>
          <p:cNvPr id="2050" name="Picture 2">
            <a:extLst>
              <a:ext uri="{FF2B5EF4-FFF2-40B4-BE49-F238E27FC236}">
                <a16:creationId xmlns:a16="http://schemas.microsoft.com/office/drawing/2014/main" id="{3E7170B2-BC58-C988-9269-BF86CE4ED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342799"/>
            <a:ext cx="5568902" cy="12145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Buenos Aires – Wikipedia">
            <a:extLst>
              <a:ext uri="{FF2B5EF4-FFF2-40B4-BE49-F238E27FC236}">
                <a16:creationId xmlns:a16="http://schemas.microsoft.com/office/drawing/2014/main" id="{0279C9A9-E941-C2FD-1DCF-3FE2C1635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723" y="397092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ational Scientific and Technical Research Council - Wikipedia">
            <a:extLst>
              <a:ext uri="{FF2B5EF4-FFF2-40B4-BE49-F238E27FC236}">
                <a16:creationId xmlns:a16="http://schemas.microsoft.com/office/drawing/2014/main" id="{192F4CEF-E094-DBE8-C747-C147FE03C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7" y="4232864"/>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ograma de Bioética - Argentina | Perfil profesional | LinkedIn">
            <a:extLst>
              <a:ext uri="{FF2B5EF4-FFF2-40B4-BE49-F238E27FC236}">
                <a16:creationId xmlns:a16="http://schemas.microsoft.com/office/drawing/2014/main" id="{EB78F355-98C9-6C05-39B5-8A8175E09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6597" y="408998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CFD9F7F-9B92-B44C-8320-E2EFEF19E1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928" y="2386472"/>
            <a:ext cx="4885676" cy="1188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4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9286"/>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42F14C-D23C-B8CD-D6C4-3DFF19F043CC}"/>
              </a:ext>
            </a:extLst>
          </p:cNvPr>
          <p:cNvSpPr>
            <a:spLocks noGrp="1"/>
          </p:cNvSpPr>
          <p:nvPr>
            <p:ph type="title"/>
          </p:nvPr>
        </p:nvSpPr>
        <p:spPr>
          <a:xfrm>
            <a:off x="350066" y="684529"/>
            <a:ext cx="7859214" cy="1325563"/>
          </a:xfrm>
        </p:spPr>
        <p:txBody>
          <a:bodyPr/>
          <a:lstStyle/>
          <a:p>
            <a:pPr algn="ctr"/>
            <a:r>
              <a:rPr lang="es-AR" b="1" dirty="0">
                <a:solidFill>
                  <a:schemeClr val="bg1"/>
                </a:solidFill>
                <a:latin typeface="Roboto" panose="02000000000000000000" pitchFamily="2" charset="0"/>
                <a:ea typeface="Roboto" panose="02000000000000000000" pitchFamily="2" charset="0"/>
              </a:rPr>
              <a:t>¡Muchas gracias!</a:t>
            </a:r>
            <a:endParaRPr lang="en-US" b="1" dirty="0">
              <a:solidFill>
                <a:schemeClr val="bg1"/>
              </a:solidFill>
              <a:latin typeface="Roboto" panose="02000000000000000000" pitchFamily="2" charset="0"/>
              <a:ea typeface="Roboto" panose="02000000000000000000" pitchFamily="2" charset="0"/>
            </a:endParaRPr>
          </a:p>
        </p:txBody>
      </p:sp>
      <p:sp>
        <p:nvSpPr>
          <p:cNvPr id="3" name="Marcador de contenido 2">
            <a:extLst>
              <a:ext uri="{FF2B5EF4-FFF2-40B4-BE49-F238E27FC236}">
                <a16:creationId xmlns:a16="http://schemas.microsoft.com/office/drawing/2014/main" id="{6D5B91A7-40A7-9FC0-5172-59687FD5FC8D}"/>
              </a:ext>
            </a:extLst>
          </p:cNvPr>
          <p:cNvSpPr>
            <a:spLocks noGrp="1"/>
          </p:cNvSpPr>
          <p:nvPr>
            <p:ph idx="1"/>
          </p:nvPr>
        </p:nvSpPr>
        <p:spPr>
          <a:xfrm>
            <a:off x="350066" y="1838960"/>
            <a:ext cx="7859214" cy="4653915"/>
          </a:xfrm>
        </p:spPr>
        <p:txBody>
          <a:bodyPr>
            <a:normAutofit/>
          </a:bodyPr>
          <a:lstStyle/>
          <a:p>
            <a:pPr marL="0" indent="0" algn="ctr">
              <a:buNone/>
            </a:pPr>
            <a:r>
              <a:rPr lang="es-AR" dirty="0">
                <a:solidFill>
                  <a:schemeClr val="accent3">
                    <a:lumMod val="50000"/>
                  </a:schemeClr>
                </a:solidFill>
              </a:rPr>
              <a:t>Dr. Ignacio Mastroleo</a:t>
            </a:r>
          </a:p>
          <a:p>
            <a:pPr marL="0" indent="0" algn="ctr">
              <a:buNone/>
            </a:pPr>
            <a:r>
              <a:rPr lang="es-AR" dirty="0">
                <a:solidFill>
                  <a:schemeClr val="tx1">
                    <a:lumMod val="85000"/>
                    <a:lumOff val="15000"/>
                  </a:schemeClr>
                </a:solidFill>
              </a:rPr>
              <a:t>ignaciomastro@gmail.com</a:t>
            </a:r>
          </a:p>
          <a:p>
            <a:pPr marL="0" indent="0" algn="ctr">
              <a:buNone/>
            </a:pPr>
            <a:r>
              <a:rPr lang="en-GB" spc="-50" dirty="0">
                <a:solidFill>
                  <a:schemeClr val="bg2"/>
                </a:solidFill>
                <a:latin typeface="Roboto" panose="02000000000000000000" pitchFamily="2" charset="0"/>
                <a:ea typeface="Roboto" panose="02000000000000000000" pitchFamily="2" charset="0"/>
              </a:rPr>
              <a:t>Take a picture for full contact (vCard)</a:t>
            </a:r>
          </a:p>
          <a:p>
            <a:pPr marL="0" indent="0">
              <a:buNone/>
            </a:pPr>
            <a:endParaRPr lang="en-GB" dirty="0">
              <a:solidFill>
                <a:schemeClr val="bg2"/>
              </a:solidFill>
              <a:latin typeface="Roboto" panose="02000000000000000000" pitchFamily="2" charset="0"/>
              <a:ea typeface="Roboto" panose="02000000000000000000" pitchFamily="2" charset="0"/>
            </a:endParaRPr>
          </a:p>
        </p:txBody>
      </p:sp>
      <p:pic>
        <p:nvPicPr>
          <p:cNvPr id="2050" name="Picture 2">
            <a:extLst>
              <a:ext uri="{FF2B5EF4-FFF2-40B4-BE49-F238E27FC236}">
                <a16:creationId xmlns:a16="http://schemas.microsoft.com/office/drawing/2014/main" id="{3ACAD5CA-4281-6B4A-1786-FB0A2CE599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91" r="24214"/>
          <a:stretch/>
        </p:blipFill>
        <p:spPr bwMode="auto">
          <a:xfrm>
            <a:off x="8528930" y="0"/>
            <a:ext cx="366917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124FAE3D-ED67-8261-B8E4-43762D412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6493" y="3429000"/>
            <a:ext cx="3309507" cy="3309507"/>
          </a:xfrm>
          <a:prstGeom prst="rect">
            <a:avLst/>
          </a:prstGeom>
        </p:spPr>
      </p:pic>
    </p:spTree>
    <p:extLst>
      <p:ext uri="{BB962C8B-B14F-4D97-AF65-F5344CB8AC3E}">
        <p14:creationId xmlns:p14="http://schemas.microsoft.com/office/powerpoint/2010/main" val="3880325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rPr>
              <a:t>References</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p:txBody>
          <a:bodyPr>
            <a:normAutofit fontScale="70000" lnSpcReduction="20000"/>
          </a:bodyPr>
          <a:lstStyle/>
          <a:p>
            <a:r>
              <a:rPr lang="en-GB" dirty="0">
                <a:effectLst/>
              </a:rPr>
              <a:t>Bostrom, N. (2002). Existential risks: </a:t>
            </a:r>
            <a:r>
              <a:rPr lang="en-GB" dirty="0" err="1">
                <a:effectLst/>
              </a:rPr>
              <a:t>Analyzing</a:t>
            </a:r>
            <a:r>
              <a:rPr lang="en-GB" dirty="0">
                <a:effectLst/>
              </a:rPr>
              <a:t> human extinction scenarios and related hazards. </a:t>
            </a:r>
            <a:r>
              <a:rPr lang="en-GB" i="1" dirty="0">
                <a:effectLst/>
              </a:rPr>
              <a:t>Journal of Evolution and Technology</a:t>
            </a:r>
            <a:r>
              <a:rPr lang="en-GB" dirty="0">
                <a:effectLst/>
              </a:rPr>
              <a:t>, </a:t>
            </a:r>
            <a:r>
              <a:rPr lang="en-GB" i="1" dirty="0">
                <a:effectLst/>
              </a:rPr>
              <a:t>9</a:t>
            </a:r>
            <a:r>
              <a:rPr lang="en-GB" dirty="0">
                <a:effectLst/>
              </a:rPr>
              <a:t>.</a:t>
            </a:r>
          </a:p>
          <a:p>
            <a:r>
              <a:rPr lang="en-GB" dirty="0">
                <a:effectLst/>
              </a:rPr>
              <a:t>Bostrom, N. (2014). </a:t>
            </a:r>
            <a:r>
              <a:rPr lang="en-GB" i="1" dirty="0">
                <a:effectLst/>
              </a:rPr>
              <a:t>Superintelligence: Paths, strategies, dangers</a:t>
            </a:r>
            <a:r>
              <a:rPr lang="en-GB" dirty="0">
                <a:effectLst/>
              </a:rPr>
              <a:t>. Oxford University Press.</a:t>
            </a:r>
          </a:p>
          <a:p>
            <a:r>
              <a:rPr lang="en-GB" dirty="0">
                <a:effectLst/>
              </a:rPr>
              <a:t>Cruz Rivera, S., Liu, X., Chan, A.-W., Denniston, A. K., &amp; Calvert, M. J. (2020). Guidelines for clinical trial protocols for interventions involving artificial intelligence: The SPIRIT-AI extension. </a:t>
            </a:r>
            <a:r>
              <a:rPr lang="en-GB" i="1" dirty="0">
                <a:effectLst/>
              </a:rPr>
              <a:t>Nature Medicine</a:t>
            </a:r>
            <a:r>
              <a:rPr lang="en-GB" dirty="0">
                <a:effectLst/>
              </a:rPr>
              <a:t>, </a:t>
            </a:r>
            <a:r>
              <a:rPr lang="en-GB" i="1" dirty="0">
                <a:effectLst/>
              </a:rPr>
              <a:t>26</a:t>
            </a:r>
            <a:r>
              <a:rPr lang="en-GB" dirty="0">
                <a:effectLst/>
              </a:rPr>
              <a:t>(9), 1351–1363. </a:t>
            </a:r>
            <a:r>
              <a:rPr lang="en-GB" dirty="0">
                <a:effectLst/>
                <a:hlinkClick r:id="rId2"/>
              </a:rPr>
              <a:t>https://doi.org/10.1038/s41591-020-1037-7</a:t>
            </a:r>
            <a:endParaRPr lang="en-GB" dirty="0">
              <a:effectLst/>
            </a:endParaRPr>
          </a:p>
          <a:p>
            <a:r>
              <a:rPr lang="en-GB" dirty="0">
                <a:effectLst/>
              </a:rPr>
              <a:t>Davey, M., </a:t>
            </a:r>
            <a:r>
              <a:rPr lang="en-GB" dirty="0" err="1">
                <a:effectLst/>
              </a:rPr>
              <a:t>Kirchgaessner</a:t>
            </a:r>
            <a:r>
              <a:rPr lang="en-GB" dirty="0">
                <a:effectLst/>
              </a:rPr>
              <a:t>, S., &amp; </a:t>
            </a:r>
            <a:r>
              <a:rPr lang="en-GB" dirty="0" err="1">
                <a:effectLst/>
              </a:rPr>
              <a:t>Boseley</a:t>
            </a:r>
            <a:r>
              <a:rPr lang="en-GB" dirty="0">
                <a:effectLst/>
              </a:rPr>
              <a:t>, S. (2020, June 3). Surgisphere: Governments and WHO changed Covid-19 policy based on suspect data from tiny US company. </a:t>
            </a:r>
            <a:r>
              <a:rPr lang="en-GB" i="1" dirty="0">
                <a:effectLst/>
              </a:rPr>
              <a:t>The Guardian</a:t>
            </a:r>
            <a:r>
              <a:rPr lang="en-GB" dirty="0">
                <a:effectLst/>
              </a:rPr>
              <a:t>. </a:t>
            </a:r>
            <a:r>
              <a:rPr lang="en-GB" dirty="0">
                <a:effectLst/>
                <a:hlinkClick r:id="rId3"/>
              </a:rPr>
              <a:t>https://www.theguardian.com/world/2020/jun/03/covid-19-surgisphere-who-world-health-organization-hydroxychloroquine</a:t>
            </a:r>
            <a:endParaRPr lang="en-GB" dirty="0">
              <a:effectLst/>
            </a:endParaRPr>
          </a:p>
          <a:p>
            <a:r>
              <a:rPr lang="en-GB" dirty="0">
                <a:effectLst/>
              </a:rPr>
              <a:t>Kimmelman, J. (2012). A theoretical framework for early human studies: Uncertainty, intervention ensembles, and boundaries. </a:t>
            </a:r>
            <a:r>
              <a:rPr lang="en-GB" i="1" dirty="0">
                <a:effectLst/>
              </a:rPr>
              <a:t>Trials</a:t>
            </a:r>
            <a:r>
              <a:rPr lang="en-GB" dirty="0">
                <a:effectLst/>
              </a:rPr>
              <a:t>, </a:t>
            </a:r>
            <a:r>
              <a:rPr lang="en-GB" i="1" dirty="0">
                <a:effectLst/>
              </a:rPr>
              <a:t>13</a:t>
            </a:r>
            <a:r>
              <a:rPr lang="en-GB" dirty="0">
                <a:effectLst/>
              </a:rPr>
              <a:t>(1), 173. </a:t>
            </a:r>
            <a:r>
              <a:rPr lang="en-GB" dirty="0">
                <a:effectLst/>
                <a:hlinkClick r:id="rId4"/>
              </a:rPr>
              <a:t>https://doi.org/10.1186/1745-6215-13-173</a:t>
            </a:r>
            <a:endParaRPr lang="en-GB" dirty="0">
              <a:effectLst/>
            </a:endParaRPr>
          </a:p>
          <a:p>
            <a:r>
              <a:rPr lang="en-GB" dirty="0">
                <a:effectLst/>
              </a:rPr>
              <a:t>Kimmelman, J., &amp; London, A. J. (2015). The Structure of Clinical Translation: Efficiency, Information, and Ethics. </a:t>
            </a:r>
            <a:r>
              <a:rPr lang="en-GB" i="1" dirty="0">
                <a:effectLst/>
              </a:rPr>
              <a:t>Hastings </a:t>
            </a:r>
            <a:r>
              <a:rPr lang="en-GB" i="1" dirty="0" err="1">
                <a:effectLst/>
              </a:rPr>
              <a:t>Center</a:t>
            </a:r>
            <a:r>
              <a:rPr lang="en-GB" i="1" dirty="0">
                <a:effectLst/>
              </a:rPr>
              <a:t> Report</a:t>
            </a:r>
            <a:r>
              <a:rPr lang="en-GB" dirty="0">
                <a:effectLst/>
              </a:rPr>
              <a:t>, </a:t>
            </a:r>
            <a:r>
              <a:rPr lang="en-GB" i="1" dirty="0">
                <a:effectLst/>
              </a:rPr>
              <a:t>45</a:t>
            </a:r>
            <a:r>
              <a:rPr lang="en-GB" dirty="0">
                <a:effectLst/>
              </a:rPr>
              <a:t>(2), 27–39. </a:t>
            </a:r>
            <a:r>
              <a:rPr lang="en-GB" dirty="0">
                <a:effectLst/>
                <a:hlinkClick r:id="rId5"/>
              </a:rPr>
              <a:t>https://doi.org/10.1002/hast.433</a:t>
            </a:r>
            <a:endParaRPr lang="en-GB" dirty="0">
              <a:effectLst/>
            </a:endParaRPr>
          </a:p>
          <a:p>
            <a:r>
              <a:rPr lang="en-GB" dirty="0">
                <a:effectLst/>
              </a:rPr>
              <a:t>Mastroleo, I. (2022). </a:t>
            </a:r>
            <a:r>
              <a:rPr lang="en-GB" i="1" dirty="0">
                <a:effectLst/>
              </a:rPr>
              <a:t>List of reporting guidelines for AI interventions for human health</a:t>
            </a:r>
            <a:r>
              <a:rPr lang="en-GB" dirty="0">
                <a:effectLst/>
              </a:rPr>
              <a:t>. </a:t>
            </a:r>
            <a:r>
              <a:rPr lang="en-GB" dirty="0" err="1">
                <a:effectLst/>
              </a:rPr>
              <a:t>Zenodo</a:t>
            </a:r>
            <a:r>
              <a:rPr lang="en-GB" dirty="0">
                <a:effectLst/>
              </a:rPr>
              <a:t>. </a:t>
            </a:r>
            <a:r>
              <a:rPr lang="en-GB" dirty="0">
                <a:effectLst/>
                <a:hlinkClick r:id="rId6"/>
              </a:rPr>
              <a:t>https://doi.org/10.5281/zenodo.7007570</a:t>
            </a:r>
            <a:endParaRPr lang="en-GB" dirty="0">
              <a:effectLst/>
            </a:endParaRPr>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15303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rPr>
              <a:t>References</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p:txBody>
          <a:bodyPr>
            <a:normAutofit fontScale="62500" lnSpcReduction="20000"/>
          </a:bodyPr>
          <a:lstStyle/>
          <a:p>
            <a:r>
              <a:rPr lang="en-GB">
                <a:effectLst/>
              </a:rPr>
              <a:t>Mehra</a:t>
            </a:r>
            <a:r>
              <a:rPr lang="en-GB" dirty="0">
                <a:effectLst/>
              </a:rPr>
              <a:t>, M. R., Desai, S. S., </a:t>
            </a:r>
            <a:r>
              <a:rPr lang="en-GB" dirty="0" err="1">
                <a:effectLst/>
              </a:rPr>
              <a:t>Ruschitzka</a:t>
            </a:r>
            <a:r>
              <a:rPr lang="en-GB" dirty="0">
                <a:effectLst/>
              </a:rPr>
              <a:t>, F., &amp; Patel, A. N. (2020). RETRACTED: Hydroxychloroquine or chloroquine with or without a macrolide for treatment of COVID-19: a multinational registry analysis. </a:t>
            </a:r>
            <a:r>
              <a:rPr lang="en-GB" i="1" dirty="0">
                <a:effectLst/>
              </a:rPr>
              <a:t>The Lancet</a:t>
            </a:r>
            <a:r>
              <a:rPr lang="en-GB" dirty="0">
                <a:effectLst/>
              </a:rPr>
              <a:t>, </a:t>
            </a:r>
            <a:r>
              <a:rPr lang="en-GB" i="1" dirty="0">
                <a:effectLst/>
              </a:rPr>
              <a:t>0</a:t>
            </a:r>
            <a:r>
              <a:rPr lang="en-GB" dirty="0">
                <a:effectLst/>
              </a:rPr>
              <a:t>(0). </a:t>
            </a:r>
            <a:r>
              <a:rPr lang="en-GB" dirty="0">
                <a:effectLst/>
                <a:hlinkClick r:id="rId2"/>
              </a:rPr>
              <a:t>https://doi.org/10.1016/S0140-6736(20)31180-6</a:t>
            </a:r>
            <a:endParaRPr lang="en-GB" dirty="0">
              <a:effectLst/>
            </a:endParaRPr>
          </a:p>
          <a:p>
            <a:r>
              <a:rPr lang="en-GB" dirty="0">
                <a:effectLst/>
              </a:rPr>
              <a:t>Müller, V. C., &amp; Bostrom, N. (2016). Future Progress in Artificial Intelligence: A Survey of Expert Opinion. In V. C. Müller (Ed.), </a:t>
            </a:r>
            <a:r>
              <a:rPr lang="en-GB" i="1" dirty="0">
                <a:effectLst/>
              </a:rPr>
              <a:t>Fundamental Issues of Artificial Intelligence</a:t>
            </a:r>
            <a:r>
              <a:rPr lang="en-GB" dirty="0">
                <a:effectLst/>
              </a:rPr>
              <a:t> (pp. 555–572). Springer International Publishing. </a:t>
            </a:r>
            <a:r>
              <a:rPr lang="en-GB" dirty="0">
                <a:effectLst/>
                <a:hlinkClick r:id="rId3"/>
              </a:rPr>
              <a:t>https://doi.org/10.1007/978-3-319-26485-1_33</a:t>
            </a:r>
            <a:endParaRPr lang="en-GB" dirty="0">
              <a:effectLst/>
            </a:endParaRPr>
          </a:p>
          <a:p>
            <a:r>
              <a:rPr lang="en-GB" dirty="0">
                <a:effectLst/>
              </a:rPr>
              <a:t>Murakami, H. (2009). </a:t>
            </a:r>
            <a:r>
              <a:rPr lang="en-GB" i="1" dirty="0">
                <a:effectLst/>
              </a:rPr>
              <a:t>What I Talk About When I Talk About Running: A Memoir (Vintage International), Book Cover May Vary</a:t>
            </a:r>
            <a:r>
              <a:rPr lang="en-GB" dirty="0">
                <a:effectLst/>
              </a:rPr>
              <a:t> (Reprint edition). Vintage.</a:t>
            </a:r>
          </a:p>
          <a:p>
            <a:r>
              <a:rPr lang="en-GB" dirty="0">
                <a:effectLst/>
              </a:rPr>
              <a:t>Silcox, C., Rai, A., &amp; </a:t>
            </a:r>
            <a:r>
              <a:rPr lang="en-GB" dirty="0" err="1">
                <a:effectLst/>
              </a:rPr>
              <a:t>Shama</a:t>
            </a:r>
            <a:r>
              <a:rPr lang="en-GB" dirty="0">
                <a:effectLst/>
              </a:rPr>
              <a:t>, I. (2020). </a:t>
            </a:r>
            <a:r>
              <a:rPr lang="en-GB" i="1" dirty="0">
                <a:effectLst/>
              </a:rPr>
              <a:t>Trust, But Verify: Informational Challenges Surrounding AI-Enabled Clinical Decision Software</a:t>
            </a:r>
            <a:r>
              <a:rPr lang="en-GB" dirty="0">
                <a:effectLst/>
              </a:rPr>
              <a:t>. Duke Margolis </a:t>
            </a:r>
            <a:r>
              <a:rPr lang="en-GB" dirty="0" err="1">
                <a:effectLst/>
              </a:rPr>
              <a:t>Center</a:t>
            </a:r>
            <a:r>
              <a:rPr lang="en-GB" dirty="0">
                <a:effectLst/>
              </a:rPr>
              <a:t> for Health Policy. </a:t>
            </a:r>
            <a:r>
              <a:rPr lang="en-GB" dirty="0">
                <a:effectLst/>
                <a:hlinkClick r:id="rId4"/>
              </a:rPr>
              <a:t>https://healthpolicy.duke.edu/publications/trust-verify-informational-challenges-surrounding-ai-enabled-clinical-decision</a:t>
            </a:r>
            <a:endParaRPr lang="en-GB" dirty="0">
              <a:effectLst/>
            </a:endParaRPr>
          </a:p>
          <a:p>
            <a:r>
              <a:rPr lang="en-GB" dirty="0">
                <a:effectLst/>
              </a:rPr>
              <a:t>World Health Organization (WHO). (2021). </a:t>
            </a:r>
            <a:r>
              <a:rPr lang="en-GB" i="1" dirty="0">
                <a:effectLst/>
              </a:rPr>
              <a:t>Ethics and governance of artificial intelligence for health</a:t>
            </a:r>
            <a:r>
              <a:rPr lang="en-GB" dirty="0">
                <a:effectLst/>
              </a:rPr>
              <a:t>. World Health Organization. Health Ethics &amp; Governance Team. </a:t>
            </a:r>
            <a:r>
              <a:rPr lang="en-GB" dirty="0">
                <a:effectLst/>
                <a:hlinkClick r:id="rId5"/>
              </a:rPr>
              <a:t>https://www.who.int/publications-detail-redirect/9789240029200</a:t>
            </a:r>
            <a:endParaRPr lang="en-GB" dirty="0">
              <a:effectLst/>
            </a:endParaRPr>
          </a:p>
          <a:p>
            <a:r>
              <a:rPr lang="en-GB" dirty="0">
                <a:effectLst/>
              </a:rPr>
              <a:t>World Health Organization (WHO). (2022). </a:t>
            </a:r>
            <a:r>
              <a:rPr lang="en-GB" i="1" dirty="0">
                <a:effectLst/>
              </a:rPr>
              <a:t>Emergency use of unproven clinical interventions outside clinical trials: Ethical considerations</a:t>
            </a:r>
            <a:r>
              <a:rPr lang="en-GB" dirty="0">
                <a:effectLst/>
              </a:rPr>
              <a:t>. World Health Organization. </a:t>
            </a:r>
            <a:r>
              <a:rPr lang="en-GB">
                <a:effectLst/>
                <a:hlinkClick r:id="rId6"/>
              </a:rPr>
              <a:t>https://apps.who.int/iris/handle/10665/352902</a:t>
            </a:r>
            <a:endParaRPr lang="en-GB">
              <a:effectLst/>
            </a:endParaRPr>
          </a:p>
          <a:p>
            <a:endParaRPr lang="en-US" dirty="0">
              <a:latin typeface="Roboto" panose="02000000000000000000" pitchFamily="2" charset="0"/>
              <a:ea typeface="Roboto" panose="02000000000000000000" pitchFamily="2" charset="0"/>
            </a:endParaRPr>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424538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7ACD8E-3407-3901-E094-5B38BE11AD6C}"/>
              </a:ext>
            </a:extLst>
          </p:cNvPr>
          <p:cNvSpPr>
            <a:spLocks noGrp="1"/>
          </p:cNvSpPr>
          <p:nvPr>
            <p:ph type="title"/>
          </p:nvPr>
        </p:nvSpPr>
        <p:spPr/>
        <p:txBody>
          <a:bodyPr/>
          <a:lstStyle/>
          <a:p>
            <a:r>
              <a:rPr lang="en-GB" dirty="0">
                <a:latin typeface="Roboto" panose="02000000000000000000" pitchFamily="2" charset="0"/>
                <a:ea typeface="Roboto" panose="02000000000000000000" pitchFamily="2" charset="0"/>
              </a:rPr>
              <a:t>Appendix</a:t>
            </a:r>
          </a:p>
        </p:txBody>
      </p:sp>
      <p:sp>
        <p:nvSpPr>
          <p:cNvPr id="3" name="Marcador de texto 2">
            <a:extLst>
              <a:ext uri="{FF2B5EF4-FFF2-40B4-BE49-F238E27FC236}">
                <a16:creationId xmlns:a16="http://schemas.microsoft.com/office/drawing/2014/main" id="{E7ED677E-1211-CFC3-1E8B-CF0AF9E36F3C}"/>
              </a:ext>
            </a:extLst>
          </p:cNvPr>
          <p:cNvSpPr>
            <a:spLocks noGrp="1"/>
          </p:cNvSpPr>
          <p:nvPr>
            <p:ph type="body" idx="1"/>
          </p:nvPr>
        </p:nvSpPr>
        <p:spPr/>
        <p:txBody>
          <a:bodyPr/>
          <a:lstStyle/>
          <a:p>
            <a:endParaRPr lang="en-GB"/>
          </a:p>
        </p:txBody>
      </p:sp>
      <p:sp>
        <p:nvSpPr>
          <p:cNvPr id="4" name="Rectángulo 3">
            <a:extLst>
              <a:ext uri="{FF2B5EF4-FFF2-40B4-BE49-F238E27FC236}">
                <a16:creationId xmlns:a16="http://schemas.microsoft.com/office/drawing/2014/main" id="{BE275F02-1BBF-4E87-350D-DF1A7862101C}"/>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34295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6907003-694A-3D7E-DA75-89114C514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90" y="2147393"/>
            <a:ext cx="10980228" cy="3765381"/>
          </a:xfrm>
          <a:prstGeom prst="rect">
            <a:avLst/>
          </a:prstGeom>
        </p:spPr>
      </p:pic>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Superintelligence cannot be contained (logical proof)</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p:txBody>
          <a:bodyPr>
            <a:normAutofit/>
          </a:bodyPr>
          <a:lstStyle/>
          <a:p>
            <a:r>
              <a:rPr lang="en-US" dirty="0">
                <a:latin typeface="Roboto" panose="02000000000000000000" pitchFamily="2" charset="0"/>
                <a:ea typeface="Roboto" panose="02000000000000000000" pitchFamily="2" charset="0"/>
              </a:rPr>
              <a:t>Without stifling some of its benefits</a:t>
            </a:r>
          </a:p>
          <a:p>
            <a:endParaRPr lang="en-US" dirty="0">
              <a:latin typeface="Roboto" panose="02000000000000000000" pitchFamily="2" charset="0"/>
              <a:ea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endParaRPr>
          </a:p>
          <a:p>
            <a:pPr marL="0" indent="0">
              <a:buNone/>
            </a:pPr>
            <a:endParaRPr lang="es-AR" dirty="0"/>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200B015-3814-FBBD-0835-7C6A0C721C28}"/>
              </a:ext>
            </a:extLst>
          </p:cNvPr>
          <p:cNvSpPr txBox="1"/>
          <p:nvPr/>
        </p:nvSpPr>
        <p:spPr>
          <a:xfrm>
            <a:off x="1151466" y="6267692"/>
            <a:ext cx="10642600" cy="584775"/>
          </a:xfrm>
          <a:prstGeom prst="rect">
            <a:avLst/>
          </a:prstGeom>
          <a:noFill/>
        </p:spPr>
        <p:txBody>
          <a:bodyPr wrap="square">
            <a:spAutoFit/>
          </a:bodyPr>
          <a:lstStyle/>
          <a:p>
            <a:r>
              <a:rPr lang="en-GB" sz="1600" dirty="0" err="1">
                <a:effectLst/>
              </a:rPr>
              <a:t>Alfonseca</a:t>
            </a:r>
            <a:r>
              <a:rPr lang="en-GB" sz="1600" dirty="0">
                <a:effectLst/>
              </a:rPr>
              <a:t>, M., Cebrian, M., Anta, A. F., </a:t>
            </a:r>
            <a:r>
              <a:rPr lang="en-GB" sz="1600" dirty="0" err="1">
                <a:effectLst/>
              </a:rPr>
              <a:t>Coviello</a:t>
            </a:r>
            <a:r>
              <a:rPr lang="en-GB" sz="1600" dirty="0">
                <a:effectLst/>
              </a:rPr>
              <a:t>, L., </a:t>
            </a:r>
            <a:r>
              <a:rPr lang="en-GB" sz="1600" dirty="0" err="1">
                <a:effectLst/>
              </a:rPr>
              <a:t>Abeliuk</a:t>
            </a:r>
            <a:r>
              <a:rPr lang="en-GB" sz="1600" dirty="0">
                <a:effectLst/>
              </a:rPr>
              <a:t>, A., &amp; </a:t>
            </a:r>
            <a:r>
              <a:rPr lang="en-GB" sz="1600" dirty="0" err="1">
                <a:effectLst/>
              </a:rPr>
              <a:t>Rahwan</a:t>
            </a:r>
            <a:r>
              <a:rPr lang="en-GB" sz="1600" dirty="0">
                <a:effectLst/>
              </a:rPr>
              <a:t>, I. (2021). Superintelligence Cannot be Contained: Lessons from Computability Theory. </a:t>
            </a:r>
            <a:r>
              <a:rPr lang="en-GB" sz="1600" i="1" dirty="0">
                <a:effectLst/>
              </a:rPr>
              <a:t>Journal of Artificial Intelligence Research</a:t>
            </a:r>
            <a:r>
              <a:rPr lang="en-GB" sz="1600" dirty="0">
                <a:effectLst/>
              </a:rPr>
              <a:t>, </a:t>
            </a:r>
            <a:r>
              <a:rPr lang="en-GB" sz="1600" i="1" dirty="0">
                <a:effectLst/>
              </a:rPr>
              <a:t>70</a:t>
            </a:r>
            <a:r>
              <a:rPr lang="en-GB" sz="1600" dirty="0">
                <a:effectLst/>
              </a:rPr>
              <a:t>, 65–76. </a:t>
            </a:r>
            <a:r>
              <a:rPr lang="en-GB" sz="1600" dirty="0">
                <a:effectLst/>
                <a:hlinkClick r:id="rId3"/>
              </a:rPr>
              <a:t>https://doi.org/10.1613/jair.1.12202</a:t>
            </a:r>
            <a:endParaRPr lang="en-GB" sz="1600" dirty="0">
              <a:effectLst/>
            </a:endParaRPr>
          </a:p>
        </p:txBody>
      </p:sp>
    </p:spTree>
    <p:extLst>
      <p:ext uri="{BB962C8B-B14F-4D97-AF65-F5344CB8AC3E}">
        <p14:creationId xmlns:p14="http://schemas.microsoft.com/office/powerpoint/2010/main" val="83138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a:xfrm>
            <a:off x="838200" y="365125"/>
            <a:ext cx="10617926" cy="1325563"/>
          </a:xfrm>
        </p:spPr>
        <p:txBody>
          <a:bodyPr/>
          <a:lstStyle/>
          <a:p>
            <a:r>
              <a:rPr lang="en-US" spc="-100" dirty="0">
                <a:latin typeface="Roboto" panose="02000000000000000000" pitchFamily="2" charset="0"/>
                <a:ea typeface="Roboto" panose="02000000000000000000" pitchFamily="2" charset="0"/>
              </a:rPr>
              <a:t>What is the scope of AI for health? </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a:xfrm>
            <a:off x="4693920" y="1825625"/>
            <a:ext cx="6918960" cy="4351338"/>
          </a:xfrm>
        </p:spPr>
        <p:txBody>
          <a:bodyPr>
            <a:normAutofit fontScale="92500"/>
          </a:bodyPr>
          <a:lstStyle/>
          <a:p>
            <a:r>
              <a:rPr lang="en-US" dirty="0">
                <a:latin typeface="Roboto" panose="02000000000000000000" pitchFamily="2" charset="0"/>
                <a:ea typeface="Roboto" panose="02000000000000000000" pitchFamily="2" charset="0"/>
              </a:rPr>
              <a:t>Health care</a:t>
            </a:r>
          </a:p>
          <a:p>
            <a:pPr lvl="1"/>
            <a:r>
              <a:rPr lang="en-US" dirty="0">
                <a:solidFill>
                  <a:schemeClr val="tx1">
                    <a:lumMod val="50000"/>
                    <a:lumOff val="50000"/>
                  </a:schemeClr>
                </a:solidFill>
                <a:latin typeface="Roboto" panose="02000000000000000000" pitchFamily="2" charset="0"/>
                <a:ea typeface="Roboto" panose="02000000000000000000" pitchFamily="2" charset="0"/>
              </a:rPr>
              <a:t>Incl. use of “innovative”, “experimental”, “unproven”, “compassionate” care (Mastroleo &amp; Holzer 2020; WHO 2022)</a:t>
            </a:r>
          </a:p>
          <a:p>
            <a:r>
              <a:rPr lang="en-US" dirty="0">
                <a:latin typeface="Roboto" panose="02000000000000000000" pitchFamily="2" charset="0"/>
                <a:ea typeface="Roboto" panose="02000000000000000000" pitchFamily="2" charset="0"/>
              </a:rPr>
              <a:t>Health research and drug development</a:t>
            </a:r>
          </a:p>
          <a:p>
            <a:r>
              <a:rPr lang="en-US" dirty="0">
                <a:latin typeface="Roboto" panose="02000000000000000000" pitchFamily="2" charset="0"/>
                <a:ea typeface="Roboto" panose="02000000000000000000" pitchFamily="2" charset="0"/>
              </a:rPr>
              <a:t>Health systems management and planning</a:t>
            </a:r>
          </a:p>
          <a:p>
            <a:r>
              <a:rPr lang="en-US" dirty="0">
                <a:latin typeface="Roboto" panose="02000000000000000000" pitchFamily="2" charset="0"/>
                <a:ea typeface="Roboto" panose="02000000000000000000" pitchFamily="2" charset="0"/>
              </a:rPr>
              <a:t>Public health and public health surveillance</a:t>
            </a:r>
          </a:p>
          <a:p>
            <a:pPr lvl="1"/>
            <a:r>
              <a:rPr lang="en-US" dirty="0">
                <a:solidFill>
                  <a:schemeClr val="tx1">
                    <a:lumMod val="50000"/>
                    <a:lumOff val="50000"/>
                  </a:schemeClr>
                </a:solidFill>
                <a:latin typeface="Roboto" panose="02000000000000000000" pitchFamily="2" charset="0"/>
                <a:ea typeface="Roboto" panose="02000000000000000000" pitchFamily="2" charset="0"/>
              </a:rPr>
              <a:t>Incl. public health emergency preparedness and response</a:t>
            </a:r>
          </a:p>
          <a:p>
            <a:r>
              <a:rPr lang="en-US" dirty="0">
                <a:latin typeface="Roboto" panose="02000000000000000000" pitchFamily="2" charset="0"/>
                <a:ea typeface="Roboto" panose="02000000000000000000" pitchFamily="2" charset="0"/>
              </a:rPr>
              <a:t>Other relevant health contexts </a:t>
            </a:r>
          </a:p>
          <a:p>
            <a:pPr marL="0" indent="0">
              <a:buNone/>
            </a:pPr>
            <a:endParaRPr lang="es-AR" dirty="0"/>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F309BD4A-AC04-02AE-7619-98B112151E5E}"/>
              </a:ext>
            </a:extLst>
          </p:cNvPr>
          <p:cNvSpPr txBox="1"/>
          <p:nvPr/>
        </p:nvSpPr>
        <p:spPr>
          <a:xfrm>
            <a:off x="4693920" y="6478044"/>
            <a:ext cx="7169235" cy="338554"/>
          </a:xfrm>
          <a:prstGeom prst="rect">
            <a:avLst/>
          </a:prstGeom>
          <a:noFill/>
        </p:spPr>
        <p:txBody>
          <a:bodyPr wrap="square">
            <a:spAutoFit/>
          </a:bodyPr>
          <a:lstStyle/>
          <a:p>
            <a:r>
              <a:rPr lang="en-US" sz="1600" dirty="0">
                <a:latin typeface="Roboto" panose="02000000000000000000" pitchFamily="2" charset="0"/>
                <a:ea typeface="Roboto" panose="02000000000000000000" pitchFamily="2" charset="0"/>
              </a:rPr>
              <a:t>(based on WHO 2021:6-16, </a:t>
            </a:r>
            <a:r>
              <a:rPr lang="en-GB" sz="1600" i="1" dirty="0">
                <a:latin typeface="Roboto" panose="02000000000000000000" pitchFamily="2" charset="0"/>
                <a:ea typeface="Roboto" panose="02000000000000000000" pitchFamily="2" charset="0"/>
              </a:rPr>
              <a:t>Ethics and governance of AI for health</a:t>
            </a:r>
            <a:r>
              <a:rPr lang="en-US" sz="1600" dirty="0">
                <a:latin typeface="Roboto" panose="02000000000000000000" pitchFamily="2" charset="0"/>
                <a:ea typeface="Roboto" panose="02000000000000000000" pitchFamily="2" charset="0"/>
              </a:rPr>
              <a:t>)</a:t>
            </a:r>
            <a:endParaRPr lang="en-GB" sz="1600" dirty="0"/>
          </a:p>
        </p:txBody>
      </p:sp>
      <p:pic>
        <p:nvPicPr>
          <p:cNvPr id="7" name="Imagen 6">
            <a:extLst>
              <a:ext uri="{FF2B5EF4-FFF2-40B4-BE49-F238E27FC236}">
                <a16:creationId xmlns:a16="http://schemas.microsoft.com/office/drawing/2014/main" id="{4EBA6BAA-5AAE-B42E-2630-5FE6CFE4E02A}"/>
              </a:ext>
            </a:extLst>
          </p:cNvPr>
          <p:cNvPicPr>
            <a:picLocks noChangeAspect="1"/>
          </p:cNvPicPr>
          <p:nvPr/>
        </p:nvPicPr>
        <p:blipFill rotWithShape="1">
          <a:blip r:embed="rId3"/>
          <a:srcRect l="33343" t="32218" r="51998" b="29888"/>
          <a:stretch/>
        </p:blipFill>
        <p:spPr>
          <a:xfrm>
            <a:off x="988718" y="1825625"/>
            <a:ext cx="3454927" cy="5023683"/>
          </a:xfrm>
          <a:prstGeom prst="rect">
            <a:avLst/>
          </a:prstGeom>
        </p:spPr>
      </p:pic>
    </p:spTree>
    <p:extLst>
      <p:ext uri="{BB962C8B-B14F-4D97-AF65-F5344CB8AC3E}">
        <p14:creationId xmlns:p14="http://schemas.microsoft.com/office/powerpoint/2010/main" val="218655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What is the philosophy of AI for health? </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a:xfrm>
            <a:off x="975360" y="1825625"/>
            <a:ext cx="10515600" cy="4351338"/>
          </a:xfrm>
        </p:spPr>
        <p:txBody>
          <a:bodyPr>
            <a:normAutofit/>
          </a:bodyPr>
          <a:lstStyle/>
          <a:p>
            <a:r>
              <a:rPr lang="en-US" b="1" dirty="0">
                <a:latin typeface="Roboto" panose="02000000000000000000" pitchFamily="2" charset="0"/>
                <a:ea typeface="Roboto" panose="02000000000000000000" pitchFamily="2" charset="0"/>
              </a:rPr>
              <a:t>Def. 1</a:t>
            </a:r>
            <a:r>
              <a:rPr lang="en-US" dirty="0">
                <a:latin typeface="Roboto" panose="02000000000000000000" pitchFamily="2" charset="0"/>
                <a:ea typeface="Roboto" panose="02000000000000000000" pitchFamily="2" charset="0"/>
              </a:rPr>
              <a:t>. The philosophical analysis of the use of AI health interventions, including AI health claims. </a:t>
            </a:r>
          </a:p>
          <a:p>
            <a:pPr lvl="1"/>
            <a:r>
              <a:rPr lang="en-US" dirty="0">
                <a:latin typeface="Roboto" panose="02000000000000000000" pitchFamily="2" charset="0"/>
                <a:ea typeface="Roboto" panose="02000000000000000000" pitchFamily="2" charset="0"/>
              </a:rPr>
              <a:t>Practical analysis (e.g. ethics, political philosophy, anthropological philosophy)</a:t>
            </a:r>
          </a:p>
          <a:p>
            <a:pPr lvl="1"/>
            <a:r>
              <a:rPr lang="en-US" dirty="0">
                <a:solidFill>
                  <a:schemeClr val="bg1">
                    <a:lumMod val="50000"/>
                  </a:schemeClr>
                </a:solidFill>
                <a:latin typeface="Roboto" panose="02000000000000000000" pitchFamily="2" charset="0"/>
                <a:ea typeface="Roboto" panose="02000000000000000000" pitchFamily="2" charset="0"/>
              </a:rPr>
              <a:t>Theoretical analysis (e.g. logic, epistemology, metaphysics)</a:t>
            </a:r>
          </a:p>
          <a:p>
            <a:pPr lvl="1"/>
            <a:r>
              <a:rPr lang="en-US" dirty="0">
                <a:solidFill>
                  <a:schemeClr val="bg1">
                    <a:lumMod val="50000"/>
                  </a:schemeClr>
                </a:solidFill>
                <a:latin typeface="Roboto" panose="02000000000000000000" pitchFamily="2" charset="0"/>
                <a:ea typeface="Roboto" panose="02000000000000000000" pitchFamily="2" charset="0"/>
              </a:rPr>
              <a:t>Non-professional philosophy as well</a:t>
            </a:r>
          </a:p>
          <a:p>
            <a:pPr lvl="2"/>
            <a:r>
              <a:rPr lang="en-GB" dirty="0">
                <a:solidFill>
                  <a:schemeClr val="bg1">
                    <a:lumMod val="50000"/>
                  </a:schemeClr>
                </a:solidFill>
                <a:latin typeface="Roboto" panose="02000000000000000000" pitchFamily="2" charset="0"/>
                <a:ea typeface="Roboto" panose="02000000000000000000" pitchFamily="2" charset="0"/>
              </a:rPr>
              <a:t>“In each shave lies a philosophy” (Maugham quoted by Murakami 2009:preface)</a:t>
            </a:r>
          </a:p>
          <a:p>
            <a:r>
              <a:rPr lang="en-US" b="1" dirty="0">
                <a:latin typeface="Roboto" panose="02000000000000000000" pitchFamily="2" charset="0"/>
                <a:ea typeface="Roboto" panose="02000000000000000000" pitchFamily="2" charset="0"/>
              </a:rPr>
              <a:t>Def. 2</a:t>
            </a:r>
            <a:r>
              <a:rPr lang="en-US" dirty="0">
                <a:latin typeface="Roboto" panose="02000000000000000000" pitchFamily="2" charset="0"/>
                <a:ea typeface="Roboto" panose="02000000000000000000" pitchFamily="2" charset="0"/>
              </a:rPr>
              <a:t>. A form of “philosophy of” (e.g. philosophy of science, history, art) that inherits characteristics of its object</a:t>
            </a:r>
          </a:p>
          <a:p>
            <a:pPr lvl="1"/>
            <a:r>
              <a:rPr lang="en-GB" dirty="0">
                <a:solidFill>
                  <a:schemeClr val="bg1">
                    <a:lumMod val="50000"/>
                  </a:schemeClr>
                </a:solidFill>
                <a:latin typeface="Roboto" panose="02000000000000000000" pitchFamily="2" charset="0"/>
                <a:ea typeface="Roboto" panose="02000000000000000000" pitchFamily="2" charset="0"/>
              </a:rPr>
              <a:t>e.g., fundamental questions, language, ethos (customs &amp; character) of AI &amp; Health fields</a:t>
            </a:r>
          </a:p>
          <a:p>
            <a:endParaRPr lang="en-GB" dirty="0">
              <a:solidFill>
                <a:schemeClr val="bg1">
                  <a:lumMod val="50000"/>
                </a:schemeClr>
              </a:solidFill>
              <a:latin typeface="Roboto" panose="02000000000000000000" pitchFamily="2" charset="0"/>
              <a:ea typeface="Roboto" panose="02000000000000000000" pitchFamily="2" charset="0"/>
            </a:endParaRPr>
          </a:p>
          <a:p>
            <a:pPr lvl="2"/>
            <a:endParaRPr lang="en-US" dirty="0">
              <a:solidFill>
                <a:schemeClr val="bg1">
                  <a:lumMod val="50000"/>
                </a:schemeClr>
              </a:solidFill>
              <a:latin typeface="Roboto" panose="02000000000000000000" pitchFamily="2" charset="0"/>
              <a:ea typeface="Roboto" panose="02000000000000000000" pitchFamily="2" charset="0"/>
            </a:endParaRPr>
          </a:p>
          <a:p>
            <a:pPr marL="0" indent="0">
              <a:buNone/>
            </a:pPr>
            <a:endParaRPr lang="es-AR" dirty="0"/>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0202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What is an AI health intervention? </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a:xfrm>
            <a:off x="975360" y="1825625"/>
            <a:ext cx="10378439" cy="4351338"/>
          </a:xfrm>
        </p:spPr>
        <p:txBody>
          <a:bodyPr>
            <a:normAutofit/>
          </a:bodyPr>
          <a:lstStyle/>
          <a:p>
            <a:r>
              <a:rPr lang="en-US" b="1" dirty="0">
                <a:latin typeface="Roboto" panose="02000000000000000000" pitchFamily="2" charset="0"/>
                <a:ea typeface="Roboto" panose="02000000000000000000" pitchFamily="2" charset="0"/>
              </a:rPr>
              <a:t>AI health intervention. </a:t>
            </a:r>
            <a:r>
              <a:rPr lang="en-US" dirty="0">
                <a:latin typeface="Roboto" panose="02000000000000000000" pitchFamily="2" charset="0"/>
                <a:ea typeface="Roboto" panose="02000000000000000000" pitchFamily="2" charset="0"/>
              </a:rPr>
              <a:t>A health intervention that includes an AI component (based on SPIRIT-AI, Cruz Rivera et al. 2020).</a:t>
            </a:r>
          </a:p>
          <a:p>
            <a:pPr lvl="1"/>
            <a:r>
              <a:rPr lang="en-US" dirty="0">
                <a:solidFill>
                  <a:schemeClr val="tx1">
                    <a:lumMod val="50000"/>
                    <a:lumOff val="50000"/>
                  </a:schemeClr>
                </a:solidFill>
                <a:latin typeface="Roboto" panose="02000000000000000000" pitchFamily="2" charset="0"/>
                <a:ea typeface="Roboto" panose="02000000000000000000" pitchFamily="2" charset="0"/>
              </a:rPr>
              <a:t>e.g. “</a:t>
            </a:r>
            <a:r>
              <a:rPr lang="en-GB" dirty="0">
                <a:solidFill>
                  <a:schemeClr val="tx1">
                    <a:lumMod val="50000"/>
                    <a:lumOff val="50000"/>
                  </a:schemeClr>
                </a:solidFill>
                <a:latin typeface="Roboto" panose="02000000000000000000" pitchFamily="2" charset="0"/>
                <a:ea typeface="Roboto" panose="02000000000000000000" pitchFamily="2" charset="0"/>
              </a:rPr>
              <a:t>Identification of lymphocyte subpopulations by AI-supported image analysis” (Follo/CRIION 22-1033-23)</a:t>
            </a:r>
            <a:endParaRPr lang="en-US" dirty="0">
              <a:solidFill>
                <a:schemeClr val="tx1">
                  <a:lumMod val="50000"/>
                  <a:lumOff val="50000"/>
                </a:schemeClr>
              </a:solidFill>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AI health claims</a:t>
            </a:r>
            <a:r>
              <a:rPr lang="en-US" dirty="0">
                <a:latin typeface="Roboto" panose="02000000000000000000" pitchFamily="2" charset="0"/>
                <a:ea typeface="Roboto" panose="02000000000000000000" pitchFamily="2" charset="0"/>
              </a:rPr>
              <a:t>. Any claim based on an AI health intervention </a:t>
            </a:r>
          </a:p>
          <a:p>
            <a:pPr lvl="1"/>
            <a:r>
              <a:rPr lang="en-US" dirty="0">
                <a:solidFill>
                  <a:schemeClr val="tx1">
                    <a:lumMod val="50000"/>
                    <a:lumOff val="50000"/>
                  </a:schemeClr>
                </a:solidFill>
                <a:latin typeface="Roboto" panose="02000000000000000000" pitchFamily="2" charset="0"/>
                <a:ea typeface="Roboto" panose="02000000000000000000" pitchFamily="2" charset="0"/>
              </a:rPr>
              <a:t>e.g. “SIMON can improve the efficacy of flu vaccines”</a:t>
            </a:r>
          </a:p>
          <a:p>
            <a:pPr lvl="1"/>
            <a:r>
              <a:rPr lang="en-GB" dirty="0">
                <a:solidFill>
                  <a:schemeClr val="tx1">
                    <a:lumMod val="50000"/>
                    <a:lumOff val="50000"/>
                  </a:schemeClr>
                </a:solidFill>
                <a:latin typeface="Roboto" panose="02000000000000000000" pitchFamily="2" charset="0"/>
                <a:ea typeface="Roboto" panose="02000000000000000000" pitchFamily="2" charset="0"/>
              </a:rPr>
              <a:t>e.g. </a:t>
            </a:r>
            <a:r>
              <a:rPr lang="en-GB" strike="sngStrike" dirty="0">
                <a:solidFill>
                  <a:schemeClr val="tx1">
                    <a:lumMod val="50000"/>
                    <a:lumOff val="50000"/>
                  </a:schemeClr>
                </a:solidFill>
                <a:latin typeface="Roboto" panose="02000000000000000000" pitchFamily="2" charset="0"/>
                <a:ea typeface="Roboto" panose="02000000000000000000" pitchFamily="2" charset="0"/>
              </a:rPr>
              <a:t>“Ivermectin is associated with more survival of COVID19”</a:t>
            </a:r>
            <a:r>
              <a:rPr lang="en-GB" u="sng" strike="sngStrike" dirty="0">
                <a:solidFill>
                  <a:schemeClr val="tx1">
                    <a:lumMod val="50000"/>
                    <a:lumOff val="50000"/>
                  </a:schemeClr>
                </a:solidFill>
                <a:latin typeface="Roboto" panose="02000000000000000000" pitchFamily="2" charset="0"/>
                <a:ea typeface="Roboto" panose="02000000000000000000" pitchFamily="2" charset="0"/>
              </a:rPr>
              <a:t> </a:t>
            </a:r>
            <a:r>
              <a:rPr lang="en-GB" dirty="0">
                <a:solidFill>
                  <a:schemeClr val="tx1">
                    <a:lumMod val="50000"/>
                    <a:lumOff val="50000"/>
                  </a:schemeClr>
                </a:solidFill>
                <a:latin typeface="Roboto" panose="02000000000000000000" pitchFamily="2" charset="0"/>
                <a:ea typeface="Roboto" panose="02000000000000000000" pitchFamily="2" charset="0"/>
              </a:rPr>
              <a:t>(false!)</a:t>
            </a:r>
            <a:endParaRPr lang="en-US" dirty="0">
              <a:solidFill>
                <a:schemeClr val="tx1">
                  <a:lumMod val="50000"/>
                  <a:lumOff val="50000"/>
                </a:schemeClr>
              </a:solidFill>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Health intervention.</a:t>
            </a:r>
            <a:r>
              <a:rPr lang="en-US" dirty="0">
                <a:latin typeface="Roboto" panose="02000000000000000000" pitchFamily="2" charset="0"/>
                <a:ea typeface="Roboto" panose="02000000000000000000" pitchFamily="2" charset="0"/>
              </a:rPr>
              <a:t> </a:t>
            </a:r>
            <a:r>
              <a:rPr lang="en-GB" dirty="0">
                <a:latin typeface="Roboto" panose="02000000000000000000" pitchFamily="2" charset="0"/>
                <a:ea typeface="Roboto" panose="02000000000000000000" pitchFamily="2" charset="0"/>
              </a:rPr>
              <a:t>A specific action in a relevant biomedical setting (e.g. health care, health research, public health).</a:t>
            </a:r>
          </a:p>
          <a:p>
            <a:pPr lvl="1"/>
            <a:r>
              <a:rPr lang="en-GB" dirty="0">
                <a:solidFill>
                  <a:schemeClr val="tx1">
                    <a:lumMod val="50000"/>
                    <a:lumOff val="50000"/>
                  </a:schemeClr>
                </a:solidFill>
                <a:latin typeface="Roboto" panose="02000000000000000000" pitchFamily="2" charset="0"/>
                <a:ea typeface="Roboto" panose="02000000000000000000" pitchFamily="2" charset="0"/>
              </a:rPr>
              <a:t>See intervention ensemble next</a:t>
            </a:r>
            <a:endParaRPr lang="en-US" dirty="0">
              <a:solidFill>
                <a:schemeClr val="tx1">
                  <a:lumMod val="50000"/>
                  <a:lumOff val="50000"/>
                </a:schemeClr>
              </a:solidFill>
              <a:latin typeface="Roboto" panose="02000000000000000000" pitchFamily="2" charset="0"/>
              <a:ea typeface="Roboto" panose="02000000000000000000" pitchFamily="2" charset="0"/>
            </a:endParaRPr>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193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What is an intervention? </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a:xfrm>
            <a:off x="975360" y="1825625"/>
            <a:ext cx="10378439" cy="4351338"/>
          </a:xfrm>
        </p:spPr>
        <p:txBody>
          <a:bodyPr>
            <a:normAutofit fontScale="92500" lnSpcReduction="20000"/>
          </a:bodyPr>
          <a:lstStyle/>
          <a:p>
            <a:pPr>
              <a:lnSpc>
                <a:spcPct val="110000"/>
              </a:lnSpc>
            </a:pPr>
            <a:r>
              <a:rPr lang="en-US" b="1" dirty="0">
                <a:latin typeface="Roboto" panose="02000000000000000000" pitchFamily="2" charset="0"/>
                <a:ea typeface="Roboto" panose="02000000000000000000" pitchFamily="2" charset="0"/>
              </a:rPr>
              <a:t>Intervention ensemble (technical def.)</a:t>
            </a:r>
            <a:r>
              <a:rPr lang="en-US" dirty="0">
                <a:latin typeface="Roboto" panose="02000000000000000000" pitchFamily="2" charset="0"/>
                <a:ea typeface="Roboto" panose="02000000000000000000" pitchFamily="2" charset="0"/>
              </a:rPr>
              <a:t>. </a:t>
            </a:r>
          </a:p>
          <a:p>
            <a:pPr>
              <a:lnSpc>
                <a:spcPct val="110000"/>
              </a:lnSpc>
            </a:pPr>
            <a:r>
              <a:rPr lang="en-GB" dirty="0">
                <a:latin typeface="Roboto" panose="02000000000000000000" pitchFamily="2" charset="0"/>
                <a:ea typeface="Roboto" panose="02000000000000000000" pitchFamily="2" charset="0"/>
              </a:rPr>
              <a:t>A set of coordinated </a:t>
            </a:r>
          </a:p>
          <a:p>
            <a:pPr lvl="1">
              <a:lnSpc>
                <a:spcPct val="110000"/>
              </a:lnSpc>
            </a:pPr>
            <a:r>
              <a:rPr lang="en-GB" u="sng" dirty="0">
                <a:latin typeface="Roboto" panose="02000000000000000000" pitchFamily="2" charset="0"/>
                <a:ea typeface="Roboto" panose="02000000000000000000" pitchFamily="2" charset="0"/>
              </a:rPr>
              <a:t>materials </a:t>
            </a:r>
            <a:r>
              <a:rPr lang="en-GB" dirty="0">
                <a:latin typeface="Roboto" panose="02000000000000000000" pitchFamily="2" charset="0"/>
                <a:ea typeface="Roboto" panose="02000000000000000000" pitchFamily="2" charset="0"/>
              </a:rPr>
              <a:t>(e.g., drugs, biologics, devices, software, etc.), </a:t>
            </a:r>
          </a:p>
          <a:p>
            <a:pPr lvl="1">
              <a:lnSpc>
                <a:spcPct val="110000"/>
              </a:lnSpc>
            </a:pPr>
            <a:r>
              <a:rPr lang="en-GB" u="sng" dirty="0">
                <a:latin typeface="Roboto" panose="02000000000000000000" pitchFamily="2" charset="0"/>
                <a:ea typeface="Roboto" panose="02000000000000000000" pitchFamily="2" charset="0"/>
              </a:rPr>
              <a:t>operational dimensions</a:t>
            </a:r>
            <a:r>
              <a:rPr lang="en-GB" dirty="0">
                <a:latin typeface="Roboto" panose="02000000000000000000" pitchFamily="2" charset="0"/>
                <a:ea typeface="Roboto" panose="02000000000000000000" pitchFamily="2" charset="0"/>
              </a:rPr>
              <a:t> (e.g., dose, schedule, route of administration, risk mitigation, endpoint, duration, co-interventions), and </a:t>
            </a:r>
          </a:p>
          <a:p>
            <a:pPr lvl="1">
              <a:lnSpc>
                <a:spcPct val="110000"/>
              </a:lnSpc>
            </a:pPr>
            <a:r>
              <a:rPr lang="en-GB" u="sng" dirty="0">
                <a:latin typeface="Roboto" panose="02000000000000000000" pitchFamily="2" charset="0"/>
                <a:ea typeface="Roboto" panose="02000000000000000000" pitchFamily="2" charset="0"/>
              </a:rPr>
              <a:t>constraints</a:t>
            </a:r>
            <a:r>
              <a:rPr lang="en-GB" dirty="0">
                <a:latin typeface="Roboto" panose="02000000000000000000" pitchFamily="2" charset="0"/>
                <a:ea typeface="Roboto" panose="02000000000000000000" pitchFamily="2" charset="0"/>
              </a:rPr>
              <a:t> (e.g., target populations, contraindications, likely side effects). (Kimmelman 2012; Kimmelman &amp; London 2015)</a:t>
            </a:r>
          </a:p>
          <a:p>
            <a:pPr>
              <a:lnSpc>
                <a:spcPct val="110000"/>
              </a:lnSpc>
            </a:pPr>
            <a:r>
              <a:rPr lang="en-GB" dirty="0">
                <a:latin typeface="Roboto" panose="02000000000000000000" pitchFamily="2" charset="0"/>
                <a:ea typeface="Roboto" panose="02000000000000000000" pitchFamily="2" charset="0"/>
              </a:rPr>
              <a:t>“intervention </a:t>
            </a:r>
            <a:r>
              <a:rPr lang="en-GB" i="1" dirty="0">
                <a:latin typeface="Roboto" panose="02000000000000000000" pitchFamily="2" charset="0"/>
                <a:ea typeface="Roboto" panose="02000000000000000000" pitchFamily="2" charset="0"/>
              </a:rPr>
              <a:t>ensemble</a:t>
            </a:r>
            <a:r>
              <a:rPr lang="en-GB" dirty="0">
                <a:latin typeface="Roboto" panose="02000000000000000000" pitchFamily="2" charset="0"/>
                <a:ea typeface="Roboto" panose="02000000000000000000" pitchFamily="2" charset="0"/>
              </a:rPr>
              <a:t>” recalls that an intervention is more than its materials (Kimmelman &amp; London 2015)</a:t>
            </a:r>
          </a:p>
          <a:p>
            <a:pPr lvl="1">
              <a:lnSpc>
                <a:spcPct val="110000"/>
              </a:lnSpc>
            </a:pPr>
            <a:r>
              <a:rPr lang="en-US" dirty="0">
                <a:latin typeface="Roboto" panose="02000000000000000000" pitchFamily="2" charset="0"/>
                <a:ea typeface="Roboto" panose="02000000000000000000" pitchFamily="2" charset="0"/>
              </a:rPr>
              <a:t>Developers are aware of this dimension, but end and professional users of health interventions may not</a:t>
            </a:r>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0750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rPr>
              <a:t>Beware of misunderstanding </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clinical translation of AI for health</a:t>
            </a:r>
          </a:p>
        </p:txBody>
      </p:sp>
      <p:sp>
        <p:nvSpPr>
          <p:cNvPr id="7" name="Marcador de contenido 6">
            <a:extLst>
              <a:ext uri="{FF2B5EF4-FFF2-40B4-BE49-F238E27FC236}">
                <a16:creationId xmlns:a16="http://schemas.microsoft.com/office/drawing/2014/main" id="{053D50CA-EAE3-FCAD-020A-54331CDC9D84}"/>
              </a:ext>
            </a:extLst>
          </p:cNvPr>
          <p:cNvSpPr>
            <a:spLocks noGrp="1"/>
          </p:cNvSpPr>
          <p:nvPr>
            <p:ph idx="1"/>
          </p:nvPr>
        </p:nvSpPr>
        <p:spPr>
          <a:xfrm>
            <a:off x="7678757" y="1825625"/>
            <a:ext cx="3675043" cy="4351338"/>
          </a:xfrm>
        </p:spPr>
        <p:txBody>
          <a:bodyPr/>
          <a:lstStyle/>
          <a:p>
            <a:r>
              <a:rPr lang="en-GB" dirty="0"/>
              <a:t>This is not how AI health interventions are assemble (built)</a:t>
            </a:r>
          </a:p>
          <a:p>
            <a:r>
              <a:rPr lang="en-GB" dirty="0"/>
              <a:t>This model is about the regulation of standard “research pathway”</a:t>
            </a:r>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566AFDBF-7BCD-30D9-6992-0CD0096BB7F1}"/>
              </a:ext>
            </a:extLst>
          </p:cNvPr>
          <p:cNvSpPr txBox="1"/>
          <p:nvPr/>
        </p:nvSpPr>
        <p:spPr>
          <a:xfrm>
            <a:off x="838200" y="6076798"/>
            <a:ext cx="10515599" cy="646331"/>
          </a:xfrm>
          <a:prstGeom prst="rect">
            <a:avLst/>
          </a:prstGeom>
          <a:noFill/>
        </p:spPr>
        <p:txBody>
          <a:bodyPr wrap="square">
            <a:spAutoFit/>
          </a:bodyPr>
          <a:lstStyle/>
          <a:p>
            <a:r>
              <a:rPr lang="en-GB" dirty="0">
                <a:effectLst/>
              </a:rPr>
              <a:t>Kimmelman, J., &amp; London, A. J. (2015). The Structure of Clinical Translation: Efficiency, Information, and Ethics. </a:t>
            </a:r>
            <a:r>
              <a:rPr lang="en-GB" i="1" dirty="0">
                <a:effectLst/>
              </a:rPr>
              <a:t>Hastings </a:t>
            </a:r>
            <a:r>
              <a:rPr lang="en-GB" i="1" dirty="0" err="1">
                <a:effectLst/>
              </a:rPr>
              <a:t>Center</a:t>
            </a:r>
            <a:r>
              <a:rPr lang="en-GB" i="1" dirty="0">
                <a:effectLst/>
              </a:rPr>
              <a:t> Report</a:t>
            </a:r>
            <a:r>
              <a:rPr lang="en-GB" dirty="0">
                <a:effectLst/>
              </a:rPr>
              <a:t>, </a:t>
            </a:r>
            <a:r>
              <a:rPr lang="en-GB" i="1" dirty="0">
                <a:effectLst/>
              </a:rPr>
              <a:t>45</a:t>
            </a:r>
            <a:r>
              <a:rPr lang="en-GB" dirty="0">
                <a:effectLst/>
              </a:rPr>
              <a:t>(2), 27–39. </a:t>
            </a:r>
            <a:r>
              <a:rPr lang="en-GB" dirty="0">
                <a:effectLst/>
                <a:hlinkClick r:id="rId3"/>
              </a:rPr>
              <a:t>https://doi.org/10.1002/hast.433</a:t>
            </a:r>
            <a:endParaRPr lang="en-GB" dirty="0">
              <a:effectLst/>
            </a:endParaRPr>
          </a:p>
        </p:txBody>
      </p:sp>
      <p:sp>
        <p:nvSpPr>
          <p:cNvPr id="3" name="Marcador de contenido 4">
            <a:extLst>
              <a:ext uri="{FF2B5EF4-FFF2-40B4-BE49-F238E27FC236}">
                <a16:creationId xmlns:a16="http://schemas.microsoft.com/office/drawing/2014/main" id="{1E10F6D3-1319-9998-319E-48CBBD381B5B}"/>
              </a:ext>
            </a:extLst>
          </p:cNvPr>
          <p:cNvSpPr txBox="1">
            <a:spLocks/>
          </p:cNvSpPr>
          <p:nvPr/>
        </p:nvSpPr>
        <p:spPr>
          <a:xfrm>
            <a:off x="975360" y="1825625"/>
            <a:ext cx="1037843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US" b="1" dirty="0">
              <a:latin typeface="Roboto" panose="02000000000000000000" pitchFamily="2" charset="0"/>
              <a:ea typeface="Roboto" panose="02000000000000000000" pitchFamily="2" charset="0"/>
            </a:endParaRPr>
          </a:p>
        </p:txBody>
      </p:sp>
      <p:pic>
        <p:nvPicPr>
          <p:cNvPr id="6" name="Imagen 5">
            <a:extLst>
              <a:ext uri="{FF2B5EF4-FFF2-40B4-BE49-F238E27FC236}">
                <a16:creationId xmlns:a16="http://schemas.microsoft.com/office/drawing/2014/main" id="{5510AC72-F235-43B6-A591-B24C75CB7853}"/>
              </a:ext>
            </a:extLst>
          </p:cNvPr>
          <p:cNvPicPr>
            <a:picLocks noChangeAspect="1"/>
          </p:cNvPicPr>
          <p:nvPr/>
        </p:nvPicPr>
        <p:blipFill rotWithShape="1">
          <a:blip r:embed="rId4"/>
          <a:srcRect t="-212" r="-212" b="25161"/>
          <a:stretch/>
        </p:blipFill>
        <p:spPr>
          <a:xfrm>
            <a:off x="838200" y="1890702"/>
            <a:ext cx="6543102" cy="2766557"/>
          </a:xfrm>
          <a:prstGeom prst="rect">
            <a:avLst/>
          </a:prstGeom>
        </p:spPr>
      </p:pic>
    </p:spTree>
    <p:extLst>
      <p:ext uri="{BB962C8B-B14F-4D97-AF65-F5344CB8AC3E}">
        <p14:creationId xmlns:p14="http://schemas.microsoft.com/office/powerpoint/2010/main" val="235033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rPr>
              <a:t>Beware of misunderstanding </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clinical translation of AI for health</a:t>
            </a:r>
          </a:p>
        </p:txBody>
      </p:sp>
      <p:sp>
        <p:nvSpPr>
          <p:cNvPr id="7" name="Marcador de contenido 6">
            <a:extLst>
              <a:ext uri="{FF2B5EF4-FFF2-40B4-BE49-F238E27FC236}">
                <a16:creationId xmlns:a16="http://schemas.microsoft.com/office/drawing/2014/main" id="{053D50CA-EAE3-FCAD-020A-54331CDC9D84}"/>
              </a:ext>
            </a:extLst>
          </p:cNvPr>
          <p:cNvSpPr>
            <a:spLocks noGrp="1"/>
          </p:cNvSpPr>
          <p:nvPr>
            <p:ph idx="1"/>
          </p:nvPr>
        </p:nvSpPr>
        <p:spPr>
          <a:xfrm>
            <a:off x="5816906" y="1825625"/>
            <a:ext cx="5536894" cy="4351338"/>
          </a:xfrm>
        </p:spPr>
        <p:txBody>
          <a:bodyPr>
            <a:normAutofit/>
          </a:bodyPr>
          <a:lstStyle/>
          <a:p>
            <a:r>
              <a:rPr lang="en-GB" dirty="0"/>
              <a:t>Web model of clinical translation (Kimmelman &amp; London 2015)</a:t>
            </a:r>
          </a:p>
          <a:p>
            <a:r>
              <a:rPr lang="en-GB" dirty="0"/>
              <a:t>Clinical translation means intervention ensemble assembly </a:t>
            </a:r>
          </a:p>
          <a:p>
            <a:pPr lvl="1"/>
            <a:r>
              <a:rPr lang="en-GB" dirty="0"/>
              <a:t>Combining AI and non-AI components of health interventions to unlock its clinical utility</a:t>
            </a:r>
          </a:p>
          <a:p>
            <a:r>
              <a:rPr lang="en-GB" dirty="0"/>
              <a:t>This can be generalized to other AI health areas (see scope slide)</a:t>
            </a:r>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566AFDBF-7BCD-30D9-6992-0CD0096BB7F1}"/>
              </a:ext>
            </a:extLst>
          </p:cNvPr>
          <p:cNvSpPr txBox="1"/>
          <p:nvPr/>
        </p:nvSpPr>
        <p:spPr>
          <a:xfrm>
            <a:off x="838200" y="6076798"/>
            <a:ext cx="10515599" cy="646331"/>
          </a:xfrm>
          <a:prstGeom prst="rect">
            <a:avLst/>
          </a:prstGeom>
          <a:noFill/>
        </p:spPr>
        <p:txBody>
          <a:bodyPr wrap="square">
            <a:spAutoFit/>
          </a:bodyPr>
          <a:lstStyle/>
          <a:p>
            <a:r>
              <a:rPr lang="en-GB" dirty="0">
                <a:effectLst/>
              </a:rPr>
              <a:t>Kimmelman, J., &amp; London, A. J. (2015). The Structure of Clinical Translation: Efficiency, Information, and Ethics. </a:t>
            </a:r>
            <a:r>
              <a:rPr lang="en-GB" i="1" dirty="0">
                <a:effectLst/>
              </a:rPr>
              <a:t>Hastings </a:t>
            </a:r>
            <a:r>
              <a:rPr lang="en-GB" i="1" dirty="0" err="1">
                <a:effectLst/>
              </a:rPr>
              <a:t>Center</a:t>
            </a:r>
            <a:r>
              <a:rPr lang="en-GB" i="1" dirty="0">
                <a:effectLst/>
              </a:rPr>
              <a:t> Report</a:t>
            </a:r>
            <a:r>
              <a:rPr lang="en-GB" dirty="0">
                <a:effectLst/>
              </a:rPr>
              <a:t>, </a:t>
            </a:r>
            <a:r>
              <a:rPr lang="en-GB" i="1" dirty="0">
                <a:effectLst/>
              </a:rPr>
              <a:t>45</a:t>
            </a:r>
            <a:r>
              <a:rPr lang="en-GB" dirty="0">
                <a:effectLst/>
              </a:rPr>
              <a:t>(2), 27–39. </a:t>
            </a:r>
            <a:r>
              <a:rPr lang="en-GB" dirty="0">
                <a:effectLst/>
                <a:hlinkClick r:id="rId3"/>
              </a:rPr>
              <a:t>https://doi.org/10.1002/hast.433</a:t>
            </a:r>
            <a:endParaRPr lang="en-GB" dirty="0">
              <a:effectLst/>
            </a:endParaRPr>
          </a:p>
        </p:txBody>
      </p:sp>
      <p:sp>
        <p:nvSpPr>
          <p:cNvPr id="3" name="Marcador de contenido 4">
            <a:extLst>
              <a:ext uri="{FF2B5EF4-FFF2-40B4-BE49-F238E27FC236}">
                <a16:creationId xmlns:a16="http://schemas.microsoft.com/office/drawing/2014/main" id="{1E10F6D3-1319-9998-319E-48CBBD381B5B}"/>
              </a:ext>
            </a:extLst>
          </p:cNvPr>
          <p:cNvSpPr txBox="1">
            <a:spLocks/>
          </p:cNvSpPr>
          <p:nvPr/>
        </p:nvSpPr>
        <p:spPr>
          <a:xfrm>
            <a:off x="975360" y="1825625"/>
            <a:ext cx="1037843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US" b="1" dirty="0">
              <a:latin typeface="Roboto" panose="02000000000000000000" pitchFamily="2" charset="0"/>
              <a:ea typeface="Roboto" panose="02000000000000000000" pitchFamily="2" charset="0"/>
            </a:endParaRPr>
          </a:p>
        </p:txBody>
      </p:sp>
      <p:grpSp>
        <p:nvGrpSpPr>
          <p:cNvPr id="9" name="Grupo 8">
            <a:extLst>
              <a:ext uri="{FF2B5EF4-FFF2-40B4-BE49-F238E27FC236}">
                <a16:creationId xmlns:a16="http://schemas.microsoft.com/office/drawing/2014/main" id="{1BB99B78-F4CF-A617-64AA-8362870294EC}"/>
              </a:ext>
            </a:extLst>
          </p:cNvPr>
          <p:cNvGrpSpPr/>
          <p:nvPr/>
        </p:nvGrpSpPr>
        <p:grpSpPr>
          <a:xfrm>
            <a:off x="975359" y="1748527"/>
            <a:ext cx="4929961" cy="4328271"/>
            <a:chOff x="975359" y="1748527"/>
            <a:chExt cx="4929961" cy="4328271"/>
          </a:xfrm>
        </p:grpSpPr>
        <p:pic>
          <p:nvPicPr>
            <p:cNvPr id="5" name="Marcador de contenido 9">
              <a:extLst>
                <a:ext uri="{FF2B5EF4-FFF2-40B4-BE49-F238E27FC236}">
                  <a16:creationId xmlns:a16="http://schemas.microsoft.com/office/drawing/2014/main" id="{21712F17-3FC3-CA7A-1E02-A32D8A329849}"/>
                </a:ext>
              </a:extLst>
            </p:cNvPr>
            <p:cNvPicPr>
              <a:picLocks noChangeAspect="1"/>
            </p:cNvPicPr>
            <p:nvPr/>
          </p:nvPicPr>
          <p:blipFill>
            <a:blip r:embed="rId4"/>
            <a:stretch>
              <a:fillRect/>
            </a:stretch>
          </p:blipFill>
          <p:spPr>
            <a:xfrm>
              <a:off x="975359" y="1748527"/>
              <a:ext cx="4929961" cy="4328271"/>
            </a:xfrm>
            <a:prstGeom prst="rect">
              <a:avLst/>
            </a:prstGeom>
          </p:spPr>
        </p:pic>
        <p:sp>
          <p:nvSpPr>
            <p:cNvPr id="8" name="Rectángulo: esquinas redondeadas 7">
              <a:extLst>
                <a:ext uri="{FF2B5EF4-FFF2-40B4-BE49-F238E27FC236}">
                  <a16:creationId xmlns:a16="http://schemas.microsoft.com/office/drawing/2014/main" id="{9D887753-204B-02CE-E089-F66A992AD3D3}"/>
                </a:ext>
              </a:extLst>
            </p:cNvPr>
            <p:cNvSpPr/>
            <p:nvPr/>
          </p:nvSpPr>
          <p:spPr>
            <a:xfrm>
              <a:off x="3988107" y="3977089"/>
              <a:ext cx="1322024" cy="815248"/>
            </a:xfrm>
            <a:prstGeom prst="roundRect">
              <a:avLst/>
            </a:prstGeom>
            <a:noFill/>
            <a:ln w="76200" cap="flat" cmpd="sng" algn="ctr">
              <a:solidFill>
                <a:srgbClr val="3D916B"/>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grpSp>
    </p:spTree>
    <p:extLst>
      <p:ext uri="{BB962C8B-B14F-4D97-AF65-F5344CB8AC3E}">
        <p14:creationId xmlns:p14="http://schemas.microsoft.com/office/powerpoint/2010/main" val="413245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AE25-933F-481A-8509-21EB52763CB9}"/>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What is the main aim of the </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philosophy of AI for health?</a:t>
            </a:r>
          </a:p>
        </p:txBody>
      </p:sp>
      <p:sp>
        <p:nvSpPr>
          <p:cNvPr id="6" name="Marcador de contenido 4">
            <a:extLst>
              <a:ext uri="{FF2B5EF4-FFF2-40B4-BE49-F238E27FC236}">
                <a16:creationId xmlns:a16="http://schemas.microsoft.com/office/drawing/2014/main" id="{AF4471C0-C6C5-4840-BA98-4B2FF5D348BA}"/>
              </a:ext>
            </a:extLst>
          </p:cNvPr>
          <p:cNvSpPr>
            <a:spLocks noGrp="1"/>
          </p:cNvSpPr>
          <p:nvPr>
            <p:ph idx="1"/>
          </p:nvPr>
        </p:nvSpPr>
        <p:spPr>
          <a:xfrm>
            <a:off x="4795520" y="1825624"/>
            <a:ext cx="6558279" cy="4967297"/>
          </a:xfrm>
        </p:spPr>
        <p:txBody>
          <a:bodyPr>
            <a:normAutofit/>
          </a:bodyPr>
          <a:lstStyle/>
          <a:p>
            <a:pPr marL="0" indent="0">
              <a:buNone/>
            </a:pPr>
            <a:r>
              <a:rPr lang="en-GB" b="1" dirty="0">
                <a:latin typeface="Roboto" panose="02000000000000000000" pitchFamily="2" charset="0"/>
                <a:ea typeface="Roboto" panose="02000000000000000000" pitchFamily="2" charset="0"/>
              </a:rPr>
              <a:t>“AI may kill us all” </a:t>
            </a:r>
            <a:endParaRPr lang="en-US" b="1"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If we develop a superintelligence (“Super AI”), there’s a significant risk to humanity’s extinction (M</a:t>
            </a:r>
            <a:r>
              <a:rPr lang="es-AR" dirty="0" err="1">
                <a:latin typeface="Roboto" panose="02000000000000000000" pitchFamily="2" charset="0"/>
                <a:ea typeface="Roboto" panose="02000000000000000000" pitchFamily="2" charset="0"/>
              </a:rPr>
              <a:t>üller</a:t>
            </a:r>
            <a:r>
              <a:rPr lang="es-AR" dirty="0">
                <a:latin typeface="Roboto" panose="02000000000000000000" pitchFamily="2" charset="0"/>
                <a:ea typeface="Roboto" panose="02000000000000000000" pitchFamily="2" charset="0"/>
              </a:rPr>
              <a:t> </a:t>
            </a:r>
            <a:r>
              <a:rPr lang="en-GB" dirty="0">
                <a:latin typeface="Roboto" panose="02000000000000000000" pitchFamily="2" charset="0"/>
                <a:ea typeface="Roboto" panose="02000000000000000000" pitchFamily="2" charset="0"/>
              </a:rPr>
              <a:t>&amp; Bostrom 2016)</a:t>
            </a:r>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 “Existential risk” of AI</a:t>
            </a:r>
          </a:p>
          <a:p>
            <a:pPr lvl="1"/>
            <a:r>
              <a:rPr lang="en-US" dirty="0">
                <a:latin typeface="Roboto" panose="02000000000000000000" pitchFamily="2" charset="0"/>
                <a:ea typeface="Roboto" panose="02000000000000000000" pitchFamily="2" charset="0"/>
              </a:rPr>
              <a:t>Global and terminal risks (Bostrom 2002)</a:t>
            </a:r>
          </a:p>
          <a:p>
            <a:r>
              <a:rPr lang="en-US" dirty="0">
                <a:latin typeface="Roboto" panose="02000000000000000000" pitchFamily="2" charset="0"/>
                <a:ea typeface="Roboto" panose="02000000000000000000" pitchFamily="2" charset="0"/>
              </a:rPr>
              <a:t>“Non-existential risks” of AI</a:t>
            </a:r>
          </a:p>
          <a:p>
            <a:pPr lvl="1"/>
            <a:r>
              <a:rPr lang="en-US" dirty="0">
                <a:latin typeface="Roboto" panose="02000000000000000000" pitchFamily="2" charset="0"/>
                <a:ea typeface="Roboto" panose="02000000000000000000" pitchFamily="2" charset="0"/>
              </a:rPr>
              <a:t>All other risks of AI (Bostrom 2002; Mastroleo 2022)</a:t>
            </a:r>
          </a:p>
          <a:p>
            <a:pPr marL="0" indent="0">
              <a:buNone/>
            </a:pPr>
            <a:endParaRPr lang="es-AR" dirty="0"/>
          </a:p>
        </p:txBody>
      </p:sp>
      <p:sp>
        <p:nvSpPr>
          <p:cNvPr id="4" name="Rectángulo 3">
            <a:extLst>
              <a:ext uri="{FF2B5EF4-FFF2-40B4-BE49-F238E27FC236}">
                <a16:creationId xmlns:a16="http://schemas.microsoft.com/office/drawing/2014/main" id="{836B313B-25B8-44F4-8976-43091A542254}"/>
              </a:ext>
            </a:extLst>
          </p:cNvPr>
          <p:cNvSpPr/>
          <p:nvPr/>
        </p:nvSpPr>
        <p:spPr>
          <a:xfrm>
            <a:off x="0" y="0"/>
            <a:ext cx="12192000" cy="165111"/>
          </a:xfrm>
          <a:prstGeom prst="rect">
            <a:avLst/>
          </a:prstGeom>
          <a:solidFill>
            <a:srgbClr val="E4928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732AAC0-D4BC-6281-D8BE-050D2DCE9D36}"/>
              </a:ext>
            </a:extLst>
          </p:cNvPr>
          <p:cNvPicPr>
            <a:picLocks noChangeAspect="1"/>
          </p:cNvPicPr>
          <p:nvPr/>
        </p:nvPicPr>
        <p:blipFill rotWithShape="1">
          <a:blip r:embed="rId3">
            <a:extLst>
              <a:ext uri="{28A0092B-C50C-407E-A947-70E740481C1C}">
                <a14:useLocalDpi xmlns:a14="http://schemas.microsoft.com/office/drawing/2010/main" val="0"/>
              </a:ext>
            </a:extLst>
          </a:blip>
          <a:srcRect b="13947"/>
          <a:stretch/>
        </p:blipFill>
        <p:spPr>
          <a:xfrm>
            <a:off x="838200" y="1825624"/>
            <a:ext cx="3852108" cy="5032376"/>
          </a:xfrm>
          <a:prstGeom prst="rect">
            <a:avLst/>
          </a:prstGeom>
          <a:ln w="38100">
            <a:noFill/>
          </a:ln>
        </p:spPr>
      </p:pic>
      <p:sp>
        <p:nvSpPr>
          <p:cNvPr id="8" name="CuadroTexto 7">
            <a:extLst>
              <a:ext uri="{FF2B5EF4-FFF2-40B4-BE49-F238E27FC236}">
                <a16:creationId xmlns:a16="http://schemas.microsoft.com/office/drawing/2014/main" id="{3DFD3ECE-A78A-BEE7-364B-BD13EAB740A6}"/>
              </a:ext>
            </a:extLst>
          </p:cNvPr>
          <p:cNvSpPr txBox="1"/>
          <p:nvPr/>
        </p:nvSpPr>
        <p:spPr>
          <a:xfrm>
            <a:off x="5107484" y="6423589"/>
            <a:ext cx="6955986" cy="369332"/>
          </a:xfrm>
          <a:prstGeom prst="rect">
            <a:avLst/>
          </a:prstGeom>
          <a:noFill/>
        </p:spPr>
        <p:txBody>
          <a:bodyPr wrap="square">
            <a:spAutoFit/>
          </a:bodyPr>
          <a:lstStyle/>
          <a:p>
            <a:r>
              <a:rPr lang="en-GB" dirty="0">
                <a:effectLst/>
              </a:rPr>
              <a:t>Bostrom, N. (2014). </a:t>
            </a:r>
            <a:r>
              <a:rPr lang="en-GB" i="1" dirty="0">
                <a:effectLst/>
              </a:rPr>
              <a:t>Superintelligence: paths, strategies, dangers</a:t>
            </a:r>
            <a:r>
              <a:rPr lang="en-GB" dirty="0">
                <a:effectLst/>
              </a:rPr>
              <a:t>. OUP.</a:t>
            </a:r>
          </a:p>
        </p:txBody>
      </p:sp>
    </p:spTree>
    <p:extLst>
      <p:ext uri="{BB962C8B-B14F-4D97-AF65-F5344CB8AC3E}">
        <p14:creationId xmlns:p14="http://schemas.microsoft.com/office/powerpoint/2010/main" val="3946368652"/>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2860</TotalTime>
  <Words>3078</Words>
  <Application>Microsoft Office PowerPoint</Application>
  <PresentationFormat>Panorámica</PresentationFormat>
  <Paragraphs>209</Paragraphs>
  <Slides>27</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Calibri</vt:lpstr>
      <vt:lpstr>Calibri Light</vt:lpstr>
      <vt:lpstr>Lato</vt:lpstr>
      <vt:lpstr>Merriweather</vt:lpstr>
      <vt:lpstr>Roboto</vt:lpstr>
      <vt:lpstr>Office Theme</vt:lpstr>
      <vt:lpstr>Philosophy of  Artificial Intelligence for Health</vt:lpstr>
      <vt:lpstr>Presentación de PowerPoint</vt:lpstr>
      <vt:lpstr>What is the scope of AI for health? </vt:lpstr>
      <vt:lpstr>What is the philosophy of AI for health? </vt:lpstr>
      <vt:lpstr>What is an AI health intervention? </vt:lpstr>
      <vt:lpstr>What is an intervention? </vt:lpstr>
      <vt:lpstr>Beware of misunderstanding  clinical translation of AI for health</vt:lpstr>
      <vt:lpstr>Beware of misunderstanding  clinical translation of AI for health</vt:lpstr>
      <vt:lpstr>What is the main aim of the  philosophy of AI for health?</vt:lpstr>
      <vt:lpstr>What is the main aim of the  philosophy of AI for health?</vt:lpstr>
      <vt:lpstr>Surgisphere scandal: an AI &amp; ML “automated” multinational registry database for COVID-19</vt:lpstr>
      <vt:lpstr>Practical analysis of existential and non-existential risks of AI</vt:lpstr>
      <vt:lpstr>Practical analysis of non-existential risk</vt:lpstr>
      <vt:lpstr>Practical analysis of non-existential risk</vt:lpstr>
      <vt:lpstr> What can we do to curb the non-existential risks of AI? </vt:lpstr>
      <vt:lpstr>Use guidelines for AI health interventions</vt:lpstr>
      <vt:lpstr>Use guidelines for AI health interventions</vt:lpstr>
      <vt:lpstr>Improve education on AI for health </vt:lpstr>
      <vt:lpstr>Enrol people in WHO AI ethics course </vt:lpstr>
      <vt:lpstr>Objections and replies</vt:lpstr>
      <vt:lpstr>Conclusion</vt:lpstr>
      <vt:lpstr>Institutional acknowledgments</vt:lpstr>
      <vt:lpstr>¡Muchas gracias!</vt:lpstr>
      <vt:lpstr>References</vt:lpstr>
      <vt:lpstr>References</vt:lpstr>
      <vt:lpstr>Appendix</vt:lpstr>
      <vt:lpstr>Superintelligence cannot be contained (logical proof)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of AI for health</dc:title>
  <dc:creator>Ignacio Mastroleo</dc:creator>
  <cp:lastModifiedBy>Ignacio Mastroleo</cp:lastModifiedBy>
  <cp:revision>14</cp:revision>
  <dcterms:created xsi:type="dcterms:W3CDTF">2022-09-22T10:33:58Z</dcterms:created>
  <dcterms:modified xsi:type="dcterms:W3CDTF">2022-09-29T12:08:27Z</dcterms:modified>
</cp:coreProperties>
</file>