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2"/>
  </p:notesMasterIdLst>
  <p:sldIdLst>
    <p:sldId id="267" r:id="rId2"/>
    <p:sldId id="259" r:id="rId3"/>
    <p:sldId id="260" r:id="rId4"/>
    <p:sldId id="261" r:id="rId5"/>
    <p:sldId id="263" r:id="rId6"/>
    <p:sldId id="266" r:id="rId7"/>
    <p:sldId id="262" r:id="rId8"/>
    <p:sldId id="265" r:id="rId9"/>
    <p:sldId id="268" r:id="rId10"/>
    <p:sldId id="269"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bdulbasit Yakubu" initials="AY" lastIdx="1" clrIdx="0">
    <p:extLst>
      <p:ext uri="{19B8F6BF-5375-455C-9EA6-DF929625EA0E}">
        <p15:presenceInfo xmlns:p15="http://schemas.microsoft.com/office/powerpoint/2012/main" userId="7ed62ccf5727abf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55" autoAdjust="0"/>
    <p:restoredTop sz="94660"/>
  </p:normalViewPr>
  <p:slideViewPr>
    <p:cSldViewPr snapToGrid="0">
      <p:cViewPr varScale="1">
        <p:scale>
          <a:sx n="63" d="100"/>
          <a:sy n="63" d="100"/>
        </p:scale>
        <p:origin x="1040"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ER\Downloads\ThS-Th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a:t>dGEA Thioflavin T assay</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'Group 4 (Ab dGAE with inhib)'!$P$41</c:f>
              <c:strCache>
                <c:ptCount val="1"/>
                <c:pt idx="0">
                  <c:v>dGAE (group1)</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cat>
            <c:strRef>
              <c:f>'Group 4 (Ab dGAE with inhib)'!$O$42:$O$46</c:f>
              <c:strCache>
                <c:ptCount val="5"/>
                <c:pt idx="0">
                  <c:v>0h</c:v>
                </c:pt>
                <c:pt idx="1">
                  <c:v>2h</c:v>
                </c:pt>
                <c:pt idx="2">
                  <c:v>4h</c:v>
                </c:pt>
                <c:pt idx="3">
                  <c:v>6h</c:v>
                </c:pt>
                <c:pt idx="4">
                  <c:v>24h</c:v>
                </c:pt>
              </c:strCache>
            </c:strRef>
          </c:cat>
          <c:val>
            <c:numRef>
              <c:f>'Group 4 (Ab dGAE with inhib)'!$P$42:$P$46</c:f>
              <c:numCache>
                <c:formatCode>General</c:formatCode>
                <c:ptCount val="5"/>
                <c:pt idx="0">
                  <c:v>4.6189999999999998</c:v>
                </c:pt>
                <c:pt idx="1">
                  <c:v>4.7080000000000002</c:v>
                </c:pt>
                <c:pt idx="2">
                  <c:v>5.0279999999999996</c:v>
                </c:pt>
                <c:pt idx="3">
                  <c:v>4.899</c:v>
                </c:pt>
                <c:pt idx="4">
                  <c:v>26.78</c:v>
                </c:pt>
              </c:numCache>
            </c:numRef>
          </c:val>
          <c:smooth val="0"/>
          <c:extLst>
            <c:ext xmlns:c16="http://schemas.microsoft.com/office/drawing/2014/chart" uri="{C3380CC4-5D6E-409C-BE32-E72D297353CC}">
              <c16:uniqueId val="{00000000-89BB-4CC4-BFCE-D0069084627A}"/>
            </c:ext>
          </c:extLst>
        </c:ser>
        <c:ser>
          <c:idx val="1"/>
          <c:order val="1"/>
          <c:tx>
            <c:strRef>
              <c:f>'Group 4 (Ab dGAE with inhib)'!$Q$41</c:f>
              <c:strCache>
                <c:ptCount val="1"/>
                <c:pt idx="0">
                  <c:v>dGAE+inhibitor</c:v>
                </c:pt>
              </c:strCache>
            </c:strRef>
          </c:tx>
          <c:spPr>
            <a:ln w="34925" cap="rnd">
              <a:solidFill>
                <a:schemeClr val="accent2"/>
              </a:solidFill>
              <a:round/>
            </a:ln>
            <a:effectLst>
              <a:outerShdw blurRad="57150" dist="19050" dir="5400000" algn="ctr" rotWithShape="0">
                <a:srgbClr val="000000">
                  <a:alpha val="63000"/>
                </a:srgbClr>
              </a:outerShdw>
            </a:effectLst>
          </c:spPr>
          <c:marker>
            <c:symbol val="none"/>
          </c:marker>
          <c:cat>
            <c:strRef>
              <c:f>'Group 4 (Ab dGAE with inhib)'!$O$42:$O$46</c:f>
              <c:strCache>
                <c:ptCount val="5"/>
                <c:pt idx="0">
                  <c:v>0h</c:v>
                </c:pt>
                <c:pt idx="1">
                  <c:v>2h</c:v>
                </c:pt>
                <c:pt idx="2">
                  <c:v>4h</c:v>
                </c:pt>
                <c:pt idx="3">
                  <c:v>6h</c:v>
                </c:pt>
                <c:pt idx="4">
                  <c:v>24h</c:v>
                </c:pt>
              </c:strCache>
            </c:strRef>
          </c:cat>
          <c:val>
            <c:numRef>
              <c:f>'Group 4 (Ab dGAE with inhib)'!$Q$42:$Q$46</c:f>
              <c:numCache>
                <c:formatCode>General</c:formatCode>
                <c:ptCount val="5"/>
                <c:pt idx="0">
                  <c:v>8.6377199999999998</c:v>
                </c:pt>
                <c:pt idx="1">
                  <c:v>4.6688010000000002</c:v>
                </c:pt>
                <c:pt idx="2">
                  <c:v>5.15252</c:v>
                </c:pt>
                <c:pt idx="3">
                  <c:v>4.8525700000000001</c:v>
                </c:pt>
                <c:pt idx="4">
                  <c:v>5.4671019999999997</c:v>
                </c:pt>
              </c:numCache>
            </c:numRef>
          </c:val>
          <c:smooth val="0"/>
          <c:extLst>
            <c:ext xmlns:c16="http://schemas.microsoft.com/office/drawing/2014/chart" uri="{C3380CC4-5D6E-409C-BE32-E72D297353CC}">
              <c16:uniqueId val="{00000001-89BB-4CC4-BFCE-D0069084627A}"/>
            </c:ext>
          </c:extLst>
        </c:ser>
        <c:dLbls>
          <c:showLegendKey val="0"/>
          <c:showVal val="0"/>
          <c:showCatName val="0"/>
          <c:showSerName val="0"/>
          <c:showPercent val="0"/>
          <c:showBubbleSize val="0"/>
        </c:dLbls>
        <c:smooth val="0"/>
        <c:axId val="220896815"/>
        <c:axId val="221582607"/>
      </c:lineChart>
      <c:catAx>
        <c:axId val="220896815"/>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Time (hr)</a:t>
                </a:r>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21582607"/>
        <c:crosses val="autoZero"/>
        <c:auto val="1"/>
        <c:lblAlgn val="ctr"/>
        <c:lblOffset val="100"/>
        <c:noMultiLvlLbl val="1"/>
      </c:catAx>
      <c:valAx>
        <c:axId val="221582607"/>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n-US"/>
                  <a:t>ThT fluorescence</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208968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3E16BF-0BBA-40BD-9038-C327A772F48E}" type="datetimeFigureOut">
              <a:rPr lang="en-US" smtClean="0"/>
              <a:t>8/2/2022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0066E1-2294-4433-A06C-2F41CE5231CC}" type="slidenum">
              <a:rPr lang="en-US" smtClean="0"/>
              <a:t>‹#›</a:t>
            </a:fld>
            <a:endParaRPr lang="en-US"/>
          </a:p>
        </p:txBody>
      </p:sp>
    </p:spTree>
    <p:extLst>
      <p:ext uri="{BB962C8B-B14F-4D97-AF65-F5344CB8AC3E}">
        <p14:creationId xmlns:p14="http://schemas.microsoft.com/office/powerpoint/2010/main" val="42834875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0066E1-2294-4433-A06C-2F41CE5231CC}" type="slidenum">
              <a:rPr lang="en-US" smtClean="0"/>
              <a:t>3</a:t>
            </a:fld>
            <a:endParaRPr lang="en-US"/>
          </a:p>
        </p:txBody>
      </p:sp>
    </p:spTree>
    <p:extLst>
      <p:ext uri="{BB962C8B-B14F-4D97-AF65-F5344CB8AC3E}">
        <p14:creationId xmlns:p14="http://schemas.microsoft.com/office/powerpoint/2010/main" val="871626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0066E1-2294-4433-A06C-2F41CE5231CC}" type="slidenum">
              <a:rPr lang="en-US" smtClean="0"/>
              <a:t>6</a:t>
            </a:fld>
            <a:endParaRPr lang="en-US"/>
          </a:p>
        </p:txBody>
      </p:sp>
    </p:spTree>
    <p:extLst>
      <p:ext uri="{BB962C8B-B14F-4D97-AF65-F5344CB8AC3E}">
        <p14:creationId xmlns:p14="http://schemas.microsoft.com/office/powerpoint/2010/main" val="1629999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Step 3: </a:t>
            </a:r>
            <a:r>
              <a:rPr lang="en-US"/>
              <a:t>Nitrocellulose transfer </a:t>
            </a:r>
          </a:p>
          <a:p>
            <a:r>
              <a:rPr lang="en-US"/>
              <a:t>indigenous </a:t>
            </a:r>
            <a:r>
              <a:rPr lang="en-US" dirty="0"/>
              <a:t>tau protein formation</a:t>
            </a:r>
          </a:p>
          <a:p>
            <a:endParaRPr lang="en-US" dirty="0"/>
          </a:p>
        </p:txBody>
      </p:sp>
      <p:sp>
        <p:nvSpPr>
          <p:cNvPr id="4" name="Slide Number Placeholder 3"/>
          <p:cNvSpPr>
            <a:spLocks noGrp="1"/>
          </p:cNvSpPr>
          <p:nvPr>
            <p:ph type="sldNum" sz="quarter" idx="5"/>
          </p:nvPr>
        </p:nvSpPr>
        <p:spPr/>
        <p:txBody>
          <a:bodyPr/>
          <a:lstStyle/>
          <a:p>
            <a:fld id="{AD0066E1-2294-4433-A06C-2F41CE5231CC}" type="slidenum">
              <a:rPr lang="en-US" smtClean="0"/>
              <a:t>8</a:t>
            </a:fld>
            <a:endParaRPr lang="en-US"/>
          </a:p>
        </p:txBody>
      </p:sp>
    </p:spTree>
    <p:extLst>
      <p:ext uri="{BB962C8B-B14F-4D97-AF65-F5344CB8AC3E}">
        <p14:creationId xmlns:p14="http://schemas.microsoft.com/office/powerpoint/2010/main" val="2421678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D0066E1-2294-4433-A06C-2F41CE5231CC}" type="slidenum">
              <a:rPr lang="en-US" smtClean="0"/>
              <a:t>10</a:t>
            </a:fld>
            <a:endParaRPr lang="en-US"/>
          </a:p>
        </p:txBody>
      </p:sp>
    </p:spTree>
    <p:extLst>
      <p:ext uri="{BB962C8B-B14F-4D97-AF65-F5344CB8AC3E}">
        <p14:creationId xmlns:p14="http://schemas.microsoft.com/office/powerpoint/2010/main" val="610537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33688F0-7410-43E0-8979-82014A8E667E}"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D64C8-E48B-4594-9E44-2B2D30838ECE}" type="slidenum">
              <a:rPr lang="en-US" smtClean="0"/>
              <a:t>‹#›</a:t>
            </a:fld>
            <a:endParaRPr lang="en-US"/>
          </a:p>
        </p:txBody>
      </p:sp>
    </p:spTree>
    <p:extLst>
      <p:ext uri="{BB962C8B-B14F-4D97-AF65-F5344CB8AC3E}">
        <p14:creationId xmlns:p14="http://schemas.microsoft.com/office/powerpoint/2010/main" val="2594927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3688F0-7410-43E0-8979-82014A8E667E}"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D64C8-E48B-4594-9E44-2B2D30838ECE}" type="slidenum">
              <a:rPr lang="en-US" smtClean="0"/>
              <a:t>‹#›</a:t>
            </a:fld>
            <a:endParaRPr lang="en-US"/>
          </a:p>
        </p:txBody>
      </p:sp>
    </p:spTree>
    <p:extLst>
      <p:ext uri="{BB962C8B-B14F-4D97-AF65-F5344CB8AC3E}">
        <p14:creationId xmlns:p14="http://schemas.microsoft.com/office/powerpoint/2010/main" val="1880613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3688F0-7410-43E0-8979-82014A8E667E}"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D64C8-E48B-4594-9E44-2B2D30838ECE}" type="slidenum">
              <a:rPr lang="en-US" smtClean="0"/>
              <a:t>‹#›</a:t>
            </a:fld>
            <a:endParaRPr lang="en-US"/>
          </a:p>
        </p:txBody>
      </p:sp>
    </p:spTree>
    <p:extLst>
      <p:ext uri="{BB962C8B-B14F-4D97-AF65-F5344CB8AC3E}">
        <p14:creationId xmlns:p14="http://schemas.microsoft.com/office/powerpoint/2010/main" val="22887920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33688F0-7410-43E0-8979-82014A8E667E}"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D64C8-E48B-4594-9E44-2B2D30838ECE}" type="slidenum">
              <a:rPr lang="en-US" smtClean="0"/>
              <a:t>‹#›</a:t>
            </a:fld>
            <a:endParaRPr lang="en-US"/>
          </a:p>
        </p:txBody>
      </p:sp>
    </p:spTree>
    <p:extLst>
      <p:ext uri="{BB962C8B-B14F-4D97-AF65-F5344CB8AC3E}">
        <p14:creationId xmlns:p14="http://schemas.microsoft.com/office/powerpoint/2010/main" val="398768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3688F0-7410-43E0-8979-82014A8E667E}" type="datetimeFigureOut">
              <a:rPr lang="en-US" smtClean="0"/>
              <a:t>8/2/2022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DD64C8-E48B-4594-9E44-2B2D30838ECE}" type="slidenum">
              <a:rPr lang="en-US" smtClean="0"/>
              <a:t>‹#›</a:t>
            </a:fld>
            <a:endParaRPr lang="en-US"/>
          </a:p>
        </p:txBody>
      </p:sp>
    </p:spTree>
    <p:extLst>
      <p:ext uri="{BB962C8B-B14F-4D97-AF65-F5344CB8AC3E}">
        <p14:creationId xmlns:p14="http://schemas.microsoft.com/office/powerpoint/2010/main" val="472364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33688F0-7410-43E0-8979-82014A8E667E}"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D64C8-E48B-4594-9E44-2B2D30838ECE}" type="slidenum">
              <a:rPr lang="en-US" smtClean="0"/>
              <a:t>‹#›</a:t>
            </a:fld>
            <a:endParaRPr lang="en-US"/>
          </a:p>
        </p:txBody>
      </p:sp>
    </p:spTree>
    <p:extLst>
      <p:ext uri="{BB962C8B-B14F-4D97-AF65-F5344CB8AC3E}">
        <p14:creationId xmlns:p14="http://schemas.microsoft.com/office/powerpoint/2010/main" val="1143807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33688F0-7410-43E0-8979-82014A8E667E}" type="datetimeFigureOut">
              <a:rPr lang="en-US" smtClean="0"/>
              <a:t>8/2/2022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DD64C8-E48B-4594-9E44-2B2D30838ECE}" type="slidenum">
              <a:rPr lang="en-US" smtClean="0"/>
              <a:t>‹#›</a:t>
            </a:fld>
            <a:endParaRPr lang="en-US"/>
          </a:p>
        </p:txBody>
      </p:sp>
    </p:spTree>
    <p:extLst>
      <p:ext uri="{BB962C8B-B14F-4D97-AF65-F5344CB8AC3E}">
        <p14:creationId xmlns:p14="http://schemas.microsoft.com/office/powerpoint/2010/main" val="224267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33688F0-7410-43E0-8979-82014A8E667E}" type="datetimeFigureOut">
              <a:rPr lang="en-US" smtClean="0"/>
              <a:t>8/2/2022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DD64C8-E48B-4594-9E44-2B2D30838ECE}" type="slidenum">
              <a:rPr lang="en-US" smtClean="0"/>
              <a:t>‹#›</a:t>
            </a:fld>
            <a:endParaRPr lang="en-US"/>
          </a:p>
        </p:txBody>
      </p:sp>
    </p:spTree>
    <p:extLst>
      <p:ext uri="{BB962C8B-B14F-4D97-AF65-F5344CB8AC3E}">
        <p14:creationId xmlns:p14="http://schemas.microsoft.com/office/powerpoint/2010/main" val="2861143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3688F0-7410-43E0-8979-82014A8E667E}" type="datetimeFigureOut">
              <a:rPr lang="en-US" smtClean="0"/>
              <a:t>8/2/2022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DD64C8-E48B-4594-9E44-2B2D30838ECE}" type="slidenum">
              <a:rPr lang="en-US" smtClean="0"/>
              <a:t>‹#›</a:t>
            </a:fld>
            <a:endParaRPr lang="en-US"/>
          </a:p>
        </p:txBody>
      </p:sp>
    </p:spTree>
    <p:extLst>
      <p:ext uri="{BB962C8B-B14F-4D97-AF65-F5344CB8AC3E}">
        <p14:creationId xmlns:p14="http://schemas.microsoft.com/office/powerpoint/2010/main" val="1574171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3688F0-7410-43E0-8979-82014A8E667E}"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D64C8-E48B-4594-9E44-2B2D30838ECE}" type="slidenum">
              <a:rPr lang="en-US" smtClean="0"/>
              <a:t>‹#›</a:t>
            </a:fld>
            <a:endParaRPr lang="en-US"/>
          </a:p>
        </p:txBody>
      </p:sp>
    </p:spTree>
    <p:extLst>
      <p:ext uri="{BB962C8B-B14F-4D97-AF65-F5344CB8AC3E}">
        <p14:creationId xmlns:p14="http://schemas.microsoft.com/office/powerpoint/2010/main" val="3821960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3688F0-7410-43E0-8979-82014A8E667E}" type="datetimeFigureOut">
              <a:rPr lang="en-US" smtClean="0"/>
              <a:t>8/2/2022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DD64C8-E48B-4594-9E44-2B2D30838ECE}" type="slidenum">
              <a:rPr lang="en-US" smtClean="0"/>
              <a:t>‹#›</a:t>
            </a:fld>
            <a:endParaRPr lang="en-US"/>
          </a:p>
        </p:txBody>
      </p:sp>
    </p:spTree>
    <p:extLst>
      <p:ext uri="{BB962C8B-B14F-4D97-AF65-F5344CB8AC3E}">
        <p14:creationId xmlns:p14="http://schemas.microsoft.com/office/powerpoint/2010/main" val="11940243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688F0-7410-43E0-8979-82014A8E667E}" type="datetimeFigureOut">
              <a:rPr lang="en-US" smtClean="0"/>
              <a:t>8/2/2022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D64C8-E48B-4594-9E44-2B2D30838ECE}" type="slidenum">
              <a:rPr lang="en-US" smtClean="0"/>
              <a:t>‹#›</a:t>
            </a:fld>
            <a:endParaRPr lang="en-US"/>
          </a:p>
        </p:txBody>
      </p:sp>
    </p:spTree>
    <p:extLst>
      <p:ext uri="{BB962C8B-B14F-4D97-AF65-F5344CB8AC3E}">
        <p14:creationId xmlns:p14="http://schemas.microsoft.com/office/powerpoint/2010/main" val="29105042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g"/><Relationship Id="rId7"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webp"/></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42CB8A2A-A8DC-16E7-4767-85951FE02BA8}"/>
              </a:ext>
            </a:extLst>
          </p:cNvPr>
          <p:cNvSpPr>
            <a:spLocks noGrp="1"/>
          </p:cNvSpPr>
          <p:nvPr>
            <p:ph sz="half" idx="1"/>
          </p:nvPr>
        </p:nvSpPr>
        <p:spPr/>
        <p:txBody>
          <a:bodyPr>
            <a:normAutofit fontScale="85000" lnSpcReduction="20000"/>
          </a:bodyPr>
          <a:lstStyle/>
          <a:p>
            <a:endParaRPr lang="en-US"/>
          </a:p>
        </p:txBody>
      </p:sp>
      <p:sp>
        <p:nvSpPr>
          <p:cNvPr id="4" name="Content Placeholder 3">
            <a:extLst>
              <a:ext uri="{FF2B5EF4-FFF2-40B4-BE49-F238E27FC236}">
                <a16:creationId xmlns:a16="http://schemas.microsoft.com/office/drawing/2014/main" id="{9DF3BF52-2670-4254-16A3-7B48AC778657}"/>
              </a:ext>
            </a:extLst>
          </p:cNvPr>
          <p:cNvSpPr>
            <a:spLocks noGrp="1"/>
          </p:cNvSpPr>
          <p:nvPr>
            <p:ph sz="half" idx="2"/>
          </p:nvPr>
        </p:nvSpPr>
        <p:spPr>
          <a:xfrm>
            <a:off x="6095999" y="99391"/>
            <a:ext cx="6019801" cy="6606209"/>
          </a:xfrm>
        </p:spPr>
        <p:txBody>
          <a:bodyPr>
            <a:normAutofit fontScale="85000" lnSpcReduction="20000"/>
          </a:bodyPr>
          <a:lstStyle/>
          <a:p>
            <a:pPr marL="0" indent="0" algn="ctr">
              <a:buNone/>
            </a:pPr>
            <a:endParaRPr lang="en-US" dirty="0"/>
          </a:p>
          <a:p>
            <a:pPr marL="0" indent="0" algn="ctr">
              <a:buNone/>
            </a:pPr>
            <a:r>
              <a:rPr lang="en-US" sz="3000" b="1" i="1" dirty="0">
                <a:latin typeface="Times New Roman" panose="02020603050405020304" pitchFamily="18" charset="0"/>
                <a:cs typeface="Times New Roman" panose="02020603050405020304" pitchFamily="18" charset="0"/>
              </a:rPr>
              <a:t>In-vitro</a:t>
            </a:r>
            <a:r>
              <a:rPr lang="en-US" sz="3000" b="1" dirty="0">
                <a:latin typeface="Times New Roman" panose="02020603050405020304" pitchFamily="18" charset="0"/>
                <a:cs typeface="Times New Roman" panose="02020603050405020304" pitchFamily="18" charset="0"/>
              </a:rPr>
              <a:t> Assembly and Cellular Effect of Amyloidogenic Proteins Involved in Neurodegenerative Diseases</a:t>
            </a:r>
          </a:p>
          <a:p>
            <a:pPr marL="0" indent="0" algn="ctr">
              <a:buNone/>
            </a:pPr>
            <a:endParaRPr lang="en-US" sz="3000" b="1" dirty="0">
              <a:latin typeface="Times New Roman" panose="02020603050405020304" pitchFamily="18" charset="0"/>
              <a:cs typeface="Times New Roman" panose="02020603050405020304" pitchFamily="18" charset="0"/>
            </a:endParaRPr>
          </a:p>
          <a:p>
            <a:pPr marL="0" indent="0" algn="ctr">
              <a:buNone/>
            </a:pPr>
            <a:endParaRPr lang="en-US" sz="3000" b="1" dirty="0">
              <a:latin typeface="Times New Roman" panose="02020603050405020304" pitchFamily="18" charset="0"/>
              <a:cs typeface="Times New Roman" panose="02020603050405020304" pitchFamily="18" charset="0"/>
            </a:endParaRPr>
          </a:p>
          <a:p>
            <a:pPr marL="0" indent="0" algn="ctr">
              <a:buNone/>
            </a:pPr>
            <a:r>
              <a:rPr lang="en-US" sz="3000" b="1" dirty="0">
                <a:latin typeface="Times New Roman" panose="02020603050405020304" pitchFamily="18" charset="0"/>
                <a:cs typeface="Times New Roman" panose="02020603050405020304" pitchFamily="18" charset="0"/>
              </a:rPr>
              <a:t>By</a:t>
            </a:r>
          </a:p>
          <a:p>
            <a:pPr marL="0" indent="0" algn="ctr">
              <a:buNone/>
            </a:pPr>
            <a:r>
              <a:rPr lang="en-US" sz="3000" b="1" dirty="0">
                <a:latin typeface="Times New Roman" panose="02020603050405020304" pitchFamily="18" charset="0"/>
                <a:cs typeface="Times New Roman" panose="02020603050405020304" pitchFamily="18" charset="0"/>
              </a:rPr>
              <a:t>Abdulbasit Haliru Yakubu </a:t>
            </a:r>
          </a:p>
          <a:p>
            <a:pPr marL="0" indent="0" algn="ctr">
              <a:buNone/>
            </a:pPr>
            <a:r>
              <a:rPr lang="en-US" sz="3000" b="1" dirty="0">
                <a:latin typeface="Times New Roman" panose="02020603050405020304" pitchFamily="18" charset="0"/>
                <a:cs typeface="Times New Roman" panose="02020603050405020304" pitchFamily="18" charset="0"/>
              </a:rPr>
              <a:t>Representing</a:t>
            </a:r>
          </a:p>
          <a:p>
            <a:pPr marL="0" indent="0" algn="ctr">
              <a:buNone/>
            </a:pPr>
            <a:r>
              <a:rPr lang="en-US" sz="3000" b="1" dirty="0">
                <a:latin typeface="Times New Roman" panose="02020603050405020304" pitchFamily="18" charset="0"/>
                <a:cs typeface="Times New Roman" panose="02020603050405020304" pitchFamily="18" charset="0"/>
              </a:rPr>
              <a:t>Project 1- Neurodegeneration</a:t>
            </a:r>
          </a:p>
          <a:p>
            <a:pPr marL="0" indent="0" algn="ctr">
              <a:buNone/>
            </a:pPr>
            <a:endParaRPr lang="en-US" sz="3000" b="1" dirty="0">
              <a:latin typeface="Times New Roman" panose="02020603050405020304" pitchFamily="18" charset="0"/>
              <a:cs typeface="Times New Roman" panose="02020603050405020304" pitchFamily="18" charset="0"/>
            </a:endParaRPr>
          </a:p>
          <a:p>
            <a:pPr marL="0" indent="0" algn="ctr">
              <a:buNone/>
            </a:pPr>
            <a:endParaRPr lang="en-US" sz="3000" b="1" dirty="0">
              <a:latin typeface="Times New Roman" panose="02020603050405020304" pitchFamily="18" charset="0"/>
              <a:cs typeface="Times New Roman" panose="02020603050405020304" pitchFamily="18" charset="0"/>
            </a:endParaRPr>
          </a:p>
          <a:p>
            <a:pPr marL="0" indent="0" algn="ctr">
              <a:buNone/>
            </a:pPr>
            <a:r>
              <a:rPr lang="en-US" sz="3000" b="1" dirty="0">
                <a:latin typeface="Times New Roman" panose="02020603050405020304" pitchFamily="18" charset="0"/>
                <a:cs typeface="Times New Roman" panose="02020603050405020304" pitchFamily="18" charset="0"/>
              </a:rPr>
              <a:t>BioRTC Summer School</a:t>
            </a:r>
          </a:p>
          <a:p>
            <a:pPr marL="0" indent="0" algn="ctr">
              <a:buNone/>
            </a:pPr>
            <a:r>
              <a:rPr lang="en-US" sz="3000" b="1" dirty="0">
                <a:latin typeface="Times New Roman" panose="02020603050405020304" pitchFamily="18" charset="0"/>
                <a:cs typeface="Times New Roman" panose="02020603050405020304" pitchFamily="18" charset="0"/>
              </a:rPr>
              <a:t>Yobe State University</a:t>
            </a:r>
          </a:p>
          <a:p>
            <a:pPr marL="0" indent="0" algn="ctr">
              <a:buNone/>
            </a:pPr>
            <a:r>
              <a:rPr lang="en-US" sz="3000" b="1" dirty="0">
                <a:latin typeface="Times New Roman" panose="02020603050405020304" pitchFamily="18" charset="0"/>
                <a:cs typeface="Times New Roman" panose="02020603050405020304" pitchFamily="18" charset="0"/>
              </a:rPr>
              <a:t>Damaturu, Nigeria</a:t>
            </a:r>
          </a:p>
          <a:p>
            <a:pPr marL="0" indent="0" algn="ctr">
              <a:buNone/>
            </a:pPr>
            <a:endParaRPr lang="en-US" sz="3000" b="1" dirty="0">
              <a:latin typeface="Times New Roman" panose="02020603050405020304" pitchFamily="18" charset="0"/>
              <a:cs typeface="Times New Roman" panose="02020603050405020304" pitchFamily="18" charset="0"/>
            </a:endParaRPr>
          </a:p>
          <a:p>
            <a:pPr marL="0" indent="0" algn="ctr">
              <a:buNone/>
            </a:pPr>
            <a:r>
              <a:rPr lang="en-US" sz="3000" b="1" dirty="0">
                <a:latin typeface="Times New Roman" panose="02020603050405020304" pitchFamily="18" charset="0"/>
                <a:cs typeface="Times New Roman" panose="02020603050405020304" pitchFamily="18" charset="0"/>
              </a:rPr>
              <a:t>2022</a:t>
            </a:r>
          </a:p>
        </p:txBody>
      </p:sp>
      <p:pic>
        <p:nvPicPr>
          <p:cNvPr id="2050" name="Picture 2" descr="Tau Protein | Cell Signaling Technology">
            <a:extLst>
              <a:ext uri="{FF2B5EF4-FFF2-40B4-BE49-F238E27FC236}">
                <a16:creationId xmlns:a16="http://schemas.microsoft.com/office/drawing/2014/main" id="{75C1B097-A0F4-B71A-2A13-59A5593047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162261"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5219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5FB8E038-31B2-7AE0-3991-11938BBE0CE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23520" y="665480"/>
            <a:ext cx="5780485" cy="5527040"/>
          </a:xfrm>
        </p:spPr>
      </p:pic>
      <p:sp>
        <p:nvSpPr>
          <p:cNvPr id="6" name="TextBox 5">
            <a:extLst>
              <a:ext uri="{FF2B5EF4-FFF2-40B4-BE49-F238E27FC236}">
                <a16:creationId xmlns:a16="http://schemas.microsoft.com/office/drawing/2014/main" id="{A7DCEB95-CA30-84AC-E33E-ADAF6E70A21A}"/>
              </a:ext>
            </a:extLst>
          </p:cNvPr>
          <p:cNvSpPr txBox="1"/>
          <p:nvPr/>
        </p:nvSpPr>
        <p:spPr>
          <a:xfrm>
            <a:off x="7040880" y="480814"/>
            <a:ext cx="4429760" cy="523220"/>
          </a:xfrm>
          <a:prstGeom prst="rect">
            <a:avLst/>
          </a:prstGeom>
          <a:noFill/>
        </p:spPr>
        <p:txBody>
          <a:bodyPr wrap="square" rtlCol="0">
            <a:spAutoFit/>
          </a:bodyPr>
          <a:lstStyle/>
          <a:p>
            <a:pPr algn="ctr"/>
            <a:r>
              <a:rPr lang="en-US" sz="2800" b="1" dirty="0">
                <a:solidFill>
                  <a:schemeClr val="bg1"/>
                </a:solidFill>
                <a:latin typeface="Times New Roman" panose="02020603050405020304" pitchFamily="18" charset="0"/>
                <a:cs typeface="Times New Roman" panose="02020603050405020304" pitchFamily="18" charset="0"/>
              </a:rPr>
              <a:t>Acknowledgements</a:t>
            </a:r>
          </a:p>
        </p:txBody>
      </p:sp>
      <p:pic>
        <p:nvPicPr>
          <p:cNvPr id="7" name="Picture 6">
            <a:extLst>
              <a:ext uri="{FF2B5EF4-FFF2-40B4-BE49-F238E27FC236}">
                <a16:creationId xmlns:a16="http://schemas.microsoft.com/office/drawing/2014/main" id="{5B7203DD-0CB9-6C83-6CC3-0D18AD6701B4}"/>
              </a:ext>
            </a:extLst>
          </p:cNvPr>
          <p:cNvPicPr>
            <a:picLocks noChangeAspect="1"/>
          </p:cNvPicPr>
          <p:nvPr/>
        </p:nvPicPr>
        <p:blipFill>
          <a:blip r:embed="rId4"/>
          <a:stretch>
            <a:fillRect/>
          </a:stretch>
        </p:blipFill>
        <p:spPr>
          <a:xfrm>
            <a:off x="8398947" y="1073273"/>
            <a:ext cx="1428750" cy="1428750"/>
          </a:xfrm>
          <a:prstGeom prst="rect">
            <a:avLst/>
          </a:prstGeom>
        </p:spPr>
      </p:pic>
      <p:pic>
        <p:nvPicPr>
          <p:cNvPr id="3076" name="Picture 4" descr="sussex">
            <a:extLst>
              <a:ext uri="{FF2B5EF4-FFF2-40B4-BE49-F238E27FC236}">
                <a16:creationId xmlns:a16="http://schemas.microsoft.com/office/drawing/2014/main" id="{6042FB4C-8850-18CB-31C4-2387F5464B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83568" y="1073273"/>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rick">
            <a:extLst>
              <a:ext uri="{FF2B5EF4-FFF2-40B4-BE49-F238E27FC236}">
                <a16:creationId xmlns:a16="http://schemas.microsoft.com/office/drawing/2014/main" id="{E306E270-6B35-6D60-63A0-AD53F6BB3F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98947" y="4948436"/>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eaXvJF3X_400x400">
            <a:extLst>
              <a:ext uri="{FF2B5EF4-FFF2-40B4-BE49-F238E27FC236}">
                <a16:creationId xmlns:a16="http://schemas.microsoft.com/office/drawing/2014/main" id="{E840AB83-3DB9-1BAC-3BE6-C4AA80A3875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4774" y="4948436"/>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Yobe State University">
            <a:extLst>
              <a:ext uri="{FF2B5EF4-FFF2-40B4-BE49-F238E27FC236}">
                <a16:creationId xmlns:a16="http://schemas.microsoft.com/office/drawing/2014/main" id="{00AF00D8-9E26-F9BD-308E-BB4ECE2B38C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4326" y="1073273"/>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wellcome">
            <a:extLst>
              <a:ext uri="{FF2B5EF4-FFF2-40B4-BE49-F238E27FC236}">
                <a16:creationId xmlns:a16="http://schemas.microsoft.com/office/drawing/2014/main" id="{261D8DB8-4942-DD51-C965-E64D2E8F7C0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353120" y="4904691"/>
            <a:ext cx="14287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a:extLst>
              <a:ext uri="{FF2B5EF4-FFF2-40B4-BE49-F238E27FC236}">
                <a16:creationId xmlns:a16="http://schemas.microsoft.com/office/drawing/2014/main" id="{F00A8006-7CA1-474D-5B78-BBB56495BA4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49968" y="3327047"/>
            <a:ext cx="2133600" cy="962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20230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61FDB-1498-7E96-19F7-C6C87C776263}"/>
              </a:ext>
            </a:extLst>
          </p:cNvPr>
          <p:cNvSpPr>
            <a:spLocks noGrp="1"/>
          </p:cNvSpPr>
          <p:nvPr>
            <p:ph type="title"/>
          </p:nvPr>
        </p:nvSpPr>
        <p:spPr>
          <a:xfrm>
            <a:off x="1310640" y="365125"/>
            <a:ext cx="10043160" cy="508635"/>
          </a:xfrm>
        </p:spPr>
        <p:txBody>
          <a:bodyPr>
            <a:normAutofit fontScale="90000"/>
          </a:bodyPr>
          <a:lstStyle/>
          <a:p>
            <a:pPr algn="ctr"/>
            <a:r>
              <a:rPr lang="en-US" b="1" dirty="0"/>
              <a:t>Introduction</a:t>
            </a:r>
          </a:p>
        </p:txBody>
      </p:sp>
      <p:sp>
        <p:nvSpPr>
          <p:cNvPr id="3" name="Content Placeholder 2">
            <a:extLst>
              <a:ext uri="{FF2B5EF4-FFF2-40B4-BE49-F238E27FC236}">
                <a16:creationId xmlns:a16="http://schemas.microsoft.com/office/drawing/2014/main" id="{60F76F53-69E7-D1E3-917B-7D23BB52BF6E}"/>
              </a:ext>
            </a:extLst>
          </p:cNvPr>
          <p:cNvSpPr>
            <a:spLocks noGrp="1"/>
          </p:cNvSpPr>
          <p:nvPr>
            <p:ph sz="half" idx="1"/>
          </p:nvPr>
        </p:nvSpPr>
        <p:spPr>
          <a:xfrm>
            <a:off x="121920" y="965200"/>
            <a:ext cx="5897880" cy="5803348"/>
          </a:xfrm>
        </p:spPr>
        <p:txBody>
          <a:bodyPr/>
          <a:lstStyle/>
          <a:p>
            <a:pPr marL="0" marR="0">
              <a:lnSpc>
                <a:spcPct val="107000"/>
              </a:lnSpc>
              <a:spcBef>
                <a:spcPts val="0"/>
              </a:spcBef>
              <a:spcAft>
                <a:spcPts val="0"/>
              </a:spcAft>
            </a:pPr>
            <a:r>
              <a:rPr lang="en-US" sz="2000" kern="0" dirty="0">
                <a:effectLst/>
                <a:latin typeface="Times New Roman" panose="02020603050405020304" pitchFamily="18" charset="0"/>
                <a:ea typeface="Calibri" panose="020F0502020204030204" pitchFamily="34" charset="0"/>
                <a:cs typeface="Times New Roman" panose="02020603050405020304" pitchFamily="18" charset="0"/>
              </a:rPr>
              <a:t>Pathology of some Neurodegenerative Diseases (ND) are characterized by the presence of extracellular amyloid plaques, composed </a:t>
            </a:r>
            <a:r>
              <a:rPr lang="en-US"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of Aβ peptide, and intracellular neurofibrillary tangles (NFTs), composed of tau. </a:t>
            </a:r>
          </a:p>
          <a:p>
            <a:pPr marL="0" marR="0">
              <a:lnSpc>
                <a:spcPct val="107000"/>
              </a:lnSpc>
              <a:spcBef>
                <a:spcPts val="0"/>
              </a:spcBef>
              <a:spcAft>
                <a:spcPts val="0"/>
              </a:spcAft>
            </a:pP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kern="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 accumulation of these pathological hallmarks causes progressive neurodegeneration in the neocortex, hippocampus and cingulate gyrus, leading to dementia.</a:t>
            </a:r>
          </a:p>
          <a:p>
            <a:pPr marL="0" marR="0">
              <a:lnSpc>
                <a:spcPct val="107000"/>
              </a:lnSpc>
              <a:spcBef>
                <a:spcPts val="0"/>
              </a:spcBef>
              <a:spcAft>
                <a:spcPts val="0"/>
              </a:spcAft>
            </a:pP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000" kern="0" dirty="0">
                <a:effectLst/>
                <a:latin typeface="Times New Roman" panose="02020603050405020304" pitchFamily="18" charset="0"/>
                <a:ea typeface="Calibri" panose="020F0502020204030204" pitchFamily="34" charset="0"/>
                <a:cs typeface="Times New Roman" panose="02020603050405020304" pitchFamily="18" charset="0"/>
              </a:rPr>
              <a:t>These ND include </a:t>
            </a:r>
            <a:r>
              <a:rPr lang="en-US" sz="2000" kern="0" dirty="0" err="1">
                <a:effectLst/>
                <a:latin typeface="Times New Roman" panose="02020603050405020304" pitchFamily="18" charset="0"/>
                <a:ea typeface="Calibri" panose="020F0502020204030204" pitchFamily="34" charset="0"/>
                <a:cs typeface="Times New Roman" panose="02020603050405020304" pitchFamily="18" charset="0"/>
              </a:rPr>
              <a:t>Alzheimers</a:t>
            </a:r>
            <a:r>
              <a:rPr lang="en-US" sz="2000" kern="0" dirty="0">
                <a:effectLst/>
                <a:latin typeface="Times New Roman" panose="02020603050405020304" pitchFamily="18" charset="0"/>
                <a:ea typeface="Calibri" panose="020F0502020204030204" pitchFamily="34" charset="0"/>
                <a:cs typeface="Times New Roman" panose="02020603050405020304" pitchFamily="18" charset="0"/>
              </a:rPr>
              <a:t> Disease (AD), Parkinson (PD),  frontotemporal dementia (FTD), chronic traumatic encephalopathy (CTE)…..</a:t>
            </a:r>
            <a:endParaRPr lang="en-US" dirty="0"/>
          </a:p>
        </p:txBody>
      </p:sp>
      <p:pic>
        <p:nvPicPr>
          <p:cNvPr id="6" name="Content Placeholder 5" descr="Diagram&#10;&#10;Description automatically generated">
            <a:extLst>
              <a:ext uri="{FF2B5EF4-FFF2-40B4-BE49-F238E27FC236}">
                <a16:creationId xmlns:a16="http://schemas.microsoft.com/office/drawing/2014/main" id="{E84B5C44-45FD-B5CF-A8D8-EA3B2A61A967}"/>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424468" y="1341120"/>
            <a:ext cx="5645612" cy="4358639"/>
          </a:xfrm>
        </p:spPr>
      </p:pic>
    </p:spTree>
    <p:extLst>
      <p:ext uri="{BB962C8B-B14F-4D97-AF65-F5344CB8AC3E}">
        <p14:creationId xmlns:p14="http://schemas.microsoft.com/office/powerpoint/2010/main" val="4186308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FDB55-FDF3-3A77-18E9-317DB0293F15}"/>
              </a:ext>
            </a:extLst>
          </p:cNvPr>
          <p:cNvSpPr>
            <a:spLocks noGrp="1"/>
          </p:cNvSpPr>
          <p:nvPr>
            <p:ph type="title"/>
          </p:nvPr>
        </p:nvSpPr>
        <p:spPr>
          <a:xfrm>
            <a:off x="2214880" y="141287"/>
            <a:ext cx="9138920" cy="447675"/>
          </a:xfrm>
        </p:spPr>
        <p:txBody>
          <a:bodyPr>
            <a:normAutofit fontScale="90000"/>
          </a:bodyPr>
          <a:lstStyle/>
          <a:p>
            <a:r>
              <a:rPr lang="en-US" b="1" dirty="0"/>
              <a:t>Amyloid Protein</a:t>
            </a:r>
          </a:p>
        </p:txBody>
      </p:sp>
      <p:sp>
        <p:nvSpPr>
          <p:cNvPr id="3" name="Content Placeholder 2">
            <a:extLst>
              <a:ext uri="{FF2B5EF4-FFF2-40B4-BE49-F238E27FC236}">
                <a16:creationId xmlns:a16="http://schemas.microsoft.com/office/drawing/2014/main" id="{D8DBFF78-A10D-5BD5-4546-965995AF6FAB}"/>
              </a:ext>
            </a:extLst>
          </p:cNvPr>
          <p:cNvSpPr>
            <a:spLocks noGrp="1"/>
          </p:cNvSpPr>
          <p:nvPr>
            <p:ph sz="half" idx="1"/>
          </p:nvPr>
        </p:nvSpPr>
        <p:spPr>
          <a:xfrm>
            <a:off x="223519" y="812800"/>
            <a:ext cx="5796281" cy="5680075"/>
          </a:xfrm>
        </p:spPr>
        <p:txBody>
          <a:bodyPr>
            <a:normAutofit/>
          </a:bodyPr>
          <a:lstStyle/>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Rudolf Virchow in 1854 used the term “amyloid” </a:t>
            </a:r>
          </a:p>
          <a:p>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Studies revealed ability to form amyloid fibrils is a generic feature of all polypeptide sequences</a:t>
            </a:r>
          </a:p>
          <a:p>
            <a:r>
              <a:rPr lang="en-US" sz="2000" kern="100" dirty="0">
                <a:latin typeface="Times New Roman" panose="02020603050405020304" pitchFamily="18" charset="0"/>
                <a:ea typeface="Calibri" panose="020F0502020204030204" pitchFamily="34" charset="0"/>
                <a:cs typeface="Times New Roman" panose="02020603050405020304" pitchFamily="18" charset="0"/>
              </a:rPr>
              <a:t>F</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unctional use of amyloid, include amyloid in protein-based drugs  or functional amyloids</a:t>
            </a: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Accepted characteristics of the amyloid fibril structure and morphology:</a:t>
            </a:r>
          </a:p>
          <a:p>
            <a:pPr lvl="1"/>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mature fibrils are typically about 100Å in diameter, </a:t>
            </a:r>
          </a:p>
          <a:p>
            <a:pPr lvl="1"/>
            <a:r>
              <a:rPr lang="en-US" sz="2000" dirty="0">
                <a:effectLst/>
                <a:latin typeface="Times New Roman" panose="02020603050405020304" pitchFamily="18" charset="0"/>
                <a:ea typeface="Calibri" panose="020F0502020204030204" pitchFamily="34" charset="0"/>
                <a:cs typeface="Times New Roman" panose="02020603050405020304" pitchFamily="18" charset="0"/>
              </a:rPr>
              <a:t>have highly variable lengths up to several micrometers,</a:t>
            </a:r>
          </a:p>
          <a:p>
            <a:pPr lvl="1"/>
            <a:r>
              <a:rPr lang="en-US" sz="2000" dirty="0">
                <a:effectLst/>
                <a:latin typeface="Times New Roman" panose="02020603050405020304" pitchFamily="18" charset="0"/>
                <a:ea typeface="Calibri" panose="020F0502020204030204" pitchFamily="34" charset="0"/>
                <a:cs typeface="Times New Roman" panose="02020603050405020304" pitchFamily="18" charset="0"/>
              </a:rPr>
              <a:t>often twisted but generally unbranched . </a:t>
            </a:r>
          </a:p>
          <a:p>
            <a:pPr lvl="1"/>
            <a:r>
              <a:rPr lang="en-US" sz="2000" dirty="0">
                <a:effectLst/>
                <a:latin typeface="Times New Roman" panose="02020603050405020304" pitchFamily="18" charset="0"/>
                <a:ea typeface="Calibri" panose="020F0502020204030204" pitchFamily="34" charset="0"/>
                <a:cs typeface="Times New Roman" panose="02020603050405020304" pitchFamily="18" charset="0"/>
              </a:rPr>
              <a:t>most prominent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physico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-chemical characteristics of amyloid fibrils is the cross-β X-ray fiber diffraction pattern </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1800" dirty="0">
              <a:latin typeface="Times New Roman" panose="02020603050405020304" pitchFamily="18" charset="0"/>
              <a:cs typeface="Times New Roman" panose="02020603050405020304" pitchFamily="18" charset="0"/>
            </a:endParaRPr>
          </a:p>
        </p:txBody>
      </p:sp>
      <p:pic>
        <p:nvPicPr>
          <p:cNvPr id="5" name="Content Placeholder 4">
            <a:extLst>
              <a:ext uri="{FF2B5EF4-FFF2-40B4-BE49-F238E27FC236}">
                <a16:creationId xmlns:a16="http://schemas.microsoft.com/office/drawing/2014/main" id="{4476D38D-D369-3712-BD05-215F670DF079}"/>
              </a:ext>
            </a:extLst>
          </p:cNvPr>
          <p:cNvPicPr>
            <a:picLocks noGrp="1" noChangeAspect="1"/>
          </p:cNvPicPr>
          <p:nvPr>
            <p:ph sz="half" idx="2"/>
          </p:nvPr>
        </p:nvPicPr>
        <p:blipFill>
          <a:blip r:embed="rId3"/>
          <a:stretch>
            <a:fillRect/>
          </a:stretch>
        </p:blipFill>
        <p:spPr>
          <a:xfrm>
            <a:off x="6172200" y="741680"/>
            <a:ext cx="5181600" cy="4908568"/>
          </a:xfrm>
          <a:prstGeom prst="rect">
            <a:avLst/>
          </a:prstGeom>
        </p:spPr>
      </p:pic>
      <p:sp>
        <p:nvSpPr>
          <p:cNvPr id="6" name="TextBox 5">
            <a:extLst>
              <a:ext uri="{FF2B5EF4-FFF2-40B4-BE49-F238E27FC236}">
                <a16:creationId xmlns:a16="http://schemas.microsoft.com/office/drawing/2014/main" id="{A3D631DA-1EB5-B26B-6CA4-B7DF2006FE79}"/>
              </a:ext>
            </a:extLst>
          </p:cNvPr>
          <p:cNvSpPr txBox="1"/>
          <p:nvPr/>
        </p:nvSpPr>
        <p:spPr>
          <a:xfrm>
            <a:off x="6019800" y="5689600"/>
            <a:ext cx="6040120" cy="670440"/>
          </a:xfrm>
          <a:prstGeom prst="rect">
            <a:avLst/>
          </a:prstGeom>
          <a:noFill/>
        </p:spPr>
        <p:txBody>
          <a:bodyPr wrap="square" rtlCol="0">
            <a:spAutoFit/>
          </a:bodyPr>
          <a:lstStyle/>
          <a:p>
            <a:pPr marL="0" marR="0">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Fig 1: Schematic illustration of the cross-β structure of amyloid fibrils.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689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E387F4-0EB3-A66F-BA64-F5D037F9846F}"/>
              </a:ext>
            </a:extLst>
          </p:cNvPr>
          <p:cNvSpPr>
            <a:spLocks noGrp="1"/>
          </p:cNvSpPr>
          <p:nvPr>
            <p:ph idx="1"/>
          </p:nvPr>
        </p:nvSpPr>
        <p:spPr>
          <a:xfrm>
            <a:off x="462942" y="955040"/>
            <a:ext cx="11089640" cy="5221923"/>
          </a:xfrm>
        </p:spPr>
        <p:txBody>
          <a:bodyPr>
            <a:normAutofit fontScale="92500" lnSpcReduction="10000"/>
          </a:bodyPr>
          <a:lstStyle/>
          <a:p>
            <a:pPr marL="0" indent="0" algn="ctr">
              <a:lnSpc>
                <a:spcPct val="150000"/>
              </a:lnSpc>
              <a:buNone/>
            </a:pPr>
            <a:r>
              <a:rPr lang="en-US" sz="2000" b="1" kern="100" dirty="0">
                <a:effectLst/>
                <a:latin typeface="Times New Roman" panose="02020603050405020304" pitchFamily="18" charset="0"/>
                <a:ea typeface="Calibri" panose="020F0502020204030204" pitchFamily="34" charset="0"/>
                <a:cs typeface="Times New Roman" panose="02020603050405020304" pitchFamily="18" charset="0"/>
              </a:rPr>
              <a:t>AIM</a:t>
            </a:r>
          </a:p>
          <a:p>
            <a:pPr marL="0" indent="0">
              <a:lnSpc>
                <a:spcPct val="150000"/>
              </a:lnSpc>
              <a:buNone/>
            </a:pPr>
            <a:r>
              <a:rPr lang="en-US" sz="2000" kern="100" dirty="0">
                <a:latin typeface="Times New Roman" panose="02020603050405020304" pitchFamily="18" charset="0"/>
                <a:ea typeface="Calibri" panose="020F0502020204030204" pitchFamily="34" charset="0"/>
                <a:cs typeface="Times New Roman" panose="02020603050405020304" pitchFamily="18" charset="0"/>
              </a:rPr>
              <a:t>U</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nderstanding amyloid fibrillation in molecular detail is essential for development of strategies to control amyloid formation and overcome neurodegenerative disorders, increased understanding of present molecular mechanism of Aβ amyloid formation and aggregation are of utmost importance. </a:t>
            </a:r>
          </a:p>
          <a:p>
            <a:pPr marL="0" indent="0" algn="ctr">
              <a:lnSpc>
                <a:spcPct val="150000"/>
              </a:lnSpc>
              <a:buNone/>
            </a:pPr>
            <a:r>
              <a:rPr lang="en-US" sz="2000" b="1" kern="100" dirty="0">
                <a:latin typeface="Times New Roman" panose="02020603050405020304" pitchFamily="18" charset="0"/>
                <a:ea typeface="Calibri" panose="020F0502020204030204" pitchFamily="34" charset="0"/>
                <a:cs typeface="Times New Roman" panose="02020603050405020304" pitchFamily="18" charset="0"/>
              </a:rPr>
              <a:t>OBJECTIVES</a:t>
            </a:r>
          </a:p>
          <a:p>
            <a:pPr marL="0" indent="0">
              <a:lnSpc>
                <a:spcPct val="150000"/>
              </a:lnSpc>
              <a:buNone/>
            </a:pPr>
            <a:r>
              <a:rPr lang="en-US" sz="2000" kern="100" dirty="0">
                <a:latin typeface="Times New Roman" panose="02020603050405020304" pitchFamily="18" charset="0"/>
                <a:ea typeface="Calibri" panose="020F0502020204030204" pitchFamily="34" charset="0"/>
                <a:cs typeface="Times New Roman" panose="02020603050405020304" pitchFamily="18" charset="0"/>
              </a:rPr>
              <a:t>Using </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Aβ1-42 and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dGEA</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Proteinase K digestion assay</a:t>
            </a:r>
          </a:p>
          <a:p>
            <a:pPr>
              <a:lnSpc>
                <a:spcPct val="150000"/>
              </a:lnSpc>
            </a:pPr>
            <a:r>
              <a:rPr lang="en-US" sz="2000" kern="100" dirty="0">
                <a:latin typeface="Times New Roman" panose="02020603050405020304" pitchFamily="18" charset="0"/>
                <a:ea typeface="Calibri" panose="020F0502020204030204" pitchFamily="34" charset="0"/>
                <a:cs typeface="Times New Roman" panose="02020603050405020304" pitchFamily="18" charset="0"/>
              </a:rPr>
              <a:t>Assessing self assembly using BCA assay</a:t>
            </a:r>
          </a:p>
          <a:p>
            <a:pPr>
              <a:lnSpc>
                <a:spcPct val="150000"/>
              </a:lnSpc>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Thioflavin T assay and</a:t>
            </a:r>
            <a:endParaRPr lang="en-US" sz="2000" kern="1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r>
              <a:rPr lang="en-US" sz="2000" kern="100" dirty="0">
                <a:latin typeface="Times New Roman" panose="02020603050405020304" pitchFamily="18" charset="0"/>
                <a:ea typeface="Calibri" panose="020F0502020204030204" pitchFamily="34" charset="0"/>
                <a:cs typeface="Times New Roman" panose="02020603050405020304" pitchFamily="18" charset="0"/>
              </a:rPr>
              <a:t>Immunofluorescence assay with SH-SY5Y cell line</a:t>
            </a:r>
          </a:p>
          <a:p>
            <a:pPr>
              <a:lnSpc>
                <a:spcPct val="150000"/>
              </a:lnSpc>
            </a:pP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40818640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C8E2C8-BEE4-FFBE-5D32-ACA8980F2B89}"/>
              </a:ext>
            </a:extLst>
          </p:cNvPr>
          <p:cNvSpPr>
            <a:spLocks noGrp="1"/>
          </p:cNvSpPr>
          <p:nvPr>
            <p:ph type="title"/>
          </p:nvPr>
        </p:nvSpPr>
        <p:spPr>
          <a:xfrm>
            <a:off x="1950720" y="253682"/>
            <a:ext cx="9403080" cy="427355"/>
          </a:xfrm>
        </p:spPr>
        <p:txBody>
          <a:bodyPr>
            <a:normAutofit fontScale="90000"/>
          </a:bodyPr>
          <a:lstStyle/>
          <a:p>
            <a:r>
              <a:rPr lang="en-US" b="1" dirty="0"/>
              <a:t>Proteinase K Digestion Assay</a:t>
            </a:r>
          </a:p>
        </p:txBody>
      </p:sp>
      <p:sp>
        <p:nvSpPr>
          <p:cNvPr id="3" name="Content Placeholder 2">
            <a:extLst>
              <a:ext uri="{FF2B5EF4-FFF2-40B4-BE49-F238E27FC236}">
                <a16:creationId xmlns:a16="http://schemas.microsoft.com/office/drawing/2014/main" id="{398F7369-AE86-123C-EDC1-A588CDA5D033}"/>
              </a:ext>
            </a:extLst>
          </p:cNvPr>
          <p:cNvSpPr>
            <a:spLocks noGrp="1"/>
          </p:cNvSpPr>
          <p:nvPr>
            <p:ph sz="half" idx="1"/>
          </p:nvPr>
        </p:nvSpPr>
        <p:spPr>
          <a:xfrm>
            <a:off x="375920" y="833120"/>
            <a:ext cx="5643880" cy="5953760"/>
          </a:xfrm>
        </p:spPr>
        <p:txBody>
          <a:bodyPr>
            <a:normAutofit/>
          </a:bodyPr>
          <a:lstStyle/>
          <a:p>
            <a:pPr marL="0" marR="0">
              <a:lnSpc>
                <a:spcPct val="107000"/>
              </a:lnSpc>
              <a:spcBef>
                <a:spcPts val="0"/>
              </a:spcBef>
              <a:spcAft>
                <a:spcPts val="800"/>
              </a:spcAft>
            </a:pPr>
            <a:r>
              <a:rPr lang="en-US" sz="1800" kern="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In amyloid form, all or part of the polypeptide sequence of the protein is resistant to treatment with proteinase K (PK)</a:t>
            </a:r>
          </a:p>
          <a:p>
            <a:pPr marL="0">
              <a:lnSpc>
                <a:spcPct val="107000"/>
              </a:lnSpc>
              <a:spcBef>
                <a:spcPts val="0"/>
              </a:spcBef>
              <a:spcAft>
                <a:spcPts val="80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It is a serine </a:t>
            </a:r>
            <a:r>
              <a:rPr lang="en-US" sz="2000" kern="100" dirty="0" err="1">
                <a:effectLst/>
                <a:latin typeface="Times New Roman" panose="02020603050405020304" pitchFamily="18" charset="0"/>
                <a:ea typeface="Calibri" panose="020F0502020204030204" pitchFamily="34" charset="0"/>
                <a:cs typeface="Times New Roman" panose="02020603050405020304" pitchFamily="18" charset="0"/>
              </a:rPr>
              <a:t>endoprotease</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originally isolated from the fungus </a:t>
            </a:r>
            <a:r>
              <a:rPr lang="en-US" sz="2000" i="1" kern="100" dirty="0" err="1">
                <a:effectLst/>
                <a:latin typeface="Times New Roman" panose="02020603050405020304" pitchFamily="18" charset="0"/>
                <a:ea typeface="Calibri" panose="020F0502020204030204" pitchFamily="34" charset="0"/>
                <a:cs typeface="Times New Roman" panose="02020603050405020304" pitchFamily="18" charset="0"/>
              </a:rPr>
              <a:t>Engyodontium</a:t>
            </a:r>
            <a:r>
              <a:rPr lang="en-US" sz="2000" i="1" kern="100" dirty="0">
                <a:effectLst/>
                <a:latin typeface="Times New Roman" panose="02020603050405020304" pitchFamily="18" charset="0"/>
                <a:ea typeface="Calibri" panose="020F0502020204030204" pitchFamily="34" charset="0"/>
                <a:cs typeface="Times New Roman" panose="02020603050405020304" pitchFamily="18" charset="0"/>
              </a:rPr>
              <a:t> album </a:t>
            </a:r>
          </a:p>
          <a:p>
            <a:pPr marL="0" marR="0">
              <a:lnSpc>
                <a:spcPct val="107000"/>
              </a:lnSpc>
              <a:spcBef>
                <a:spcPts val="0"/>
              </a:spcBef>
              <a:spcAft>
                <a:spcPts val="800"/>
              </a:spcAft>
            </a:pP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 Increased resistance to PK proved to be a general property of amyloids and so PK is used for their detection and isolation</a:t>
            </a:r>
          </a:p>
          <a:p>
            <a:pPr marL="0" marR="0">
              <a:lnSpc>
                <a:spcPct val="107000"/>
              </a:lnSpc>
              <a:spcBef>
                <a:spcPts val="0"/>
              </a:spcBef>
              <a:spcAft>
                <a:spcPts val="800"/>
              </a:spcAft>
            </a:pPr>
            <a:r>
              <a:rPr lang="en-US" sz="2000" kern="100" dirty="0">
                <a:latin typeface="Times New Roman" panose="02020603050405020304" pitchFamily="18" charset="0"/>
                <a:ea typeface="Calibri" panose="020F0502020204030204" pitchFamily="34" charset="0"/>
                <a:cs typeface="Times New Roman" panose="02020603050405020304" pitchFamily="18" charset="0"/>
              </a:rPr>
              <a:t>Coomassie stain</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pic>
        <p:nvPicPr>
          <p:cNvPr id="6" name="Content Placeholder 5" descr="Chart&#10;&#10;Description automatically generated">
            <a:extLst>
              <a:ext uri="{FF2B5EF4-FFF2-40B4-BE49-F238E27FC236}">
                <a16:creationId xmlns:a16="http://schemas.microsoft.com/office/drawing/2014/main" id="{5F081579-5AF3-1438-CB39-FC86DD0F09C6}"/>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44491" t="5182"/>
          <a:stretch/>
        </p:blipFill>
        <p:spPr>
          <a:xfrm>
            <a:off x="4395958" y="3591878"/>
            <a:ext cx="2687320" cy="3012440"/>
          </a:xfrm>
        </p:spPr>
      </p:pic>
      <p:sp>
        <p:nvSpPr>
          <p:cNvPr id="7" name="TextBox 6">
            <a:extLst>
              <a:ext uri="{FF2B5EF4-FFF2-40B4-BE49-F238E27FC236}">
                <a16:creationId xmlns:a16="http://schemas.microsoft.com/office/drawing/2014/main" id="{DA69D992-B339-AD8E-2554-ACB14461C3BE}"/>
              </a:ext>
            </a:extLst>
          </p:cNvPr>
          <p:cNvSpPr txBox="1"/>
          <p:nvPr/>
        </p:nvSpPr>
        <p:spPr>
          <a:xfrm>
            <a:off x="7299178" y="5457238"/>
            <a:ext cx="5287323" cy="1323439"/>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Results: amyloid fibrils assembled over the course of 24 hours as resistance to PK increases. Inhibitor interferes with PK activity?</a:t>
            </a:r>
          </a:p>
        </p:txBody>
      </p:sp>
      <p:pic>
        <p:nvPicPr>
          <p:cNvPr id="9" name="Picture 8">
            <a:extLst>
              <a:ext uri="{FF2B5EF4-FFF2-40B4-BE49-F238E27FC236}">
                <a16:creationId xmlns:a16="http://schemas.microsoft.com/office/drawing/2014/main" id="{3998659F-E2D0-841C-D25B-4B9FAE41C036}"/>
              </a:ext>
            </a:extLst>
          </p:cNvPr>
          <p:cNvPicPr>
            <a:picLocks noChangeAspect="1"/>
          </p:cNvPicPr>
          <p:nvPr/>
        </p:nvPicPr>
        <p:blipFill>
          <a:blip r:embed="rId3"/>
          <a:stretch>
            <a:fillRect/>
          </a:stretch>
        </p:blipFill>
        <p:spPr>
          <a:xfrm>
            <a:off x="7083278" y="1256074"/>
            <a:ext cx="5108722" cy="4238625"/>
          </a:xfrm>
          <a:prstGeom prst="rect">
            <a:avLst/>
          </a:prstGeom>
        </p:spPr>
      </p:pic>
      <p:pic>
        <p:nvPicPr>
          <p:cNvPr id="14" name="Picture 13">
            <a:extLst>
              <a:ext uri="{FF2B5EF4-FFF2-40B4-BE49-F238E27FC236}">
                <a16:creationId xmlns:a16="http://schemas.microsoft.com/office/drawing/2014/main" id="{F6D1C362-DB71-0622-1B5D-15F8D39A24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920" y="4205441"/>
            <a:ext cx="4106957" cy="2575236"/>
          </a:xfrm>
          <a:prstGeom prst="rect">
            <a:avLst/>
          </a:prstGeom>
        </p:spPr>
      </p:pic>
    </p:spTree>
    <p:extLst>
      <p:ext uri="{BB962C8B-B14F-4D97-AF65-F5344CB8AC3E}">
        <p14:creationId xmlns:p14="http://schemas.microsoft.com/office/powerpoint/2010/main" val="13399715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63A29-39BE-706E-D11C-74F826166AA2}"/>
              </a:ext>
            </a:extLst>
          </p:cNvPr>
          <p:cNvSpPr>
            <a:spLocks noGrp="1"/>
          </p:cNvSpPr>
          <p:nvPr>
            <p:ph type="title"/>
          </p:nvPr>
        </p:nvSpPr>
        <p:spPr>
          <a:xfrm>
            <a:off x="670891" y="180459"/>
            <a:ext cx="10697817" cy="641387"/>
          </a:xfrm>
        </p:spPr>
        <p:txBody>
          <a:bodyPr>
            <a:normAutofit/>
          </a:bodyPr>
          <a:lstStyle/>
          <a:p>
            <a:pPr algn="ctr"/>
            <a:r>
              <a:rPr lang="en-US" sz="2800" b="1" i="0" dirty="0">
                <a:solidFill>
                  <a:srgbClr val="202124"/>
                </a:solidFill>
                <a:effectLst/>
                <a:latin typeface="Times New Roman" panose="02020603050405020304" pitchFamily="18" charset="0"/>
                <a:cs typeface="Times New Roman" panose="02020603050405020304" pitchFamily="18" charset="0"/>
              </a:rPr>
              <a:t>Assessing  Self-assembly </a:t>
            </a:r>
            <a:r>
              <a:rPr lang="en-US" sz="2800" b="1" dirty="0">
                <a:solidFill>
                  <a:srgbClr val="202124"/>
                </a:solidFill>
                <a:latin typeface="Times New Roman" panose="02020603050405020304" pitchFamily="18" charset="0"/>
                <a:cs typeface="Times New Roman" panose="02020603050405020304" pitchFamily="18" charset="0"/>
              </a:rPr>
              <a:t>U</a:t>
            </a:r>
            <a:r>
              <a:rPr lang="en-US" sz="2800" b="1" i="0" dirty="0">
                <a:solidFill>
                  <a:srgbClr val="202124"/>
                </a:solidFill>
                <a:effectLst/>
                <a:latin typeface="Times New Roman" panose="02020603050405020304" pitchFamily="18" charset="0"/>
                <a:cs typeface="Times New Roman" panose="02020603050405020304" pitchFamily="18" charset="0"/>
              </a:rPr>
              <a:t>sing Bicinchoninic Acid (BCA) Assay</a:t>
            </a:r>
            <a:endParaRPr lang="en-US" sz="2800"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389AD7A-77DD-1D50-A27C-0C8AA0B59558}"/>
              </a:ext>
            </a:extLst>
          </p:cNvPr>
          <p:cNvSpPr>
            <a:spLocks noGrp="1"/>
          </p:cNvSpPr>
          <p:nvPr>
            <p:ph sz="half" idx="1"/>
          </p:nvPr>
        </p:nvSpPr>
        <p:spPr>
          <a:xfrm>
            <a:off x="416560" y="1320800"/>
            <a:ext cx="5603240" cy="5537200"/>
          </a:xfrm>
        </p:spPr>
        <p:txBody>
          <a:bodyPr>
            <a:normAutofit/>
          </a:bodyPr>
          <a:lstStyle/>
          <a:p>
            <a:r>
              <a:rPr lang="en-US" sz="2400" b="0" i="0" dirty="0">
                <a:solidFill>
                  <a:srgbClr val="202124"/>
                </a:solidFill>
                <a:effectLst/>
                <a:latin typeface="Times New Roman" panose="02020603050405020304" pitchFamily="18" charset="0"/>
                <a:cs typeface="Times New Roman" panose="02020603050405020304" pitchFamily="18" charset="0"/>
              </a:rPr>
              <a:t>The BCA protein assay is used to quantify total protein in a biological sample. </a:t>
            </a:r>
          </a:p>
          <a:p>
            <a:r>
              <a:rPr lang="en-US" sz="2400" b="0" i="0" dirty="0">
                <a:solidFill>
                  <a:srgbClr val="202124"/>
                </a:solidFill>
                <a:effectLst/>
                <a:latin typeface="Times New Roman" panose="02020603050405020304" pitchFamily="18" charset="0"/>
                <a:cs typeface="Times New Roman" panose="02020603050405020304" pitchFamily="18" charset="0"/>
              </a:rPr>
              <a:t>BCA is the key reagent used to produce a colored product on reduction of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Cu</a:t>
            </a:r>
            <a:r>
              <a:rPr lang="en-US" sz="2400" baseline="300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to Cu </a:t>
            </a:r>
          </a:p>
          <a:p>
            <a:r>
              <a:rPr lang="en-US" sz="2400" b="0" i="0" dirty="0">
                <a:solidFill>
                  <a:srgbClr val="202124"/>
                </a:solidFill>
                <a:effectLst/>
                <a:latin typeface="Times New Roman" panose="02020603050405020304" pitchFamily="18" charset="0"/>
                <a:cs typeface="Times New Roman" panose="02020603050405020304" pitchFamily="18" charset="0"/>
              </a:rPr>
              <a:t>The purple colored product is analyzed in reference to a standard curve </a:t>
            </a:r>
          </a:p>
          <a:p>
            <a:r>
              <a:rPr lang="en-US" sz="2400" dirty="0">
                <a:solidFill>
                  <a:srgbClr val="202124"/>
                </a:solidFill>
                <a:latin typeface="Times New Roman" panose="02020603050405020304" pitchFamily="18" charset="0"/>
                <a:cs typeface="Times New Roman" panose="02020603050405020304" pitchFamily="18" charset="0"/>
              </a:rPr>
              <a:t>Spectrophotometer (560 nm)</a:t>
            </a:r>
            <a:endParaRPr lang="en-US" sz="2400" dirty="0">
              <a:latin typeface="Times New Roman" panose="02020603050405020304" pitchFamily="18" charset="0"/>
              <a:cs typeface="Times New Roman" panose="02020603050405020304" pitchFamily="18" charset="0"/>
            </a:endParaRPr>
          </a:p>
        </p:txBody>
      </p:sp>
      <p:pic>
        <p:nvPicPr>
          <p:cNvPr id="6" name="Content Placeholder 5" descr="Diagram, schematic&#10;&#10;Description automatically generated">
            <a:extLst>
              <a:ext uri="{FF2B5EF4-FFF2-40B4-BE49-F238E27FC236}">
                <a16:creationId xmlns:a16="http://schemas.microsoft.com/office/drawing/2014/main" id="{090F00F0-3280-895E-D07C-1497307F7A1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89571" y="4572000"/>
            <a:ext cx="3592864" cy="2127416"/>
          </a:xfrm>
        </p:spPr>
      </p:pic>
      <p:graphicFrame>
        <p:nvGraphicFramePr>
          <p:cNvPr id="4" name="Table 3">
            <a:extLst>
              <a:ext uri="{FF2B5EF4-FFF2-40B4-BE49-F238E27FC236}">
                <a16:creationId xmlns:a16="http://schemas.microsoft.com/office/drawing/2014/main" id="{B4E700FE-55D7-D1A1-9DD6-CE2254E9B6DF}"/>
              </a:ext>
            </a:extLst>
          </p:cNvPr>
          <p:cNvGraphicFramePr>
            <a:graphicFrameLocks noGrp="1"/>
          </p:cNvGraphicFramePr>
          <p:nvPr>
            <p:extLst>
              <p:ext uri="{D42A27DB-BD31-4B8C-83A1-F6EECF244321}">
                <p14:modId xmlns:p14="http://schemas.microsoft.com/office/powerpoint/2010/main" val="2809351770"/>
              </p:ext>
            </p:extLst>
          </p:nvPr>
        </p:nvGraphicFramePr>
        <p:xfrm>
          <a:off x="6096000" y="1357786"/>
          <a:ext cx="5922342" cy="2892780"/>
        </p:xfrm>
        <a:graphic>
          <a:graphicData uri="http://schemas.openxmlformats.org/drawingml/2006/table">
            <a:tbl>
              <a:tblPr firstRow="1" firstCol="1" bandRow="1">
                <a:tableStyleId>{5C22544A-7EE6-4342-B048-85BDC9FD1C3A}</a:tableStyleId>
              </a:tblPr>
              <a:tblGrid>
                <a:gridCol w="1390496">
                  <a:extLst>
                    <a:ext uri="{9D8B030D-6E8A-4147-A177-3AD203B41FA5}">
                      <a16:colId xmlns:a16="http://schemas.microsoft.com/office/drawing/2014/main" val="393955196"/>
                    </a:ext>
                  </a:extLst>
                </a:gridCol>
                <a:gridCol w="1510184">
                  <a:extLst>
                    <a:ext uri="{9D8B030D-6E8A-4147-A177-3AD203B41FA5}">
                      <a16:colId xmlns:a16="http://schemas.microsoft.com/office/drawing/2014/main" val="3858839601"/>
                    </a:ext>
                  </a:extLst>
                </a:gridCol>
                <a:gridCol w="1510831">
                  <a:extLst>
                    <a:ext uri="{9D8B030D-6E8A-4147-A177-3AD203B41FA5}">
                      <a16:colId xmlns:a16="http://schemas.microsoft.com/office/drawing/2014/main" val="3486346043"/>
                    </a:ext>
                  </a:extLst>
                </a:gridCol>
                <a:gridCol w="1510831">
                  <a:extLst>
                    <a:ext uri="{9D8B030D-6E8A-4147-A177-3AD203B41FA5}">
                      <a16:colId xmlns:a16="http://schemas.microsoft.com/office/drawing/2014/main" val="1532180314"/>
                    </a:ext>
                  </a:extLst>
                </a:gridCol>
              </a:tblGrid>
              <a:tr h="289278">
                <a:tc>
                  <a:txBody>
                    <a:bodyPr/>
                    <a:lstStyle/>
                    <a:p>
                      <a:pPr marL="0" marR="0">
                        <a:lnSpc>
                          <a:spcPct val="107000"/>
                        </a:lnSpc>
                        <a:spcBef>
                          <a:spcPts val="0"/>
                        </a:spcBef>
                        <a:spcAft>
                          <a:spcPts val="0"/>
                        </a:spcAft>
                      </a:pPr>
                      <a:r>
                        <a:rPr lang="en-US" sz="1200" b="1" kern="100" dirty="0">
                          <a:effectLst/>
                        </a:rPr>
                        <a:t>Tube no</a:t>
                      </a:r>
                      <a:endParaRPr lang="en-US" sz="11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kern="100" dirty="0">
                          <a:effectLst/>
                        </a:rPr>
                        <a:t>Vol. BSA (mg/µL)</a:t>
                      </a:r>
                      <a:endParaRPr lang="en-US" sz="11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kern="100">
                          <a:effectLst/>
                        </a:rPr>
                        <a:t>Vol. dH</a:t>
                      </a:r>
                      <a:r>
                        <a:rPr lang="en-US" sz="1200" b="1" kern="100" baseline="-25000">
                          <a:effectLst/>
                        </a:rPr>
                        <a:t>2</a:t>
                      </a:r>
                      <a:r>
                        <a:rPr lang="en-US" sz="1200" b="1" kern="100">
                          <a:effectLst/>
                        </a:rPr>
                        <a:t>O  (mg/µL)</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kern="100">
                          <a:effectLst/>
                        </a:rPr>
                        <a:t>Absorbance</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9605303"/>
                  </a:ext>
                </a:extLst>
              </a:tr>
              <a:tr h="289278">
                <a:tc>
                  <a:txBody>
                    <a:bodyPr/>
                    <a:lstStyle/>
                    <a:p>
                      <a:pPr marL="0" marR="0">
                        <a:lnSpc>
                          <a:spcPct val="107000"/>
                        </a:lnSpc>
                        <a:spcBef>
                          <a:spcPts val="0"/>
                        </a:spcBef>
                        <a:spcAft>
                          <a:spcPts val="0"/>
                        </a:spcAft>
                      </a:pPr>
                      <a:r>
                        <a:rPr lang="en-US" sz="1200" b="1" kern="100">
                          <a:effectLst/>
                        </a:rPr>
                        <a:t>1</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kern="100">
                          <a:effectLst/>
                        </a:rPr>
                        <a:t>40</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kern="100">
                          <a:effectLst/>
                        </a:rPr>
                        <a:t>360</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kern="100">
                          <a:effectLst/>
                        </a:rPr>
                        <a:t>0.178</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9356310"/>
                  </a:ext>
                </a:extLst>
              </a:tr>
              <a:tr h="289278">
                <a:tc>
                  <a:txBody>
                    <a:bodyPr/>
                    <a:lstStyle/>
                    <a:p>
                      <a:pPr marL="0" marR="0">
                        <a:lnSpc>
                          <a:spcPct val="107000"/>
                        </a:lnSpc>
                        <a:spcBef>
                          <a:spcPts val="0"/>
                        </a:spcBef>
                        <a:spcAft>
                          <a:spcPts val="0"/>
                        </a:spcAft>
                      </a:pPr>
                      <a:r>
                        <a:rPr lang="en-US" sz="1200" b="1" kern="100">
                          <a:effectLst/>
                        </a:rPr>
                        <a:t>2</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kern="100">
                          <a:effectLst/>
                        </a:rPr>
                        <a:t>80</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kern="100">
                          <a:effectLst/>
                        </a:rPr>
                        <a:t>320</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kern="100">
                          <a:effectLst/>
                        </a:rPr>
                        <a:t>0.645</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84740796"/>
                  </a:ext>
                </a:extLst>
              </a:tr>
              <a:tr h="289278">
                <a:tc>
                  <a:txBody>
                    <a:bodyPr/>
                    <a:lstStyle/>
                    <a:p>
                      <a:pPr marL="0" marR="0">
                        <a:lnSpc>
                          <a:spcPct val="107000"/>
                        </a:lnSpc>
                        <a:spcBef>
                          <a:spcPts val="0"/>
                        </a:spcBef>
                        <a:spcAft>
                          <a:spcPts val="0"/>
                        </a:spcAft>
                      </a:pPr>
                      <a:r>
                        <a:rPr lang="en-US" sz="1200" b="1" kern="100">
                          <a:effectLst/>
                        </a:rPr>
                        <a:t>3</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kern="100">
                          <a:effectLst/>
                        </a:rPr>
                        <a:t>120</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kern="100">
                          <a:effectLst/>
                        </a:rPr>
                        <a:t>280</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kern="100">
                          <a:effectLst/>
                        </a:rPr>
                        <a:t>1.192</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19272457"/>
                  </a:ext>
                </a:extLst>
              </a:tr>
              <a:tr h="289278">
                <a:tc>
                  <a:txBody>
                    <a:bodyPr/>
                    <a:lstStyle/>
                    <a:p>
                      <a:pPr marL="0" marR="0">
                        <a:lnSpc>
                          <a:spcPct val="107000"/>
                        </a:lnSpc>
                        <a:spcBef>
                          <a:spcPts val="0"/>
                        </a:spcBef>
                        <a:spcAft>
                          <a:spcPts val="0"/>
                        </a:spcAft>
                      </a:pPr>
                      <a:r>
                        <a:rPr lang="en-US" sz="1200" b="1" kern="100">
                          <a:effectLst/>
                        </a:rPr>
                        <a:t>4</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kern="100">
                          <a:effectLst/>
                        </a:rPr>
                        <a:t>160</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kern="100">
                          <a:effectLst/>
                        </a:rPr>
                        <a:t>240</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kern="100">
                          <a:effectLst/>
                        </a:rPr>
                        <a:t>0.749</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05650225"/>
                  </a:ext>
                </a:extLst>
              </a:tr>
              <a:tr h="289278">
                <a:tc>
                  <a:txBody>
                    <a:bodyPr/>
                    <a:lstStyle/>
                    <a:p>
                      <a:pPr marL="0" marR="0">
                        <a:lnSpc>
                          <a:spcPct val="107000"/>
                        </a:lnSpc>
                        <a:spcBef>
                          <a:spcPts val="0"/>
                        </a:spcBef>
                        <a:spcAft>
                          <a:spcPts val="0"/>
                        </a:spcAft>
                      </a:pPr>
                      <a:r>
                        <a:rPr lang="en-US" sz="1200" b="1" kern="100">
                          <a:effectLst/>
                        </a:rPr>
                        <a:t>5</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kern="100">
                          <a:effectLst/>
                        </a:rPr>
                        <a:t>200</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kern="100">
                          <a:effectLst/>
                        </a:rPr>
                        <a:t>200</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kern="100">
                          <a:effectLst/>
                        </a:rPr>
                        <a:t>1.819</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40324554"/>
                  </a:ext>
                </a:extLst>
              </a:tr>
              <a:tr h="289278">
                <a:tc>
                  <a:txBody>
                    <a:bodyPr/>
                    <a:lstStyle/>
                    <a:p>
                      <a:pPr marL="0" marR="0">
                        <a:lnSpc>
                          <a:spcPct val="107000"/>
                        </a:lnSpc>
                        <a:spcBef>
                          <a:spcPts val="0"/>
                        </a:spcBef>
                        <a:spcAft>
                          <a:spcPts val="0"/>
                        </a:spcAft>
                      </a:pPr>
                      <a:r>
                        <a:rPr lang="en-US" sz="1200" b="1" kern="100">
                          <a:effectLst/>
                        </a:rPr>
                        <a:t>6</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kern="100">
                          <a:effectLst/>
                        </a:rPr>
                        <a:t>240</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kern="100">
                          <a:effectLst/>
                        </a:rPr>
                        <a:t>160</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kern="100">
                          <a:effectLst/>
                        </a:rPr>
                        <a:t>1.794</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73149065"/>
                  </a:ext>
                </a:extLst>
              </a:tr>
              <a:tr h="289278">
                <a:tc>
                  <a:txBody>
                    <a:bodyPr/>
                    <a:lstStyle/>
                    <a:p>
                      <a:pPr marL="0" marR="0">
                        <a:lnSpc>
                          <a:spcPct val="107000"/>
                        </a:lnSpc>
                        <a:spcBef>
                          <a:spcPts val="0"/>
                        </a:spcBef>
                        <a:spcAft>
                          <a:spcPts val="0"/>
                        </a:spcAft>
                      </a:pPr>
                      <a:r>
                        <a:rPr lang="en-US" sz="1200" b="1" kern="100">
                          <a:effectLst/>
                        </a:rPr>
                        <a:t>7</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kern="100">
                          <a:effectLst/>
                        </a:rPr>
                        <a:t>280</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kern="100">
                          <a:effectLst/>
                        </a:rPr>
                        <a:t>120</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kern="100">
                          <a:effectLst/>
                        </a:rPr>
                        <a:t>1.873</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89387421"/>
                  </a:ext>
                </a:extLst>
              </a:tr>
              <a:tr h="289278">
                <a:tc>
                  <a:txBody>
                    <a:bodyPr/>
                    <a:lstStyle/>
                    <a:p>
                      <a:pPr marL="0" marR="0">
                        <a:lnSpc>
                          <a:spcPct val="107000"/>
                        </a:lnSpc>
                        <a:spcBef>
                          <a:spcPts val="0"/>
                        </a:spcBef>
                        <a:spcAft>
                          <a:spcPts val="0"/>
                        </a:spcAft>
                      </a:pPr>
                      <a:r>
                        <a:rPr lang="en-US" sz="1200" b="1" kern="100">
                          <a:effectLst/>
                        </a:rPr>
                        <a:t>8</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kern="100">
                          <a:effectLst/>
                        </a:rPr>
                        <a:t>320</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kern="100">
                          <a:effectLst/>
                        </a:rPr>
                        <a:t>80</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kern="100" dirty="0">
                          <a:effectLst/>
                        </a:rPr>
                        <a:t>***</a:t>
                      </a:r>
                      <a:endParaRPr lang="en-US" sz="11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17158948"/>
                  </a:ext>
                </a:extLst>
              </a:tr>
              <a:tr h="289278">
                <a:tc>
                  <a:txBody>
                    <a:bodyPr/>
                    <a:lstStyle/>
                    <a:p>
                      <a:pPr marL="0" marR="0">
                        <a:lnSpc>
                          <a:spcPct val="107000"/>
                        </a:lnSpc>
                        <a:spcBef>
                          <a:spcPts val="0"/>
                        </a:spcBef>
                        <a:spcAft>
                          <a:spcPts val="0"/>
                        </a:spcAft>
                      </a:pPr>
                      <a:r>
                        <a:rPr lang="en-US" sz="1200" b="1" kern="100">
                          <a:effectLst/>
                        </a:rPr>
                        <a:t>9</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kern="100">
                          <a:effectLst/>
                        </a:rPr>
                        <a:t>360</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kern="100">
                          <a:effectLst/>
                        </a:rPr>
                        <a:t>40</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200" b="1" kern="100" dirty="0">
                          <a:effectLst/>
                        </a:rPr>
                        <a:t>2.326</a:t>
                      </a:r>
                      <a:endParaRPr lang="en-US" sz="11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19602"/>
                  </a:ext>
                </a:extLst>
              </a:tr>
            </a:tbl>
          </a:graphicData>
        </a:graphic>
      </p:graphicFrame>
      <p:graphicFrame>
        <p:nvGraphicFramePr>
          <p:cNvPr id="5" name="Table 4">
            <a:extLst>
              <a:ext uri="{FF2B5EF4-FFF2-40B4-BE49-F238E27FC236}">
                <a16:creationId xmlns:a16="http://schemas.microsoft.com/office/drawing/2014/main" id="{20CA6C98-FD62-91C0-E5B3-5FF1F728524F}"/>
              </a:ext>
            </a:extLst>
          </p:cNvPr>
          <p:cNvGraphicFramePr>
            <a:graphicFrameLocks noGrp="1"/>
          </p:cNvGraphicFramePr>
          <p:nvPr>
            <p:extLst>
              <p:ext uri="{D42A27DB-BD31-4B8C-83A1-F6EECF244321}">
                <p14:modId xmlns:p14="http://schemas.microsoft.com/office/powerpoint/2010/main" val="1015974718"/>
              </p:ext>
            </p:extLst>
          </p:nvPr>
        </p:nvGraphicFramePr>
        <p:xfrm>
          <a:off x="6893209" y="4394480"/>
          <a:ext cx="4327924" cy="1105734"/>
        </p:xfrm>
        <a:graphic>
          <a:graphicData uri="http://schemas.openxmlformats.org/drawingml/2006/table">
            <a:tbl>
              <a:tblPr firstRow="1" firstCol="1" bandRow="1">
                <a:tableStyleId>{5C22544A-7EE6-4342-B048-85BDC9FD1C3A}</a:tableStyleId>
              </a:tblPr>
              <a:tblGrid>
                <a:gridCol w="2163615">
                  <a:extLst>
                    <a:ext uri="{9D8B030D-6E8A-4147-A177-3AD203B41FA5}">
                      <a16:colId xmlns:a16="http://schemas.microsoft.com/office/drawing/2014/main" val="2469904299"/>
                    </a:ext>
                  </a:extLst>
                </a:gridCol>
                <a:gridCol w="2164309">
                  <a:extLst>
                    <a:ext uri="{9D8B030D-6E8A-4147-A177-3AD203B41FA5}">
                      <a16:colId xmlns:a16="http://schemas.microsoft.com/office/drawing/2014/main" val="4167683293"/>
                    </a:ext>
                  </a:extLst>
                </a:gridCol>
              </a:tblGrid>
              <a:tr h="368578">
                <a:tc>
                  <a:txBody>
                    <a:bodyPr/>
                    <a:lstStyle/>
                    <a:p>
                      <a:pPr marL="0" marR="0">
                        <a:lnSpc>
                          <a:spcPct val="107000"/>
                        </a:lnSpc>
                        <a:spcBef>
                          <a:spcPts val="0"/>
                        </a:spcBef>
                        <a:spcAft>
                          <a:spcPts val="0"/>
                        </a:spcAft>
                      </a:pPr>
                      <a:r>
                        <a:rPr lang="en-US" sz="1100" b="1" kern="100">
                          <a:effectLst/>
                        </a:rPr>
                        <a:t>Time (hr)</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1" kern="100">
                          <a:effectLst/>
                        </a:rPr>
                        <a:t>Protein conc. (mg/ml)</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86979984"/>
                  </a:ext>
                </a:extLst>
              </a:tr>
              <a:tr h="368578">
                <a:tc>
                  <a:txBody>
                    <a:bodyPr/>
                    <a:lstStyle/>
                    <a:p>
                      <a:pPr marL="0" marR="0">
                        <a:lnSpc>
                          <a:spcPct val="107000"/>
                        </a:lnSpc>
                        <a:spcBef>
                          <a:spcPts val="0"/>
                        </a:spcBef>
                        <a:spcAft>
                          <a:spcPts val="0"/>
                        </a:spcAft>
                      </a:pPr>
                      <a:r>
                        <a:rPr lang="en-US" sz="1100" b="1" kern="100">
                          <a:effectLst/>
                        </a:rPr>
                        <a:t>0</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1" kern="100" dirty="0">
                          <a:effectLst/>
                        </a:rPr>
                        <a:t>0.8</a:t>
                      </a:r>
                      <a:endParaRPr lang="en-US" sz="11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1754032"/>
                  </a:ext>
                </a:extLst>
              </a:tr>
              <a:tr h="368578">
                <a:tc>
                  <a:txBody>
                    <a:bodyPr/>
                    <a:lstStyle/>
                    <a:p>
                      <a:pPr marL="0" marR="0">
                        <a:lnSpc>
                          <a:spcPct val="107000"/>
                        </a:lnSpc>
                        <a:spcBef>
                          <a:spcPts val="0"/>
                        </a:spcBef>
                        <a:spcAft>
                          <a:spcPts val="0"/>
                        </a:spcAft>
                      </a:pPr>
                      <a:r>
                        <a:rPr lang="en-US" sz="1100" b="1" kern="100">
                          <a:effectLst/>
                        </a:rPr>
                        <a:t>24</a:t>
                      </a:r>
                      <a:endParaRPr lang="en-US" sz="1100" b="1"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pPr>
                      <a:r>
                        <a:rPr lang="en-US" sz="1100" b="1" kern="100" dirty="0">
                          <a:effectLst/>
                        </a:rPr>
                        <a:t>0.4</a:t>
                      </a:r>
                      <a:endParaRPr lang="en-US" sz="1100" b="1"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5569858"/>
                  </a:ext>
                </a:extLst>
              </a:tr>
            </a:tbl>
          </a:graphicData>
        </a:graphic>
      </p:graphicFrame>
      <p:sp>
        <p:nvSpPr>
          <p:cNvPr id="7" name="TextBox 6">
            <a:extLst>
              <a:ext uri="{FF2B5EF4-FFF2-40B4-BE49-F238E27FC236}">
                <a16:creationId xmlns:a16="http://schemas.microsoft.com/office/drawing/2014/main" id="{E616CA59-AD03-9EC1-8EA5-4A0C3382B47C}"/>
              </a:ext>
            </a:extLst>
          </p:cNvPr>
          <p:cNvSpPr txBox="1"/>
          <p:nvPr/>
        </p:nvSpPr>
        <p:spPr>
          <a:xfrm>
            <a:off x="7501187" y="871268"/>
            <a:ext cx="2446760"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BSA standard curve</a:t>
            </a:r>
            <a:r>
              <a:rPr lang="en-US" dirty="0"/>
              <a:t> </a:t>
            </a:r>
          </a:p>
        </p:txBody>
      </p:sp>
      <p:pic>
        <p:nvPicPr>
          <p:cNvPr id="9" name="Picture 8">
            <a:extLst>
              <a:ext uri="{FF2B5EF4-FFF2-40B4-BE49-F238E27FC236}">
                <a16:creationId xmlns:a16="http://schemas.microsoft.com/office/drawing/2014/main" id="{301CF4D5-BD2B-D193-63FA-D44F3F9ABF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1802" y="4604788"/>
            <a:ext cx="2284198" cy="2127416"/>
          </a:xfrm>
          <a:prstGeom prst="rect">
            <a:avLst/>
          </a:prstGeom>
        </p:spPr>
      </p:pic>
      <p:sp>
        <p:nvSpPr>
          <p:cNvPr id="10" name="TextBox 9">
            <a:extLst>
              <a:ext uri="{FF2B5EF4-FFF2-40B4-BE49-F238E27FC236}">
                <a16:creationId xmlns:a16="http://schemas.microsoft.com/office/drawing/2014/main" id="{EB8E126A-E5C8-2574-F2B3-3A640E1585E3}"/>
              </a:ext>
            </a:extLst>
          </p:cNvPr>
          <p:cNvSpPr txBox="1"/>
          <p:nvPr/>
        </p:nvSpPr>
        <p:spPr>
          <a:xfrm>
            <a:off x="6553200" y="5753100"/>
            <a:ext cx="5465142" cy="1015663"/>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Results: </a:t>
            </a:r>
            <a:r>
              <a:rPr lang="en-US" sz="2000" b="1" dirty="0">
                <a:effectLst/>
                <a:latin typeface="Times New Roman" panose="02020603050405020304" pitchFamily="18" charset="0"/>
                <a:cs typeface="Times New Roman" panose="02020603050405020304" pitchFamily="18" charset="0"/>
              </a:rPr>
              <a:t>protein concentration halved over 24 hours suggesting that around 50% is incorporated into amyloid fibrils</a:t>
            </a:r>
            <a:endParaRPr lang="en-US"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04023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07043-F75E-580C-F38F-6DBD8C58EFBA}"/>
              </a:ext>
            </a:extLst>
          </p:cNvPr>
          <p:cNvSpPr>
            <a:spLocks noGrp="1"/>
          </p:cNvSpPr>
          <p:nvPr>
            <p:ph type="title"/>
          </p:nvPr>
        </p:nvSpPr>
        <p:spPr>
          <a:xfrm>
            <a:off x="931628" y="152400"/>
            <a:ext cx="10104120" cy="471970"/>
          </a:xfrm>
        </p:spPr>
        <p:txBody>
          <a:bodyPr>
            <a:noAutofit/>
          </a:bodyPr>
          <a:lstStyle/>
          <a:p>
            <a:pPr algn="ctr"/>
            <a:r>
              <a:rPr lang="en-US" sz="2800" b="1" dirty="0">
                <a:latin typeface="Times New Roman" panose="02020603050405020304" pitchFamily="18" charset="0"/>
                <a:cs typeface="Times New Roman" panose="02020603050405020304" pitchFamily="18" charset="0"/>
              </a:rPr>
              <a:t>Thioflavin T/S Assay</a:t>
            </a:r>
          </a:p>
        </p:txBody>
      </p:sp>
      <p:sp>
        <p:nvSpPr>
          <p:cNvPr id="3" name="Content Placeholder 2">
            <a:extLst>
              <a:ext uri="{FF2B5EF4-FFF2-40B4-BE49-F238E27FC236}">
                <a16:creationId xmlns:a16="http://schemas.microsoft.com/office/drawing/2014/main" id="{97AC021D-7303-E471-9696-5BE2BE0A4E54}"/>
              </a:ext>
            </a:extLst>
          </p:cNvPr>
          <p:cNvSpPr>
            <a:spLocks noGrp="1"/>
          </p:cNvSpPr>
          <p:nvPr>
            <p:ph sz="half" idx="1"/>
          </p:nvPr>
        </p:nvSpPr>
        <p:spPr>
          <a:xfrm>
            <a:off x="222082" y="365126"/>
            <a:ext cx="6156960" cy="6340474"/>
          </a:xfrm>
        </p:spPr>
        <p:txBody>
          <a:bodyPr>
            <a:normAutofit/>
          </a:bodyPr>
          <a:lstStyle/>
          <a:p>
            <a:pPr marL="0" indent="0">
              <a:buNone/>
            </a:pP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000" kern="100" dirty="0">
                <a:latin typeface="Times New Roman" panose="02020603050405020304" pitchFamily="18" charset="0"/>
                <a:ea typeface="Calibri" panose="020F0502020204030204" pitchFamily="34" charset="0"/>
                <a:cs typeface="Times New Roman" panose="02020603050405020304" pitchFamily="18" charset="0"/>
              </a:rPr>
              <a:t>I</a:t>
            </a:r>
            <a:r>
              <a:rPr lang="en-US" sz="2000" kern="100" dirty="0">
                <a:effectLst/>
                <a:latin typeface="Times New Roman" panose="02020603050405020304" pitchFamily="18" charset="0"/>
                <a:ea typeface="Calibri" panose="020F0502020204030204" pitchFamily="34" charset="0"/>
                <a:cs typeface="Times New Roman" panose="02020603050405020304" pitchFamily="18" charset="0"/>
              </a:rPr>
              <a:t>ntroduced in 1959  as a dye, shows enhanced fluorescence upon binding to amyloid in tissue</a:t>
            </a:r>
          </a:p>
          <a:p>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Principle: Detection is based on the fluorescence characteristics of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which upon interaction with amyloid fibrils with excitation and emission maxima at about 450 and 480 nm</a:t>
            </a:r>
          </a:p>
          <a:p>
            <a:r>
              <a:rPr lang="en-US" sz="2000" dirty="0">
                <a:effectLst/>
                <a:latin typeface="Times New Roman" panose="02020603050405020304" pitchFamily="18" charset="0"/>
                <a:ea typeface="Calibri" panose="020F0502020204030204" pitchFamily="34" charset="0"/>
                <a:cs typeface="Times New Roman" panose="02020603050405020304" pitchFamily="18" charset="0"/>
              </a:rPr>
              <a:t>monitoring of extracted amyloid and </a:t>
            </a:r>
            <a:r>
              <a:rPr lang="en-US" sz="2000" i="1" dirty="0">
                <a:effectLst/>
                <a:latin typeface="Times New Roman" panose="02020603050405020304" pitchFamily="18" charset="0"/>
                <a:ea typeface="Calibri" panose="020F0502020204030204" pitchFamily="34" charset="0"/>
                <a:cs typeface="Times New Roman" panose="02020603050405020304" pitchFamily="18" charset="0"/>
              </a:rPr>
              <a:t>in-vitro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amyloid fibril formation using fluorescence spectroscopy </a:t>
            </a:r>
            <a:endParaRPr lang="en-US" sz="20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graphicFrame>
        <p:nvGraphicFramePr>
          <p:cNvPr id="8" name="Content Placeholder 7">
            <a:extLst>
              <a:ext uri="{FF2B5EF4-FFF2-40B4-BE49-F238E27FC236}">
                <a16:creationId xmlns:a16="http://schemas.microsoft.com/office/drawing/2014/main" id="{C384CB97-7968-B165-2F4F-D53F903D63F0}"/>
              </a:ext>
            </a:extLst>
          </p:cNvPr>
          <p:cNvGraphicFramePr>
            <a:graphicFrameLocks noGrp="1"/>
          </p:cNvGraphicFramePr>
          <p:nvPr>
            <p:ph sz="half" idx="2"/>
            <p:extLst>
              <p:ext uri="{D42A27DB-BD31-4B8C-83A1-F6EECF244321}">
                <p14:modId xmlns:p14="http://schemas.microsoft.com/office/powerpoint/2010/main" val="713956319"/>
              </p:ext>
            </p:extLst>
          </p:nvPr>
        </p:nvGraphicFramePr>
        <p:xfrm>
          <a:off x="6470594" y="865822"/>
          <a:ext cx="5181600" cy="4620578"/>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a:extLst>
              <a:ext uri="{FF2B5EF4-FFF2-40B4-BE49-F238E27FC236}">
                <a16:creationId xmlns:a16="http://schemas.microsoft.com/office/drawing/2014/main" id="{FA2B5892-7F3C-1F7D-FE08-E7272335F813}"/>
              </a:ext>
            </a:extLst>
          </p:cNvPr>
          <p:cNvSpPr txBox="1"/>
          <p:nvPr/>
        </p:nvSpPr>
        <p:spPr>
          <a:xfrm>
            <a:off x="6629400" y="5689937"/>
            <a:ext cx="5022794" cy="1015663"/>
          </a:xfrm>
          <a:prstGeom prst="rect">
            <a:avLst/>
          </a:prstGeom>
          <a:noFill/>
        </p:spPr>
        <p:txBody>
          <a:bodyPr wrap="square" rtlCol="0">
            <a:spAutoFit/>
          </a:bodyPr>
          <a:lstStyle/>
          <a:p>
            <a:r>
              <a:rPr lang="en-US" sz="2000" b="1" dirty="0">
                <a:latin typeface="Times New Roman" panose="02020603050405020304" pitchFamily="18" charset="0"/>
                <a:cs typeface="Times New Roman" panose="02020603050405020304" pitchFamily="18" charset="0"/>
              </a:rPr>
              <a:t>Result: </a:t>
            </a:r>
            <a:r>
              <a:rPr lang="en-US" sz="2000" b="1" dirty="0" err="1">
                <a:effectLst/>
                <a:latin typeface="Times New Roman" panose="02020603050405020304" pitchFamily="18" charset="0"/>
                <a:cs typeface="Times New Roman" panose="02020603050405020304" pitchFamily="18" charset="0"/>
              </a:rPr>
              <a:t>ThT</a:t>
            </a:r>
            <a:r>
              <a:rPr lang="en-US" sz="2000" b="1" dirty="0">
                <a:effectLst/>
                <a:latin typeface="Times New Roman" panose="02020603050405020304" pitchFamily="18" charset="0"/>
                <a:cs typeface="Times New Roman" panose="02020603050405020304" pitchFamily="18" charset="0"/>
              </a:rPr>
              <a:t> positive (</a:t>
            </a:r>
            <a:r>
              <a:rPr lang="en-US" sz="2000" b="1" dirty="0" err="1">
                <a:effectLst/>
                <a:latin typeface="Times New Roman" panose="02020603050405020304" pitchFamily="18" charset="0"/>
                <a:cs typeface="Times New Roman" panose="02020603050405020304" pitchFamily="18" charset="0"/>
              </a:rPr>
              <a:t>i.e.amyloid</a:t>
            </a:r>
            <a:r>
              <a:rPr lang="en-US" sz="2000" b="1" dirty="0">
                <a:effectLst/>
                <a:latin typeface="Times New Roman" panose="02020603050405020304" pitchFamily="18" charset="0"/>
                <a:cs typeface="Times New Roman" panose="02020603050405020304" pitchFamily="18" charset="0"/>
              </a:rPr>
              <a:t>) structure is forming at around 6 hours and that the inhibitor abolishes amyloid formation</a:t>
            </a:r>
            <a:endParaRPr lang="en-US" sz="2000" b="1" dirty="0">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8B125F7E-5CD4-9FC7-54A0-7D7524FCEA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499" y="3728720"/>
            <a:ext cx="2964023" cy="2976880"/>
          </a:xfrm>
          <a:prstGeom prst="rect">
            <a:avLst/>
          </a:prstGeom>
        </p:spPr>
      </p:pic>
    </p:spTree>
    <p:extLst>
      <p:ext uri="{BB962C8B-B14F-4D97-AF65-F5344CB8AC3E}">
        <p14:creationId xmlns:p14="http://schemas.microsoft.com/office/powerpoint/2010/main" val="3288829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186A3-D3D9-1604-8B52-F9BD2AEDE298}"/>
              </a:ext>
            </a:extLst>
          </p:cNvPr>
          <p:cNvSpPr>
            <a:spLocks noGrp="1"/>
          </p:cNvSpPr>
          <p:nvPr>
            <p:ph type="title"/>
          </p:nvPr>
        </p:nvSpPr>
        <p:spPr>
          <a:xfrm>
            <a:off x="1422400" y="365125"/>
            <a:ext cx="9931400" cy="559435"/>
          </a:xfrm>
        </p:spPr>
        <p:txBody>
          <a:bodyPr>
            <a:normAutofit/>
          </a:bodyPr>
          <a:lstStyle/>
          <a:p>
            <a:pPr marL="0" marR="0" algn="ctr">
              <a:spcBef>
                <a:spcPts val="0"/>
              </a:spcBef>
              <a:spcAft>
                <a:spcPts val="0"/>
              </a:spcAft>
            </a:pPr>
            <a:r>
              <a:rPr lang="en-GB" sz="2800" b="1" dirty="0">
                <a:effectLst/>
                <a:latin typeface="Times New Roman" panose="02020603050405020304" pitchFamily="18" charset="0"/>
                <a:ea typeface="Calibri" panose="020F0502020204030204" pitchFamily="34" charset="0"/>
                <a:cs typeface="Times New Roman" panose="02020603050405020304" pitchFamily="18" charset="0"/>
              </a:rPr>
              <a:t>Immunofluorescence (IF)</a:t>
            </a:r>
            <a:endParaRPr lang="en-US" sz="2800" b="1"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A5B5EF16-8931-DB9C-9ECA-AFF034278FB9}"/>
              </a:ext>
            </a:extLst>
          </p:cNvPr>
          <p:cNvSpPr>
            <a:spLocks noGrp="1"/>
          </p:cNvSpPr>
          <p:nvPr>
            <p:ph sz="half" idx="1"/>
          </p:nvPr>
        </p:nvSpPr>
        <p:spPr>
          <a:xfrm>
            <a:off x="345441" y="739894"/>
            <a:ext cx="5674360" cy="5906245"/>
          </a:xfrm>
        </p:spPr>
        <p:txBody>
          <a:bodyPr/>
          <a:lstStyle/>
          <a:p>
            <a:pPr marL="0" marR="0">
              <a:lnSpc>
                <a:spcPct val="107000"/>
              </a:lnSpc>
              <a:spcBef>
                <a:spcPts val="0"/>
              </a:spcBef>
              <a:spcAft>
                <a:spcPts val="0"/>
              </a:spcAft>
            </a:pPr>
            <a:r>
              <a:rPr lang="en-US" sz="2400" kern="1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A type of immunohistochemistry technique that utilizes fluorophores to visualize various cellular antigens such as proteins</a:t>
            </a:r>
          </a:p>
          <a:p>
            <a:pPr marL="0" marR="0">
              <a:lnSpc>
                <a:spcPct val="107000"/>
              </a:lnSpc>
              <a:spcBef>
                <a:spcPts val="0"/>
              </a:spcBef>
              <a:spcAft>
                <a:spcPts val="0"/>
              </a:spcAft>
            </a:pPr>
            <a:endParaRPr lang="en-US" sz="2400" kern="1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solidFill>
                  <a:srgbClr val="2E2E2E"/>
                </a:solidFill>
                <a:latin typeface="Times New Roman" panose="02020603050405020304" pitchFamily="18" charset="0"/>
                <a:ea typeface="Calibri" panose="020F0502020204030204" pitchFamily="34" charset="0"/>
                <a:cs typeface="Times New Roman" panose="02020603050405020304" pitchFamily="18" charset="0"/>
              </a:rPr>
              <a:t>Cell tissue culturing and harvesting of SH-SY5Y </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2400" kern="100" dirty="0">
                <a:solidFill>
                  <a:srgbClr val="2E2E2E"/>
                </a:solidFill>
                <a:effectLst/>
                <a:latin typeface="Times New Roman" panose="02020603050405020304" pitchFamily="18" charset="0"/>
                <a:ea typeface="Calibri" panose="020F0502020204030204" pitchFamily="34" charset="0"/>
                <a:cs typeface="Times New Roman" panose="02020603050405020304" pitchFamily="18" charset="0"/>
              </a:rPr>
              <a:t>Immunostaining</a:t>
            </a:r>
          </a:p>
          <a:p>
            <a:pPr marL="0" marR="0">
              <a:lnSpc>
                <a:spcPct val="107000"/>
              </a:lnSpc>
              <a:spcBef>
                <a:spcPts val="0"/>
              </a:spcBef>
              <a:spcAft>
                <a:spcPts val="0"/>
              </a:spcAft>
            </a:pP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dirty="0"/>
          </a:p>
        </p:txBody>
      </p:sp>
      <p:pic>
        <p:nvPicPr>
          <p:cNvPr id="5" name="Picture 4">
            <a:extLst>
              <a:ext uri="{FF2B5EF4-FFF2-40B4-BE49-F238E27FC236}">
                <a16:creationId xmlns:a16="http://schemas.microsoft.com/office/drawing/2014/main" id="{FCA64710-7EDE-3AAB-86F5-F7363906CF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68287" y="1018010"/>
            <a:ext cx="4012510" cy="4876800"/>
          </a:xfrm>
          <a:prstGeom prst="rect">
            <a:avLst/>
          </a:prstGeom>
        </p:spPr>
      </p:pic>
      <p:cxnSp>
        <p:nvCxnSpPr>
          <p:cNvPr id="8" name="Straight Arrow Connector 7">
            <a:extLst>
              <a:ext uri="{FF2B5EF4-FFF2-40B4-BE49-F238E27FC236}">
                <a16:creationId xmlns:a16="http://schemas.microsoft.com/office/drawing/2014/main" id="{C6DB1184-CBAA-B4F1-FCE8-1BD47B6F3EE0}"/>
              </a:ext>
            </a:extLst>
          </p:cNvPr>
          <p:cNvCxnSpPr>
            <a:cxnSpLocks/>
          </p:cNvCxnSpPr>
          <p:nvPr/>
        </p:nvCxnSpPr>
        <p:spPr>
          <a:xfrm flipH="1">
            <a:off x="8239760" y="1732175"/>
            <a:ext cx="2454742" cy="1030558"/>
          </a:xfrm>
          <a:prstGeom prst="straightConnector1">
            <a:avLst/>
          </a:prstGeom>
          <a:ln w="28575">
            <a:solidFill>
              <a:srgbClr val="FFC000"/>
            </a:solidFill>
            <a:tailEnd type="triangle"/>
          </a:ln>
        </p:spPr>
        <p:style>
          <a:lnRef idx="3">
            <a:schemeClr val="accent4"/>
          </a:lnRef>
          <a:fillRef idx="0">
            <a:schemeClr val="accent4"/>
          </a:fillRef>
          <a:effectRef idx="2">
            <a:schemeClr val="accent4"/>
          </a:effectRef>
          <a:fontRef idx="minor">
            <a:schemeClr val="tx1"/>
          </a:fontRef>
        </p:style>
      </p:cxnSp>
      <p:cxnSp>
        <p:nvCxnSpPr>
          <p:cNvPr id="10" name="Straight Arrow Connector 9">
            <a:extLst>
              <a:ext uri="{FF2B5EF4-FFF2-40B4-BE49-F238E27FC236}">
                <a16:creationId xmlns:a16="http://schemas.microsoft.com/office/drawing/2014/main" id="{5388D2C4-5C32-664E-2F77-7935E566AD98}"/>
              </a:ext>
            </a:extLst>
          </p:cNvPr>
          <p:cNvCxnSpPr>
            <a:cxnSpLocks/>
          </p:cNvCxnSpPr>
          <p:nvPr/>
        </p:nvCxnSpPr>
        <p:spPr>
          <a:xfrm flipV="1">
            <a:off x="8634412" y="5082540"/>
            <a:ext cx="695325" cy="1410335"/>
          </a:xfrm>
          <a:prstGeom prst="straightConnector1">
            <a:avLst/>
          </a:prstGeom>
          <a:ln w="28575">
            <a:solidFill>
              <a:srgbClr val="FFC000"/>
            </a:solidFill>
            <a:tailEnd type="triangle"/>
          </a:ln>
        </p:spPr>
        <p:style>
          <a:lnRef idx="3">
            <a:schemeClr val="accent4"/>
          </a:lnRef>
          <a:fillRef idx="0">
            <a:schemeClr val="accent4"/>
          </a:fillRef>
          <a:effectRef idx="2">
            <a:schemeClr val="accent4"/>
          </a:effectRef>
          <a:fontRef idx="minor">
            <a:schemeClr val="tx1"/>
          </a:fontRef>
        </p:style>
      </p:cxnSp>
      <p:cxnSp>
        <p:nvCxnSpPr>
          <p:cNvPr id="12" name="Straight Arrow Connector 11">
            <a:extLst>
              <a:ext uri="{FF2B5EF4-FFF2-40B4-BE49-F238E27FC236}">
                <a16:creationId xmlns:a16="http://schemas.microsoft.com/office/drawing/2014/main" id="{5235E437-D0C0-BD12-5C5D-25861AAC4EBF}"/>
              </a:ext>
            </a:extLst>
          </p:cNvPr>
          <p:cNvCxnSpPr>
            <a:cxnSpLocks/>
          </p:cNvCxnSpPr>
          <p:nvPr/>
        </p:nvCxnSpPr>
        <p:spPr>
          <a:xfrm flipH="1">
            <a:off x="8982075" y="3153410"/>
            <a:ext cx="1712429" cy="971550"/>
          </a:xfrm>
          <a:prstGeom prst="straightConnector1">
            <a:avLst/>
          </a:prstGeom>
          <a:ln w="28575">
            <a:solidFill>
              <a:srgbClr val="FFC000"/>
            </a:solidFill>
            <a:tailEnd type="triangle"/>
          </a:ln>
        </p:spPr>
        <p:style>
          <a:lnRef idx="3">
            <a:schemeClr val="accent4"/>
          </a:lnRef>
          <a:fillRef idx="0">
            <a:schemeClr val="accent4"/>
          </a:fillRef>
          <a:effectRef idx="2">
            <a:schemeClr val="accent4"/>
          </a:effectRef>
          <a:fontRef idx="minor">
            <a:schemeClr val="tx1"/>
          </a:fontRef>
        </p:style>
      </p:cxnSp>
      <p:sp>
        <p:nvSpPr>
          <p:cNvPr id="16" name="TextBox 15">
            <a:extLst>
              <a:ext uri="{FF2B5EF4-FFF2-40B4-BE49-F238E27FC236}">
                <a16:creationId xmlns:a16="http://schemas.microsoft.com/office/drawing/2014/main" id="{B9408EFD-5840-529C-2D59-37F19F60997E}"/>
              </a:ext>
            </a:extLst>
          </p:cNvPr>
          <p:cNvSpPr txBox="1"/>
          <p:nvPr/>
        </p:nvSpPr>
        <p:spPr>
          <a:xfrm>
            <a:off x="8388799" y="6461473"/>
            <a:ext cx="1019638" cy="369332"/>
          </a:xfrm>
          <a:prstGeom prst="rect">
            <a:avLst/>
          </a:prstGeom>
          <a:noFill/>
        </p:spPr>
        <p:txBody>
          <a:bodyPr wrap="none" rtlCol="0">
            <a:spAutoFit/>
          </a:bodyPr>
          <a:lstStyle/>
          <a:p>
            <a:r>
              <a:rPr lang="en-US" dirty="0"/>
              <a:t>Tau (red)</a:t>
            </a:r>
          </a:p>
        </p:txBody>
      </p:sp>
      <p:sp>
        <p:nvSpPr>
          <p:cNvPr id="17" name="TextBox 16">
            <a:extLst>
              <a:ext uri="{FF2B5EF4-FFF2-40B4-BE49-F238E27FC236}">
                <a16:creationId xmlns:a16="http://schemas.microsoft.com/office/drawing/2014/main" id="{E4CD47B5-A168-200A-32FF-5D71488EB864}"/>
              </a:ext>
            </a:extLst>
          </p:cNvPr>
          <p:cNvSpPr txBox="1"/>
          <p:nvPr/>
        </p:nvSpPr>
        <p:spPr>
          <a:xfrm>
            <a:off x="10694503" y="2638281"/>
            <a:ext cx="1252331" cy="1200329"/>
          </a:xfrm>
          <a:prstGeom prst="rect">
            <a:avLst/>
          </a:prstGeom>
          <a:noFill/>
        </p:spPr>
        <p:txBody>
          <a:bodyPr wrap="square" rtlCol="0">
            <a:spAutoFit/>
          </a:bodyPr>
          <a:lstStyle/>
          <a:p>
            <a:r>
              <a:rPr lang="en-US" dirty="0"/>
              <a:t>nucleus</a:t>
            </a:r>
          </a:p>
          <a:p>
            <a:r>
              <a:rPr lang="en-US" dirty="0"/>
              <a:t>(blue-Stained with DAPI )</a:t>
            </a:r>
          </a:p>
        </p:txBody>
      </p:sp>
      <p:sp>
        <p:nvSpPr>
          <p:cNvPr id="21" name="TextBox 20">
            <a:extLst>
              <a:ext uri="{FF2B5EF4-FFF2-40B4-BE49-F238E27FC236}">
                <a16:creationId xmlns:a16="http://schemas.microsoft.com/office/drawing/2014/main" id="{A95E625D-D4E9-2E77-133B-16AFA20EF2D3}"/>
              </a:ext>
            </a:extLst>
          </p:cNvPr>
          <p:cNvSpPr txBox="1"/>
          <p:nvPr/>
        </p:nvSpPr>
        <p:spPr>
          <a:xfrm>
            <a:off x="10694502" y="1435821"/>
            <a:ext cx="1429046" cy="369332"/>
          </a:xfrm>
          <a:prstGeom prst="rect">
            <a:avLst/>
          </a:prstGeom>
          <a:noFill/>
        </p:spPr>
        <p:txBody>
          <a:bodyPr wrap="none" rtlCol="0">
            <a:spAutoFit/>
          </a:bodyPr>
          <a:lstStyle/>
          <a:p>
            <a:r>
              <a:rPr lang="en-US" dirty="0" err="1"/>
              <a:t>dGEA</a:t>
            </a:r>
            <a:r>
              <a:rPr lang="en-US" dirty="0"/>
              <a:t> (green)</a:t>
            </a:r>
          </a:p>
        </p:txBody>
      </p:sp>
      <p:sp>
        <p:nvSpPr>
          <p:cNvPr id="29" name="Content Placeholder 28">
            <a:extLst>
              <a:ext uri="{FF2B5EF4-FFF2-40B4-BE49-F238E27FC236}">
                <a16:creationId xmlns:a16="http://schemas.microsoft.com/office/drawing/2014/main" id="{763740BB-EC73-705B-DBFE-6241BFB4FD05}"/>
              </a:ext>
            </a:extLst>
          </p:cNvPr>
          <p:cNvSpPr>
            <a:spLocks noGrp="1"/>
          </p:cNvSpPr>
          <p:nvPr>
            <p:ph sz="half" idx="2"/>
          </p:nvPr>
        </p:nvSpPr>
        <p:spPr/>
        <p:txBody>
          <a:bodyPr/>
          <a:lstStyle/>
          <a:p>
            <a:endParaRPr lang="en-US" dirty="0"/>
          </a:p>
        </p:txBody>
      </p:sp>
      <p:pic>
        <p:nvPicPr>
          <p:cNvPr id="30" name="Picture 29">
            <a:extLst>
              <a:ext uri="{FF2B5EF4-FFF2-40B4-BE49-F238E27FC236}">
                <a16:creationId xmlns:a16="http://schemas.microsoft.com/office/drawing/2014/main" id="{1CE1886E-E3B7-A2B3-A529-DAD2A8E75C90}"/>
              </a:ext>
            </a:extLst>
          </p:cNvPr>
          <p:cNvPicPr>
            <a:picLocks noChangeAspect="1"/>
          </p:cNvPicPr>
          <p:nvPr/>
        </p:nvPicPr>
        <p:blipFill>
          <a:blip r:embed="rId4"/>
          <a:stretch>
            <a:fillRect/>
          </a:stretch>
        </p:blipFill>
        <p:spPr>
          <a:xfrm>
            <a:off x="490079" y="4186088"/>
            <a:ext cx="5457878" cy="2630955"/>
          </a:xfrm>
          <a:prstGeom prst="rect">
            <a:avLst/>
          </a:prstGeom>
        </p:spPr>
      </p:pic>
    </p:spTree>
    <p:extLst>
      <p:ext uri="{BB962C8B-B14F-4D97-AF65-F5344CB8AC3E}">
        <p14:creationId xmlns:p14="http://schemas.microsoft.com/office/powerpoint/2010/main" val="25121570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44861A-9442-F4A0-0B69-FDA5C32BBA97}"/>
              </a:ext>
            </a:extLst>
          </p:cNvPr>
          <p:cNvSpPr>
            <a:spLocks noGrp="1"/>
          </p:cNvSpPr>
          <p:nvPr>
            <p:ph idx="1"/>
          </p:nvPr>
        </p:nvSpPr>
        <p:spPr/>
        <p:txBody>
          <a:bodyPr>
            <a:normAutofit lnSpcReduction="10000"/>
          </a:bodyPr>
          <a:lstStyle/>
          <a:p>
            <a:pPr marL="0" indent="0" algn="ctr">
              <a:buNone/>
            </a:pPr>
            <a:r>
              <a:rPr lang="en-US" b="1" dirty="0">
                <a:latin typeface="Times New Roman" panose="02020603050405020304" pitchFamily="18" charset="0"/>
                <a:cs typeface="Times New Roman" panose="02020603050405020304" pitchFamily="18" charset="0"/>
              </a:rPr>
              <a:t>Conclusion</a:t>
            </a:r>
          </a:p>
          <a:p>
            <a:pPr marL="0" indent="0">
              <a:lnSpc>
                <a:spcPct val="150000"/>
              </a:lnSpc>
              <a:buNone/>
            </a:pPr>
            <a:r>
              <a:rPr lang="en-US" sz="2400" dirty="0">
                <a:latin typeface="Times New Roman" panose="02020603050405020304" pitchFamily="18" charset="0"/>
                <a:cs typeface="Times New Roman" panose="02020603050405020304" pitchFamily="18" charset="0"/>
              </a:rPr>
              <a:t>The assembly and aggregation of amyloid proteins (</a:t>
            </a:r>
            <a:r>
              <a:rPr lang="en-US" sz="2400" kern="100" dirty="0">
                <a:effectLst/>
                <a:latin typeface="Times New Roman" panose="02020603050405020304" pitchFamily="18" charset="0"/>
                <a:ea typeface="Calibri" panose="020F0502020204030204" pitchFamily="34" charset="0"/>
                <a:cs typeface="Times New Roman" panose="02020603050405020304" pitchFamily="18" charset="0"/>
              </a:rPr>
              <a:t>Aβ amyloid and tau)</a:t>
            </a:r>
            <a:r>
              <a:rPr lang="en-US" sz="2400" dirty="0">
                <a:latin typeface="Times New Roman" panose="02020603050405020304" pitchFamily="18" charset="0"/>
                <a:cs typeface="Times New Roman" panose="02020603050405020304" pitchFamily="18" charset="0"/>
              </a:rPr>
              <a:t>  were studied and found to be consonant with their characteristic pattern.</a:t>
            </a:r>
          </a:p>
          <a:p>
            <a:pPr marL="0" indent="0">
              <a:lnSpc>
                <a:spcPct val="150000"/>
              </a:lnSpc>
              <a:buNone/>
            </a:pPr>
            <a:r>
              <a:rPr lang="en-US" sz="2400" dirty="0">
                <a:effectLst/>
                <a:latin typeface="Times New Roman" panose="02020603050405020304" pitchFamily="18" charset="0"/>
                <a:cs typeface="Times New Roman" panose="02020603050405020304" pitchFamily="18" charset="0"/>
              </a:rPr>
              <a:t>PK resistance of self-assembled </a:t>
            </a:r>
            <a:r>
              <a:rPr lang="en-US" sz="2400" dirty="0" err="1">
                <a:effectLst/>
                <a:latin typeface="Times New Roman" panose="02020603050405020304" pitchFamily="18" charset="0"/>
                <a:cs typeface="Times New Roman" panose="02020603050405020304" pitchFamily="18" charset="0"/>
              </a:rPr>
              <a:t>dGAE</a:t>
            </a:r>
            <a:r>
              <a:rPr lang="en-US" sz="2400" dirty="0">
                <a:effectLst/>
                <a:latin typeface="Times New Roman" panose="02020603050405020304" pitchFamily="18" charset="0"/>
                <a:cs typeface="Times New Roman" panose="02020603050405020304" pitchFamily="18" charset="0"/>
              </a:rPr>
              <a:t> and </a:t>
            </a:r>
            <a:r>
              <a:rPr lang="en-US" sz="2400" dirty="0" err="1">
                <a:effectLst/>
                <a:latin typeface="Times New Roman" panose="02020603050405020304" pitchFamily="18" charset="0"/>
                <a:cs typeface="Times New Roman" panose="02020603050405020304" pitchFamily="18" charset="0"/>
              </a:rPr>
              <a:t>Abeta</a:t>
            </a:r>
            <a:r>
              <a:rPr lang="en-US" sz="2400" dirty="0">
                <a:effectLst/>
                <a:latin typeface="Times New Roman" panose="02020603050405020304" pitchFamily="18" charset="0"/>
                <a:cs typeface="Times New Roman" panose="02020603050405020304" pitchFamily="18" charset="0"/>
              </a:rPr>
              <a:t> species formed at increasing time points can give information on when stable, amyloid structures form. The </a:t>
            </a:r>
            <a:r>
              <a:rPr lang="en-US" sz="2400" dirty="0" err="1">
                <a:effectLst/>
                <a:latin typeface="Times New Roman" panose="02020603050405020304" pitchFamily="18" charset="0"/>
                <a:cs typeface="Times New Roman" panose="02020603050405020304" pitchFamily="18" charset="0"/>
              </a:rPr>
              <a:t>ThT</a:t>
            </a:r>
            <a:r>
              <a:rPr lang="en-US" sz="2400" dirty="0">
                <a:effectLst/>
                <a:latin typeface="Times New Roman" panose="02020603050405020304" pitchFamily="18" charset="0"/>
                <a:cs typeface="Times New Roman" panose="02020603050405020304" pitchFamily="18" charset="0"/>
              </a:rPr>
              <a:t> fluorescence increases at around 6 hours suggesting that amyloid starts to form, while Inhibitors of assembly reduce this fluorescence. Immunofluorescence shows that </a:t>
            </a:r>
            <a:r>
              <a:rPr lang="en-US" sz="2400" dirty="0" err="1">
                <a:effectLst/>
                <a:latin typeface="Times New Roman" panose="02020603050405020304" pitchFamily="18" charset="0"/>
                <a:cs typeface="Times New Roman" panose="02020603050405020304" pitchFamily="18" charset="0"/>
              </a:rPr>
              <a:t>dGA</a:t>
            </a:r>
            <a:r>
              <a:rPr lang="en-US" sz="2400" dirty="0">
                <a:effectLst/>
                <a:latin typeface="Times New Roman" panose="02020603050405020304" pitchFamily="18" charset="0"/>
                <a:cs typeface="Times New Roman" panose="02020603050405020304" pitchFamily="18" charset="0"/>
              </a:rPr>
              <a:t> internalizes into SH-SY5Y cells</a:t>
            </a:r>
          </a:p>
          <a:p>
            <a:pPr marL="0" indent="0">
              <a:lnSpc>
                <a:spcPct val="150000"/>
              </a:lnSpc>
              <a:buNone/>
            </a:pPr>
            <a:endParaRPr lang="en-US"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218159607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2399</TotalTime>
  <Words>752</Words>
  <Application>Microsoft Office PowerPoint</Application>
  <PresentationFormat>Widescreen</PresentationFormat>
  <Paragraphs>127</Paragraphs>
  <Slides>10</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PowerPoint Presentation</vt:lpstr>
      <vt:lpstr>Introduction</vt:lpstr>
      <vt:lpstr>Amyloid Protein</vt:lpstr>
      <vt:lpstr>PowerPoint Presentation</vt:lpstr>
      <vt:lpstr>Proteinase K Digestion Assay</vt:lpstr>
      <vt:lpstr>Assessing  Self-assembly Using Bicinchoninic Acid (BCA) Assay</vt:lpstr>
      <vt:lpstr>Thioflavin T/S Assay</vt:lpstr>
      <vt:lpstr>Immunofluorescence (IF)</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Abdulbasit Yakubu</dc:creator>
  <cp:lastModifiedBy>Abdulbasit Yakubu</cp:lastModifiedBy>
  <cp:revision>19</cp:revision>
  <dcterms:created xsi:type="dcterms:W3CDTF">2022-07-25T16:07:54Z</dcterms:created>
  <dcterms:modified xsi:type="dcterms:W3CDTF">2022-08-02T10:42:50Z</dcterms:modified>
</cp:coreProperties>
</file>