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6" r:id="rId2"/>
    <p:sldId id="375" r:id="rId3"/>
    <p:sldId id="341" r:id="rId4"/>
    <p:sldId id="359" r:id="rId5"/>
    <p:sldId id="270" r:id="rId6"/>
    <p:sldId id="354" r:id="rId7"/>
    <p:sldId id="356" r:id="rId8"/>
    <p:sldId id="275" r:id="rId9"/>
    <p:sldId id="288" r:id="rId10"/>
    <p:sldId id="365" r:id="rId11"/>
    <p:sldId id="363" r:id="rId12"/>
    <p:sldId id="385" r:id="rId13"/>
    <p:sldId id="371" r:id="rId14"/>
    <p:sldId id="3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F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84409"/>
  </p:normalViewPr>
  <p:slideViewPr>
    <p:cSldViewPr>
      <p:cViewPr varScale="1">
        <p:scale>
          <a:sx n="92" d="100"/>
          <a:sy n="92" d="100"/>
        </p:scale>
        <p:origin x="1576" y="176"/>
      </p:cViewPr>
      <p:guideLst>
        <p:guide orient="horz" pos="2160"/>
        <p:guide pos="3840"/>
      </p:guideLst>
    </p:cSldViewPr>
  </p:slideViewPr>
  <p:outlineViewPr>
    <p:cViewPr>
      <p:scale>
        <a:sx n="33" d="100"/>
        <a:sy n="33" d="100"/>
      </p:scale>
      <p:origin x="0" y="-284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stevecerwin/Desktop/WA5FRF%20FFM%20Doppler%202%20Mo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tevecerwin/Desktop/WA5FRF%20FFM%20Doppler%202%20Mo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tevecerwin/Desktop/WA5FRF%20FFM%20Doppler%202%20Mo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tevecerwin/Desktop/WA9VNJ%20WW0WWV%20Dopppler%20Analysis/WW0WWV%20FFM%20Doppler-freq%20cal%20stud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tevecerwin/Desktop/WWV%20AMFM/FlatEarth%20TO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tevecerwin/Desktop/WWV%20AMFM/FlatEarth%20TOF.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5 MHz WWV-WA5FRF Dawn Transition</a:t>
            </a:r>
          </a:p>
          <a:p>
            <a:pPr>
              <a:defRPr/>
            </a:pPr>
            <a:r>
              <a:rPr lang="en-US"/>
              <a:t>Festival</a:t>
            </a:r>
            <a:r>
              <a:rPr lang="en-US" baseline="0"/>
              <a:t> of Frequency Measurements</a:t>
            </a:r>
          </a:p>
          <a:p>
            <a:pPr>
              <a:defRPr/>
            </a:pPr>
            <a:r>
              <a:rPr lang="en-US"/>
              <a:t>October 1, 2019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9649686646311"/>
          <c:y val="0.27578406366461244"/>
          <c:w val="0.82465770414663742"/>
          <c:h val="0.50176316457942594"/>
        </c:manualLayout>
      </c:layout>
      <c:scatterChart>
        <c:scatterStyle val="smoothMarker"/>
        <c:varyColors val="0"/>
        <c:ser>
          <c:idx val="0"/>
          <c:order val="0"/>
          <c:tx>
            <c:v>Mode 1</c:v>
          </c:tx>
          <c:spPr>
            <a:ln w="19050" cap="rnd">
              <a:solidFill>
                <a:schemeClr val="accent1"/>
              </a:solidFill>
              <a:round/>
            </a:ln>
            <a:effectLst/>
          </c:spPr>
          <c:marker>
            <c:symbol val="none"/>
          </c:marker>
          <c:xVal>
            <c:numRef>
              <c:f>'FFM Raw Data'!$C$3:$C$54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'FFM Raw Data'!$D$3:$D$54</c:f>
              <c:numCache>
                <c:formatCode>General</c:formatCode>
                <c:ptCount val="52"/>
                <c:pt idx="0">
                  <c:v>-0.20398000000000005</c:v>
                </c:pt>
                <c:pt idx="1">
                  <c:v>-0.21249000000000029</c:v>
                </c:pt>
                <c:pt idx="2">
                  <c:v>-0.16143000000000018</c:v>
                </c:pt>
                <c:pt idx="3">
                  <c:v>-0.11037000000000008</c:v>
                </c:pt>
                <c:pt idx="4">
                  <c:v>1.7279999999999962E-2</c:v>
                </c:pt>
                <c:pt idx="5">
                  <c:v>6.8339999999999623E-2</c:v>
                </c:pt>
                <c:pt idx="6">
                  <c:v>7.6849999999999863E-2</c:v>
                </c:pt>
                <c:pt idx="7">
                  <c:v>4.2809999999999793E-2</c:v>
                </c:pt>
                <c:pt idx="8">
                  <c:v>-5.9309999999999974E-2</c:v>
                </c:pt>
                <c:pt idx="9">
                  <c:v>-0.16993999999999998</c:v>
                </c:pt>
                <c:pt idx="10">
                  <c:v>-0.28908000000000023</c:v>
                </c:pt>
                <c:pt idx="11">
                  <c:v>-0.29759000000000002</c:v>
                </c:pt>
                <c:pt idx="12">
                  <c:v>-0.27205999999999975</c:v>
                </c:pt>
                <c:pt idx="13">
                  <c:v>-7.6330000000000009E-2</c:v>
                </c:pt>
                <c:pt idx="14">
                  <c:v>-8.2500000000003126E-3</c:v>
                </c:pt>
                <c:pt idx="15">
                  <c:v>4.2809999999999793E-2</c:v>
                </c:pt>
                <c:pt idx="16">
                  <c:v>6.8339999999999623E-2</c:v>
                </c:pt>
                <c:pt idx="17">
                  <c:v>9.3869999999999898E-2</c:v>
                </c:pt>
                <c:pt idx="18">
                  <c:v>5.9829999999999828E-2</c:v>
                </c:pt>
                <c:pt idx="19">
                  <c:v>1.7279999999999962E-2</c:v>
                </c:pt>
                <c:pt idx="20">
                  <c:v>-5.0799999999999734E-2</c:v>
                </c:pt>
                <c:pt idx="21">
                  <c:v>-5.0799999999999734E-2</c:v>
                </c:pt>
                <c:pt idx="22">
                  <c:v>-0.13589999999999991</c:v>
                </c:pt>
                <c:pt idx="23">
                  <c:v>-0.18696000000000002</c:v>
                </c:pt>
                <c:pt idx="24">
                  <c:v>-0.13589999999999991</c:v>
                </c:pt>
                <c:pt idx="25">
                  <c:v>-0.13589999999999991</c:v>
                </c:pt>
                <c:pt idx="26">
                  <c:v>-0.16993999999999998</c:v>
                </c:pt>
                <c:pt idx="27">
                  <c:v>-7.6330000000000009E-2</c:v>
                </c:pt>
                <c:pt idx="28">
                  <c:v>7.6849999999999863E-2</c:v>
                </c:pt>
                <c:pt idx="29">
                  <c:v>0.17045999999999983</c:v>
                </c:pt>
                <c:pt idx="30">
                  <c:v>0.30662000000000011</c:v>
                </c:pt>
                <c:pt idx="31">
                  <c:v>0.33214999999999995</c:v>
                </c:pt>
                <c:pt idx="32">
                  <c:v>0.46830999999999978</c:v>
                </c:pt>
                <c:pt idx="33">
                  <c:v>0.45128999999999975</c:v>
                </c:pt>
                <c:pt idx="34">
                  <c:v>0.43426999999999971</c:v>
                </c:pt>
                <c:pt idx="35">
                  <c:v>0.28960000000000008</c:v>
                </c:pt>
                <c:pt idx="36">
                  <c:v>0.25556000000000001</c:v>
                </c:pt>
                <c:pt idx="37">
                  <c:v>0.2640699999999998</c:v>
                </c:pt>
                <c:pt idx="38">
                  <c:v>0.23002999999999973</c:v>
                </c:pt>
                <c:pt idx="39">
                  <c:v>0.22151999999999994</c:v>
                </c:pt>
                <c:pt idx="40">
                  <c:v>0.2044999999999999</c:v>
                </c:pt>
                <c:pt idx="41">
                  <c:v>0.17045999999999983</c:v>
                </c:pt>
                <c:pt idx="42">
                  <c:v>0.1534399999999998</c:v>
                </c:pt>
                <c:pt idx="43">
                  <c:v>0.16195000000000004</c:v>
                </c:pt>
                <c:pt idx="44">
                  <c:v>0.11939999999999973</c:v>
                </c:pt>
                <c:pt idx="45">
                  <c:v>7.6849999999999863E-2</c:v>
                </c:pt>
                <c:pt idx="46">
                  <c:v>5.1319999999999588E-2</c:v>
                </c:pt>
                <c:pt idx="47">
                  <c:v>4.2809999999999793E-2</c:v>
                </c:pt>
                <c:pt idx="48">
                  <c:v>2.5999999999992696E-4</c:v>
                </c:pt>
                <c:pt idx="49">
                  <c:v>-1.6760000000000108E-2</c:v>
                </c:pt>
                <c:pt idx="50">
                  <c:v>-3.3780000000000143E-2</c:v>
                </c:pt>
                <c:pt idx="51">
                  <c:v>-4.2289999999999939E-2</c:v>
                </c:pt>
              </c:numCache>
            </c:numRef>
          </c:yVal>
          <c:smooth val="1"/>
          <c:extLst>
            <c:ext xmlns:c16="http://schemas.microsoft.com/office/drawing/2014/chart" uri="{C3380CC4-5D6E-409C-BE32-E72D297353CC}">
              <c16:uniqueId val="{00000000-0ECA-844C-8B0D-2B0708472729}"/>
            </c:ext>
          </c:extLst>
        </c:ser>
        <c:ser>
          <c:idx val="1"/>
          <c:order val="1"/>
          <c:tx>
            <c:v>Mode 2</c:v>
          </c:tx>
          <c:spPr>
            <a:ln w="19050" cap="rnd">
              <a:solidFill>
                <a:schemeClr val="accent2"/>
              </a:solidFill>
              <a:round/>
            </a:ln>
            <a:effectLst/>
          </c:spPr>
          <c:marker>
            <c:symbol val="none"/>
          </c:marker>
          <c:xVal>
            <c:numRef>
              <c:f>'FFM Raw Data'!$G$3:$G$24</c:f>
              <c:numCache>
                <c:formatCode>General</c:formatCode>
                <c:ptCount val="22"/>
                <c:pt idx="0">
                  <c:v>12.063499999999999</c:v>
                </c:pt>
                <c:pt idx="1">
                  <c:v>12.126799999999999</c:v>
                </c:pt>
                <c:pt idx="2">
                  <c:v>12.190099999999999</c:v>
                </c:pt>
                <c:pt idx="3">
                  <c:v>12.316700000000001</c:v>
                </c:pt>
                <c:pt idx="4">
                  <c:v>12.468620000000001</c:v>
                </c:pt>
                <c:pt idx="5">
                  <c:v>12.60788</c:v>
                </c:pt>
                <c:pt idx="6">
                  <c:v>12.734480000000001</c:v>
                </c:pt>
                <c:pt idx="7">
                  <c:v>12.911719999999999</c:v>
                </c:pt>
                <c:pt idx="8">
                  <c:v>13.1396</c:v>
                </c:pt>
                <c:pt idx="9">
                  <c:v>13.36748</c:v>
                </c:pt>
                <c:pt idx="10">
                  <c:v>13.60802</c:v>
                </c:pt>
                <c:pt idx="11">
                  <c:v>13.772599999999999</c:v>
                </c:pt>
                <c:pt idx="12">
                  <c:v>13.911859999999999</c:v>
                </c:pt>
                <c:pt idx="13">
                  <c:v>14.051120000000001</c:v>
                </c:pt>
                <c:pt idx="14">
                  <c:v>14.13974</c:v>
                </c:pt>
                <c:pt idx="15">
                  <c:v>14.380280000000001</c:v>
                </c:pt>
                <c:pt idx="16">
                  <c:v>14.570180000000001</c:v>
                </c:pt>
                <c:pt idx="17">
                  <c:v>14.861359999999999</c:v>
                </c:pt>
                <c:pt idx="18">
                  <c:v>15.00062</c:v>
                </c:pt>
                <c:pt idx="19">
                  <c:v>15.00062</c:v>
                </c:pt>
                <c:pt idx="20">
                  <c:v>15.00062</c:v>
                </c:pt>
                <c:pt idx="21">
                  <c:v>15.00062</c:v>
                </c:pt>
              </c:numCache>
            </c:numRef>
          </c:xVal>
          <c:yVal>
            <c:numRef>
              <c:f>'FFM Raw Data'!$H$3:$H$24</c:f>
              <c:numCache>
                <c:formatCode>General</c:formatCode>
                <c:ptCount val="22"/>
                <c:pt idx="0">
                  <c:v>2.5999999999992696E-4</c:v>
                </c:pt>
                <c:pt idx="1">
                  <c:v>0.22151999999999994</c:v>
                </c:pt>
                <c:pt idx="2">
                  <c:v>0.45979999999999954</c:v>
                </c:pt>
                <c:pt idx="3">
                  <c:v>0.59595999999999982</c:v>
                </c:pt>
                <c:pt idx="4">
                  <c:v>0.75764999999999993</c:v>
                </c:pt>
                <c:pt idx="5">
                  <c:v>0.85125999999999991</c:v>
                </c:pt>
                <c:pt idx="6">
                  <c:v>0.92784999999999984</c:v>
                </c:pt>
                <c:pt idx="7">
                  <c:v>0.97039999999999971</c:v>
                </c:pt>
                <c:pt idx="8">
                  <c:v>0.76616000000000017</c:v>
                </c:pt>
                <c:pt idx="9">
                  <c:v>0.58745000000000003</c:v>
                </c:pt>
                <c:pt idx="10">
                  <c:v>0.40873999999999988</c:v>
                </c:pt>
                <c:pt idx="11">
                  <c:v>0.34066000000000018</c:v>
                </c:pt>
                <c:pt idx="12">
                  <c:v>0.28108999999999984</c:v>
                </c:pt>
                <c:pt idx="13">
                  <c:v>0.27258000000000004</c:v>
                </c:pt>
                <c:pt idx="14">
                  <c:v>0.24704999999999977</c:v>
                </c:pt>
                <c:pt idx="15">
                  <c:v>0.18747999999999987</c:v>
                </c:pt>
                <c:pt idx="16">
                  <c:v>0.13641999999999976</c:v>
                </c:pt>
                <c:pt idx="17">
                  <c:v>9.3869999999999898E-2</c:v>
                </c:pt>
                <c:pt idx="18">
                  <c:v>7.6849999999999863E-2</c:v>
                </c:pt>
                <c:pt idx="19">
                  <c:v>7.6849999999999863E-2</c:v>
                </c:pt>
                <c:pt idx="20">
                  <c:v>7.6849999999999863E-2</c:v>
                </c:pt>
                <c:pt idx="21">
                  <c:v>7.6849999999999863E-2</c:v>
                </c:pt>
              </c:numCache>
            </c:numRef>
          </c:yVal>
          <c:smooth val="1"/>
          <c:extLst>
            <c:ext xmlns:c16="http://schemas.microsoft.com/office/drawing/2014/chart" uri="{C3380CC4-5D6E-409C-BE32-E72D297353CC}">
              <c16:uniqueId val="{00000001-0ECA-844C-8B0D-2B0708472729}"/>
            </c:ext>
          </c:extLst>
        </c:ser>
        <c:ser>
          <c:idx val="2"/>
          <c:order val="2"/>
          <c:tx>
            <c:v>Mode 3</c:v>
          </c:tx>
          <c:spPr>
            <a:ln w="19050" cap="rnd">
              <a:solidFill>
                <a:schemeClr val="accent3"/>
              </a:solidFill>
              <a:round/>
            </a:ln>
            <a:effectLst/>
          </c:spPr>
          <c:marker>
            <c:symbol val="none"/>
          </c:marker>
          <c:xVal>
            <c:numRef>
              <c:f>'FFM Raw Data'!$K$3:$K$14</c:f>
              <c:numCache>
                <c:formatCode>General</c:formatCode>
                <c:ptCount val="12"/>
                <c:pt idx="0">
                  <c:v>12.68384</c:v>
                </c:pt>
                <c:pt idx="1">
                  <c:v>13.49408</c:v>
                </c:pt>
                <c:pt idx="2">
                  <c:v>13.88654</c:v>
                </c:pt>
                <c:pt idx="3">
                  <c:v>14.051120000000001</c:v>
                </c:pt>
                <c:pt idx="4">
                  <c:v>14.316980000000001</c:v>
                </c:pt>
                <c:pt idx="5">
                  <c:v>14.570180000000001</c:v>
                </c:pt>
                <c:pt idx="6">
                  <c:v>14.81072</c:v>
                </c:pt>
                <c:pt idx="7">
                  <c:v>14.88668</c:v>
                </c:pt>
                <c:pt idx="8">
                  <c:v>15.253819999999999</c:v>
                </c:pt>
                <c:pt idx="9">
                  <c:v>15.507019999999999</c:v>
                </c:pt>
                <c:pt idx="10">
                  <c:v>15.74756</c:v>
                </c:pt>
                <c:pt idx="11">
                  <c:v>15.95012</c:v>
                </c:pt>
              </c:numCache>
            </c:numRef>
          </c:xVal>
          <c:yVal>
            <c:numRef>
              <c:f>'FFM Raw Data'!$L$3:$L$14</c:f>
              <c:numCache>
                <c:formatCode>General</c:formatCode>
                <c:ptCount val="12"/>
                <c:pt idx="0">
                  <c:v>3.4299999999999553E-2</c:v>
                </c:pt>
                <c:pt idx="1">
                  <c:v>-1.6760000000000108E-2</c:v>
                </c:pt>
                <c:pt idx="2">
                  <c:v>-3.3780000000000143E-2</c:v>
                </c:pt>
                <c:pt idx="3">
                  <c:v>-5.0799999999999734E-2</c:v>
                </c:pt>
                <c:pt idx="4">
                  <c:v>-5.0799999999999734E-2</c:v>
                </c:pt>
                <c:pt idx="5">
                  <c:v>-3.3780000000000143E-2</c:v>
                </c:pt>
                <c:pt idx="6">
                  <c:v>-4.2289999999999939E-2</c:v>
                </c:pt>
                <c:pt idx="7">
                  <c:v>-5.0799999999999734E-2</c:v>
                </c:pt>
                <c:pt idx="8">
                  <c:v>-5.9309999999999974E-2</c:v>
                </c:pt>
                <c:pt idx="9">
                  <c:v>-4.2289999999999939E-2</c:v>
                </c:pt>
                <c:pt idx="10">
                  <c:v>-3.3780000000000143E-2</c:v>
                </c:pt>
                <c:pt idx="11">
                  <c:v>-3.3780000000000143E-2</c:v>
                </c:pt>
              </c:numCache>
            </c:numRef>
          </c:yVal>
          <c:smooth val="1"/>
          <c:extLst>
            <c:ext xmlns:c16="http://schemas.microsoft.com/office/drawing/2014/chart" uri="{C3380CC4-5D6E-409C-BE32-E72D297353CC}">
              <c16:uniqueId val="{00000002-0ECA-844C-8B0D-2B0708472729}"/>
            </c:ext>
          </c:extLst>
        </c:ser>
        <c:dLbls>
          <c:showLegendKey val="0"/>
          <c:showVal val="0"/>
          <c:showCatName val="0"/>
          <c:showSerName val="0"/>
          <c:showPercent val="0"/>
          <c:showBubbleSize val="0"/>
        </c:dLbls>
        <c:axId val="373359264"/>
        <c:axId val="373470000"/>
      </c:scatterChart>
      <c:valAx>
        <c:axId val="373359264"/>
        <c:scaling>
          <c:orientation val="minMax"/>
          <c:max val="15"/>
          <c:min val="1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 UTC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470000"/>
        <c:crosses val="autoZero"/>
        <c:crossBetween val="midCat"/>
        <c:majorUnit val="1"/>
        <c:minorUnit val="0.25"/>
      </c:valAx>
      <c:valAx>
        <c:axId val="3734700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Frequency</a:t>
                </a:r>
                <a:r>
                  <a:rPr lang="en-US" baseline="0"/>
                  <a:t> Deviation - Hz</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359264"/>
        <c:crosses val="autoZero"/>
        <c:crossBetween val="midCat"/>
        <c:majorUnit val="0.1"/>
        <c:minorUnit val="5.000000000000001E-2"/>
      </c:valAx>
      <c:spPr>
        <a:noFill/>
        <a:ln>
          <a:noFill/>
        </a:ln>
        <a:effectLst/>
      </c:spPr>
    </c:plotArea>
    <c:legend>
      <c:legendPos val="b"/>
      <c:layout>
        <c:manualLayout>
          <c:xMode val="edge"/>
          <c:yMode val="edge"/>
          <c:x val="0.27743126793656381"/>
          <c:y val="0.91638994866424794"/>
          <c:w val="0.46495656420728732"/>
          <c:h val="8.360993422438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0" baseline="0" dirty="0">
                <a:effectLst/>
              </a:rPr>
              <a:t>WA5FRF 10/01/19 Festival of Frequency Measurements</a:t>
            </a:r>
            <a:endParaRPr lang="en-US" sz="1200" dirty="0">
              <a:effectLst/>
            </a:endParaRPr>
          </a:p>
          <a:p>
            <a:pPr>
              <a:defRPr/>
            </a:pPr>
            <a:r>
              <a:rPr lang="en-US" dirty="0"/>
              <a:t>F2 Layer</a:t>
            </a:r>
            <a:r>
              <a:rPr lang="en-US" baseline="0" dirty="0"/>
              <a:t> Heights Computed from 1 and 2 Hop Doppler Data</a:t>
            </a:r>
          </a:p>
          <a:p>
            <a:pPr>
              <a:defRPr/>
            </a:pPr>
            <a:r>
              <a:rPr lang="en-US" baseline="0" dirty="0"/>
              <a:t>Using 300 km Nighttime Start Height - km</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1 Hop Mode</c:v>
          </c:tx>
          <c:spPr>
            <a:ln w="19050" cap="rnd">
              <a:solidFill>
                <a:schemeClr val="accent1"/>
              </a:solidFill>
              <a:round/>
            </a:ln>
            <a:effectLst/>
          </c:spPr>
          <c:marker>
            <c:symbol val="none"/>
          </c:marker>
          <c:xVal>
            <c:numRef>
              <c:f>Sheet1!$C$3:$C$54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Sheet1!$K$3:$K$54</c:f>
              <c:numCache>
                <c:formatCode>0</c:formatCode>
                <c:ptCount val="52"/>
                <c:pt idx="0">
                  <c:v>299.59514348533759</c:v>
                </c:pt>
                <c:pt idx="1">
                  <c:v>303.08728266999202</c:v>
                </c:pt>
                <c:pt idx="2">
                  <c:v>305.57503175319022</c:v>
                </c:pt>
                <c:pt idx="3">
                  <c:v>310.05339250381138</c:v>
                </c:pt>
                <c:pt idx="4">
                  <c:v>311.11913151858505</c:v>
                </c:pt>
                <c:pt idx="5">
                  <c:v>310.4193154361879</c:v>
                </c:pt>
                <c:pt idx="6">
                  <c:v>309.46785847591326</c:v>
                </c:pt>
                <c:pt idx="7">
                  <c:v>308.48513133385421</c:v>
                </c:pt>
                <c:pt idx="8">
                  <c:v>308.75640743080777</c:v>
                </c:pt>
                <c:pt idx="9">
                  <c:v>311.01024766397438</c:v>
                </c:pt>
                <c:pt idx="10">
                  <c:v>313.99795496050712</c:v>
                </c:pt>
                <c:pt idx="11">
                  <c:v>316.84010181189581</c:v>
                </c:pt>
                <c:pt idx="12">
                  <c:v>320.48896486459796</c:v>
                </c:pt>
                <c:pt idx="13">
                  <c:v>324.35706799741962</c:v>
                </c:pt>
                <c:pt idx="14">
                  <c:v>324.89072019627901</c:v>
                </c:pt>
                <c:pt idx="15">
                  <c:v>324.7272552758958</c:v>
                </c:pt>
                <c:pt idx="16">
                  <c:v>323.8499015349189</c:v>
                </c:pt>
                <c:pt idx="17">
                  <c:v>323.08007686311828</c:v>
                </c:pt>
                <c:pt idx="18">
                  <c:v>321.8612981675883</c:v>
                </c:pt>
                <c:pt idx="19">
                  <c:v>321.12574076394054</c:v>
                </c:pt>
                <c:pt idx="20">
                  <c:v>321.71205909530454</c:v>
                </c:pt>
                <c:pt idx="21">
                  <c:v>323.00146496355234</c:v>
                </c:pt>
                <c:pt idx="22">
                  <c:v>324.47719873426183</c:v>
                </c:pt>
                <c:pt idx="23">
                  <c:v>327.52233155992161</c:v>
                </c:pt>
                <c:pt idx="24">
                  <c:v>331.54723279392141</c:v>
                </c:pt>
                <c:pt idx="25">
                  <c:v>334.48703925748265</c:v>
                </c:pt>
                <c:pt idx="26">
                  <c:v>336.83492836130034</c:v>
                </c:pt>
                <c:pt idx="27">
                  <c:v>340.21491125907767</c:v>
                </c:pt>
                <c:pt idx="28">
                  <c:v>340.20701283127988</c:v>
                </c:pt>
                <c:pt idx="29">
                  <c:v>337.56929827379116</c:v>
                </c:pt>
                <c:pt idx="30">
                  <c:v>331.69486030793598</c:v>
                </c:pt>
                <c:pt idx="31">
                  <c:v>324.70415226950036</c:v>
                </c:pt>
                <c:pt idx="32">
                  <c:v>309.25469653029904</c:v>
                </c:pt>
                <c:pt idx="33">
                  <c:v>293.84098418146721</c:v>
                </c:pt>
                <c:pt idx="34">
                  <c:v>287.72013275131792</c:v>
                </c:pt>
                <c:pt idx="35">
                  <c:v>260.0770234704197</c:v>
                </c:pt>
                <c:pt idx="36">
                  <c:v>256.95084440801287</c:v>
                </c:pt>
                <c:pt idx="37">
                  <c:v>252.92918468956685</c:v>
                </c:pt>
                <c:pt idx="38">
                  <c:v>249.05240513264874</c:v>
                </c:pt>
                <c:pt idx="39">
                  <c:v>244.55768994616065</c:v>
                </c:pt>
                <c:pt idx="40">
                  <c:v>239.37914843670788</c:v>
                </c:pt>
                <c:pt idx="41">
                  <c:v>216.12410946309512</c:v>
                </c:pt>
                <c:pt idx="42">
                  <c:v>211.72649831039013</c:v>
                </c:pt>
                <c:pt idx="43">
                  <c:v>202.91394542838128</c:v>
                </c:pt>
                <c:pt idx="44">
                  <c:v>194.05023046795074</c:v>
                </c:pt>
                <c:pt idx="45">
                  <c:v>189.13676014829184</c:v>
                </c:pt>
                <c:pt idx="46">
                  <c:v>186.8506608194281</c:v>
                </c:pt>
                <c:pt idx="47">
                  <c:v>185.15503237139683</c:v>
                </c:pt>
                <c:pt idx="48">
                  <c:v>182.91628747432023</c:v>
                </c:pt>
                <c:pt idx="49">
                  <c:v>183.26100189581493</c:v>
                </c:pt>
                <c:pt idx="50">
                  <c:v>184.70624757330216</c:v>
                </c:pt>
                <c:pt idx="51">
                  <c:v>187.05676216835229</c:v>
                </c:pt>
              </c:numCache>
            </c:numRef>
          </c:yVal>
          <c:smooth val="1"/>
          <c:extLst>
            <c:ext xmlns:c16="http://schemas.microsoft.com/office/drawing/2014/chart" uri="{C3380CC4-5D6E-409C-BE32-E72D297353CC}">
              <c16:uniqueId val="{00000000-E660-584A-A5D6-851316EA4F13}"/>
            </c:ext>
          </c:extLst>
        </c:ser>
        <c:ser>
          <c:idx val="1"/>
          <c:order val="1"/>
          <c:tx>
            <c:v>2-Hop Mode</c:v>
          </c:tx>
          <c:spPr>
            <a:ln w="19050" cap="rnd">
              <a:solidFill>
                <a:schemeClr val="accent2"/>
              </a:solidFill>
              <a:round/>
            </a:ln>
            <a:effectLst/>
          </c:spPr>
          <c:marker>
            <c:symbol val="none"/>
          </c:marker>
          <c:xVal>
            <c:numRef>
              <c:f>'2 hop mode'!$C$3:$C$21</c:f>
              <c:numCache>
                <c:formatCode>General</c:formatCode>
                <c:ptCount val="19"/>
                <c:pt idx="0">
                  <c:v>12.063499999999999</c:v>
                </c:pt>
                <c:pt idx="1">
                  <c:v>12.126799999999999</c:v>
                </c:pt>
                <c:pt idx="2">
                  <c:v>12.190099999999999</c:v>
                </c:pt>
                <c:pt idx="3">
                  <c:v>12.316700000000001</c:v>
                </c:pt>
                <c:pt idx="4">
                  <c:v>12.468620000000001</c:v>
                </c:pt>
                <c:pt idx="5">
                  <c:v>12.60788</c:v>
                </c:pt>
                <c:pt idx="6">
                  <c:v>12.734480000000001</c:v>
                </c:pt>
                <c:pt idx="7">
                  <c:v>12.911719999999999</c:v>
                </c:pt>
                <c:pt idx="8">
                  <c:v>13.1396</c:v>
                </c:pt>
                <c:pt idx="9">
                  <c:v>13.36748</c:v>
                </c:pt>
                <c:pt idx="10">
                  <c:v>13.60802</c:v>
                </c:pt>
                <c:pt idx="11">
                  <c:v>13.772599999999999</c:v>
                </c:pt>
                <c:pt idx="12">
                  <c:v>13.911859999999999</c:v>
                </c:pt>
                <c:pt idx="13">
                  <c:v>14.051120000000001</c:v>
                </c:pt>
                <c:pt idx="14">
                  <c:v>14.13974</c:v>
                </c:pt>
                <c:pt idx="15">
                  <c:v>14.380280000000001</c:v>
                </c:pt>
                <c:pt idx="16">
                  <c:v>14.570180000000001</c:v>
                </c:pt>
                <c:pt idx="17">
                  <c:v>14.861359999999999</c:v>
                </c:pt>
                <c:pt idx="18">
                  <c:v>15.00062</c:v>
                </c:pt>
              </c:numCache>
            </c:numRef>
          </c:xVal>
          <c:yVal>
            <c:numRef>
              <c:f>'2 hop mode'!$K$3:$K$21</c:f>
              <c:numCache>
                <c:formatCode>0</c:formatCode>
                <c:ptCount val="19"/>
                <c:pt idx="0">
                  <c:v>299.90998649594849</c:v>
                </c:pt>
                <c:pt idx="1">
                  <c:v>299.33904984767702</c:v>
                </c:pt>
                <c:pt idx="2">
                  <c:v>297.58127041570407</c:v>
                </c:pt>
                <c:pt idx="3">
                  <c:v>292.09592750128706</c:v>
                </c:pt>
                <c:pt idx="4">
                  <c:v>283.53898048204456</c:v>
                </c:pt>
                <c:pt idx="5">
                  <c:v>274.03966269626306</c:v>
                </c:pt>
                <c:pt idx="6">
                  <c:v>264.2858915693152</c:v>
                </c:pt>
                <c:pt idx="7">
                  <c:v>249.28205490301357</c:v>
                </c:pt>
                <c:pt idx="8">
                  <c:v>230.8453461750027</c:v>
                </c:pt>
                <c:pt idx="9">
                  <c:v>215.74987724825334</c:v>
                </c:pt>
                <c:pt idx="10">
                  <c:v>203.48625882898125</c:v>
                </c:pt>
                <c:pt idx="11">
                  <c:v>196.95937377877109</c:v>
                </c:pt>
                <c:pt idx="12">
                  <c:v>192.27946730483427</c:v>
                </c:pt>
                <c:pt idx="13">
                  <c:v>188.03843633258759</c:v>
                </c:pt>
                <c:pt idx="14">
                  <c:v>185.4704187211575</c:v>
                </c:pt>
                <c:pt idx="15">
                  <c:v>179.53729708287779</c:v>
                </c:pt>
                <c:pt idx="16">
                  <c:v>175.97346742263625</c:v>
                </c:pt>
                <c:pt idx="17">
                  <c:v>172.02238793856287</c:v>
                </c:pt>
                <c:pt idx="18">
                  <c:v>170.60418545803515</c:v>
                </c:pt>
              </c:numCache>
            </c:numRef>
          </c:yVal>
          <c:smooth val="1"/>
          <c:extLst>
            <c:ext xmlns:c16="http://schemas.microsoft.com/office/drawing/2014/chart" uri="{C3380CC4-5D6E-409C-BE32-E72D297353CC}">
              <c16:uniqueId val="{00000001-E660-584A-A5D6-851316EA4F13}"/>
            </c:ext>
          </c:extLst>
        </c:ser>
        <c:dLbls>
          <c:showLegendKey val="0"/>
          <c:showVal val="0"/>
          <c:showCatName val="0"/>
          <c:showSerName val="0"/>
          <c:showPercent val="0"/>
          <c:showBubbleSize val="0"/>
        </c:dLbls>
        <c:axId val="421150896"/>
        <c:axId val="421152576"/>
      </c:scatterChart>
      <c:valAx>
        <c:axId val="421150896"/>
        <c:scaling>
          <c:orientation val="minMax"/>
          <c:max val="15"/>
          <c:min val="1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UTC 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152576"/>
        <c:crossesAt val="-15"/>
        <c:crossBetween val="midCat"/>
        <c:majorUnit val="1"/>
        <c:minorUnit val="0.25"/>
      </c:valAx>
      <c:valAx>
        <c:axId val="421152576"/>
        <c:scaling>
          <c:orientation val="minMax"/>
          <c:max val="4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Computed</a:t>
                </a:r>
                <a:r>
                  <a:rPr lang="en-US" baseline="0"/>
                  <a:t> Layer Height - km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150896"/>
        <c:crosses val="autoZero"/>
        <c:crossBetween val="midCat"/>
        <c:majorUnit val="5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1 Hop Mode</c:v>
          </c:tx>
          <c:spPr>
            <a:ln w="19050" cap="rnd">
              <a:solidFill>
                <a:schemeClr val="accent1"/>
              </a:solidFill>
              <a:round/>
            </a:ln>
            <a:effectLst/>
          </c:spPr>
          <c:marker>
            <c:symbol val="none"/>
          </c:marker>
          <c:xVal>
            <c:numRef>
              <c:f>Sheet1!$C$3:$C$54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Sheet1!$K$3:$K$54</c:f>
              <c:numCache>
                <c:formatCode>0</c:formatCode>
                <c:ptCount val="52"/>
                <c:pt idx="0">
                  <c:v>299.59514348533759</c:v>
                </c:pt>
                <c:pt idx="1">
                  <c:v>303.08728266999202</c:v>
                </c:pt>
                <c:pt idx="2">
                  <c:v>305.57503175319022</c:v>
                </c:pt>
                <c:pt idx="3">
                  <c:v>310.05339250381138</c:v>
                </c:pt>
                <c:pt idx="4">
                  <c:v>311.11913151858505</c:v>
                </c:pt>
                <c:pt idx="5">
                  <c:v>310.4193154361879</c:v>
                </c:pt>
                <c:pt idx="6">
                  <c:v>309.46785847591326</c:v>
                </c:pt>
                <c:pt idx="7">
                  <c:v>308.48513133385421</c:v>
                </c:pt>
                <c:pt idx="8">
                  <c:v>308.75640743080777</c:v>
                </c:pt>
                <c:pt idx="9">
                  <c:v>311.01024766397438</c:v>
                </c:pt>
                <c:pt idx="10">
                  <c:v>313.99795496050712</c:v>
                </c:pt>
                <c:pt idx="11">
                  <c:v>316.84010181189581</c:v>
                </c:pt>
                <c:pt idx="12">
                  <c:v>320.48896486459796</c:v>
                </c:pt>
                <c:pt idx="13">
                  <c:v>324.35706799741962</c:v>
                </c:pt>
                <c:pt idx="14">
                  <c:v>324.89072019627901</c:v>
                </c:pt>
                <c:pt idx="15">
                  <c:v>324.7272552758958</c:v>
                </c:pt>
                <c:pt idx="16">
                  <c:v>323.8499015349189</c:v>
                </c:pt>
                <c:pt idx="17">
                  <c:v>323.08007686311828</c:v>
                </c:pt>
                <c:pt idx="18">
                  <c:v>321.8612981675883</c:v>
                </c:pt>
                <c:pt idx="19">
                  <c:v>321.12574076394054</c:v>
                </c:pt>
                <c:pt idx="20">
                  <c:v>321.71205909530454</c:v>
                </c:pt>
                <c:pt idx="21">
                  <c:v>323.00146496355234</c:v>
                </c:pt>
                <c:pt idx="22">
                  <c:v>324.47719873426183</c:v>
                </c:pt>
                <c:pt idx="23">
                  <c:v>327.52233155992161</c:v>
                </c:pt>
                <c:pt idx="24">
                  <c:v>331.54723279392141</c:v>
                </c:pt>
                <c:pt idx="25">
                  <c:v>334.48703925748265</c:v>
                </c:pt>
                <c:pt idx="26">
                  <c:v>336.83492836130034</c:v>
                </c:pt>
                <c:pt idx="27">
                  <c:v>340.21491125907767</c:v>
                </c:pt>
                <c:pt idx="28">
                  <c:v>340.20701283127988</c:v>
                </c:pt>
                <c:pt idx="29">
                  <c:v>337.56929827379116</c:v>
                </c:pt>
                <c:pt idx="30">
                  <c:v>331.69486030793598</c:v>
                </c:pt>
                <c:pt idx="31">
                  <c:v>324.70415226950036</c:v>
                </c:pt>
                <c:pt idx="32">
                  <c:v>309.25469653029904</c:v>
                </c:pt>
                <c:pt idx="33">
                  <c:v>293.84098418146721</c:v>
                </c:pt>
                <c:pt idx="34">
                  <c:v>287.72013275131792</c:v>
                </c:pt>
                <c:pt idx="35">
                  <c:v>260.0770234704197</c:v>
                </c:pt>
                <c:pt idx="36">
                  <c:v>256.95084440801287</c:v>
                </c:pt>
                <c:pt idx="37">
                  <c:v>252.92918468956685</c:v>
                </c:pt>
                <c:pt idx="38">
                  <c:v>249.05240513264874</c:v>
                </c:pt>
                <c:pt idx="39">
                  <c:v>244.55768994616065</c:v>
                </c:pt>
                <c:pt idx="40">
                  <c:v>239.37914843670788</c:v>
                </c:pt>
                <c:pt idx="41">
                  <c:v>216.12410946309512</c:v>
                </c:pt>
                <c:pt idx="42">
                  <c:v>211.72649831039013</c:v>
                </c:pt>
                <c:pt idx="43">
                  <c:v>202.91394542838128</c:v>
                </c:pt>
                <c:pt idx="44">
                  <c:v>194.05023046795074</c:v>
                </c:pt>
                <c:pt idx="45">
                  <c:v>189.13676014829184</c:v>
                </c:pt>
                <c:pt idx="46">
                  <c:v>186.8506608194281</c:v>
                </c:pt>
                <c:pt idx="47">
                  <c:v>185.15503237139683</c:v>
                </c:pt>
                <c:pt idx="48">
                  <c:v>182.91628747432023</c:v>
                </c:pt>
                <c:pt idx="49">
                  <c:v>183.26100189581493</c:v>
                </c:pt>
                <c:pt idx="50">
                  <c:v>184.70624757330216</c:v>
                </c:pt>
                <c:pt idx="51">
                  <c:v>187.05676216835229</c:v>
                </c:pt>
              </c:numCache>
            </c:numRef>
          </c:yVal>
          <c:smooth val="1"/>
          <c:extLst>
            <c:ext xmlns:c16="http://schemas.microsoft.com/office/drawing/2014/chart" uri="{C3380CC4-5D6E-409C-BE32-E72D297353CC}">
              <c16:uniqueId val="{00000000-CD87-DE4E-8DF3-52D0AD42ED4E}"/>
            </c:ext>
          </c:extLst>
        </c:ser>
        <c:ser>
          <c:idx val="1"/>
          <c:order val="1"/>
          <c:tx>
            <c:v>2-Hop Mode</c:v>
          </c:tx>
          <c:spPr>
            <a:ln w="19050" cap="rnd">
              <a:solidFill>
                <a:schemeClr val="accent2"/>
              </a:solidFill>
              <a:round/>
            </a:ln>
            <a:effectLst/>
          </c:spPr>
          <c:marker>
            <c:symbol val="none"/>
          </c:marker>
          <c:xVal>
            <c:numRef>
              <c:f>'2 hop mode'!$C$3:$C$21</c:f>
              <c:numCache>
                <c:formatCode>General</c:formatCode>
                <c:ptCount val="19"/>
                <c:pt idx="0">
                  <c:v>12.063499999999999</c:v>
                </c:pt>
                <c:pt idx="1">
                  <c:v>12.126799999999999</c:v>
                </c:pt>
                <c:pt idx="2">
                  <c:v>12.190099999999999</c:v>
                </c:pt>
                <c:pt idx="3">
                  <c:v>12.316700000000001</c:v>
                </c:pt>
                <c:pt idx="4">
                  <c:v>12.468620000000001</c:v>
                </c:pt>
                <c:pt idx="5">
                  <c:v>12.60788</c:v>
                </c:pt>
                <c:pt idx="6">
                  <c:v>12.734480000000001</c:v>
                </c:pt>
                <c:pt idx="7">
                  <c:v>12.911719999999999</c:v>
                </c:pt>
                <c:pt idx="8">
                  <c:v>13.1396</c:v>
                </c:pt>
                <c:pt idx="9">
                  <c:v>13.36748</c:v>
                </c:pt>
                <c:pt idx="10">
                  <c:v>13.60802</c:v>
                </c:pt>
                <c:pt idx="11">
                  <c:v>13.772599999999999</c:v>
                </c:pt>
                <c:pt idx="12">
                  <c:v>13.911859999999999</c:v>
                </c:pt>
                <c:pt idx="13">
                  <c:v>14.051120000000001</c:v>
                </c:pt>
                <c:pt idx="14">
                  <c:v>14.13974</c:v>
                </c:pt>
                <c:pt idx="15">
                  <c:v>14.380280000000001</c:v>
                </c:pt>
                <c:pt idx="16">
                  <c:v>14.570180000000001</c:v>
                </c:pt>
                <c:pt idx="17">
                  <c:v>14.861359999999999</c:v>
                </c:pt>
                <c:pt idx="18">
                  <c:v>15.00062</c:v>
                </c:pt>
              </c:numCache>
            </c:numRef>
          </c:xVal>
          <c:yVal>
            <c:numRef>
              <c:f>'2 hop mode'!$K$3:$K$21</c:f>
              <c:numCache>
                <c:formatCode>0</c:formatCode>
                <c:ptCount val="19"/>
                <c:pt idx="0">
                  <c:v>299.90998649594849</c:v>
                </c:pt>
                <c:pt idx="1">
                  <c:v>299.33904984767702</c:v>
                </c:pt>
                <c:pt idx="2">
                  <c:v>297.58127041570407</c:v>
                </c:pt>
                <c:pt idx="3">
                  <c:v>292.09592750128706</c:v>
                </c:pt>
                <c:pt idx="4">
                  <c:v>283.53898048204456</c:v>
                </c:pt>
                <c:pt idx="5">
                  <c:v>274.03966269626306</c:v>
                </c:pt>
                <c:pt idx="6">
                  <c:v>264.2858915693152</c:v>
                </c:pt>
                <c:pt idx="7">
                  <c:v>249.28205490301357</c:v>
                </c:pt>
                <c:pt idx="8">
                  <c:v>230.8453461750027</c:v>
                </c:pt>
                <c:pt idx="9">
                  <c:v>215.74987724825334</c:v>
                </c:pt>
                <c:pt idx="10">
                  <c:v>203.48625882898125</c:v>
                </c:pt>
                <c:pt idx="11">
                  <c:v>196.95937377877109</c:v>
                </c:pt>
                <c:pt idx="12">
                  <c:v>192.27946730483427</c:v>
                </c:pt>
                <c:pt idx="13">
                  <c:v>188.03843633258759</c:v>
                </c:pt>
                <c:pt idx="14">
                  <c:v>185.4704187211575</c:v>
                </c:pt>
                <c:pt idx="15">
                  <c:v>179.53729708287779</c:v>
                </c:pt>
                <c:pt idx="16">
                  <c:v>175.97346742263625</c:v>
                </c:pt>
                <c:pt idx="17">
                  <c:v>172.02238793856287</c:v>
                </c:pt>
                <c:pt idx="18">
                  <c:v>170.60418545803515</c:v>
                </c:pt>
              </c:numCache>
            </c:numRef>
          </c:yVal>
          <c:smooth val="1"/>
          <c:extLst>
            <c:ext xmlns:c16="http://schemas.microsoft.com/office/drawing/2014/chart" uri="{C3380CC4-5D6E-409C-BE32-E72D297353CC}">
              <c16:uniqueId val="{00000001-CD87-DE4E-8DF3-52D0AD42ED4E}"/>
            </c:ext>
          </c:extLst>
        </c:ser>
        <c:dLbls>
          <c:showLegendKey val="0"/>
          <c:showVal val="0"/>
          <c:showCatName val="0"/>
          <c:showSerName val="0"/>
          <c:showPercent val="0"/>
          <c:showBubbleSize val="0"/>
        </c:dLbls>
        <c:axId val="421150896"/>
        <c:axId val="421152576"/>
      </c:scatterChart>
      <c:valAx>
        <c:axId val="421150896"/>
        <c:scaling>
          <c:orientation val="minMax"/>
          <c:max val="15"/>
          <c:min val="1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152576"/>
        <c:crossesAt val="-15"/>
        <c:crossBetween val="midCat"/>
        <c:majorUnit val="1"/>
        <c:minorUnit val="0.25"/>
      </c:valAx>
      <c:valAx>
        <c:axId val="421152576"/>
        <c:scaling>
          <c:orientation val="minMax"/>
          <c:max val="35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Computed</a:t>
                </a:r>
                <a:r>
                  <a:rPr lang="en-US" baseline="0"/>
                  <a:t> Layer Height - km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150896"/>
        <c:crosses val="autoZero"/>
        <c:crossBetween val="midCat"/>
        <c:majorUnit val="5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Effect of Frequency</a:t>
            </a:r>
            <a:r>
              <a:rPr lang="en-US" baseline="0"/>
              <a:t> Calibration  on</a:t>
            </a:r>
            <a:endParaRPr lang="en-US"/>
          </a:p>
          <a:p>
            <a:pPr>
              <a:defRPr/>
            </a:pPr>
            <a:r>
              <a:rPr lang="en-US"/>
              <a:t>Layer</a:t>
            </a:r>
            <a:r>
              <a:rPr lang="en-US" baseline="0"/>
              <a:t> Height Computed from Doppler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5"/>
          <c:order val="0"/>
          <c:tx>
            <c:strRef>
              <c:f>'Freq Cal Study'!$K$1:$K$2</c:f>
              <c:strCache>
                <c:ptCount val="2"/>
                <c:pt idx="0">
                  <c:v>WWV Cal </c:v>
                </c:pt>
                <c:pt idx="1">
                  <c:v>-0.02 Hz</c:v>
                </c:pt>
              </c:strCache>
            </c:strRef>
          </c:tx>
          <c:spPr>
            <a:ln w="19050" cap="rnd">
              <a:solidFill>
                <a:schemeClr val="accent6"/>
              </a:solidFill>
              <a:round/>
            </a:ln>
            <a:effectLst/>
          </c:spPr>
          <c:marker>
            <c:symbol val="none"/>
          </c:marker>
          <c:xVal>
            <c:numRef>
              <c:f>'Freq Cal Study'!$C$3:$C$54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'Freq Cal Study'!$K$3:$K$54</c:f>
              <c:numCache>
                <c:formatCode>0</c:formatCode>
                <c:ptCount val="52"/>
                <c:pt idx="0">
                  <c:v>299.59514348533759</c:v>
                </c:pt>
                <c:pt idx="1">
                  <c:v>303.42092240434556</c:v>
                </c:pt>
                <c:pt idx="2">
                  <c:v>306.17130772775988</c:v>
                </c:pt>
                <c:pt idx="3">
                  <c:v>311.29607832289815</c:v>
                </c:pt>
                <c:pt idx="4">
                  <c:v>312.81384106648517</c:v>
                </c:pt>
                <c:pt idx="5">
                  <c:v>312.44279408349394</c:v>
                </c:pt>
                <c:pt idx="6">
                  <c:v>311.7573958646359</c:v>
                </c:pt>
                <c:pt idx="7">
                  <c:v>311.10743772985325</c:v>
                </c:pt>
                <c:pt idx="8">
                  <c:v>312.02909067339976</c:v>
                </c:pt>
                <c:pt idx="9">
                  <c:v>314.65208695668576</c:v>
                </c:pt>
                <c:pt idx="10">
                  <c:v>317.86841653166948</c:v>
                </c:pt>
                <c:pt idx="11">
                  <c:v>320.87354582051705</c:v>
                </c:pt>
                <c:pt idx="12">
                  <c:v>324.73771032745117</c:v>
                </c:pt>
                <c:pt idx="13">
                  <c:v>329.00222129033813</c:v>
                </c:pt>
                <c:pt idx="14">
                  <c:v>329.77902550257613</c:v>
                </c:pt>
                <c:pt idx="15">
                  <c:v>329.80444088106771</c:v>
                </c:pt>
                <c:pt idx="16">
                  <c:v>329.25006709738119</c:v>
                </c:pt>
                <c:pt idx="17">
                  <c:v>328.67794866536678</c:v>
                </c:pt>
                <c:pt idx="18">
                  <c:v>327.78922066077257</c:v>
                </c:pt>
                <c:pt idx="19">
                  <c:v>327.44060776620211</c:v>
                </c:pt>
                <c:pt idx="20">
                  <c:v>328.70536902442564</c:v>
                </c:pt>
                <c:pt idx="21">
                  <c:v>330.47037722006814</c:v>
                </c:pt>
                <c:pt idx="22">
                  <c:v>332.2288975122857</c:v>
                </c:pt>
                <c:pt idx="23">
                  <c:v>335.58573163299712</c:v>
                </c:pt>
                <c:pt idx="24">
                  <c:v>340.02009638670614</c:v>
                </c:pt>
                <c:pt idx="25">
                  <c:v>343.32401572306827</c:v>
                </c:pt>
                <c:pt idx="26">
                  <c:v>345.9237651430995</c:v>
                </c:pt>
                <c:pt idx="27">
                  <c:v>349.76884304288683</c:v>
                </c:pt>
                <c:pt idx="28">
                  <c:v>350.35509846309628</c:v>
                </c:pt>
                <c:pt idx="29">
                  <c:v>348.19636884279009</c:v>
                </c:pt>
                <c:pt idx="30">
                  <c:v>342.95081642472428</c:v>
                </c:pt>
                <c:pt idx="31">
                  <c:v>336.57767408285281</c:v>
                </c:pt>
                <c:pt idx="32">
                  <c:v>322.35451083135371</c:v>
                </c:pt>
                <c:pt idx="33">
                  <c:v>308.14351961151056</c:v>
                </c:pt>
                <c:pt idx="34">
                  <c:v>302.53326624225758</c:v>
                </c:pt>
                <c:pt idx="35">
                  <c:v>277.66557809018667</c:v>
                </c:pt>
                <c:pt idx="36">
                  <c:v>274.93067346084746</c:v>
                </c:pt>
                <c:pt idx="37">
                  <c:v>271.43457486564301</c:v>
                </c:pt>
                <c:pt idx="38">
                  <c:v>268.08846787357112</c:v>
                </c:pt>
                <c:pt idx="39">
                  <c:v>264.25361920644667</c:v>
                </c:pt>
                <c:pt idx="40">
                  <c:v>259.87869276971247</c:v>
                </c:pt>
                <c:pt idx="41">
                  <c:v>240.77895729026642</c:v>
                </c:pt>
                <c:pt idx="42">
                  <c:v>237.29042714378485</c:v>
                </c:pt>
                <c:pt idx="43">
                  <c:v>230.38868491264617</c:v>
                </c:pt>
                <c:pt idx="44">
                  <c:v>223.6600861128652</c:v>
                </c:pt>
                <c:pt idx="45">
                  <c:v>220.24036977154202</c:v>
                </c:pt>
                <c:pt idx="46">
                  <c:v>218.8762924476911</c:v>
                </c:pt>
                <c:pt idx="47">
                  <c:v>218.03502434408031</c:v>
                </c:pt>
                <c:pt idx="48">
                  <c:v>217.89842529187956</c:v>
                </c:pt>
                <c:pt idx="49">
                  <c:v>218.90220042220943</c:v>
                </c:pt>
                <c:pt idx="50">
                  <c:v>221.09936743573422</c:v>
                </c:pt>
                <c:pt idx="51">
                  <c:v>224.13949281705041</c:v>
                </c:pt>
              </c:numCache>
            </c:numRef>
          </c:yVal>
          <c:smooth val="1"/>
          <c:extLst>
            <c:ext xmlns:c16="http://schemas.microsoft.com/office/drawing/2014/chart" uri="{C3380CC4-5D6E-409C-BE32-E72D297353CC}">
              <c16:uniqueId val="{00000000-F6CB-A94C-BC0B-25A3A982D7C1}"/>
            </c:ext>
          </c:extLst>
        </c:ser>
        <c:ser>
          <c:idx val="13"/>
          <c:order val="1"/>
          <c:tx>
            <c:strRef>
              <c:f>'Freq Cal Study'!$S$1:$S$2</c:f>
              <c:strCache>
                <c:ptCount val="2"/>
                <c:pt idx="0">
                  <c:v>WWV Cal </c:v>
                </c:pt>
                <c:pt idx="1">
                  <c:v>-0.01 Hz</c:v>
                </c:pt>
              </c:strCache>
            </c:strRef>
          </c:tx>
          <c:spPr>
            <a:ln w="19050" cap="rnd">
              <a:solidFill>
                <a:schemeClr val="accent2">
                  <a:lumMod val="80000"/>
                  <a:lumOff val="20000"/>
                </a:schemeClr>
              </a:solidFill>
              <a:round/>
            </a:ln>
            <a:effectLst/>
          </c:spPr>
          <c:marker>
            <c:symbol val="none"/>
          </c:marker>
          <c:xVal>
            <c:numRef>
              <c:f>'Freq Cal Study'!$C$3:$C$54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'Freq Cal Study'!$S$3:$S$54</c:f>
              <c:numCache>
                <c:formatCode>0</c:formatCode>
                <c:ptCount val="52"/>
                <c:pt idx="0">
                  <c:v>299.59514348533759</c:v>
                </c:pt>
                <c:pt idx="1">
                  <c:v>303.25414071510272</c:v>
                </c:pt>
                <c:pt idx="2">
                  <c:v>305.87329028661969</c:v>
                </c:pt>
                <c:pt idx="3">
                  <c:v>310.67524813518412</c:v>
                </c:pt>
                <c:pt idx="4">
                  <c:v>311.96743452593358</c:v>
                </c:pt>
                <c:pt idx="5">
                  <c:v>311.4324097307458</c:v>
                </c:pt>
                <c:pt idx="6">
                  <c:v>310.61436805916657</c:v>
                </c:pt>
                <c:pt idx="7">
                  <c:v>309.79857636812039</c:v>
                </c:pt>
                <c:pt idx="8">
                  <c:v>310.3963094406476</c:v>
                </c:pt>
                <c:pt idx="9">
                  <c:v>312.83552983659035</c:v>
                </c:pt>
                <c:pt idx="10">
                  <c:v>315.93804767740534</c:v>
                </c:pt>
                <c:pt idx="11">
                  <c:v>318.86203799648507</c:v>
                </c:pt>
                <c:pt idx="12">
                  <c:v>322.619031298805</c:v>
                </c:pt>
                <c:pt idx="13">
                  <c:v>326.68633407841168</c:v>
                </c:pt>
                <c:pt idx="14">
                  <c:v>327.34226046962686</c:v>
                </c:pt>
                <c:pt idx="15">
                  <c:v>327.27381994712488</c:v>
                </c:pt>
                <c:pt idx="16">
                  <c:v>326.55902997051305</c:v>
                </c:pt>
                <c:pt idx="17">
                  <c:v>325.88876048030346</c:v>
                </c:pt>
                <c:pt idx="18">
                  <c:v>324.83623931094547</c:v>
                </c:pt>
                <c:pt idx="19">
                  <c:v>324.29566300391122</c:v>
                </c:pt>
                <c:pt idx="20">
                  <c:v>325.22397042869022</c:v>
                </c:pt>
                <c:pt idx="21">
                  <c:v>326.75321109306736</c:v>
                </c:pt>
                <c:pt idx="22">
                  <c:v>328.37154558052191</c:v>
                </c:pt>
                <c:pt idx="23">
                  <c:v>331.57377926304616</c:v>
                </c:pt>
                <c:pt idx="24">
                  <c:v>335.80508717219971</c:v>
                </c:pt>
                <c:pt idx="25">
                  <c:v>338.92853092271844</c:v>
                </c:pt>
                <c:pt idx="26">
                  <c:v>341.40343269308806</c:v>
                </c:pt>
                <c:pt idx="27">
                  <c:v>345.01809885152494</c:v>
                </c:pt>
                <c:pt idx="28">
                  <c:v>345.31060503560519</c:v>
                </c:pt>
                <c:pt idx="29">
                  <c:v>342.91555867825247</c:v>
                </c:pt>
                <c:pt idx="30">
                  <c:v>337.36040401187375</c:v>
                </c:pt>
                <c:pt idx="31">
                  <c:v>330.68389534224161</c:v>
                </c:pt>
                <c:pt idx="32">
                  <c:v>315.86032538802641</c:v>
                </c:pt>
                <c:pt idx="33">
                  <c:v>301.06310767525775</c:v>
                </c:pt>
                <c:pt idx="34">
                  <c:v>295.2047135668127</c:v>
                </c:pt>
                <c:pt idx="35">
                  <c:v>268.99540211324825</c:v>
                </c:pt>
                <c:pt idx="36">
                  <c:v>266.07226057325113</c:v>
                </c:pt>
                <c:pt idx="37">
                  <c:v>262.32371042070099</c:v>
                </c:pt>
                <c:pt idx="38">
                  <c:v>258.72315850948144</c:v>
                </c:pt>
                <c:pt idx="39">
                  <c:v>254.5725014891965</c:v>
                </c:pt>
                <c:pt idx="40">
                  <c:v>249.81396741956564</c:v>
                </c:pt>
                <c:pt idx="41">
                  <c:v>228.74976417638248</c:v>
                </c:pt>
                <c:pt idx="42">
                  <c:v>224.83585017026797</c:v>
                </c:pt>
                <c:pt idx="43">
                  <c:v>217.04582066904874</c:v>
                </c:pt>
                <c:pt idx="44">
                  <c:v>209.33351336384709</c:v>
                </c:pt>
                <c:pt idx="45">
                  <c:v>205.22891827827877</c:v>
                </c:pt>
                <c:pt idx="46">
                  <c:v>203.44229946897346</c:v>
                </c:pt>
                <c:pt idx="47">
                  <c:v>202.2095609724046</c:v>
                </c:pt>
                <c:pt idx="48">
                  <c:v>201.10762406827703</c:v>
                </c:pt>
                <c:pt idx="49">
                  <c:v>201.80563377234293</c:v>
                </c:pt>
                <c:pt idx="50">
                  <c:v>203.64980050073052</c:v>
                </c:pt>
                <c:pt idx="51">
                  <c:v>206.36182808655414</c:v>
                </c:pt>
              </c:numCache>
            </c:numRef>
          </c:yVal>
          <c:smooth val="1"/>
          <c:extLst>
            <c:ext xmlns:c16="http://schemas.microsoft.com/office/drawing/2014/chart" uri="{C3380CC4-5D6E-409C-BE32-E72D297353CC}">
              <c16:uniqueId val="{00000001-F6CB-A94C-BC0B-25A3A982D7C1}"/>
            </c:ext>
          </c:extLst>
        </c:ser>
        <c:ser>
          <c:idx val="21"/>
          <c:order val="2"/>
          <c:tx>
            <c:strRef>
              <c:f>'Freq Cal Study'!$AA$1:$AA$2</c:f>
              <c:strCache>
                <c:ptCount val="2"/>
                <c:pt idx="0">
                  <c:v>WWV On</c:v>
                </c:pt>
                <c:pt idx="1">
                  <c:v>Air Calibration</c:v>
                </c:pt>
              </c:strCache>
            </c:strRef>
          </c:tx>
          <c:spPr>
            <a:ln w="19050" cap="rnd">
              <a:solidFill>
                <a:schemeClr val="accent4">
                  <a:lumMod val="80000"/>
                </a:schemeClr>
              </a:solidFill>
              <a:round/>
            </a:ln>
            <a:effectLst/>
          </c:spPr>
          <c:marker>
            <c:symbol val="none"/>
          </c:marker>
          <c:xVal>
            <c:numRef>
              <c:f>'Freq Cal Study'!$C$3:$C$54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'Freq Cal Study'!$AA$3:$AA$54</c:f>
              <c:numCache>
                <c:formatCode>0</c:formatCode>
                <c:ptCount val="52"/>
                <c:pt idx="0">
                  <c:v>299.59514348533759</c:v>
                </c:pt>
                <c:pt idx="1">
                  <c:v>303.08728266999202</c:v>
                </c:pt>
                <c:pt idx="2">
                  <c:v>305.57503175319022</c:v>
                </c:pt>
                <c:pt idx="3">
                  <c:v>310.05339250381138</c:v>
                </c:pt>
                <c:pt idx="4">
                  <c:v>311.11913151858505</c:v>
                </c:pt>
                <c:pt idx="5">
                  <c:v>310.4193154361879</c:v>
                </c:pt>
                <c:pt idx="6">
                  <c:v>309.46785847591326</c:v>
                </c:pt>
                <c:pt idx="7">
                  <c:v>308.48513133385421</c:v>
                </c:pt>
                <c:pt idx="8">
                  <c:v>308.75640743080777</c:v>
                </c:pt>
                <c:pt idx="9">
                  <c:v>311.01024766397438</c:v>
                </c:pt>
                <c:pt idx="10">
                  <c:v>313.99795496050712</c:v>
                </c:pt>
                <c:pt idx="11">
                  <c:v>316.84010181189581</c:v>
                </c:pt>
                <c:pt idx="12">
                  <c:v>320.48896486459796</c:v>
                </c:pt>
                <c:pt idx="13">
                  <c:v>324.35706799741962</c:v>
                </c:pt>
                <c:pt idx="14">
                  <c:v>324.89072019627901</c:v>
                </c:pt>
                <c:pt idx="15">
                  <c:v>324.7272552758958</c:v>
                </c:pt>
                <c:pt idx="16">
                  <c:v>323.8499015349189</c:v>
                </c:pt>
                <c:pt idx="17">
                  <c:v>323.08007686311828</c:v>
                </c:pt>
                <c:pt idx="18">
                  <c:v>321.8612981675883</c:v>
                </c:pt>
                <c:pt idx="19">
                  <c:v>321.12574076394054</c:v>
                </c:pt>
                <c:pt idx="20">
                  <c:v>321.71205909530454</c:v>
                </c:pt>
                <c:pt idx="21">
                  <c:v>323.00146496355234</c:v>
                </c:pt>
                <c:pt idx="22">
                  <c:v>324.47719873426183</c:v>
                </c:pt>
                <c:pt idx="23">
                  <c:v>327.52233155992161</c:v>
                </c:pt>
                <c:pt idx="24">
                  <c:v>331.54723279392141</c:v>
                </c:pt>
                <c:pt idx="25">
                  <c:v>334.48703925748265</c:v>
                </c:pt>
                <c:pt idx="26">
                  <c:v>336.83492836130034</c:v>
                </c:pt>
                <c:pt idx="27">
                  <c:v>340.21491125907767</c:v>
                </c:pt>
                <c:pt idx="28">
                  <c:v>340.20701283127988</c:v>
                </c:pt>
                <c:pt idx="29">
                  <c:v>337.56929827379116</c:v>
                </c:pt>
                <c:pt idx="30">
                  <c:v>331.69486030793598</c:v>
                </c:pt>
                <c:pt idx="31">
                  <c:v>324.70415226950036</c:v>
                </c:pt>
                <c:pt idx="32">
                  <c:v>309.25469653029904</c:v>
                </c:pt>
                <c:pt idx="33">
                  <c:v>293.84098418146721</c:v>
                </c:pt>
                <c:pt idx="34">
                  <c:v>287.72013275131792</c:v>
                </c:pt>
                <c:pt idx="35">
                  <c:v>260.0770234704197</c:v>
                </c:pt>
                <c:pt idx="36">
                  <c:v>256.95084440801287</c:v>
                </c:pt>
                <c:pt idx="37">
                  <c:v>252.92918468956685</c:v>
                </c:pt>
                <c:pt idx="38">
                  <c:v>249.05240513264874</c:v>
                </c:pt>
                <c:pt idx="39">
                  <c:v>244.55768994616065</c:v>
                </c:pt>
                <c:pt idx="40">
                  <c:v>239.37914843670788</c:v>
                </c:pt>
                <c:pt idx="41">
                  <c:v>216.12410946309512</c:v>
                </c:pt>
                <c:pt idx="42">
                  <c:v>211.72649831039013</c:v>
                </c:pt>
                <c:pt idx="43">
                  <c:v>202.91394542838128</c:v>
                </c:pt>
                <c:pt idx="44">
                  <c:v>194.05023046795074</c:v>
                </c:pt>
                <c:pt idx="45">
                  <c:v>189.13676014829184</c:v>
                </c:pt>
                <c:pt idx="46">
                  <c:v>186.8506608194281</c:v>
                </c:pt>
                <c:pt idx="47">
                  <c:v>185.15503237139683</c:v>
                </c:pt>
                <c:pt idx="48">
                  <c:v>182.91628747432023</c:v>
                </c:pt>
                <c:pt idx="49">
                  <c:v>183.26100189581493</c:v>
                </c:pt>
                <c:pt idx="50">
                  <c:v>184.70624757330216</c:v>
                </c:pt>
                <c:pt idx="51">
                  <c:v>187.05676216835229</c:v>
                </c:pt>
              </c:numCache>
            </c:numRef>
          </c:yVal>
          <c:smooth val="1"/>
          <c:extLst>
            <c:ext xmlns:c16="http://schemas.microsoft.com/office/drawing/2014/chart" uri="{C3380CC4-5D6E-409C-BE32-E72D297353CC}">
              <c16:uniqueId val="{00000002-F6CB-A94C-BC0B-25A3A982D7C1}"/>
            </c:ext>
          </c:extLst>
        </c:ser>
        <c:ser>
          <c:idx val="29"/>
          <c:order val="3"/>
          <c:tx>
            <c:strRef>
              <c:f>'Freq Cal Study'!$AI$1:$AI$2</c:f>
              <c:strCache>
                <c:ptCount val="2"/>
                <c:pt idx="0">
                  <c:v>WWV Cal</c:v>
                </c:pt>
                <c:pt idx="1">
                  <c:v>+0.01Hz</c:v>
                </c:pt>
              </c:strCache>
            </c:strRef>
          </c:tx>
          <c:spPr>
            <a:ln w="19050" cap="rnd">
              <a:solidFill>
                <a:schemeClr val="accent6">
                  <a:lumMod val="60000"/>
                  <a:lumOff val="40000"/>
                </a:schemeClr>
              </a:solidFill>
              <a:round/>
            </a:ln>
            <a:effectLst/>
          </c:spPr>
          <c:marker>
            <c:symbol val="none"/>
          </c:marker>
          <c:xVal>
            <c:numRef>
              <c:f>'Freq Cal Study'!$C$3:$C$54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'Freq Cal Study'!$AI$3:$AI$54</c:f>
              <c:numCache>
                <c:formatCode>0</c:formatCode>
                <c:ptCount val="52"/>
                <c:pt idx="0">
                  <c:v>299.59514348533759</c:v>
                </c:pt>
                <c:pt idx="1">
                  <c:v>302.92034814283625</c:v>
                </c:pt>
                <c:pt idx="2">
                  <c:v>305.27653142082181</c:v>
                </c:pt>
                <c:pt idx="3">
                  <c:v>309.43050524634612</c:v>
                </c:pt>
                <c:pt idx="4">
                  <c:v>310.2689164891101</c:v>
                </c:pt>
                <c:pt idx="5">
                  <c:v>309.40348457995401</c:v>
                </c:pt>
                <c:pt idx="6">
                  <c:v>308.31782827289913</c:v>
                </c:pt>
                <c:pt idx="7">
                  <c:v>307.16704382776459</c:v>
                </c:pt>
                <c:pt idx="8">
                  <c:v>307.10927057333015</c:v>
                </c:pt>
                <c:pt idx="9">
                  <c:v>309.17608590865751</c:v>
                </c:pt>
                <c:pt idx="10">
                  <c:v>312.04795701279897</c:v>
                </c:pt>
                <c:pt idx="11">
                  <c:v>314.80753632995055</c:v>
                </c:pt>
                <c:pt idx="12">
                  <c:v>318.34728244500872</c:v>
                </c:pt>
                <c:pt idx="13">
                  <c:v>322.01413272222965</c:v>
                </c:pt>
                <c:pt idx="14">
                  <c:v>322.42406765361631</c:v>
                </c:pt>
                <c:pt idx="15">
                  <c:v>322.16436878335003</c:v>
                </c:pt>
                <c:pt idx="16">
                  <c:v>321.12222391219382</c:v>
                </c:pt>
                <c:pt idx="17">
                  <c:v>320.25138487498094</c:v>
                </c:pt>
                <c:pt idx="18">
                  <c:v>318.86378258864545</c:v>
                </c:pt>
                <c:pt idx="19">
                  <c:v>317.93009393328822</c:v>
                </c:pt>
                <c:pt idx="20">
                  <c:v>318.16862463684424</c:v>
                </c:pt>
                <c:pt idx="21">
                  <c:v>319.21391956943955</c:v>
                </c:pt>
                <c:pt idx="22">
                  <c:v>320.54450860482314</c:v>
                </c:pt>
                <c:pt idx="23">
                  <c:v>323.4299043110542</c:v>
                </c:pt>
                <c:pt idx="24">
                  <c:v>327.24486085278602</c:v>
                </c:pt>
                <c:pt idx="25">
                  <c:v>329.99768309130269</c:v>
                </c:pt>
                <c:pt idx="26">
                  <c:v>332.21626483270427</c:v>
                </c:pt>
                <c:pt idx="27">
                  <c:v>335.35702689412034</c:v>
                </c:pt>
                <c:pt idx="28">
                  <c:v>335.04162115723267</c:v>
                </c:pt>
                <c:pt idx="29">
                  <c:v>332.15442724074808</c:v>
                </c:pt>
                <c:pt idx="30">
                  <c:v>325.95026762578999</c:v>
                </c:pt>
                <c:pt idx="31">
                  <c:v>318.63360506706164</c:v>
                </c:pt>
                <c:pt idx="32">
                  <c:v>302.53032437885315</c:v>
                </c:pt>
                <c:pt idx="33">
                  <c:v>286.46643123325629</c:v>
                </c:pt>
                <c:pt idx="34">
                  <c:v>280.06701487023577</c:v>
                </c:pt>
                <c:pt idx="35">
                  <c:v>250.88397436594587</c:v>
                </c:pt>
                <c:pt idx="36">
                  <c:v>247.53735272868929</c:v>
                </c:pt>
                <c:pt idx="37">
                  <c:v>243.21812985266556</c:v>
                </c:pt>
                <c:pt idx="38">
                  <c:v>239.03913877543746</c:v>
                </c:pt>
                <c:pt idx="39">
                  <c:v>234.16637430620099</c:v>
                </c:pt>
                <c:pt idx="40">
                  <c:v>228.5235439092292</c:v>
                </c:pt>
                <c:pt idx="41">
                  <c:v>202.79061742394239</c:v>
                </c:pt>
                <c:pt idx="42">
                  <c:v>197.83224840520066</c:v>
                </c:pt>
                <c:pt idx="43">
                  <c:v>187.81503953094989</c:v>
                </c:pt>
                <c:pt idx="44">
                  <c:v>177.56337038435902</c:v>
                </c:pt>
                <c:pt idx="45">
                  <c:v>171.66023389901824</c:v>
                </c:pt>
                <c:pt idx="46">
                  <c:v>168.76027998894588</c:v>
                </c:pt>
                <c:pt idx="47">
                  <c:v>166.49417476934264</c:v>
                </c:pt>
                <c:pt idx="48">
                  <c:v>162.8557614568262</c:v>
                </c:pt>
                <c:pt idx="49">
                  <c:v>162.77412672316143</c:v>
                </c:pt>
                <c:pt idx="50">
                  <c:v>163.75103122224732</c:v>
                </c:pt>
                <c:pt idx="51">
                  <c:v>165.69126949037957</c:v>
                </c:pt>
              </c:numCache>
            </c:numRef>
          </c:yVal>
          <c:smooth val="1"/>
          <c:extLst>
            <c:ext xmlns:c16="http://schemas.microsoft.com/office/drawing/2014/chart" uri="{C3380CC4-5D6E-409C-BE32-E72D297353CC}">
              <c16:uniqueId val="{00000003-F6CB-A94C-BC0B-25A3A982D7C1}"/>
            </c:ext>
          </c:extLst>
        </c:ser>
        <c:ser>
          <c:idx val="37"/>
          <c:order val="4"/>
          <c:tx>
            <c:strRef>
              <c:f>'Freq Cal Study'!$AQ$1:$AQ$2</c:f>
              <c:strCache>
                <c:ptCount val="2"/>
                <c:pt idx="0">
                  <c:v>WWV Cal </c:v>
                </c:pt>
                <c:pt idx="1">
                  <c:v>+0.02 Hz</c:v>
                </c:pt>
              </c:strCache>
            </c:strRef>
          </c:tx>
          <c:spPr>
            <a:ln w="19050" cap="rnd">
              <a:solidFill>
                <a:schemeClr val="accent2">
                  <a:lumMod val="70000"/>
                  <a:lumOff val="30000"/>
                </a:schemeClr>
              </a:solidFill>
              <a:round/>
            </a:ln>
            <a:effectLst/>
          </c:spPr>
          <c:marker>
            <c:symbol val="none"/>
          </c:marker>
          <c:xVal>
            <c:numRef>
              <c:f>'Freq Cal Study'!$C$3:$C$54</c:f>
              <c:numCache>
                <c:formatCode>General</c:formatCode>
                <c:ptCount val="52"/>
                <c:pt idx="0">
                  <c:v>9.9999199999999995</c:v>
                </c:pt>
                <c:pt idx="1">
                  <c:v>10.063219999999999</c:v>
                </c:pt>
                <c:pt idx="2">
                  <c:v>10.113859999999999</c:v>
                </c:pt>
                <c:pt idx="3">
                  <c:v>10.240459999999999</c:v>
                </c:pt>
                <c:pt idx="4">
                  <c:v>10.329079999999999</c:v>
                </c:pt>
                <c:pt idx="5">
                  <c:v>10.392379999999999</c:v>
                </c:pt>
                <c:pt idx="6">
                  <c:v>10.443020000000001</c:v>
                </c:pt>
                <c:pt idx="7">
                  <c:v>10.506319999999999</c:v>
                </c:pt>
                <c:pt idx="8">
                  <c:v>10.63292</c:v>
                </c:pt>
                <c:pt idx="9">
                  <c:v>10.708880000000001</c:v>
                </c:pt>
                <c:pt idx="10">
                  <c:v>10.759519999999998</c:v>
                </c:pt>
                <c:pt idx="11">
                  <c:v>10.797499999999999</c:v>
                </c:pt>
                <c:pt idx="12">
                  <c:v>10.848140000000001</c:v>
                </c:pt>
                <c:pt idx="13">
                  <c:v>10.93676</c:v>
                </c:pt>
                <c:pt idx="14">
                  <c:v>10.987400000000001</c:v>
                </c:pt>
                <c:pt idx="15">
                  <c:v>11.025379999999998</c:v>
                </c:pt>
                <c:pt idx="16">
                  <c:v>11.08868</c:v>
                </c:pt>
                <c:pt idx="17">
                  <c:v>11.126659999999999</c:v>
                </c:pt>
                <c:pt idx="18">
                  <c:v>11.189959999999999</c:v>
                </c:pt>
                <c:pt idx="19">
                  <c:v>11.265920000000001</c:v>
                </c:pt>
                <c:pt idx="20">
                  <c:v>11.405180000000001</c:v>
                </c:pt>
                <c:pt idx="21">
                  <c:v>11.506460000000001</c:v>
                </c:pt>
                <c:pt idx="22">
                  <c:v>11.56976</c:v>
                </c:pt>
                <c:pt idx="23">
                  <c:v>11.645720000000001</c:v>
                </c:pt>
                <c:pt idx="24">
                  <c:v>11.747</c:v>
                </c:pt>
                <c:pt idx="25">
                  <c:v>11.83562</c:v>
                </c:pt>
                <c:pt idx="26">
                  <c:v>11.89892</c:v>
                </c:pt>
                <c:pt idx="27">
                  <c:v>12.01286</c:v>
                </c:pt>
                <c:pt idx="28">
                  <c:v>12.13946</c:v>
                </c:pt>
                <c:pt idx="29">
                  <c:v>12.228079999999999</c:v>
                </c:pt>
                <c:pt idx="30">
                  <c:v>12.329359999999999</c:v>
                </c:pt>
                <c:pt idx="31">
                  <c:v>12.41798</c:v>
                </c:pt>
                <c:pt idx="32">
                  <c:v>12.569900000000001</c:v>
                </c:pt>
                <c:pt idx="33">
                  <c:v>12.6965</c:v>
                </c:pt>
                <c:pt idx="34">
                  <c:v>12.74714</c:v>
                </c:pt>
                <c:pt idx="35">
                  <c:v>13.013</c:v>
                </c:pt>
                <c:pt idx="36">
                  <c:v>13.050979999999999</c:v>
                </c:pt>
                <c:pt idx="37">
                  <c:v>13.10162</c:v>
                </c:pt>
                <c:pt idx="38">
                  <c:v>13.15226</c:v>
                </c:pt>
                <c:pt idx="39">
                  <c:v>13.21556</c:v>
                </c:pt>
                <c:pt idx="40">
                  <c:v>13.291519999999998</c:v>
                </c:pt>
                <c:pt idx="41">
                  <c:v>13.658659999999999</c:v>
                </c:pt>
                <c:pt idx="42">
                  <c:v>13.73462</c:v>
                </c:pt>
                <c:pt idx="43">
                  <c:v>13.88654</c:v>
                </c:pt>
                <c:pt idx="44">
                  <c:v>14.051120000000001</c:v>
                </c:pt>
                <c:pt idx="45">
                  <c:v>14.177719999999999</c:v>
                </c:pt>
                <c:pt idx="46">
                  <c:v>14.26634</c:v>
                </c:pt>
                <c:pt idx="47">
                  <c:v>14.35496</c:v>
                </c:pt>
                <c:pt idx="48">
                  <c:v>14.60816</c:v>
                </c:pt>
                <c:pt idx="49">
                  <c:v>14.709439999999999</c:v>
                </c:pt>
                <c:pt idx="50">
                  <c:v>14.848700000000001</c:v>
                </c:pt>
                <c:pt idx="51">
                  <c:v>15.00062</c:v>
                </c:pt>
              </c:numCache>
            </c:numRef>
          </c:xVal>
          <c:yVal>
            <c:numRef>
              <c:f>'Freq Cal Study'!$AQ$3:$AQ$54</c:f>
              <c:numCache>
                <c:formatCode>0</c:formatCode>
                <c:ptCount val="52"/>
                <c:pt idx="0">
                  <c:v>299.59514348533759</c:v>
                </c:pt>
                <c:pt idx="1">
                  <c:v>302.75333700712088</c:v>
                </c:pt>
                <c:pt idx="2">
                  <c:v>304.97778857952517</c:v>
                </c:pt>
                <c:pt idx="3">
                  <c:v>308.80658012017381</c:v>
                </c:pt>
                <c:pt idx="4">
                  <c:v>309.41677367595287</c:v>
                </c:pt>
                <c:pt idx="5">
                  <c:v>308.3848901190488</c:v>
                </c:pt>
                <c:pt idx="6">
                  <c:v>307.16423790627516</c:v>
                </c:pt>
                <c:pt idx="7">
                  <c:v>305.84425382730672</c:v>
                </c:pt>
                <c:pt idx="8">
                  <c:v>305.4547818284824</c:v>
                </c:pt>
                <c:pt idx="9">
                  <c:v>307.33288559070996</c:v>
                </c:pt>
                <c:pt idx="10">
                  <c:v>310.08786696620945</c:v>
                </c:pt>
                <c:pt idx="11">
                  <c:v>312.76413432034377</c:v>
                </c:pt>
                <c:pt idx="12">
                  <c:v>316.1937480036587</c:v>
                </c:pt>
                <c:pt idx="13">
                  <c:v>319.6572276869291</c:v>
                </c:pt>
                <c:pt idx="14">
                  <c:v>319.94195330919996</c:v>
                </c:pt>
                <c:pt idx="15">
                  <c:v>319.58476779479935</c:v>
                </c:pt>
                <c:pt idx="16">
                  <c:v>318.37552034302405</c:v>
                </c:pt>
                <c:pt idx="17">
                  <c:v>317.40214957177375</c:v>
                </c:pt>
                <c:pt idx="18">
                  <c:v>315.84304984520202</c:v>
                </c:pt>
                <c:pt idx="19">
                  <c:v>314.70793886533335</c:v>
                </c:pt>
                <c:pt idx="20">
                  <c:v>314.59260186673652</c:v>
                </c:pt>
                <c:pt idx="21">
                  <c:v>315.38928516118318</c:v>
                </c:pt>
                <c:pt idx="22">
                  <c:v>316.57204621027836</c:v>
                </c:pt>
                <c:pt idx="23">
                  <c:v>319.29492180648742</c:v>
                </c:pt>
                <c:pt idx="24">
                  <c:v>322.89619185503904</c:v>
                </c:pt>
                <c:pt idx="25">
                  <c:v>325.45848170942645</c:v>
                </c:pt>
                <c:pt idx="26">
                  <c:v>327.54532025403358</c:v>
                </c:pt>
                <c:pt idx="27">
                  <c:v>330.44203344587697</c:v>
                </c:pt>
                <c:pt idx="28">
                  <c:v>329.81152638182209</c:v>
                </c:pt>
                <c:pt idx="29">
                  <c:v>326.66753370870379</c:v>
                </c:pt>
                <c:pt idx="30">
                  <c:v>320.12237039439134</c:v>
                </c:pt>
                <c:pt idx="31">
                  <c:v>312.46696140496238</c:v>
                </c:pt>
                <c:pt idx="32">
                  <c:v>295.67910761907058</c:v>
                </c:pt>
                <c:pt idx="33">
                  <c:v>278.92735885788841</c:v>
                </c:pt>
                <c:pt idx="34">
                  <c:v>272.23114626311701</c:v>
                </c:pt>
                <c:pt idx="35">
                  <c:v>241.38487468631141</c:v>
                </c:pt>
                <c:pt idx="36">
                  <c:v>237.79710155586471</c:v>
                </c:pt>
                <c:pt idx="37">
                  <c:v>233.1509976662783</c:v>
                </c:pt>
                <c:pt idx="38">
                  <c:v>228.63836257627372</c:v>
                </c:pt>
                <c:pt idx="39">
                  <c:v>223.34600947004941</c:v>
                </c:pt>
                <c:pt idx="40">
                  <c:v>217.184066085783</c:v>
                </c:pt>
                <c:pt idx="41">
                  <c:v>188.59922079015607</c:v>
                </c:pt>
                <c:pt idx="42">
                  <c:v>182.97438287536266</c:v>
                </c:pt>
                <c:pt idx="43">
                  <c:v>171.49387086424213</c:v>
                </c:pt>
                <c:pt idx="44">
                  <c:v>159.50014260186856</c:v>
                </c:pt>
                <c:pt idx="45">
                  <c:v>152.3235847998989</c:v>
                </c:pt>
                <c:pt idx="46">
                  <c:v>148.62488746201009</c:v>
                </c:pt>
                <c:pt idx="47">
                  <c:v>145.61071117080334</c:v>
                </c:pt>
                <c:pt idx="48">
                  <c:v>140.12554694726879</c:v>
                </c:pt>
                <c:pt idx="49">
                  <c:v>139.49185770555519</c:v>
                </c:pt>
                <c:pt idx="50">
                  <c:v>139.88298054161544</c:v>
                </c:pt>
                <c:pt idx="51">
                  <c:v>141.33399318105594</c:v>
                </c:pt>
              </c:numCache>
            </c:numRef>
          </c:yVal>
          <c:smooth val="1"/>
          <c:extLst>
            <c:ext xmlns:c16="http://schemas.microsoft.com/office/drawing/2014/chart" uri="{C3380CC4-5D6E-409C-BE32-E72D297353CC}">
              <c16:uniqueId val="{00000004-F6CB-A94C-BC0B-25A3A982D7C1}"/>
            </c:ext>
          </c:extLst>
        </c:ser>
        <c:dLbls>
          <c:showLegendKey val="0"/>
          <c:showVal val="0"/>
          <c:showCatName val="0"/>
          <c:showSerName val="0"/>
          <c:showPercent val="0"/>
          <c:showBubbleSize val="0"/>
        </c:dLbls>
        <c:axId val="421150896"/>
        <c:axId val="421152576"/>
      </c:scatterChart>
      <c:valAx>
        <c:axId val="421150896"/>
        <c:scaling>
          <c:orientation val="minMax"/>
          <c:max val="15"/>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UTC 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152576"/>
        <c:crossesAt val="-15"/>
        <c:crossBetween val="midCat"/>
        <c:majorUnit val="1"/>
        <c:minorUnit val="0.25"/>
      </c:valAx>
      <c:valAx>
        <c:axId val="421152576"/>
        <c:scaling>
          <c:orientation val="minMax"/>
          <c:max val="4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Computed</a:t>
                </a:r>
                <a:r>
                  <a:rPr lang="en-US" baseline="0"/>
                  <a:t> Layer Height - km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150896"/>
        <c:crosses val="autoZero"/>
        <c:crossBetween val="midCat"/>
        <c:majorUnit val="50"/>
      </c:valAx>
      <c:spPr>
        <a:noFill/>
        <a:ln>
          <a:noFill/>
        </a:ln>
        <a:effectLst/>
      </c:spPr>
    </c:plotArea>
    <c:legend>
      <c:legendPos val="r"/>
      <c:layout>
        <c:manualLayout>
          <c:xMode val="edge"/>
          <c:yMode val="edge"/>
          <c:x val="0.73272631830112145"/>
          <c:y val="0.54136482939632546"/>
          <c:w val="0.23899085341605025"/>
          <c:h val="0.260418489355497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Geometric Times of Flight</a:t>
            </a:r>
            <a:r>
              <a:rPr lang="en-US" baseline="0"/>
              <a:t> for 1, 2, and 3 Hop Paths from  </a:t>
            </a:r>
          </a:p>
          <a:p>
            <a:pPr>
              <a:defRPr/>
            </a:pPr>
            <a:r>
              <a:rPr lang="en-US" baseline="0"/>
              <a:t>WWV to WA5FRF vs. Reflection Layer Height</a:t>
            </a:r>
            <a:endParaRPr lang="en-US"/>
          </a:p>
        </c:rich>
      </c:tx>
      <c:layout>
        <c:manualLayout>
          <c:xMode val="edge"/>
          <c:yMode val="edge"/>
          <c:x val="0.17897465119491646"/>
          <c:y val="2.3774145616641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5"/>
          <c:order val="0"/>
          <c:tx>
            <c:strRef>
              <c:f>Sheet1!$I$1:$I$2</c:f>
              <c:strCache>
                <c:ptCount val="2"/>
                <c:pt idx="0">
                  <c:v>3 hop</c:v>
                </c:pt>
                <c:pt idx="1">
                  <c:v>TOF - mS</c:v>
                </c:pt>
              </c:strCache>
            </c:strRef>
          </c:tx>
          <c:spPr>
            <a:ln w="19050" cap="rnd">
              <a:solidFill>
                <a:schemeClr val="accent6"/>
              </a:solidFill>
              <a:round/>
            </a:ln>
            <a:effectLst/>
          </c:spPr>
          <c:marker>
            <c:symbol val="none"/>
          </c:marker>
          <c:xVal>
            <c:numRef>
              <c:f>Sheet1!$B$3:$B$27</c:f>
              <c:numCache>
                <c:formatCode>General</c:formatCode>
                <c:ptCount val="25"/>
                <c:pt idx="0">
                  <c:v>100</c:v>
                </c:pt>
                <c:pt idx="1">
                  <c:v>125</c:v>
                </c:pt>
                <c:pt idx="2">
                  <c:v>150</c:v>
                </c:pt>
                <c:pt idx="3">
                  <c:v>175</c:v>
                </c:pt>
                <c:pt idx="4">
                  <c:v>200</c:v>
                </c:pt>
                <c:pt idx="5">
                  <c:v>225</c:v>
                </c:pt>
                <c:pt idx="6">
                  <c:v>250</c:v>
                </c:pt>
                <c:pt idx="7">
                  <c:v>275</c:v>
                </c:pt>
                <c:pt idx="8">
                  <c:v>300</c:v>
                </c:pt>
                <c:pt idx="9">
                  <c:v>325</c:v>
                </c:pt>
                <c:pt idx="10">
                  <c:v>350</c:v>
                </c:pt>
                <c:pt idx="11">
                  <c:v>375</c:v>
                </c:pt>
                <c:pt idx="12">
                  <c:v>400</c:v>
                </c:pt>
                <c:pt idx="13">
                  <c:v>425</c:v>
                </c:pt>
                <c:pt idx="14">
                  <c:v>450</c:v>
                </c:pt>
                <c:pt idx="15">
                  <c:v>475</c:v>
                </c:pt>
                <c:pt idx="16">
                  <c:v>500</c:v>
                </c:pt>
                <c:pt idx="17">
                  <c:v>525</c:v>
                </c:pt>
                <c:pt idx="18">
                  <c:v>550</c:v>
                </c:pt>
                <c:pt idx="19">
                  <c:v>575</c:v>
                </c:pt>
                <c:pt idx="20">
                  <c:v>600</c:v>
                </c:pt>
                <c:pt idx="21">
                  <c:v>625</c:v>
                </c:pt>
                <c:pt idx="22">
                  <c:v>650</c:v>
                </c:pt>
                <c:pt idx="23">
                  <c:v>675</c:v>
                </c:pt>
                <c:pt idx="24">
                  <c:v>700</c:v>
                </c:pt>
              </c:numCache>
            </c:numRef>
          </c:xVal>
          <c:yVal>
            <c:numRef>
              <c:f>Sheet1!$I$3:$I$27</c:f>
              <c:numCache>
                <c:formatCode>0.00</c:formatCode>
                <c:ptCount val="25"/>
                <c:pt idx="0">
                  <c:v>4.9244289008980529</c:v>
                </c:pt>
                <c:pt idx="1">
                  <c:v>5.1478150704935004</c:v>
                </c:pt>
                <c:pt idx="2">
                  <c:v>5.4083269131959844</c:v>
                </c:pt>
                <c:pt idx="3">
                  <c:v>5.7008771254956905</c:v>
                </c:pt>
                <c:pt idx="4">
                  <c:v>6.0207972893961479</c:v>
                </c:pt>
                <c:pt idx="5">
                  <c:v>6.3639610306789276</c:v>
                </c:pt>
                <c:pt idx="6">
                  <c:v>6.7268120235368558</c:v>
                </c:pt>
                <c:pt idx="7">
                  <c:v>7.1063352017759476</c:v>
                </c:pt>
                <c:pt idx="8">
                  <c:v>7.5</c:v>
                </c:pt>
                <c:pt idx="9">
                  <c:v>7.9056941504209481</c:v>
                </c:pt>
                <c:pt idx="10">
                  <c:v>8.3216584885466194</c:v>
                </c:pt>
                <c:pt idx="11">
                  <c:v>8.7464278422679502</c:v>
                </c:pt>
                <c:pt idx="12">
                  <c:v>9.1787798753429097</c:v>
                </c:pt>
                <c:pt idx="13">
                  <c:v>9.6176920308356717</c:v>
                </c:pt>
                <c:pt idx="14">
                  <c:v>10.062305898749054</c:v>
                </c:pt>
                <c:pt idx="15">
                  <c:v>10.51189802081432</c:v>
                </c:pt>
                <c:pt idx="16">
                  <c:v>10.965856099730654</c:v>
                </c:pt>
                <c:pt idx="17">
                  <c:v>11.423659658795863</c:v>
                </c:pt>
                <c:pt idx="18">
                  <c:v>11.884864324004715</c:v>
                </c:pt>
                <c:pt idx="19">
                  <c:v>12.349089035228468</c:v>
                </c:pt>
                <c:pt idx="20">
                  <c:v>12.816005617976298</c:v>
                </c:pt>
                <c:pt idx="21">
                  <c:v>13.285330255586423</c:v>
                </c:pt>
                <c:pt idx="22">
                  <c:v>13.756816492197604</c:v>
                </c:pt>
                <c:pt idx="23">
                  <c:v>14.230249470757707</c:v>
                </c:pt>
                <c:pt idx="24">
                  <c:v>14.705441169852742</c:v>
                </c:pt>
              </c:numCache>
            </c:numRef>
          </c:yVal>
          <c:smooth val="1"/>
          <c:extLst>
            <c:ext xmlns:c16="http://schemas.microsoft.com/office/drawing/2014/chart" uri="{C3380CC4-5D6E-409C-BE32-E72D297353CC}">
              <c16:uniqueId val="{00000000-D5AA-C04C-B177-8B3EC43A3771}"/>
            </c:ext>
          </c:extLst>
        </c:ser>
        <c:ser>
          <c:idx val="4"/>
          <c:order val="1"/>
          <c:tx>
            <c:strRef>
              <c:f>Sheet1!$H$1:$H$2</c:f>
              <c:strCache>
                <c:ptCount val="2"/>
                <c:pt idx="0">
                  <c:v>2 hop</c:v>
                </c:pt>
                <c:pt idx="1">
                  <c:v>TOF - mS</c:v>
                </c:pt>
              </c:strCache>
            </c:strRef>
          </c:tx>
          <c:spPr>
            <a:ln w="19050" cap="rnd">
              <a:solidFill>
                <a:schemeClr val="accent5"/>
              </a:solidFill>
              <a:round/>
            </a:ln>
            <a:effectLst/>
          </c:spPr>
          <c:marker>
            <c:symbol val="none"/>
          </c:marker>
          <c:xVal>
            <c:numRef>
              <c:f>Sheet1!$B$3:$B$27</c:f>
              <c:numCache>
                <c:formatCode>General</c:formatCode>
                <c:ptCount val="25"/>
                <c:pt idx="0">
                  <c:v>100</c:v>
                </c:pt>
                <c:pt idx="1">
                  <c:v>125</c:v>
                </c:pt>
                <c:pt idx="2">
                  <c:v>150</c:v>
                </c:pt>
                <c:pt idx="3">
                  <c:v>175</c:v>
                </c:pt>
                <c:pt idx="4">
                  <c:v>200</c:v>
                </c:pt>
                <c:pt idx="5">
                  <c:v>225</c:v>
                </c:pt>
                <c:pt idx="6">
                  <c:v>250</c:v>
                </c:pt>
                <c:pt idx="7">
                  <c:v>275</c:v>
                </c:pt>
                <c:pt idx="8">
                  <c:v>300</c:v>
                </c:pt>
                <c:pt idx="9">
                  <c:v>325</c:v>
                </c:pt>
                <c:pt idx="10">
                  <c:v>350</c:v>
                </c:pt>
                <c:pt idx="11">
                  <c:v>375</c:v>
                </c:pt>
                <c:pt idx="12">
                  <c:v>400</c:v>
                </c:pt>
                <c:pt idx="13">
                  <c:v>425</c:v>
                </c:pt>
                <c:pt idx="14">
                  <c:v>450</c:v>
                </c:pt>
                <c:pt idx="15">
                  <c:v>475</c:v>
                </c:pt>
                <c:pt idx="16">
                  <c:v>500</c:v>
                </c:pt>
                <c:pt idx="17">
                  <c:v>525</c:v>
                </c:pt>
                <c:pt idx="18">
                  <c:v>550</c:v>
                </c:pt>
                <c:pt idx="19">
                  <c:v>575</c:v>
                </c:pt>
                <c:pt idx="20">
                  <c:v>600</c:v>
                </c:pt>
                <c:pt idx="21">
                  <c:v>625</c:v>
                </c:pt>
                <c:pt idx="22">
                  <c:v>650</c:v>
                </c:pt>
                <c:pt idx="23">
                  <c:v>675</c:v>
                </c:pt>
                <c:pt idx="24">
                  <c:v>700</c:v>
                </c:pt>
              </c:numCache>
            </c:numRef>
          </c:xVal>
          <c:yVal>
            <c:numRef>
              <c:f>Sheet1!$H$3:$H$27</c:f>
              <c:numCache>
                <c:formatCode>0.00</c:formatCode>
                <c:ptCount val="25"/>
                <c:pt idx="0">
                  <c:v>4.693375946776241</c:v>
                </c:pt>
                <c:pt idx="1">
                  <c:v>4.7987266829626556</c:v>
                </c:pt>
                <c:pt idx="2">
                  <c:v>4.924428900898052</c:v>
                </c:pt>
                <c:pt idx="3">
                  <c:v>5.068968775248516</c:v>
                </c:pt>
                <c:pt idx="4">
                  <c:v>5.2307849421584054</c:v>
                </c:pt>
                <c:pt idx="5">
                  <c:v>5.4083269131959844</c:v>
                </c:pt>
                <c:pt idx="6">
                  <c:v>5.6000992054704808</c:v>
                </c:pt>
                <c:pt idx="7">
                  <c:v>5.8046915890893329</c:v>
                </c:pt>
                <c:pt idx="8">
                  <c:v>6.0207972893961479</c:v>
                </c:pt>
                <c:pt idx="9">
                  <c:v>6.2472216046637712</c:v>
                </c:pt>
                <c:pt idx="10">
                  <c:v>6.4828834462589082</c:v>
                </c:pt>
                <c:pt idx="11">
                  <c:v>6.7268120235368549</c:v>
                </c:pt>
                <c:pt idx="12">
                  <c:v>6.9781404718194411</c:v>
                </c:pt>
                <c:pt idx="13">
                  <c:v>7.2360977820308028</c:v>
                </c:pt>
                <c:pt idx="14">
                  <c:v>7.5</c:v>
                </c:pt>
                <c:pt idx="15">
                  <c:v>7.769241347204443</c:v>
                </c:pt>
                <c:pt idx="16">
                  <c:v>8.0432856746757686</c:v>
                </c:pt>
                <c:pt idx="17">
                  <c:v>8.3216584885466194</c:v>
                </c:pt>
                <c:pt idx="18">
                  <c:v>8.6039396660935381</c:v>
                </c:pt>
                <c:pt idx="19">
                  <c:v>8.8897569020630574</c:v>
                </c:pt>
                <c:pt idx="20">
                  <c:v>9.1787798753429097</c:v>
                </c:pt>
                <c:pt idx="21">
                  <c:v>9.4707150967835823</c:v>
                </c:pt>
                <c:pt idx="22">
                  <c:v>9.7653013835268343</c:v>
                </c:pt>
                <c:pt idx="23">
                  <c:v>10.062305898749054</c:v>
                </c:pt>
                <c:pt idx="24">
                  <c:v>10.361520694913034</c:v>
                </c:pt>
              </c:numCache>
            </c:numRef>
          </c:yVal>
          <c:smooth val="1"/>
          <c:extLst>
            <c:ext xmlns:c16="http://schemas.microsoft.com/office/drawing/2014/chart" uri="{C3380CC4-5D6E-409C-BE32-E72D297353CC}">
              <c16:uniqueId val="{00000001-D5AA-C04C-B177-8B3EC43A3771}"/>
            </c:ext>
          </c:extLst>
        </c:ser>
        <c:ser>
          <c:idx val="3"/>
          <c:order val="2"/>
          <c:tx>
            <c:strRef>
              <c:f>Sheet1!$G$1:$G$2</c:f>
              <c:strCache>
                <c:ptCount val="2"/>
                <c:pt idx="0">
                  <c:v>1 hop</c:v>
                </c:pt>
                <c:pt idx="1">
                  <c:v>TOF - mS</c:v>
                </c:pt>
              </c:strCache>
            </c:strRef>
          </c:tx>
          <c:spPr>
            <a:ln w="19050" cap="rnd">
              <a:solidFill>
                <a:schemeClr val="accent4"/>
              </a:solidFill>
              <a:round/>
            </a:ln>
            <a:effectLst/>
          </c:spPr>
          <c:marker>
            <c:symbol val="none"/>
          </c:marker>
          <c:xVal>
            <c:numRef>
              <c:f>Sheet1!$B$3:$B$27</c:f>
              <c:numCache>
                <c:formatCode>General</c:formatCode>
                <c:ptCount val="25"/>
                <c:pt idx="0">
                  <c:v>100</c:v>
                </c:pt>
                <c:pt idx="1">
                  <c:v>125</c:v>
                </c:pt>
                <c:pt idx="2">
                  <c:v>150</c:v>
                </c:pt>
                <c:pt idx="3">
                  <c:v>175</c:v>
                </c:pt>
                <c:pt idx="4">
                  <c:v>200</c:v>
                </c:pt>
                <c:pt idx="5">
                  <c:v>225</c:v>
                </c:pt>
                <c:pt idx="6">
                  <c:v>250</c:v>
                </c:pt>
                <c:pt idx="7">
                  <c:v>275</c:v>
                </c:pt>
                <c:pt idx="8">
                  <c:v>300</c:v>
                </c:pt>
                <c:pt idx="9">
                  <c:v>325</c:v>
                </c:pt>
                <c:pt idx="10">
                  <c:v>350</c:v>
                </c:pt>
                <c:pt idx="11">
                  <c:v>375</c:v>
                </c:pt>
                <c:pt idx="12">
                  <c:v>400</c:v>
                </c:pt>
                <c:pt idx="13">
                  <c:v>425</c:v>
                </c:pt>
                <c:pt idx="14">
                  <c:v>450</c:v>
                </c:pt>
                <c:pt idx="15">
                  <c:v>475</c:v>
                </c:pt>
                <c:pt idx="16">
                  <c:v>500</c:v>
                </c:pt>
                <c:pt idx="17">
                  <c:v>525</c:v>
                </c:pt>
                <c:pt idx="18">
                  <c:v>550</c:v>
                </c:pt>
                <c:pt idx="19">
                  <c:v>575</c:v>
                </c:pt>
                <c:pt idx="20">
                  <c:v>600</c:v>
                </c:pt>
                <c:pt idx="21">
                  <c:v>625</c:v>
                </c:pt>
                <c:pt idx="22">
                  <c:v>650</c:v>
                </c:pt>
                <c:pt idx="23">
                  <c:v>675</c:v>
                </c:pt>
                <c:pt idx="24">
                  <c:v>700</c:v>
                </c:pt>
              </c:numCache>
            </c:numRef>
          </c:xVal>
          <c:yVal>
            <c:numRef>
              <c:f>Sheet1!$G$3:$G$27</c:f>
              <c:numCache>
                <c:formatCode>0.00</c:formatCode>
                <c:ptCount val="25"/>
                <c:pt idx="0">
                  <c:v>4.5491146879853934</c:v>
                </c:pt>
                <c:pt idx="1">
                  <c:v>4.5765100725819936</c:v>
                </c:pt>
                <c:pt idx="2">
                  <c:v>4.6097722286464435</c:v>
                </c:pt>
                <c:pt idx="3">
                  <c:v>4.6487752269937843</c:v>
                </c:pt>
                <c:pt idx="4">
                  <c:v>4.693375946776241</c:v>
                </c:pt>
                <c:pt idx="5">
                  <c:v>4.7434164902525691</c:v>
                </c:pt>
                <c:pt idx="6">
                  <c:v>4.7987266829626556</c:v>
                </c:pt>
                <c:pt idx="7">
                  <c:v>4.85912657903775</c:v>
                </c:pt>
                <c:pt idx="8">
                  <c:v>4.924428900898052</c:v>
                </c:pt>
                <c:pt idx="9">
                  <c:v>4.9944413545905659</c:v>
                </c:pt>
                <c:pt idx="10">
                  <c:v>5.068968775248516</c:v>
                </c:pt>
                <c:pt idx="11">
                  <c:v>5.1478150704935004</c:v>
                </c:pt>
                <c:pt idx="12">
                  <c:v>5.2307849421584054</c:v>
                </c:pt>
                <c:pt idx="13">
                  <c:v>5.3176853778479387</c:v>
                </c:pt>
                <c:pt idx="14">
                  <c:v>5.4083269131959844</c:v>
                </c:pt>
                <c:pt idx="15">
                  <c:v>5.5025246730730597</c:v>
                </c:pt>
                <c:pt idx="16">
                  <c:v>5.6000992054704808</c:v>
                </c:pt>
                <c:pt idx="17">
                  <c:v>5.7008771254956905</c:v>
                </c:pt>
                <c:pt idx="18">
                  <c:v>5.8046915890893329</c:v>
                </c:pt>
                <c:pt idx="19">
                  <c:v>5.9113826169893997</c:v>
                </c:pt>
                <c:pt idx="20">
                  <c:v>6.0207972893961479</c:v>
                </c:pt>
                <c:pt idx="21">
                  <c:v>6.1327898309913662</c:v>
                </c:pt>
                <c:pt idx="22">
                  <c:v>6.2472216046637712</c:v>
                </c:pt>
                <c:pt idx="23">
                  <c:v>6.3639610306789276</c:v>
                </c:pt>
                <c:pt idx="24">
                  <c:v>6.4828834462589082</c:v>
                </c:pt>
              </c:numCache>
            </c:numRef>
          </c:yVal>
          <c:smooth val="1"/>
          <c:extLst>
            <c:ext xmlns:c16="http://schemas.microsoft.com/office/drawing/2014/chart" uri="{C3380CC4-5D6E-409C-BE32-E72D297353CC}">
              <c16:uniqueId val="{00000002-D5AA-C04C-B177-8B3EC43A3771}"/>
            </c:ext>
          </c:extLst>
        </c:ser>
        <c:dLbls>
          <c:showLegendKey val="0"/>
          <c:showVal val="0"/>
          <c:showCatName val="0"/>
          <c:showSerName val="0"/>
          <c:showPercent val="0"/>
          <c:showBubbleSize val="0"/>
        </c:dLbls>
        <c:axId val="1554650479"/>
        <c:axId val="1554652159"/>
      </c:scatterChart>
      <c:valAx>
        <c:axId val="1554650479"/>
        <c:scaling>
          <c:orientation val="minMax"/>
          <c:max val="400"/>
          <c:min val="1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Reflection Layer Height - km</a:t>
                </a:r>
              </a:p>
            </c:rich>
          </c:tx>
          <c:layout>
            <c:manualLayout>
              <c:xMode val="edge"/>
              <c:yMode val="edge"/>
              <c:x val="0.32108503113705156"/>
              <c:y val="0.917919235186691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652159"/>
        <c:crosses val="autoZero"/>
        <c:crossBetween val="midCat"/>
        <c:majorUnit val="50"/>
      </c:valAx>
      <c:valAx>
        <c:axId val="1554652159"/>
        <c:scaling>
          <c:orientation val="minMax"/>
          <c:max val="10"/>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Time</a:t>
                </a:r>
                <a:r>
                  <a:rPr lang="en-US" sz="1400" baseline="0" dirty="0"/>
                  <a:t> of Flight - mS</a:t>
                </a:r>
                <a:endParaRPr lang="en-US" sz="1400" dirty="0"/>
              </a:p>
            </c:rich>
          </c:tx>
          <c:layout>
            <c:manualLayout>
              <c:xMode val="edge"/>
              <c:yMode val="edge"/>
              <c:x val="3.2931817062089253E-2"/>
              <c:y val="0.331769752217465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650479"/>
        <c:crosses val="autoZero"/>
        <c:crossBetween val="midCat"/>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Measured and Interpolated TOF's from GPSDO Sync</a:t>
            </a:r>
            <a:r>
              <a:rPr lang="en-US" baseline="0"/>
              <a:t> to Primary and Multiple Modes</a:t>
            </a:r>
          </a:p>
        </c:rich>
      </c:tx>
      <c:layout>
        <c:manualLayout>
          <c:xMode val="edge"/>
          <c:yMode val="edge"/>
          <c:x val="0.1229212423835047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1 Hop</c:v>
          </c:tx>
          <c:spPr>
            <a:ln w="4445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xVal>
            <c:numRef>
              <c:f>'[1]Jan 27-20, 2020'!$C$36:$C$72</c:f>
              <c:numCache>
                <c:formatCode>h:mm;@</c:formatCode>
                <c:ptCount val="37"/>
                <c:pt idx="0">
                  <c:v>0.50069444444444444</c:v>
                </c:pt>
                <c:pt idx="1">
                  <c:v>0.51041666666666663</c:v>
                </c:pt>
                <c:pt idx="2">
                  <c:v>0.51874999999999993</c:v>
                </c:pt>
                <c:pt idx="3">
                  <c:v>0.51944444444444449</c:v>
                </c:pt>
                <c:pt idx="4">
                  <c:v>0.52986111111111112</c:v>
                </c:pt>
                <c:pt idx="5">
                  <c:v>0.53125</c:v>
                </c:pt>
                <c:pt idx="6">
                  <c:v>0.54027777777777775</c:v>
                </c:pt>
                <c:pt idx="7">
                  <c:v>0.54166666666666663</c:v>
                </c:pt>
                <c:pt idx="8">
                  <c:v>0.55277777777777781</c:v>
                </c:pt>
                <c:pt idx="9">
                  <c:v>0.56180555555555556</c:v>
                </c:pt>
                <c:pt idx="10">
                  <c:v>0.5708333333333333</c:v>
                </c:pt>
                <c:pt idx="11">
                  <c:v>0.57291666666666663</c:v>
                </c:pt>
                <c:pt idx="12">
                  <c:v>0.57430555555555551</c:v>
                </c:pt>
                <c:pt idx="13">
                  <c:v>0.57708333333333328</c:v>
                </c:pt>
                <c:pt idx="14">
                  <c:v>0.58333333333333337</c:v>
                </c:pt>
                <c:pt idx="15">
                  <c:v>0.58472222222222225</c:v>
                </c:pt>
                <c:pt idx="16">
                  <c:v>0.59236111111111112</c:v>
                </c:pt>
                <c:pt idx="17">
                  <c:v>0.59375</c:v>
                </c:pt>
                <c:pt idx="18">
                  <c:v>0.59722222222222221</c:v>
                </c:pt>
                <c:pt idx="19">
                  <c:v>0.59791666666666665</c:v>
                </c:pt>
                <c:pt idx="20">
                  <c:v>0.60069444444444442</c:v>
                </c:pt>
                <c:pt idx="21">
                  <c:v>0.60416666666666663</c:v>
                </c:pt>
                <c:pt idx="22">
                  <c:v>0.61388888888888882</c:v>
                </c:pt>
                <c:pt idx="23">
                  <c:v>0.61458333333333337</c:v>
                </c:pt>
                <c:pt idx="24">
                  <c:v>0.6166666666666667</c:v>
                </c:pt>
                <c:pt idx="25">
                  <c:v>0.61805555555555558</c:v>
                </c:pt>
                <c:pt idx="26">
                  <c:v>0.61944444444444446</c:v>
                </c:pt>
                <c:pt idx="27">
                  <c:v>0.62222222222222223</c:v>
                </c:pt>
                <c:pt idx="28">
                  <c:v>0.625</c:v>
                </c:pt>
                <c:pt idx="29">
                  <c:v>0.62638888888888888</c:v>
                </c:pt>
                <c:pt idx="30">
                  <c:v>0.62777777777777777</c:v>
                </c:pt>
                <c:pt idx="31">
                  <c:v>0.62847222222222221</c:v>
                </c:pt>
                <c:pt idx="32">
                  <c:v>0.62916666666666665</c:v>
                </c:pt>
                <c:pt idx="33">
                  <c:v>0.63055555555555554</c:v>
                </c:pt>
                <c:pt idx="34">
                  <c:v>0.63472222222222219</c:v>
                </c:pt>
                <c:pt idx="35">
                  <c:v>0.63958333333333328</c:v>
                </c:pt>
                <c:pt idx="36">
                  <c:v>0.74652777777777779</c:v>
                </c:pt>
              </c:numCache>
            </c:numRef>
          </c:xVal>
          <c:yVal>
            <c:numRef>
              <c:f>'[1]Jan 27-20, 2020'!$W$36:$W$72</c:f>
              <c:numCache>
                <c:formatCode>General</c:formatCode>
                <c:ptCount val="37"/>
                <c:pt idx="0">
                  <c:v>4.8900000000000006</c:v>
                </c:pt>
                <c:pt idx="1">
                  <c:v>4.93</c:v>
                </c:pt>
                <c:pt idx="2">
                  <c:v>4.8699999999999992</c:v>
                </c:pt>
                <c:pt idx="3">
                  <c:v>4.8699999999999992</c:v>
                </c:pt>
                <c:pt idx="4">
                  <c:v>4.7699999999999996</c:v>
                </c:pt>
                <c:pt idx="5">
                  <c:v>4.51</c:v>
                </c:pt>
                <c:pt idx="6">
                  <c:v>4.3699999999999992</c:v>
                </c:pt>
                <c:pt idx="7">
                  <c:v>4.3699999999999992</c:v>
                </c:pt>
                <c:pt idx="8">
                  <c:v>4.8100000000000005</c:v>
                </c:pt>
                <c:pt idx="9">
                  <c:v>4.7100000000000009</c:v>
                </c:pt>
                <c:pt idx="10">
                  <c:v>4.6899999999999995</c:v>
                </c:pt>
                <c:pt idx="11">
                  <c:v>4.75</c:v>
                </c:pt>
                <c:pt idx="12">
                  <c:v>4.67</c:v>
                </c:pt>
                <c:pt idx="13">
                  <c:v>4.59</c:v>
                </c:pt>
                <c:pt idx="14">
                  <c:v>4.51</c:v>
                </c:pt>
                <c:pt idx="15">
                  <c:v>4.5299999999999994</c:v>
                </c:pt>
                <c:pt idx="16">
                  <c:v>4.57</c:v>
                </c:pt>
                <c:pt idx="17">
                  <c:v>4.57</c:v>
                </c:pt>
                <c:pt idx="18">
                  <c:v>4.59</c:v>
                </c:pt>
                <c:pt idx="19">
                  <c:v>4.6099999999999994</c:v>
                </c:pt>
                <c:pt idx="20">
                  <c:v>4.6099999999999994</c:v>
                </c:pt>
                <c:pt idx="21">
                  <c:v>4.6300000000000008</c:v>
                </c:pt>
                <c:pt idx="22">
                  <c:v>4.6099999999999994</c:v>
                </c:pt>
                <c:pt idx="23">
                  <c:v>4.6300000000000008</c:v>
                </c:pt>
                <c:pt idx="24">
                  <c:v>4.49</c:v>
                </c:pt>
                <c:pt idx="25">
                  <c:v>4.5</c:v>
                </c:pt>
                <c:pt idx="26">
                  <c:v>4.51</c:v>
                </c:pt>
                <c:pt idx="27">
                  <c:v>4.5199999999999996</c:v>
                </c:pt>
                <c:pt idx="28">
                  <c:v>4.5299999999999994</c:v>
                </c:pt>
                <c:pt idx="29">
                  <c:v>4.5399999999999991</c:v>
                </c:pt>
                <c:pt idx="30">
                  <c:v>4.5500000000000007</c:v>
                </c:pt>
                <c:pt idx="31">
                  <c:v>4.5600000000000005</c:v>
                </c:pt>
                <c:pt idx="32">
                  <c:v>4.57</c:v>
                </c:pt>
                <c:pt idx="33">
                  <c:v>4.59</c:v>
                </c:pt>
                <c:pt idx="34">
                  <c:v>4.6400000000000006</c:v>
                </c:pt>
                <c:pt idx="35">
                  <c:v>4.7100000000000009</c:v>
                </c:pt>
                <c:pt idx="36">
                  <c:v>4.67</c:v>
                </c:pt>
              </c:numCache>
            </c:numRef>
          </c:yVal>
          <c:smooth val="1"/>
          <c:extLst>
            <c:ext xmlns:c16="http://schemas.microsoft.com/office/drawing/2014/chart" uri="{C3380CC4-5D6E-409C-BE32-E72D297353CC}">
              <c16:uniqueId val="{00000001-A274-AA45-B54E-B400F01A1995}"/>
            </c:ext>
          </c:extLst>
        </c:ser>
        <c:ser>
          <c:idx val="1"/>
          <c:order val="1"/>
          <c:tx>
            <c:v>2 Hop</c:v>
          </c:tx>
          <c:spPr>
            <a:ln w="44450"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xVal>
            <c:numRef>
              <c:f>'[1]Jan 27-20, 2020'!$C$36:$C$72</c:f>
              <c:numCache>
                <c:formatCode>h:mm;@</c:formatCode>
                <c:ptCount val="37"/>
                <c:pt idx="0">
                  <c:v>0.50069444444444444</c:v>
                </c:pt>
                <c:pt idx="1">
                  <c:v>0.51041666666666663</c:v>
                </c:pt>
                <c:pt idx="2">
                  <c:v>0.51874999999999993</c:v>
                </c:pt>
                <c:pt idx="3">
                  <c:v>0.51944444444444449</c:v>
                </c:pt>
                <c:pt idx="4">
                  <c:v>0.52986111111111112</c:v>
                </c:pt>
                <c:pt idx="5">
                  <c:v>0.53125</c:v>
                </c:pt>
                <c:pt idx="6">
                  <c:v>0.54027777777777775</c:v>
                </c:pt>
                <c:pt idx="7">
                  <c:v>0.54166666666666663</c:v>
                </c:pt>
                <c:pt idx="8">
                  <c:v>0.55277777777777781</c:v>
                </c:pt>
                <c:pt idx="9">
                  <c:v>0.56180555555555556</c:v>
                </c:pt>
                <c:pt idx="10">
                  <c:v>0.5708333333333333</c:v>
                </c:pt>
                <c:pt idx="11">
                  <c:v>0.57291666666666663</c:v>
                </c:pt>
                <c:pt idx="12">
                  <c:v>0.57430555555555551</c:v>
                </c:pt>
                <c:pt idx="13">
                  <c:v>0.57708333333333328</c:v>
                </c:pt>
                <c:pt idx="14">
                  <c:v>0.58333333333333337</c:v>
                </c:pt>
                <c:pt idx="15">
                  <c:v>0.58472222222222225</c:v>
                </c:pt>
                <c:pt idx="16">
                  <c:v>0.59236111111111112</c:v>
                </c:pt>
                <c:pt idx="17">
                  <c:v>0.59375</c:v>
                </c:pt>
                <c:pt idx="18">
                  <c:v>0.59722222222222221</c:v>
                </c:pt>
                <c:pt idx="19">
                  <c:v>0.59791666666666665</c:v>
                </c:pt>
                <c:pt idx="20">
                  <c:v>0.60069444444444442</c:v>
                </c:pt>
                <c:pt idx="21">
                  <c:v>0.60416666666666663</c:v>
                </c:pt>
                <c:pt idx="22">
                  <c:v>0.61388888888888882</c:v>
                </c:pt>
                <c:pt idx="23">
                  <c:v>0.61458333333333337</c:v>
                </c:pt>
                <c:pt idx="24">
                  <c:v>0.6166666666666667</c:v>
                </c:pt>
                <c:pt idx="25">
                  <c:v>0.61805555555555558</c:v>
                </c:pt>
                <c:pt idx="26">
                  <c:v>0.61944444444444446</c:v>
                </c:pt>
                <c:pt idx="27">
                  <c:v>0.62222222222222223</c:v>
                </c:pt>
                <c:pt idx="28">
                  <c:v>0.625</c:v>
                </c:pt>
                <c:pt idx="29">
                  <c:v>0.62638888888888888</c:v>
                </c:pt>
                <c:pt idx="30">
                  <c:v>0.62777777777777777</c:v>
                </c:pt>
                <c:pt idx="31">
                  <c:v>0.62847222222222221</c:v>
                </c:pt>
                <c:pt idx="32">
                  <c:v>0.62916666666666665</c:v>
                </c:pt>
                <c:pt idx="33">
                  <c:v>0.63055555555555554</c:v>
                </c:pt>
                <c:pt idx="34">
                  <c:v>0.63472222222222219</c:v>
                </c:pt>
                <c:pt idx="35">
                  <c:v>0.63958333333333328</c:v>
                </c:pt>
                <c:pt idx="36">
                  <c:v>0.74652777777777779</c:v>
                </c:pt>
              </c:numCache>
            </c:numRef>
          </c:xVal>
          <c:yVal>
            <c:numRef>
              <c:f>'[1]Jan 27-20, 2020'!$AC$36:$AC$72</c:f>
              <c:numCache>
                <c:formatCode>General</c:formatCode>
                <c:ptCount val="37"/>
                <c:pt idx="0">
                  <c:v>5.99</c:v>
                </c:pt>
                <c:pt idx="1">
                  <c:v>6.2299999999999995</c:v>
                </c:pt>
                <c:pt idx="2">
                  <c:v>5.93</c:v>
                </c:pt>
                <c:pt idx="3">
                  <c:v>5.93</c:v>
                </c:pt>
                <c:pt idx="4">
                  <c:v>5.9099999999999993</c:v>
                </c:pt>
                <c:pt idx="5">
                  <c:v>5.63</c:v>
                </c:pt>
                <c:pt idx="6">
                  <c:v>5.7499999999999991</c:v>
                </c:pt>
                <c:pt idx="7">
                  <c:v>5.3599999999999994</c:v>
                </c:pt>
                <c:pt idx="8">
                  <c:v>5.6300000000000008</c:v>
                </c:pt>
                <c:pt idx="9">
                  <c:v>5.6700000000000008</c:v>
                </c:pt>
                <c:pt idx="10">
                  <c:v>5.65</c:v>
                </c:pt>
                <c:pt idx="11">
                  <c:v>5.63</c:v>
                </c:pt>
                <c:pt idx="12">
                  <c:v>5.6099999999999994</c:v>
                </c:pt>
                <c:pt idx="13">
                  <c:v>5.59</c:v>
                </c:pt>
                <c:pt idx="14">
                  <c:v>5.58</c:v>
                </c:pt>
                <c:pt idx="15">
                  <c:v>5.57</c:v>
                </c:pt>
                <c:pt idx="16">
                  <c:v>5.56</c:v>
                </c:pt>
                <c:pt idx="17">
                  <c:v>5.55</c:v>
                </c:pt>
                <c:pt idx="18">
                  <c:v>5.54</c:v>
                </c:pt>
                <c:pt idx="19">
                  <c:v>5.5299999999999994</c:v>
                </c:pt>
                <c:pt idx="20">
                  <c:v>5.52</c:v>
                </c:pt>
                <c:pt idx="21">
                  <c:v>5.5</c:v>
                </c:pt>
                <c:pt idx="22">
                  <c:v>5.49</c:v>
                </c:pt>
                <c:pt idx="23">
                  <c:v>5.47</c:v>
                </c:pt>
                <c:pt idx="24">
                  <c:v>5.46</c:v>
                </c:pt>
                <c:pt idx="25">
                  <c:v>5.44</c:v>
                </c:pt>
                <c:pt idx="26">
                  <c:v>5.42</c:v>
                </c:pt>
                <c:pt idx="27">
                  <c:v>5.3999999999999995</c:v>
                </c:pt>
                <c:pt idx="28">
                  <c:v>5.43</c:v>
                </c:pt>
                <c:pt idx="29">
                  <c:v>5.4599999999999991</c:v>
                </c:pt>
                <c:pt idx="30">
                  <c:v>5.56</c:v>
                </c:pt>
                <c:pt idx="31">
                  <c:v>5.66</c:v>
                </c:pt>
                <c:pt idx="32">
                  <c:v>5.7700000000000005</c:v>
                </c:pt>
              </c:numCache>
            </c:numRef>
          </c:yVal>
          <c:smooth val="1"/>
          <c:extLst>
            <c:ext xmlns:c16="http://schemas.microsoft.com/office/drawing/2014/chart" uri="{C3380CC4-5D6E-409C-BE32-E72D297353CC}">
              <c16:uniqueId val="{00000003-A274-AA45-B54E-B400F01A1995}"/>
            </c:ext>
          </c:extLst>
        </c:ser>
        <c:ser>
          <c:idx val="2"/>
          <c:order val="2"/>
          <c:tx>
            <c:v>3 Hop</c:v>
          </c:tx>
          <c:spPr>
            <a:ln w="44450" cap="rnd">
              <a:solidFill>
                <a:schemeClr val="accent3"/>
              </a:solidFill>
              <a:round/>
            </a:ln>
            <a:effectLst/>
          </c:spPr>
          <c:marker>
            <c:symbol val="none"/>
          </c:marker>
          <c:trendline>
            <c:spPr>
              <a:ln w="19050" cap="rnd">
                <a:solidFill>
                  <a:schemeClr val="accent3"/>
                </a:solidFill>
                <a:prstDash val="sysDot"/>
              </a:ln>
              <a:effectLst/>
            </c:spPr>
            <c:trendlineType val="linear"/>
            <c:dispRSqr val="0"/>
            <c:dispEq val="0"/>
          </c:trendline>
          <c:xVal>
            <c:numRef>
              <c:f>'[1]Jan 27-20, 2020'!$C$36:$C$72</c:f>
              <c:numCache>
                <c:formatCode>h:mm;@</c:formatCode>
                <c:ptCount val="37"/>
                <c:pt idx="0">
                  <c:v>0.50069444444444444</c:v>
                </c:pt>
                <c:pt idx="1">
                  <c:v>0.51041666666666663</c:v>
                </c:pt>
                <c:pt idx="2">
                  <c:v>0.51874999999999993</c:v>
                </c:pt>
                <c:pt idx="3">
                  <c:v>0.51944444444444449</c:v>
                </c:pt>
                <c:pt idx="4">
                  <c:v>0.52986111111111112</c:v>
                </c:pt>
                <c:pt idx="5">
                  <c:v>0.53125</c:v>
                </c:pt>
                <c:pt idx="6">
                  <c:v>0.54027777777777775</c:v>
                </c:pt>
                <c:pt idx="7">
                  <c:v>0.54166666666666663</c:v>
                </c:pt>
                <c:pt idx="8">
                  <c:v>0.55277777777777781</c:v>
                </c:pt>
                <c:pt idx="9">
                  <c:v>0.56180555555555556</c:v>
                </c:pt>
                <c:pt idx="10">
                  <c:v>0.5708333333333333</c:v>
                </c:pt>
                <c:pt idx="11">
                  <c:v>0.57291666666666663</c:v>
                </c:pt>
                <c:pt idx="12">
                  <c:v>0.57430555555555551</c:v>
                </c:pt>
                <c:pt idx="13">
                  <c:v>0.57708333333333328</c:v>
                </c:pt>
                <c:pt idx="14">
                  <c:v>0.58333333333333337</c:v>
                </c:pt>
                <c:pt idx="15">
                  <c:v>0.58472222222222225</c:v>
                </c:pt>
                <c:pt idx="16">
                  <c:v>0.59236111111111112</c:v>
                </c:pt>
                <c:pt idx="17">
                  <c:v>0.59375</c:v>
                </c:pt>
                <c:pt idx="18">
                  <c:v>0.59722222222222221</c:v>
                </c:pt>
                <c:pt idx="19">
                  <c:v>0.59791666666666665</c:v>
                </c:pt>
                <c:pt idx="20">
                  <c:v>0.60069444444444442</c:v>
                </c:pt>
                <c:pt idx="21">
                  <c:v>0.60416666666666663</c:v>
                </c:pt>
                <c:pt idx="22">
                  <c:v>0.61388888888888882</c:v>
                </c:pt>
                <c:pt idx="23">
                  <c:v>0.61458333333333337</c:v>
                </c:pt>
                <c:pt idx="24">
                  <c:v>0.6166666666666667</c:v>
                </c:pt>
                <c:pt idx="25">
                  <c:v>0.61805555555555558</c:v>
                </c:pt>
                <c:pt idx="26">
                  <c:v>0.61944444444444446</c:v>
                </c:pt>
                <c:pt idx="27">
                  <c:v>0.62222222222222223</c:v>
                </c:pt>
                <c:pt idx="28">
                  <c:v>0.625</c:v>
                </c:pt>
                <c:pt idx="29">
                  <c:v>0.62638888888888888</c:v>
                </c:pt>
                <c:pt idx="30">
                  <c:v>0.62777777777777777</c:v>
                </c:pt>
                <c:pt idx="31">
                  <c:v>0.62847222222222221</c:v>
                </c:pt>
                <c:pt idx="32">
                  <c:v>0.62916666666666665</c:v>
                </c:pt>
                <c:pt idx="33">
                  <c:v>0.63055555555555554</c:v>
                </c:pt>
                <c:pt idx="34">
                  <c:v>0.63472222222222219</c:v>
                </c:pt>
                <c:pt idx="35">
                  <c:v>0.63958333333333328</c:v>
                </c:pt>
                <c:pt idx="36">
                  <c:v>0.74652777777777779</c:v>
                </c:pt>
              </c:numCache>
            </c:numRef>
          </c:xVal>
          <c:yVal>
            <c:numRef>
              <c:f>'[1]Jan 27-20, 2020'!$AD$36:$AD$72</c:f>
              <c:numCache>
                <c:formatCode>General</c:formatCode>
                <c:ptCount val="37"/>
                <c:pt idx="14">
                  <c:v>6.65</c:v>
                </c:pt>
                <c:pt idx="15">
                  <c:v>6.5299999999999994</c:v>
                </c:pt>
                <c:pt idx="16">
                  <c:v>6.53</c:v>
                </c:pt>
                <c:pt idx="17">
                  <c:v>6.57</c:v>
                </c:pt>
                <c:pt idx="18">
                  <c:v>6.6099999999999994</c:v>
                </c:pt>
                <c:pt idx="19">
                  <c:v>6.56</c:v>
                </c:pt>
                <c:pt idx="20">
                  <c:v>6.51</c:v>
                </c:pt>
                <c:pt idx="21">
                  <c:v>6.7700000000000014</c:v>
                </c:pt>
                <c:pt idx="22">
                  <c:v>6.43</c:v>
                </c:pt>
                <c:pt idx="23">
                  <c:v>6.43</c:v>
                </c:pt>
                <c:pt idx="24">
                  <c:v>6.43</c:v>
                </c:pt>
                <c:pt idx="25">
                  <c:v>6.43</c:v>
                </c:pt>
                <c:pt idx="26">
                  <c:v>6.43</c:v>
                </c:pt>
                <c:pt idx="27">
                  <c:v>6.43</c:v>
                </c:pt>
                <c:pt idx="28">
                  <c:v>6.43</c:v>
                </c:pt>
                <c:pt idx="29">
                  <c:v>6.49</c:v>
                </c:pt>
                <c:pt idx="30">
                  <c:v>6.5500000000000007</c:v>
                </c:pt>
                <c:pt idx="31">
                  <c:v>6.36</c:v>
                </c:pt>
                <c:pt idx="32">
                  <c:v>6.39</c:v>
                </c:pt>
                <c:pt idx="33">
                  <c:v>6.42</c:v>
                </c:pt>
                <c:pt idx="34">
                  <c:v>6.44</c:v>
                </c:pt>
                <c:pt idx="35">
                  <c:v>6.4700000000000006</c:v>
                </c:pt>
              </c:numCache>
            </c:numRef>
          </c:yVal>
          <c:smooth val="1"/>
          <c:extLst>
            <c:ext xmlns:c16="http://schemas.microsoft.com/office/drawing/2014/chart" uri="{C3380CC4-5D6E-409C-BE32-E72D297353CC}">
              <c16:uniqueId val="{00000005-A274-AA45-B54E-B400F01A1995}"/>
            </c:ext>
          </c:extLst>
        </c:ser>
        <c:ser>
          <c:idx val="3"/>
          <c:order val="3"/>
          <c:tx>
            <c:v>4 Hop</c:v>
          </c:tx>
          <c:spPr>
            <a:ln w="41275" cap="rnd">
              <a:solidFill>
                <a:schemeClr val="accent4"/>
              </a:solidFill>
              <a:round/>
            </a:ln>
            <a:effectLst/>
          </c:spPr>
          <c:marker>
            <c:symbol val="none"/>
          </c:marker>
          <c:dPt>
            <c:idx val="22"/>
            <c:marker>
              <c:symbol val="none"/>
            </c:marker>
            <c:bubble3D val="0"/>
            <c:spPr>
              <a:ln w="47625" cap="rnd">
                <a:solidFill>
                  <a:schemeClr val="accent4"/>
                </a:solidFill>
                <a:round/>
              </a:ln>
              <a:effectLst/>
            </c:spPr>
            <c:extLst>
              <c:ext xmlns:c16="http://schemas.microsoft.com/office/drawing/2014/chart" uri="{C3380CC4-5D6E-409C-BE32-E72D297353CC}">
                <c16:uniqueId val="{00000007-A274-AA45-B54E-B400F01A1995}"/>
              </c:ext>
            </c:extLst>
          </c:dPt>
          <c:xVal>
            <c:numRef>
              <c:f>'[1]Jan 27-20, 2020'!$C$36:$C$72</c:f>
              <c:numCache>
                <c:formatCode>h:mm;@</c:formatCode>
                <c:ptCount val="37"/>
                <c:pt idx="0">
                  <c:v>0.50069444444444444</c:v>
                </c:pt>
                <c:pt idx="1">
                  <c:v>0.51041666666666663</c:v>
                </c:pt>
                <c:pt idx="2">
                  <c:v>0.51874999999999993</c:v>
                </c:pt>
                <c:pt idx="3">
                  <c:v>0.51944444444444449</c:v>
                </c:pt>
                <c:pt idx="4">
                  <c:v>0.52986111111111112</c:v>
                </c:pt>
                <c:pt idx="5">
                  <c:v>0.53125</c:v>
                </c:pt>
                <c:pt idx="6">
                  <c:v>0.54027777777777775</c:v>
                </c:pt>
                <c:pt idx="7">
                  <c:v>0.54166666666666663</c:v>
                </c:pt>
                <c:pt idx="8">
                  <c:v>0.55277777777777781</c:v>
                </c:pt>
                <c:pt idx="9">
                  <c:v>0.56180555555555556</c:v>
                </c:pt>
                <c:pt idx="10">
                  <c:v>0.5708333333333333</c:v>
                </c:pt>
                <c:pt idx="11">
                  <c:v>0.57291666666666663</c:v>
                </c:pt>
                <c:pt idx="12">
                  <c:v>0.57430555555555551</c:v>
                </c:pt>
                <c:pt idx="13">
                  <c:v>0.57708333333333328</c:v>
                </c:pt>
                <c:pt idx="14">
                  <c:v>0.58333333333333337</c:v>
                </c:pt>
                <c:pt idx="15">
                  <c:v>0.58472222222222225</c:v>
                </c:pt>
                <c:pt idx="16">
                  <c:v>0.59236111111111112</c:v>
                </c:pt>
                <c:pt idx="17">
                  <c:v>0.59375</c:v>
                </c:pt>
                <c:pt idx="18">
                  <c:v>0.59722222222222221</c:v>
                </c:pt>
                <c:pt idx="19">
                  <c:v>0.59791666666666665</c:v>
                </c:pt>
                <c:pt idx="20">
                  <c:v>0.60069444444444442</c:v>
                </c:pt>
                <c:pt idx="21">
                  <c:v>0.60416666666666663</c:v>
                </c:pt>
                <c:pt idx="22">
                  <c:v>0.61388888888888882</c:v>
                </c:pt>
                <c:pt idx="23">
                  <c:v>0.61458333333333337</c:v>
                </c:pt>
                <c:pt idx="24">
                  <c:v>0.6166666666666667</c:v>
                </c:pt>
                <c:pt idx="25">
                  <c:v>0.61805555555555558</c:v>
                </c:pt>
                <c:pt idx="26">
                  <c:v>0.61944444444444446</c:v>
                </c:pt>
                <c:pt idx="27">
                  <c:v>0.62222222222222223</c:v>
                </c:pt>
                <c:pt idx="28">
                  <c:v>0.625</c:v>
                </c:pt>
                <c:pt idx="29">
                  <c:v>0.62638888888888888</c:v>
                </c:pt>
                <c:pt idx="30">
                  <c:v>0.62777777777777777</c:v>
                </c:pt>
                <c:pt idx="31">
                  <c:v>0.62847222222222221</c:v>
                </c:pt>
                <c:pt idx="32">
                  <c:v>0.62916666666666665</c:v>
                </c:pt>
                <c:pt idx="33">
                  <c:v>0.63055555555555554</c:v>
                </c:pt>
                <c:pt idx="34">
                  <c:v>0.63472222222222219</c:v>
                </c:pt>
                <c:pt idx="35">
                  <c:v>0.63958333333333328</c:v>
                </c:pt>
                <c:pt idx="36">
                  <c:v>0.74652777777777779</c:v>
                </c:pt>
              </c:numCache>
            </c:numRef>
          </c:xVal>
          <c:yVal>
            <c:numRef>
              <c:f>'[1]Jan 27-20, 2020'!$AE$36:$AE$72</c:f>
              <c:numCache>
                <c:formatCode>General</c:formatCode>
                <c:ptCount val="37"/>
                <c:pt idx="11">
                  <c:v>7.41</c:v>
                </c:pt>
                <c:pt idx="12">
                  <c:v>7.43</c:v>
                </c:pt>
                <c:pt idx="13">
                  <c:v>7.45</c:v>
                </c:pt>
                <c:pt idx="14">
                  <c:v>7.47</c:v>
                </c:pt>
                <c:pt idx="15">
                  <c:v>7.48</c:v>
                </c:pt>
                <c:pt idx="16">
                  <c:v>7.49</c:v>
                </c:pt>
                <c:pt idx="17">
                  <c:v>7.51</c:v>
                </c:pt>
                <c:pt idx="18">
                  <c:v>7.51</c:v>
                </c:pt>
                <c:pt idx="19">
                  <c:v>7.5</c:v>
                </c:pt>
                <c:pt idx="20">
                  <c:v>7.5</c:v>
                </c:pt>
                <c:pt idx="21">
                  <c:v>7.49</c:v>
                </c:pt>
                <c:pt idx="22">
                  <c:v>7.49</c:v>
                </c:pt>
                <c:pt idx="23">
                  <c:v>7.48</c:v>
                </c:pt>
                <c:pt idx="24">
                  <c:v>7.48</c:v>
                </c:pt>
              </c:numCache>
            </c:numRef>
          </c:yVal>
          <c:smooth val="1"/>
          <c:extLst>
            <c:ext xmlns:c16="http://schemas.microsoft.com/office/drawing/2014/chart" uri="{C3380CC4-5D6E-409C-BE32-E72D297353CC}">
              <c16:uniqueId val="{00000008-A274-AA45-B54E-B400F01A1995}"/>
            </c:ext>
          </c:extLst>
        </c:ser>
        <c:dLbls>
          <c:showLegendKey val="0"/>
          <c:showVal val="0"/>
          <c:showCatName val="0"/>
          <c:showSerName val="0"/>
          <c:showPercent val="0"/>
          <c:showBubbleSize val="0"/>
        </c:dLbls>
        <c:axId val="203520800"/>
        <c:axId val="231655072"/>
      </c:scatterChart>
      <c:valAx>
        <c:axId val="203520800"/>
        <c:scaling>
          <c:orientation val="minMax"/>
          <c:max val="0.65000000000000013"/>
          <c:min val="0.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UTC</a:t>
                </a:r>
                <a:r>
                  <a:rPr lang="en-US" baseline="0"/>
                  <a:t> on January 29, 2020</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655072"/>
        <c:crosses val="autoZero"/>
        <c:crossBetween val="midCat"/>
        <c:majorUnit val="2.0833300000000003E-2"/>
        <c:minorUnit val="6.9444000000000025E-3"/>
      </c:valAx>
      <c:valAx>
        <c:axId val="231655072"/>
        <c:scaling>
          <c:orientation val="minMax"/>
          <c:max val="8"/>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Measured Time Of Flight - mS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20800"/>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B0F0">
          <a:alpha val="0"/>
        </a:srgb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3FA09-7A5F-E144-AAB1-285CC28082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E59F86-1CEE-D244-8E74-2C543897E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2453C3-2929-AB42-9F90-DEBE1C440FF0}" type="datetimeFigureOut">
              <a:rPr lang="en-US" smtClean="0"/>
              <a:t>4/23/21</a:t>
            </a:fld>
            <a:endParaRPr lang="en-US"/>
          </a:p>
        </p:txBody>
      </p:sp>
      <p:sp>
        <p:nvSpPr>
          <p:cNvPr id="4" name="Footer Placeholder 3">
            <a:extLst>
              <a:ext uri="{FF2B5EF4-FFF2-40B4-BE49-F238E27FC236}">
                <a16:creationId xmlns:a16="http://schemas.microsoft.com/office/drawing/2014/main" id="{1AB63ECA-4586-D944-A8D7-0FD571123F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016378-1B92-584A-80D5-870452E056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6D06C-BC33-B949-B937-5A78CC9B24E0}" type="slidenum">
              <a:rPr lang="en-US" smtClean="0"/>
              <a:t>‹#›</a:t>
            </a:fld>
            <a:endParaRPr lang="en-US"/>
          </a:p>
        </p:txBody>
      </p:sp>
    </p:spTree>
    <p:extLst>
      <p:ext uri="{BB962C8B-B14F-4D97-AF65-F5344CB8AC3E}">
        <p14:creationId xmlns:p14="http://schemas.microsoft.com/office/powerpoint/2010/main" val="113823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44D8E-7AA9-2C41-BD02-2EF05072551B}"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3820A-B226-C247-9C5B-9524F3BFEE95}" type="slidenum">
              <a:rPr lang="en-US" smtClean="0"/>
              <a:t>‹#›</a:t>
            </a:fld>
            <a:endParaRPr lang="en-US"/>
          </a:p>
        </p:txBody>
      </p:sp>
    </p:spTree>
    <p:extLst>
      <p:ext uri="{BB962C8B-B14F-4D97-AF65-F5344CB8AC3E}">
        <p14:creationId xmlns:p14="http://schemas.microsoft.com/office/powerpoint/2010/main" val="128460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F3820A-B226-C247-9C5B-9524F3BFEE95}" type="slidenum">
              <a:rPr lang="en-US" smtClean="0"/>
              <a:t>2</a:t>
            </a:fld>
            <a:endParaRPr lang="en-US"/>
          </a:p>
        </p:txBody>
      </p:sp>
    </p:spTree>
    <p:extLst>
      <p:ext uri="{BB962C8B-B14F-4D97-AF65-F5344CB8AC3E}">
        <p14:creationId xmlns:p14="http://schemas.microsoft.com/office/powerpoint/2010/main" val="107746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Measured scatter plots were smoothed with trend lines added by Excel. Layer height descends in the morning and descends in the evening. Adjusting sense and scale factor for best fit to the geometric model shows good agreement between predicted and measured data for a mean F-layer  layer height near 250 km. </a:t>
            </a:r>
          </a:p>
        </p:txBody>
      </p:sp>
      <p:sp>
        <p:nvSpPr>
          <p:cNvPr id="4" name="Slide Number Placeholder 3"/>
          <p:cNvSpPr>
            <a:spLocks noGrp="1"/>
          </p:cNvSpPr>
          <p:nvPr>
            <p:ph type="sldNum" sz="quarter" idx="5"/>
          </p:nvPr>
        </p:nvSpPr>
        <p:spPr/>
        <p:txBody>
          <a:bodyPr/>
          <a:lstStyle/>
          <a:p>
            <a:fld id="{106E1473-173E-E64A-9EB0-FCD5E4BB59B5}" type="slidenum">
              <a:rPr lang="en-US" smtClean="0"/>
              <a:t>11</a:t>
            </a:fld>
            <a:endParaRPr lang="en-US"/>
          </a:p>
        </p:txBody>
      </p:sp>
    </p:spTree>
    <p:extLst>
      <p:ext uri="{BB962C8B-B14F-4D97-AF65-F5344CB8AC3E}">
        <p14:creationId xmlns:p14="http://schemas.microsoft.com/office/powerpoint/2010/main" val="158821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Simultaneously recording WWV on multiple frequencies can provide insights into frequency dependent propagation effects. These three spectrograms are for WWV at 2.5, 5, and 10 MHz. The lower two frequencies were steady during the day and turbulent at night. The 10 MHz frequency was turbulent both day and night. Neither turbulence amplitude nor the dawn Doppler swing scaled with carrier frequency. The 2.5 and 5 MHz frequency tracks manifest multiple high order modes during sunrise but 10 MHz does not. Some modes manifest or extinguish abruptly mid-transition. All frequencies contain a mode showing little frequency shift. A working hypothesis is that the mode showing little frequency variation is from the E layer while the frequency tracks showing variability are from the F layers. Additional data analyses suggest the mode splitting is a result of simultaneous propagation of multiple hop modes.</a:t>
            </a:r>
          </a:p>
          <a:p>
            <a:endParaRPr lang="en-US" dirty="0"/>
          </a:p>
        </p:txBody>
      </p:sp>
      <p:sp>
        <p:nvSpPr>
          <p:cNvPr id="4" name="Slide Number Placeholder 3"/>
          <p:cNvSpPr>
            <a:spLocks noGrp="1"/>
          </p:cNvSpPr>
          <p:nvPr>
            <p:ph type="sldNum" sz="quarter" idx="5"/>
          </p:nvPr>
        </p:nvSpPr>
        <p:spPr/>
        <p:txBody>
          <a:bodyPr/>
          <a:lstStyle/>
          <a:p>
            <a:fld id="{E4F3820A-B226-C247-9C5B-9524F3BFEE95}" type="slidenum">
              <a:rPr lang="en-US" smtClean="0"/>
              <a:t>12</a:t>
            </a:fld>
            <a:endParaRPr lang="en-US"/>
          </a:p>
        </p:txBody>
      </p:sp>
    </p:spTree>
    <p:extLst>
      <p:ext uri="{BB962C8B-B14F-4D97-AF65-F5344CB8AC3E}">
        <p14:creationId xmlns:p14="http://schemas.microsoft.com/office/powerpoint/2010/main" val="327458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conditions permit simultaneous reception of WWV and WWVH, the spectral components overlay, complicating frequency analyses. WWV and WWVH use an interlace process using the 500 Hz and 600 Hz side tones. WWV uses 500 Hz on even minutes and 600 Hz on odd. WWVH uses the opposite tone and then they change tones every minute. Since these tones possess the same frequency accuracy as the carrier, they can be deinterlaced to provide separate frequency tracks. However, the tones are not transmitted on all minutes and the tones mute during the time announcements before the top of each minute. Therefore spectrograms made using the tones show gaps on the missing minutes and between adjacent minutes.</a:t>
            </a:r>
          </a:p>
        </p:txBody>
      </p:sp>
      <p:sp>
        <p:nvSpPr>
          <p:cNvPr id="4" name="Slide Number Placeholder 3"/>
          <p:cNvSpPr>
            <a:spLocks noGrp="1"/>
          </p:cNvSpPr>
          <p:nvPr>
            <p:ph type="sldNum" sz="quarter" idx="5"/>
          </p:nvPr>
        </p:nvSpPr>
        <p:spPr/>
        <p:txBody>
          <a:bodyPr/>
          <a:lstStyle/>
          <a:p>
            <a:fld id="{E4F3820A-B226-C247-9C5B-9524F3BFEE95}" type="slidenum">
              <a:rPr lang="en-US" smtClean="0"/>
              <a:t>13</a:t>
            </a:fld>
            <a:endParaRPr lang="en-US"/>
          </a:p>
        </p:txBody>
      </p:sp>
    </p:spTree>
    <p:extLst>
      <p:ext uri="{BB962C8B-B14F-4D97-AF65-F5344CB8AC3E}">
        <p14:creationId xmlns:p14="http://schemas.microsoft.com/office/powerpoint/2010/main" val="354889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Spectrograms produced using the deinterlaced receivers. The spectrogram on the left contains data only from WWV while the one on the right contains data only from WWVH. Although they appear sparse, both spectrograms contain all available transmitted data. The short gaps between adjacent minutes occur during the voice time announcements and the larger gaps are from the missing minutes that are used for other voice announcements.</a:t>
            </a:r>
          </a:p>
        </p:txBody>
      </p:sp>
      <p:sp>
        <p:nvSpPr>
          <p:cNvPr id="4" name="Slide Number Placeholder 3"/>
          <p:cNvSpPr>
            <a:spLocks noGrp="1"/>
          </p:cNvSpPr>
          <p:nvPr>
            <p:ph type="sldNum" sz="quarter" idx="5"/>
          </p:nvPr>
        </p:nvSpPr>
        <p:spPr/>
        <p:txBody>
          <a:bodyPr/>
          <a:lstStyle/>
          <a:p>
            <a:fld id="{E4F3820A-B226-C247-9C5B-9524F3BFEE95}" type="slidenum">
              <a:rPr lang="en-US" smtClean="0"/>
              <a:t>14</a:t>
            </a:fld>
            <a:endParaRPr lang="en-US"/>
          </a:p>
        </p:txBody>
      </p:sp>
    </p:spTree>
    <p:extLst>
      <p:ext uri="{BB962C8B-B14F-4D97-AF65-F5344CB8AC3E}">
        <p14:creationId xmlns:p14="http://schemas.microsoft.com/office/powerpoint/2010/main" val="212424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Spectrograms of WWV carrier dawn and dusk frequency behavior. The positive dawn swings caused by descending ionization show mode splitting and include frequency tracks that often manifest or extinguish abruptly mid-transition. The negative frequency swings at dusk caused by ascending ionization are generally mode docile. This behavior can be observed daily on a path from Ft. Collins, CO to near San Antonio, TX.</a:t>
            </a:r>
          </a:p>
        </p:txBody>
      </p:sp>
      <p:sp>
        <p:nvSpPr>
          <p:cNvPr id="4" name="Slide Number Placeholder 3"/>
          <p:cNvSpPr>
            <a:spLocks noGrp="1"/>
          </p:cNvSpPr>
          <p:nvPr>
            <p:ph type="sldNum" sz="quarter" idx="5"/>
          </p:nvPr>
        </p:nvSpPr>
        <p:spPr/>
        <p:txBody>
          <a:bodyPr/>
          <a:lstStyle/>
          <a:p>
            <a:fld id="{E4F3820A-B226-C247-9C5B-9524F3BFEE95}" type="slidenum">
              <a:rPr lang="en-US" smtClean="0"/>
              <a:t>3</a:t>
            </a:fld>
            <a:endParaRPr lang="en-US"/>
          </a:p>
        </p:txBody>
      </p:sp>
    </p:spTree>
    <p:extLst>
      <p:ext uri="{BB962C8B-B14F-4D97-AF65-F5344CB8AC3E}">
        <p14:creationId xmlns:p14="http://schemas.microsoft.com/office/powerpoint/2010/main" val="100245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was recorded on the 5 MHz WWV carrier down converted to 1000 Hz using Spectrum Lab software. The data was digitized and input to a spreadsheet for analysis. A possible Traveling Ionospheric Disturbance is visible between 1000z and 1200z. The dawn transition between night and day begins near 1200z. </a:t>
            </a:r>
          </a:p>
        </p:txBody>
      </p:sp>
      <p:sp>
        <p:nvSpPr>
          <p:cNvPr id="4" name="Slide Number Placeholder 3"/>
          <p:cNvSpPr>
            <a:spLocks noGrp="1"/>
          </p:cNvSpPr>
          <p:nvPr>
            <p:ph type="sldNum" sz="quarter" idx="5"/>
          </p:nvPr>
        </p:nvSpPr>
        <p:spPr/>
        <p:txBody>
          <a:bodyPr/>
          <a:lstStyle/>
          <a:p>
            <a:fld id="{E4F3820A-B226-C247-9C5B-9524F3BFEE95}" type="slidenum">
              <a:rPr lang="en-US" smtClean="0"/>
              <a:t>4</a:t>
            </a:fld>
            <a:endParaRPr lang="en-US"/>
          </a:p>
        </p:txBody>
      </p:sp>
    </p:spTree>
    <p:extLst>
      <p:ext uri="{BB962C8B-B14F-4D97-AF65-F5344CB8AC3E}">
        <p14:creationId xmlns:p14="http://schemas.microsoft.com/office/powerpoint/2010/main" val="27127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Ionization layer height vs. time curves were calculated by numerically integrating the Doppler data using a simplified one and two hop model of the ionosphere. The one and two hop calculations gave comparable results.</a:t>
            </a:r>
          </a:p>
        </p:txBody>
      </p:sp>
      <p:sp>
        <p:nvSpPr>
          <p:cNvPr id="4" name="Slide Number Placeholder 3"/>
          <p:cNvSpPr>
            <a:spLocks noGrp="1"/>
          </p:cNvSpPr>
          <p:nvPr>
            <p:ph type="sldNum" sz="quarter" idx="5"/>
          </p:nvPr>
        </p:nvSpPr>
        <p:spPr/>
        <p:txBody>
          <a:bodyPr/>
          <a:lstStyle/>
          <a:p>
            <a:fld id="{E4F3820A-B226-C247-9C5B-9524F3BFEE95}" type="slidenum">
              <a:rPr lang="en-US" smtClean="0"/>
              <a:t>5</a:t>
            </a:fld>
            <a:endParaRPr lang="en-US"/>
          </a:p>
        </p:txBody>
      </p:sp>
    </p:spTree>
    <p:extLst>
      <p:ext uri="{BB962C8B-B14F-4D97-AF65-F5344CB8AC3E}">
        <p14:creationId xmlns:p14="http://schemas.microsoft.com/office/powerpoint/2010/main" val="428431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overlay compares the layer height vs. time curves computed from Doppler data with hmF1 data from the Boulder ionosonde. The timing of the dawn layer descent compares very favorably using both the 1-hop and 2-hop models relating path length to layer height. The magnitude of the height calculations was complicated by the predawn TID and differed from the ionosonde reference. Note the ionosonde location was north of the path apogee by ~ 700 km.</a:t>
            </a:r>
          </a:p>
        </p:txBody>
      </p:sp>
      <p:sp>
        <p:nvSpPr>
          <p:cNvPr id="4" name="Slide Number Placeholder 3"/>
          <p:cNvSpPr>
            <a:spLocks noGrp="1"/>
          </p:cNvSpPr>
          <p:nvPr>
            <p:ph type="sldNum" sz="quarter" idx="5"/>
          </p:nvPr>
        </p:nvSpPr>
        <p:spPr/>
        <p:txBody>
          <a:bodyPr/>
          <a:lstStyle/>
          <a:p>
            <a:fld id="{E4F3820A-B226-C247-9C5B-9524F3BFEE95}" type="slidenum">
              <a:rPr lang="en-US" smtClean="0"/>
              <a:t>6</a:t>
            </a:fld>
            <a:endParaRPr lang="en-US"/>
          </a:p>
        </p:txBody>
      </p:sp>
    </p:spTree>
    <p:extLst>
      <p:ext uri="{BB962C8B-B14F-4D97-AF65-F5344CB8AC3E}">
        <p14:creationId xmlns:p14="http://schemas.microsoft.com/office/powerpoint/2010/main" val="266218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sensitivity of layer height calculations to absolute frequency calibration when computing from Doppler shift data. A calibration error of about 0.015 MHz accounts for the height error observed in the previous slide.</a:t>
            </a:r>
          </a:p>
        </p:txBody>
      </p:sp>
      <p:sp>
        <p:nvSpPr>
          <p:cNvPr id="4" name="Slide Number Placeholder 3"/>
          <p:cNvSpPr>
            <a:spLocks noGrp="1"/>
          </p:cNvSpPr>
          <p:nvPr>
            <p:ph type="sldNum" sz="quarter" idx="5"/>
          </p:nvPr>
        </p:nvSpPr>
        <p:spPr/>
        <p:txBody>
          <a:bodyPr/>
          <a:lstStyle/>
          <a:p>
            <a:fld id="{E4F3820A-B226-C247-9C5B-9524F3BFEE95}" type="slidenum">
              <a:rPr lang="en-US" smtClean="0"/>
              <a:t>7</a:t>
            </a:fld>
            <a:endParaRPr lang="en-US"/>
          </a:p>
        </p:txBody>
      </p:sp>
    </p:spTree>
    <p:extLst>
      <p:ext uri="{BB962C8B-B14F-4D97-AF65-F5344CB8AC3E}">
        <p14:creationId xmlns:p14="http://schemas.microsoft.com/office/powerpoint/2010/main" val="91292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daytime signal strength data from the day of the eclipse. The eclipse enhanced propagation of both 5MHz WWV and 60kHz WWVB by 10dB even though the propagation path was completely south of the Path of Totality. The red/white WWVB data appears more pointed at the peak because it is in linear format. The green WWV data also shows 10dB enhancement but appears more rounded because the S-meter voltage is linear-in-dB. The enhancement began at 1650z, peaked at 1804z, and ended at 1900z. </a:t>
            </a:r>
          </a:p>
        </p:txBody>
      </p:sp>
      <p:sp>
        <p:nvSpPr>
          <p:cNvPr id="4" name="Slide Number Placeholder 3"/>
          <p:cNvSpPr>
            <a:spLocks noGrp="1"/>
          </p:cNvSpPr>
          <p:nvPr>
            <p:ph type="sldNum" sz="quarter" idx="5"/>
          </p:nvPr>
        </p:nvSpPr>
        <p:spPr/>
        <p:txBody>
          <a:bodyPr/>
          <a:lstStyle/>
          <a:p>
            <a:fld id="{E4F3820A-B226-C247-9C5B-9524F3BFEE95}" type="slidenum">
              <a:rPr lang="en-US" smtClean="0"/>
              <a:t>8</a:t>
            </a:fld>
            <a:endParaRPr lang="en-US"/>
          </a:p>
        </p:txBody>
      </p:sp>
    </p:spTree>
    <p:extLst>
      <p:ext uri="{BB962C8B-B14F-4D97-AF65-F5344CB8AC3E}">
        <p14:creationId xmlns:p14="http://schemas.microsoft.com/office/powerpoint/2010/main" val="164436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WWV per-second timing tick format. A time-of-flight measurement can be made if synchronization to the leading edge of the 1 pps output pulse from a GPSDO is made at the receiver location. </a:t>
            </a:r>
          </a:p>
        </p:txBody>
      </p:sp>
      <p:sp>
        <p:nvSpPr>
          <p:cNvPr id="4" name="Slide Number Placeholder 3"/>
          <p:cNvSpPr>
            <a:spLocks noGrp="1"/>
          </p:cNvSpPr>
          <p:nvPr>
            <p:ph type="sldNum" sz="quarter" idx="5"/>
          </p:nvPr>
        </p:nvSpPr>
        <p:spPr/>
        <p:txBody>
          <a:bodyPr/>
          <a:lstStyle/>
          <a:p>
            <a:fld id="{106E1473-173E-E64A-9EB0-FCD5E4BB59B5}" type="slidenum">
              <a:rPr lang="en-US" smtClean="0"/>
              <a:t>9</a:t>
            </a:fld>
            <a:endParaRPr lang="en-US"/>
          </a:p>
        </p:txBody>
      </p:sp>
    </p:spTree>
    <p:extLst>
      <p:ext uri="{BB962C8B-B14F-4D97-AF65-F5344CB8AC3E}">
        <p14:creationId xmlns:p14="http://schemas.microsoft.com/office/powerpoint/2010/main" val="272818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Time Delays Between Multiple Modes are Less Than the Pulse Width. Therefore the Primary and Delayed Pulses Overlap, Lengthening the Pulse by Superposition. The top row of illustrations shows Spice simulations for superposition delays of 1, 2, and 3 mS. The net effect of overlapping arrivals is to lengthen the overall pulse. Beneath each simulation is an oscilloscope recording showing actual WWV on-the-air captures depicting exactly these situations. Note the first cycle of the primary mode and the last cycle of the delayed have no overlap and are free from superposition distortion. Therefore a preferred measurement technique is to measure the TOF of the primary pulse by referencing the leading edge and delayed arrivals by referencing the trailing edge. The rising edge of the GPSDO 1-pps output is used to sync the scope. Time measurement must take into account the time delay through the receiver and use repeatable on-time markers on the pulses. </a:t>
            </a:r>
            <a:endParaRPr lang="en-US" dirty="0"/>
          </a:p>
        </p:txBody>
      </p:sp>
      <p:sp>
        <p:nvSpPr>
          <p:cNvPr id="4" name="Slide Number Placeholder 3"/>
          <p:cNvSpPr>
            <a:spLocks noGrp="1"/>
          </p:cNvSpPr>
          <p:nvPr>
            <p:ph type="sldNum" sz="quarter" idx="5"/>
          </p:nvPr>
        </p:nvSpPr>
        <p:spPr/>
        <p:txBody>
          <a:bodyPr/>
          <a:lstStyle/>
          <a:p>
            <a:fld id="{E4F3820A-B226-C247-9C5B-9524F3BFEE95}" type="slidenum">
              <a:rPr lang="en-US" smtClean="0"/>
              <a:t>10</a:t>
            </a:fld>
            <a:endParaRPr lang="en-US"/>
          </a:p>
        </p:txBody>
      </p:sp>
    </p:spTree>
    <p:extLst>
      <p:ext uri="{BB962C8B-B14F-4D97-AF65-F5344CB8AC3E}">
        <p14:creationId xmlns:p14="http://schemas.microsoft.com/office/powerpoint/2010/main" val="268811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6015FC-4595-3948-8E59-97F251488020}" type="datetime1">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2555B-F120-6242-BEF5-FAA855445114}" type="datetime1">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45D82-FA4E-424F-8B90-546BCD7C68B7}" type="datetime1">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E2E01-673F-5740-AFBA-FB5349853319}" type="datetime1">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515C-3B47-BE4A-BCEC-183DD0EEACCC}" type="datetime1">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EC89CD-2A4D-EC4A-A417-CE94091D072D}" type="datetime1">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A03824-FD21-0F4D-B97D-AF4150A2A8CD}" type="datetime1">
              <a:rPr lang="en-US" smtClean="0"/>
              <a:t>4/23/21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750781-2467-F64C-B288-FAD312D017EE}" type="datetime1">
              <a:rPr lang="en-US" smtClean="0"/>
              <a:t>4/23/21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EDA03-B54D-5141-90B2-AF20FC4EA56F}" type="datetime1">
              <a:rPr lang="en-US" smtClean="0"/>
              <a:t>4/23/21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125B48-7893-CB46-BC09-B9D5C25AEA39}" type="datetime1">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897A9-4B7A-A740-BEEA-3A1BC0AC7562}" type="datetime1">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2E099-75C6-4785-BA6C-247B514205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55080-72D3-2645-BF25-2CC613CD18CC}" type="datetime1">
              <a:rPr lang="en-US" smtClean="0"/>
              <a:t>4/23/21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2E099-75C6-4785-BA6C-247B514205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158B-FDF8-C946-922D-01B4607C215B}"/>
              </a:ext>
            </a:extLst>
          </p:cNvPr>
          <p:cNvSpPr>
            <a:spLocks noGrp="1"/>
          </p:cNvSpPr>
          <p:nvPr>
            <p:ph type="ctrTitle"/>
          </p:nvPr>
        </p:nvSpPr>
        <p:spPr>
          <a:xfrm>
            <a:off x="914400" y="1296987"/>
            <a:ext cx="10363200" cy="1470025"/>
          </a:xfrm>
        </p:spPr>
        <p:txBody>
          <a:bodyPr>
            <a:normAutofit fontScale="90000"/>
          </a:bodyPr>
          <a:lstStyle/>
          <a:p>
            <a:r>
              <a:rPr lang="en-US" dirty="0"/>
              <a:t>Selected HamSCI Science Experiments Using </a:t>
            </a:r>
            <a:br>
              <a:rPr lang="en-US" dirty="0"/>
            </a:br>
            <a:r>
              <a:rPr lang="en-US" dirty="0"/>
              <a:t>Unique Properties of WWV, WWVH, and WWVB</a:t>
            </a:r>
          </a:p>
        </p:txBody>
      </p:sp>
      <p:sp>
        <p:nvSpPr>
          <p:cNvPr id="3" name="Subtitle 2">
            <a:extLst>
              <a:ext uri="{FF2B5EF4-FFF2-40B4-BE49-F238E27FC236}">
                <a16:creationId xmlns:a16="http://schemas.microsoft.com/office/drawing/2014/main" id="{E9E55942-1595-D941-ADFD-59C8CFE2C2DF}"/>
              </a:ext>
            </a:extLst>
          </p:cNvPr>
          <p:cNvSpPr>
            <a:spLocks noGrp="1"/>
          </p:cNvSpPr>
          <p:nvPr>
            <p:ph type="subTitle" idx="1"/>
          </p:nvPr>
        </p:nvSpPr>
        <p:spPr>
          <a:xfrm>
            <a:off x="1828800" y="3560762"/>
            <a:ext cx="8686800" cy="2611438"/>
          </a:xfrm>
        </p:spPr>
        <p:txBody>
          <a:bodyPr>
            <a:normAutofit fontScale="92500" lnSpcReduction="10000"/>
          </a:bodyPr>
          <a:lstStyle/>
          <a:p>
            <a:r>
              <a:rPr lang="en-US" sz="2600" dirty="0"/>
              <a:t>Science Portion of NIST Presentation by </a:t>
            </a:r>
          </a:p>
          <a:p>
            <a:r>
              <a:rPr lang="en-US" sz="2600" dirty="0"/>
              <a:t>Dr. Phil Erickson and Steve Cerwin </a:t>
            </a:r>
          </a:p>
          <a:p>
            <a:r>
              <a:rPr lang="en-US" sz="2600" dirty="0"/>
              <a:t>on March 25, 2021</a:t>
            </a:r>
          </a:p>
          <a:p>
            <a:endParaRPr lang="en-US" sz="2600" dirty="0"/>
          </a:p>
          <a:p>
            <a:r>
              <a:rPr lang="en-US" sz="2600" dirty="0"/>
              <a:t>Steve Cerwin</a:t>
            </a:r>
          </a:p>
          <a:p>
            <a:r>
              <a:rPr lang="en-US" sz="2600" dirty="0"/>
              <a:t>Phil Erickson </a:t>
            </a:r>
            <a:endParaRPr lang="en-US" dirty="0"/>
          </a:p>
        </p:txBody>
      </p:sp>
      <p:sp>
        <p:nvSpPr>
          <p:cNvPr id="4" name="Slide Number Placeholder 3">
            <a:extLst>
              <a:ext uri="{FF2B5EF4-FFF2-40B4-BE49-F238E27FC236}">
                <a16:creationId xmlns:a16="http://schemas.microsoft.com/office/drawing/2014/main" id="{7A47B8AA-74D3-284A-864D-A4EAB7E711DE}"/>
              </a:ext>
            </a:extLst>
          </p:cNvPr>
          <p:cNvSpPr>
            <a:spLocks noGrp="1"/>
          </p:cNvSpPr>
          <p:nvPr>
            <p:ph type="sldNum" sz="quarter" idx="12"/>
          </p:nvPr>
        </p:nvSpPr>
        <p:spPr/>
        <p:txBody>
          <a:bodyPr/>
          <a:lstStyle/>
          <a:p>
            <a:fld id="{9402E099-75C6-4785-BA6C-247B514205D8}" type="slidenum">
              <a:rPr lang="en-US" smtClean="0"/>
              <a:t>1</a:t>
            </a:fld>
            <a:endParaRPr lang="en-US" dirty="0"/>
          </a:p>
        </p:txBody>
      </p:sp>
    </p:spTree>
    <p:extLst>
      <p:ext uri="{BB962C8B-B14F-4D97-AF65-F5344CB8AC3E}">
        <p14:creationId xmlns:p14="http://schemas.microsoft.com/office/powerpoint/2010/main" val="341856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E97AF-0C30-544D-9879-C5058EFAF3AA}"/>
              </a:ext>
            </a:extLst>
          </p:cNvPr>
          <p:cNvSpPr>
            <a:spLocks noGrp="1"/>
          </p:cNvSpPr>
          <p:nvPr>
            <p:ph type="sldNum" sz="quarter" idx="12"/>
          </p:nvPr>
        </p:nvSpPr>
        <p:spPr/>
        <p:txBody>
          <a:bodyPr/>
          <a:lstStyle/>
          <a:p>
            <a:fld id="{9402E099-75C6-4785-BA6C-247B514205D8}" type="slidenum">
              <a:rPr lang="en-US" smtClean="0"/>
              <a:t>10</a:t>
            </a:fld>
            <a:endParaRPr lang="en-US"/>
          </a:p>
        </p:txBody>
      </p:sp>
      <p:pic>
        <p:nvPicPr>
          <p:cNvPr id="4" name="Picture 3">
            <a:extLst>
              <a:ext uri="{FF2B5EF4-FFF2-40B4-BE49-F238E27FC236}">
                <a16:creationId xmlns:a16="http://schemas.microsoft.com/office/drawing/2014/main" id="{D4A53624-2175-BA40-8AA0-C5E74D786F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8600" y="228599"/>
            <a:ext cx="11201400" cy="6127751"/>
          </a:xfrm>
          <a:prstGeom prst="rect">
            <a:avLst/>
          </a:prstGeom>
        </p:spPr>
      </p:pic>
    </p:spTree>
    <p:extLst>
      <p:ext uri="{BB962C8B-B14F-4D97-AF65-F5344CB8AC3E}">
        <p14:creationId xmlns:p14="http://schemas.microsoft.com/office/powerpoint/2010/main" val="361731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657861C-C964-F147-BD70-86ECE2C9E3D2}"/>
              </a:ext>
            </a:extLst>
          </p:cNvPr>
          <p:cNvGraphicFramePr>
            <a:graphicFrameLocks/>
          </p:cNvGraphicFramePr>
          <p:nvPr/>
        </p:nvGraphicFramePr>
        <p:xfrm>
          <a:off x="6330462" y="1189733"/>
          <a:ext cx="5651007" cy="37605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303B32F-4EBC-784C-BDAA-6DAD2E233B16}"/>
              </a:ext>
            </a:extLst>
          </p:cNvPr>
          <p:cNvSpPr>
            <a:spLocks noGrp="1"/>
          </p:cNvSpPr>
          <p:nvPr>
            <p:ph type="title"/>
          </p:nvPr>
        </p:nvSpPr>
        <p:spPr>
          <a:xfrm>
            <a:off x="838200" y="120982"/>
            <a:ext cx="10333383" cy="926069"/>
          </a:xfrm>
        </p:spPr>
        <p:txBody>
          <a:bodyPr>
            <a:normAutofit fontScale="90000"/>
          </a:bodyPr>
          <a:lstStyle/>
          <a:p>
            <a:pPr algn="ctr"/>
            <a:r>
              <a:rPr lang="en-US" sz="3600" dirty="0"/>
              <a:t>Scaling Measured Data for Best Fit on Multi-Hop TOF Model Provides a Good Match at a Layer Height of 250 km</a:t>
            </a:r>
          </a:p>
        </p:txBody>
      </p:sp>
      <p:sp>
        <p:nvSpPr>
          <p:cNvPr id="3" name="Slide Number Placeholder 2">
            <a:extLst>
              <a:ext uri="{FF2B5EF4-FFF2-40B4-BE49-F238E27FC236}">
                <a16:creationId xmlns:a16="http://schemas.microsoft.com/office/drawing/2014/main" id="{9A1DA9A9-6FB8-E047-9444-B6BE9CD1D5B3}"/>
              </a:ext>
            </a:extLst>
          </p:cNvPr>
          <p:cNvSpPr>
            <a:spLocks noGrp="1"/>
          </p:cNvSpPr>
          <p:nvPr>
            <p:ph type="sldNum" sz="quarter" idx="12"/>
          </p:nvPr>
        </p:nvSpPr>
        <p:spPr/>
        <p:txBody>
          <a:bodyPr/>
          <a:lstStyle/>
          <a:p>
            <a:fld id="{CFF50D0F-AD4F-0C4A-8A55-50452A8E6719}" type="slidenum">
              <a:rPr lang="en-US" smtClean="0"/>
              <a:t>11</a:t>
            </a:fld>
            <a:endParaRPr lang="en-US"/>
          </a:p>
        </p:txBody>
      </p:sp>
      <p:sp>
        <p:nvSpPr>
          <p:cNvPr id="7" name="TextBox 6">
            <a:extLst>
              <a:ext uri="{FF2B5EF4-FFF2-40B4-BE49-F238E27FC236}">
                <a16:creationId xmlns:a16="http://schemas.microsoft.com/office/drawing/2014/main" id="{3661A8BF-B84F-8348-B66B-E82D80168973}"/>
              </a:ext>
            </a:extLst>
          </p:cNvPr>
          <p:cNvSpPr txBox="1"/>
          <p:nvPr/>
        </p:nvSpPr>
        <p:spPr>
          <a:xfrm>
            <a:off x="10008174" y="3561844"/>
            <a:ext cx="1687578" cy="307777"/>
          </a:xfrm>
          <a:prstGeom prst="rect">
            <a:avLst/>
          </a:prstGeom>
          <a:noFill/>
        </p:spPr>
        <p:txBody>
          <a:bodyPr wrap="none" rtlCol="0">
            <a:spAutoFit/>
          </a:bodyPr>
          <a:lstStyle/>
          <a:p>
            <a:r>
              <a:rPr lang="en-US" sz="1400" dirty="0"/>
              <a:t>Primary 1-hop mode</a:t>
            </a:r>
          </a:p>
        </p:txBody>
      </p:sp>
      <p:sp>
        <p:nvSpPr>
          <p:cNvPr id="8" name="TextBox 7">
            <a:extLst>
              <a:ext uri="{FF2B5EF4-FFF2-40B4-BE49-F238E27FC236}">
                <a16:creationId xmlns:a16="http://schemas.microsoft.com/office/drawing/2014/main" id="{88A8E0AA-F3AE-BF47-9ABD-A1866E1F28BE}"/>
              </a:ext>
            </a:extLst>
          </p:cNvPr>
          <p:cNvSpPr txBox="1"/>
          <p:nvPr/>
        </p:nvSpPr>
        <p:spPr>
          <a:xfrm>
            <a:off x="11016162" y="2924737"/>
            <a:ext cx="683905" cy="307777"/>
          </a:xfrm>
          <a:prstGeom prst="rect">
            <a:avLst/>
          </a:prstGeom>
          <a:noFill/>
        </p:spPr>
        <p:txBody>
          <a:bodyPr wrap="none" rtlCol="0">
            <a:spAutoFit/>
          </a:bodyPr>
          <a:lstStyle/>
          <a:p>
            <a:r>
              <a:rPr lang="en-US" sz="1400" dirty="0"/>
              <a:t>2-hops</a:t>
            </a:r>
          </a:p>
        </p:txBody>
      </p:sp>
      <p:sp>
        <p:nvSpPr>
          <p:cNvPr id="9" name="TextBox 8">
            <a:extLst>
              <a:ext uri="{FF2B5EF4-FFF2-40B4-BE49-F238E27FC236}">
                <a16:creationId xmlns:a16="http://schemas.microsoft.com/office/drawing/2014/main" id="{412CC0BE-FF28-2A42-B433-5E41EA8164D4}"/>
              </a:ext>
            </a:extLst>
          </p:cNvPr>
          <p:cNvSpPr txBox="1"/>
          <p:nvPr/>
        </p:nvSpPr>
        <p:spPr>
          <a:xfrm>
            <a:off x="11011847" y="2064244"/>
            <a:ext cx="683905" cy="307777"/>
          </a:xfrm>
          <a:prstGeom prst="rect">
            <a:avLst/>
          </a:prstGeom>
          <a:noFill/>
        </p:spPr>
        <p:txBody>
          <a:bodyPr wrap="none" rtlCol="0">
            <a:spAutoFit/>
          </a:bodyPr>
          <a:lstStyle/>
          <a:p>
            <a:r>
              <a:rPr lang="en-US" sz="1400" dirty="0"/>
              <a:t>3-hops</a:t>
            </a:r>
          </a:p>
        </p:txBody>
      </p:sp>
      <p:pic>
        <p:nvPicPr>
          <p:cNvPr id="15" name="Picture 14">
            <a:extLst>
              <a:ext uri="{FF2B5EF4-FFF2-40B4-BE49-F238E27FC236}">
                <a16:creationId xmlns:a16="http://schemas.microsoft.com/office/drawing/2014/main" id="{78394B46-2568-2A4B-A517-F074970115DA}"/>
              </a:ext>
            </a:extLst>
          </p:cNvPr>
          <p:cNvPicPr>
            <a:picLocks/>
          </p:cNvPicPr>
          <p:nvPr/>
        </p:nvPicPr>
        <p:blipFill>
          <a:blip r:embed="rId4">
            <a:alphaModFix amt="65000"/>
          </a:blip>
          <a:stretch>
            <a:fillRect/>
          </a:stretch>
        </p:blipFill>
        <p:spPr>
          <a:xfrm flipH="1">
            <a:off x="8950603" y="2372021"/>
            <a:ext cx="988033" cy="2186727"/>
          </a:xfrm>
          <a:prstGeom prst="rect">
            <a:avLst/>
          </a:prstGeom>
        </p:spPr>
      </p:pic>
      <p:graphicFrame>
        <p:nvGraphicFramePr>
          <p:cNvPr id="16" name="Chart 15">
            <a:extLst>
              <a:ext uri="{FF2B5EF4-FFF2-40B4-BE49-F238E27FC236}">
                <a16:creationId xmlns:a16="http://schemas.microsoft.com/office/drawing/2014/main" id="{7C0978CD-02ED-FC48-971D-B143C3091EA0}"/>
              </a:ext>
            </a:extLst>
          </p:cNvPr>
          <p:cNvGraphicFramePr>
            <a:graphicFrameLocks/>
          </p:cNvGraphicFramePr>
          <p:nvPr/>
        </p:nvGraphicFramePr>
        <p:xfrm>
          <a:off x="797678" y="1349255"/>
          <a:ext cx="5247067" cy="3441493"/>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64A07FA2-A8C4-8041-8DA1-685B2394B61D}"/>
              </a:ext>
            </a:extLst>
          </p:cNvPr>
          <p:cNvSpPr txBox="1"/>
          <p:nvPr/>
        </p:nvSpPr>
        <p:spPr>
          <a:xfrm>
            <a:off x="5131225" y="4723620"/>
            <a:ext cx="2391680" cy="369332"/>
          </a:xfrm>
          <a:prstGeom prst="rect">
            <a:avLst/>
          </a:prstGeom>
          <a:noFill/>
        </p:spPr>
        <p:txBody>
          <a:bodyPr wrap="none" rtlCol="0">
            <a:spAutoFit/>
          </a:bodyPr>
          <a:lstStyle/>
          <a:p>
            <a:r>
              <a:rPr lang="en-US" dirty="0"/>
              <a:t>Flip Sense and Scale </a:t>
            </a:r>
            <a:r>
              <a:rPr lang="en-US" dirty="0">
                <a:sym typeface="Wingdings" pitchFamily="2" charset="2"/>
              </a:rPr>
              <a:t></a:t>
            </a:r>
            <a:r>
              <a:rPr lang="en-US" dirty="0"/>
              <a:t> </a:t>
            </a:r>
          </a:p>
        </p:txBody>
      </p:sp>
      <p:sp>
        <p:nvSpPr>
          <p:cNvPr id="4" name="TextBox 3">
            <a:extLst>
              <a:ext uri="{FF2B5EF4-FFF2-40B4-BE49-F238E27FC236}">
                <a16:creationId xmlns:a16="http://schemas.microsoft.com/office/drawing/2014/main" id="{79AC1420-419F-C54A-9C77-27153DF89DE5}"/>
              </a:ext>
            </a:extLst>
          </p:cNvPr>
          <p:cNvSpPr txBox="1"/>
          <p:nvPr/>
        </p:nvSpPr>
        <p:spPr>
          <a:xfrm>
            <a:off x="797678" y="5398076"/>
            <a:ext cx="10714383" cy="1015663"/>
          </a:xfrm>
          <a:prstGeom prst="rect">
            <a:avLst/>
          </a:prstGeom>
          <a:noFill/>
        </p:spPr>
        <p:txBody>
          <a:bodyPr wrap="square" rtlCol="0">
            <a:spAutoFit/>
          </a:bodyPr>
          <a:lstStyle/>
          <a:p>
            <a:r>
              <a:rPr lang="en-US" sz="2000" b="1" dirty="0"/>
              <a:t>TOF measurements unlocks potential for monitoring F2 Layer Height at many points across the US.</a:t>
            </a:r>
          </a:p>
          <a:p>
            <a:r>
              <a:rPr lang="en-US" sz="2000" b="1" dirty="0"/>
              <a:t>Unique, dense spatial and temporal sampling grid complements ionosondes and other professional science observing networks.</a:t>
            </a:r>
          </a:p>
        </p:txBody>
      </p:sp>
    </p:spTree>
    <p:extLst>
      <p:ext uri="{BB962C8B-B14F-4D97-AF65-F5344CB8AC3E}">
        <p14:creationId xmlns:p14="http://schemas.microsoft.com/office/powerpoint/2010/main" val="35602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55046C60-11D4-A048-9ADA-28E5F127C53A}"/>
              </a:ext>
            </a:extLst>
          </p:cNvPr>
          <p:cNvPicPr>
            <a:picLocks noChangeAspect="1"/>
          </p:cNvPicPr>
          <p:nvPr/>
        </p:nvPicPr>
        <p:blipFill>
          <a:blip r:embed="rId3"/>
          <a:stretch>
            <a:fillRect/>
          </a:stretch>
        </p:blipFill>
        <p:spPr>
          <a:xfrm>
            <a:off x="8776705" y="425887"/>
            <a:ext cx="3261360" cy="3154680"/>
          </a:xfrm>
          <a:prstGeom prst="rect">
            <a:avLst/>
          </a:prstGeom>
        </p:spPr>
      </p:pic>
      <p:pic>
        <p:nvPicPr>
          <p:cNvPr id="60" name="Picture 59">
            <a:extLst>
              <a:ext uri="{FF2B5EF4-FFF2-40B4-BE49-F238E27FC236}">
                <a16:creationId xmlns:a16="http://schemas.microsoft.com/office/drawing/2014/main" id="{78618640-D9B3-ED48-BFD1-1D0A0B5E065B}"/>
              </a:ext>
            </a:extLst>
          </p:cNvPr>
          <p:cNvPicPr>
            <a:picLocks noChangeAspect="1"/>
          </p:cNvPicPr>
          <p:nvPr/>
        </p:nvPicPr>
        <p:blipFill>
          <a:blip r:embed="rId4"/>
          <a:stretch>
            <a:fillRect/>
          </a:stretch>
        </p:blipFill>
        <p:spPr>
          <a:xfrm>
            <a:off x="8759064" y="4320661"/>
            <a:ext cx="3279474" cy="2283372"/>
          </a:xfrm>
          <a:prstGeom prst="rect">
            <a:avLst/>
          </a:prstGeom>
        </p:spPr>
      </p:pic>
      <p:pic>
        <p:nvPicPr>
          <p:cNvPr id="56" name="Picture 55">
            <a:extLst>
              <a:ext uri="{FF2B5EF4-FFF2-40B4-BE49-F238E27FC236}">
                <a16:creationId xmlns:a16="http://schemas.microsoft.com/office/drawing/2014/main" id="{6B5B2011-7EF4-314F-91EF-C0C6FF8183F8}"/>
              </a:ext>
            </a:extLst>
          </p:cNvPr>
          <p:cNvPicPr>
            <a:picLocks noChangeAspect="1"/>
          </p:cNvPicPr>
          <p:nvPr/>
        </p:nvPicPr>
        <p:blipFill>
          <a:blip r:embed="rId5"/>
          <a:stretch>
            <a:fillRect/>
          </a:stretch>
        </p:blipFill>
        <p:spPr>
          <a:xfrm>
            <a:off x="8786832" y="2191786"/>
            <a:ext cx="3246120" cy="2804160"/>
          </a:xfrm>
          <a:prstGeom prst="rect">
            <a:avLst/>
          </a:prstGeom>
        </p:spPr>
      </p:pic>
      <p:pic>
        <p:nvPicPr>
          <p:cNvPr id="14" name="Picture 13">
            <a:extLst>
              <a:ext uri="{FF2B5EF4-FFF2-40B4-BE49-F238E27FC236}">
                <a16:creationId xmlns:a16="http://schemas.microsoft.com/office/drawing/2014/main" id="{54C4893F-DBB3-0044-8E5A-96409DE53038}"/>
              </a:ext>
            </a:extLst>
          </p:cNvPr>
          <p:cNvPicPr>
            <a:picLocks noChangeAspect="1"/>
          </p:cNvPicPr>
          <p:nvPr/>
        </p:nvPicPr>
        <p:blipFill>
          <a:blip r:embed="rId6"/>
          <a:stretch>
            <a:fillRect/>
          </a:stretch>
        </p:blipFill>
        <p:spPr>
          <a:xfrm>
            <a:off x="6059406" y="423790"/>
            <a:ext cx="2590800" cy="3139440"/>
          </a:xfrm>
          <a:prstGeom prst="rect">
            <a:avLst/>
          </a:prstGeom>
        </p:spPr>
      </p:pic>
      <p:pic>
        <p:nvPicPr>
          <p:cNvPr id="52" name="Picture 51">
            <a:extLst>
              <a:ext uri="{FF2B5EF4-FFF2-40B4-BE49-F238E27FC236}">
                <a16:creationId xmlns:a16="http://schemas.microsoft.com/office/drawing/2014/main" id="{009D2E70-1BC9-EA42-AE87-1C2AC3381791}"/>
              </a:ext>
            </a:extLst>
          </p:cNvPr>
          <p:cNvPicPr>
            <a:picLocks noChangeAspect="1"/>
          </p:cNvPicPr>
          <p:nvPr/>
        </p:nvPicPr>
        <p:blipFill>
          <a:blip r:embed="rId7"/>
          <a:stretch>
            <a:fillRect/>
          </a:stretch>
        </p:blipFill>
        <p:spPr>
          <a:xfrm>
            <a:off x="6059406" y="4320662"/>
            <a:ext cx="2598684" cy="2292956"/>
          </a:xfrm>
          <a:prstGeom prst="rect">
            <a:avLst/>
          </a:prstGeom>
        </p:spPr>
      </p:pic>
      <p:pic>
        <p:nvPicPr>
          <p:cNvPr id="40" name="Picture 39">
            <a:extLst>
              <a:ext uri="{FF2B5EF4-FFF2-40B4-BE49-F238E27FC236}">
                <a16:creationId xmlns:a16="http://schemas.microsoft.com/office/drawing/2014/main" id="{0B4A027E-3F4A-9747-B5A8-1C3BD91E029A}"/>
              </a:ext>
            </a:extLst>
          </p:cNvPr>
          <p:cNvPicPr>
            <a:picLocks noChangeAspect="1"/>
          </p:cNvPicPr>
          <p:nvPr/>
        </p:nvPicPr>
        <p:blipFill>
          <a:blip r:embed="rId8"/>
          <a:stretch>
            <a:fillRect/>
          </a:stretch>
        </p:blipFill>
        <p:spPr>
          <a:xfrm>
            <a:off x="6064226" y="2133665"/>
            <a:ext cx="2590800" cy="2941320"/>
          </a:xfrm>
          <a:prstGeom prst="rect">
            <a:avLst/>
          </a:prstGeom>
        </p:spPr>
      </p:pic>
      <p:pic>
        <p:nvPicPr>
          <p:cNvPr id="4" name="Picture 3">
            <a:extLst>
              <a:ext uri="{FF2B5EF4-FFF2-40B4-BE49-F238E27FC236}">
                <a16:creationId xmlns:a16="http://schemas.microsoft.com/office/drawing/2014/main" id="{52925098-E146-B446-915A-411B8CC88183}"/>
              </a:ext>
            </a:extLst>
          </p:cNvPr>
          <p:cNvPicPr>
            <a:picLocks noChangeAspect="1"/>
          </p:cNvPicPr>
          <p:nvPr/>
        </p:nvPicPr>
        <p:blipFill>
          <a:blip r:embed="rId9"/>
          <a:stretch>
            <a:fillRect/>
          </a:stretch>
        </p:blipFill>
        <p:spPr>
          <a:xfrm>
            <a:off x="2646352" y="429544"/>
            <a:ext cx="3291840" cy="3048000"/>
          </a:xfrm>
          <a:prstGeom prst="rect">
            <a:avLst/>
          </a:prstGeom>
        </p:spPr>
      </p:pic>
      <p:pic>
        <p:nvPicPr>
          <p:cNvPr id="9" name="Picture 8">
            <a:extLst>
              <a:ext uri="{FF2B5EF4-FFF2-40B4-BE49-F238E27FC236}">
                <a16:creationId xmlns:a16="http://schemas.microsoft.com/office/drawing/2014/main" id="{66400251-F073-A342-B92C-D77751B3281A}"/>
              </a:ext>
            </a:extLst>
          </p:cNvPr>
          <p:cNvPicPr>
            <a:picLocks noChangeAspect="1"/>
          </p:cNvPicPr>
          <p:nvPr/>
        </p:nvPicPr>
        <p:blipFill>
          <a:blip r:embed="rId10"/>
          <a:stretch>
            <a:fillRect/>
          </a:stretch>
        </p:blipFill>
        <p:spPr>
          <a:xfrm>
            <a:off x="2645570" y="4232495"/>
            <a:ext cx="3291840" cy="2407920"/>
          </a:xfrm>
          <a:prstGeom prst="rect">
            <a:avLst/>
          </a:prstGeom>
        </p:spPr>
      </p:pic>
      <p:pic>
        <p:nvPicPr>
          <p:cNvPr id="7" name="Picture 6">
            <a:extLst>
              <a:ext uri="{FF2B5EF4-FFF2-40B4-BE49-F238E27FC236}">
                <a16:creationId xmlns:a16="http://schemas.microsoft.com/office/drawing/2014/main" id="{A216D623-582C-5640-8A02-BCC90F283850}"/>
              </a:ext>
            </a:extLst>
          </p:cNvPr>
          <p:cNvPicPr>
            <a:picLocks noChangeAspect="1"/>
          </p:cNvPicPr>
          <p:nvPr/>
        </p:nvPicPr>
        <p:blipFill>
          <a:blip r:embed="rId11"/>
          <a:stretch>
            <a:fillRect/>
          </a:stretch>
        </p:blipFill>
        <p:spPr>
          <a:xfrm>
            <a:off x="2641201" y="2159482"/>
            <a:ext cx="3291840" cy="2514600"/>
          </a:xfrm>
          <a:prstGeom prst="rect">
            <a:avLst/>
          </a:prstGeom>
        </p:spPr>
      </p:pic>
      <p:sp>
        <p:nvSpPr>
          <p:cNvPr id="15" name="TextBox 14">
            <a:extLst>
              <a:ext uri="{FF2B5EF4-FFF2-40B4-BE49-F238E27FC236}">
                <a16:creationId xmlns:a16="http://schemas.microsoft.com/office/drawing/2014/main" id="{C1115624-2CB4-5745-A8DC-5C666CF376E7}"/>
              </a:ext>
            </a:extLst>
          </p:cNvPr>
          <p:cNvSpPr txBox="1"/>
          <p:nvPr/>
        </p:nvSpPr>
        <p:spPr>
          <a:xfrm>
            <a:off x="4097511" y="33395"/>
            <a:ext cx="1119217" cy="424732"/>
          </a:xfrm>
          <a:prstGeom prst="rect">
            <a:avLst/>
          </a:prstGeom>
          <a:noFill/>
        </p:spPr>
        <p:txBody>
          <a:bodyPr wrap="none" rtlCol="0">
            <a:spAutoFit/>
          </a:bodyPr>
          <a:lstStyle/>
          <a:p>
            <a:r>
              <a:rPr lang="en-US" sz="2160" dirty="0"/>
              <a:t>2.5 MHz</a:t>
            </a:r>
          </a:p>
        </p:txBody>
      </p:sp>
      <p:sp>
        <p:nvSpPr>
          <p:cNvPr id="16" name="TextBox 15">
            <a:extLst>
              <a:ext uri="{FF2B5EF4-FFF2-40B4-BE49-F238E27FC236}">
                <a16:creationId xmlns:a16="http://schemas.microsoft.com/office/drawing/2014/main" id="{13E88848-F289-204C-83F4-C8C267250552}"/>
              </a:ext>
            </a:extLst>
          </p:cNvPr>
          <p:cNvSpPr txBox="1"/>
          <p:nvPr/>
        </p:nvSpPr>
        <p:spPr>
          <a:xfrm>
            <a:off x="6950349" y="46830"/>
            <a:ext cx="907621" cy="424732"/>
          </a:xfrm>
          <a:prstGeom prst="rect">
            <a:avLst/>
          </a:prstGeom>
          <a:noFill/>
        </p:spPr>
        <p:txBody>
          <a:bodyPr wrap="none" rtlCol="0">
            <a:spAutoFit/>
          </a:bodyPr>
          <a:lstStyle/>
          <a:p>
            <a:r>
              <a:rPr lang="en-US" sz="2160" dirty="0"/>
              <a:t>5 MHz</a:t>
            </a:r>
          </a:p>
        </p:txBody>
      </p:sp>
      <p:sp>
        <p:nvSpPr>
          <p:cNvPr id="17" name="TextBox 16">
            <a:extLst>
              <a:ext uri="{FF2B5EF4-FFF2-40B4-BE49-F238E27FC236}">
                <a16:creationId xmlns:a16="http://schemas.microsoft.com/office/drawing/2014/main" id="{542A4497-D7D5-074D-918F-64E67D79EAB3}"/>
              </a:ext>
            </a:extLst>
          </p:cNvPr>
          <p:cNvSpPr txBox="1"/>
          <p:nvPr/>
        </p:nvSpPr>
        <p:spPr>
          <a:xfrm>
            <a:off x="9639679" y="46830"/>
            <a:ext cx="1048685" cy="424732"/>
          </a:xfrm>
          <a:prstGeom prst="rect">
            <a:avLst/>
          </a:prstGeom>
          <a:noFill/>
        </p:spPr>
        <p:txBody>
          <a:bodyPr wrap="none" rtlCol="0">
            <a:spAutoFit/>
          </a:bodyPr>
          <a:lstStyle/>
          <a:p>
            <a:r>
              <a:rPr lang="en-US" sz="2160" dirty="0"/>
              <a:t>10 MHz</a:t>
            </a:r>
          </a:p>
        </p:txBody>
      </p:sp>
      <p:sp>
        <p:nvSpPr>
          <p:cNvPr id="20" name="TextBox 19">
            <a:extLst>
              <a:ext uri="{FF2B5EF4-FFF2-40B4-BE49-F238E27FC236}">
                <a16:creationId xmlns:a16="http://schemas.microsoft.com/office/drawing/2014/main" id="{0B53AE95-D0AD-4B40-A38D-6D07C703F61D}"/>
              </a:ext>
            </a:extLst>
          </p:cNvPr>
          <p:cNvSpPr txBox="1"/>
          <p:nvPr/>
        </p:nvSpPr>
        <p:spPr>
          <a:xfrm>
            <a:off x="10398801" y="6165080"/>
            <a:ext cx="1527982" cy="424732"/>
          </a:xfrm>
          <a:prstGeom prst="rect">
            <a:avLst/>
          </a:prstGeom>
          <a:noFill/>
        </p:spPr>
        <p:txBody>
          <a:bodyPr wrap="none" rtlCol="0">
            <a:spAutoFit/>
          </a:bodyPr>
          <a:lstStyle/>
          <a:p>
            <a:r>
              <a:rPr lang="en-US" sz="2160" dirty="0">
                <a:solidFill>
                  <a:schemeClr val="bg1"/>
                </a:solidFill>
              </a:rPr>
              <a:t>10/11/2019</a:t>
            </a:r>
          </a:p>
        </p:txBody>
      </p:sp>
      <p:sp>
        <p:nvSpPr>
          <p:cNvPr id="23" name="TextBox 22">
            <a:extLst>
              <a:ext uri="{FF2B5EF4-FFF2-40B4-BE49-F238E27FC236}">
                <a16:creationId xmlns:a16="http://schemas.microsoft.com/office/drawing/2014/main" id="{1B531011-82CB-E04A-B811-B05C98B62C07}"/>
              </a:ext>
            </a:extLst>
          </p:cNvPr>
          <p:cNvSpPr txBox="1"/>
          <p:nvPr/>
        </p:nvSpPr>
        <p:spPr>
          <a:xfrm>
            <a:off x="11408916" y="821340"/>
            <a:ext cx="630301" cy="313932"/>
          </a:xfrm>
          <a:prstGeom prst="rect">
            <a:avLst/>
          </a:prstGeom>
          <a:noFill/>
        </p:spPr>
        <p:txBody>
          <a:bodyPr wrap="none" rtlCol="0">
            <a:spAutoFit/>
          </a:bodyPr>
          <a:lstStyle/>
          <a:p>
            <a:r>
              <a:rPr lang="en-US" sz="1440" dirty="0">
                <a:solidFill>
                  <a:schemeClr val="bg1"/>
                </a:solidFill>
              </a:rPr>
              <a:t>1800z</a:t>
            </a:r>
          </a:p>
        </p:txBody>
      </p:sp>
      <p:sp>
        <p:nvSpPr>
          <p:cNvPr id="24" name="TextBox 23">
            <a:extLst>
              <a:ext uri="{FF2B5EF4-FFF2-40B4-BE49-F238E27FC236}">
                <a16:creationId xmlns:a16="http://schemas.microsoft.com/office/drawing/2014/main" id="{BB38B5A2-7298-0541-B857-E271CCDE40DB}"/>
              </a:ext>
            </a:extLst>
          </p:cNvPr>
          <p:cNvSpPr txBox="1"/>
          <p:nvPr/>
        </p:nvSpPr>
        <p:spPr>
          <a:xfrm>
            <a:off x="11427836" y="1256467"/>
            <a:ext cx="630301" cy="313932"/>
          </a:xfrm>
          <a:prstGeom prst="rect">
            <a:avLst/>
          </a:prstGeom>
          <a:noFill/>
        </p:spPr>
        <p:txBody>
          <a:bodyPr wrap="none" rtlCol="0">
            <a:spAutoFit/>
          </a:bodyPr>
          <a:lstStyle/>
          <a:p>
            <a:r>
              <a:rPr lang="en-US" sz="1440" dirty="0">
                <a:solidFill>
                  <a:schemeClr val="bg1"/>
                </a:solidFill>
              </a:rPr>
              <a:t>1700z</a:t>
            </a:r>
          </a:p>
        </p:txBody>
      </p:sp>
      <p:sp>
        <p:nvSpPr>
          <p:cNvPr id="25" name="TextBox 24">
            <a:extLst>
              <a:ext uri="{FF2B5EF4-FFF2-40B4-BE49-F238E27FC236}">
                <a16:creationId xmlns:a16="http://schemas.microsoft.com/office/drawing/2014/main" id="{99EB1C7C-B751-974B-A785-8002729DFCAE}"/>
              </a:ext>
            </a:extLst>
          </p:cNvPr>
          <p:cNvSpPr txBox="1"/>
          <p:nvPr/>
        </p:nvSpPr>
        <p:spPr>
          <a:xfrm>
            <a:off x="11427836" y="1686335"/>
            <a:ext cx="630301" cy="313932"/>
          </a:xfrm>
          <a:prstGeom prst="rect">
            <a:avLst/>
          </a:prstGeom>
          <a:noFill/>
        </p:spPr>
        <p:txBody>
          <a:bodyPr wrap="none" rtlCol="0">
            <a:spAutoFit/>
          </a:bodyPr>
          <a:lstStyle/>
          <a:p>
            <a:r>
              <a:rPr lang="en-US" sz="1440" dirty="0">
                <a:solidFill>
                  <a:schemeClr val="bg1"/>
                </a:solidFill>
              </a:rPr>
              <a:t>1600z</a:t>
            </a:r>
          </a:p>
        </p:txBody>
      </p:sp>
      <p:sp>
        <p:nvSpPr>
          <p:cNvPr id="26" name="TextBox 25">
            <a:extLst>
              <a:ext uri="{FF2B5EF4-FFF2-40B4-BE49-F238E27FC236}">
                <a16:creationId xmlns:a16="http://schemas.microsoft.com/office/drawing/2014/main" id="{B96CB37A-93B9-7D4D-A09F-AC680DB171B1}"/>
              </a:ext>
            </a:extLst>
          </p:cNvPr>
          <p:cNvSpPr txBox="1"/>
          <p:nvPr/>
        </p:nvSpPr>
        <p:spPr>
          <a:xfrm>
            <a:off x="11427836" y="2126009"/>
            <a:ext cx="630301" cy="313932"/>
          </a:xfrm>
          <a:prstGeom prst="rect">
            <a:avLst/>
          </a:prstGeom>
          <a:noFill/>
        </p:spPr>
        <p:txBody>
          <a:bodyPr wrap="none" rtlCol="0">
            <a:spAutoFit/>
          </a:bodyPr>
          <a:lstStyle/>
          <a:p>
            <a:r>
              <a:rPr lang="en-US" sz="1440" dirty="0">
                <a:solidFill>
                  <a:schemeClr val="bg1"/>
                </a:solidFill>
              </a:rPr>
              <a:t>1500z</a:t>
            </a:r>
          </a:p>
        </p:txBody>
      </p:sp>
      <p:sp>
        <p:nvSpPr>
          <p:cNvPr id="27" name="TextBox 26">
            <a:extLst>
              <a:ext uri="{FF2B5EF4-FFF2-40B4-BE49-F238E27FC236}">
                <a16:creationId xmlns:a16="http://schemas.microsoft.com/office/drawing/2014/main" id="{67D2961C-85EE-2C41-89AB-2A14D72978DF}"/>
              </a:ext>
            </a:extLst>
          </p:cNvPr>
          <p:cNvSpPr txBox="1"/>
          <p:nvPr/>
        </p:nvSpPr>
        <p:spPr>
          <a:xfrm>
            <a:off x="11427836" y="2551635"/>
            <a:ext cx="630301" cy="313932"/>
          </a:xfrm>
          <a:prstGeom prst="rect">
            <a:avLst/>
          </a:prstGeom>
          <a:noFill/>
        </p:spPr>
        <p:txBody>
          <a:bodyPr wrap="none" rtlCol="0">
            <a:spAutoFit/>
          </a:bodyPr>
          <a:lstStyle/>
          <a:p>
            <a:r>
              <a:rPr lang="en-US" sz="1440" dirty="0">
                <a:solidFill>
                  <a:schemeClr val="bg1"/>
                </a:solidFill>
              </a:rPr>
              <a:t>1400z</a:t>
            </a:r>
          </a:p>
        </p:txBody>
      </p:sp>
      <p:sp>
        <p:nvSpPr>
          <p:cNvPr id="28" name="TextBox 27">
            <a:extLst>
              <a:ext uri="{FF2B5EF4-FFF2-40B4-BE49-F238E27FC236}">
                <a16:creationId xmlns:a16="http://schemas.microsoft.com/office/drawing/2014/main" id="{52D39C37-5D21-0645-9B12-448328844703}"/>
              </a:ext>
            </a:extLst>
          </p:cNvPr>
          <p:cNvSpPr txBox="1"/>
          <p:nvPr/>
        </p:nvSpPr>
        <p:spPr>
          <a:xfrm>
            <a:off x="11407780" y="2981796"/>
            <a:ext cx="630301" cy="313932"/>
          </a:xfrm>
          <a:prstGeom prst="rect">
            <a:avLst/>
          </a:prstGeom>
          <a:noFill/>
        </p:spPr>
        <p:txBody>
          <a:bodyPr wrap="none" rtlCol="0">
            <a:spAutoFit/>
          </a:bodyPr>
          <a:lstStyle/>
          <a:p>
            <a:r>
              <a:rPr lang="en-US" sz="1440" dirty="0">
                <a:solidFill>
                  <a:schemeClr val="bg1"/>
                </a:solidFill>
              </a:rPr>
              <a:t>1300z</a:t>
            </a:r>
          </a:p>
        </p:txBody>
      </p:sp>
      <p:sp>
        <p:nvSpPr>
          <p:cNvPr id="29" name="TextBox 28">
            <a:extLst>
              <a:ext uri="{FF2B5EF4-FFF2-40B4-BE49-F238E27FC236}">
                <a16:creationId xmlns:a16="http://schemas.microsoft.com/office/drawing/2014/main" id="{46A54522-50FE-A14B-9905-E5F52B8C0470}"/>
              </a:ext>
            </a:extLst>
          </p:cNvPr>
          <p:cNvSpPr txBox="1"/>
          <p:nvPr/>
        </p:nvSpPr>
        <p:spPr>
          <a:xfrm>
            <a:off x="11412831" y="3413207"/>
            <a:ext cx="630301" cy="313932"/>
          </a:xfrm>
          <a:prstGeom prst="rect">
            <a:avLst/>
          </a:prstGeom>
          <a:noFill/>
        </p:spPr>
        <p:txBody>
          <a:bodyPr wrap="none" rtlCol="0">
            <a:spAutoFit/>
          </a:bodyPr>
          <a:lstStyle/>
          <a:p>
            <a:r>
              <a:rPr lang="en-US" sz="1440" dirty="0">
                <a:solidFill>
                  <a:schemeClr val="bg1"/>
                </a:solidFill>
              </a:rPr>
              <a:t>1200z</a:t>
            </a:r>
          </a:p>
        </p:txBody>
      </p:sp>
      <p:sp>
        <p:nvSpPr>
          <p:cNvPr id="30" name="TextBox 29">
            <a:extLst>
              <a:ext uri="{FF2B5EF4-FFF2-40B4-BE49-F238E27FC236}">
                <a16:creationId xmlns:a16="http://schemas.microsoft.com/office/drawing/2014/main" id="{AFE64A4D-FC9E-E64A-A8BF-AF594681C660}"/>
              </a:ext>
            </a:extLst>
          </p:cNvPr>
          <p:cNvSpPr txBox="1"/>
          <p:nvPr/>
        </p:nvSpPr>
        <p:spPr>
          <a:xfrm>
            <a:off x="11415158" y="3841401"/>
            <a:ext cx="630301" cy="313932"/>
          </a:xfrm>
          <a:prstGeom prst="rect">
            <a:avLst/>
          </a:prstGeom>
          <a:noFill/>
        </p:spPr>
        <p:txBody>
          <a:bodyPr wrap="none" rtlCol="0">
            <a:spAutoFit/>
          </a:bodyPr>
          <a:lstStyle/>
          <a:p>
            <a:r>
              <a:rPr lang="en-US" sz="1440" dirty="0">
                <a:solidFill>
                  <a:schemeClr val="bg1"/>
                </a:solidFill>
              </a:rPr>
              <a:t>1100z</a:t>
            </a:r>
          </a:p>
        </p:txBody>
      </p:sp>
      <p:sp>
        <p:nvSpPr>
          <p:cNvPr id="31" name="TextBox 30">
            <a:extLst>
              <a:ext uri="{FF2B5EF4-FFF2-40B4-BE49-F238E27FC236}">
                <a16:creationId xmlns:a16="http://schemas.microsoft.com/office/drawing/2014/main" id="{A6EEFA6B-45A4-5A47-A907-9DD947C936D5}"/>
              </a:ext>
            </a:extLst>
          </p:cNvPr>
          <p:cNvSpPr txBox="1"/>
          <p:nvPr/>
        </p:nvSpPr>
        <p:spPr>
          <a:xfrm>
            <a:off x="11412830" y="4281075"/>
            <a:ext cx="744820" cy="313932"/>
          </a:xfrm>
          <a:prstGeom prst="rect">
            <a:avLst/>
          </a:prstGeom>
          <a:noFill/>
        </p:spPr>
        <p:txBody>
          <a:bodyPr wrap="square" rtlCol="0">
            <a:spAutoFit/>
          </a:bodyPr>
          <a:lstStyle/>
          <a:p>
            <a:r>
              <a:rPr lang="en-US" sz="1440" dirty="0">
                <a:solidFill>
                  <a:schemeClr val="bg1"/>
                </a:solidFill>
              </a:rPr>
              <a:t>1000z</a:t>
            </a:r>
          </a:p>
        </p:txBody>
      </p:sp>
      <p:sp>
        <p:nvSpPr>
          <p:cNvPr id="32" name="TextBox 31">
            <a:extLst>
              <a:ext uri="{FF2B5EF4-FFF2-40B4-BE49-F238E27FC236}">
                <a16:creationId xmlns:a16="http://schemas.microsoft.com/office/drawing/2014/main" id="{5FC43705-0AE9-A84D-9FAC-DB1592045ABF}"/>
              </a:ext>
            </a:extLst>
          </p:cNvPr>
          <p:cNvSpPr txBox="1"/>
          <p:nvPr/>
        </p:nvSpPr>
        <p:spPr>
          <a:xfrm>
            <a:off x="11420394" y="4711810"/>
            <a:ext cx="630301" cy="313932"/>
          </a:xfrm>
          <a:prstGeom prst="rect">
            <a:avLst/>
          </a:prstGeom>
          <a:noFill/>
        </p:spPr>
        <p:txBody>
          <a:bodyPr wrap="none" rtlCol="0">
            <a:spAutoFit/>
          </a:bodyPr>
          <a:lstStyle/>
          <a:p>
            <a:r>
              <a:rPr lang="en-US" sz="1440" dirty="0">
                <a:solidFill>
                  <a:schemeClr val="bg1"/>
                </a:solidFill>
              </a:rPr>
              <a:t>0900z</a:t>
            </a:r>
          </a:p>
        </p:txBody>
      </p:sp>
      <p:sp>
        <p:nvSpPr>
          <p:cNvPr id="33" name="TextBox 32">
            <a:extLst>
              <a:ext uri="{FF2B5EF4-FFF2-40B4-BE49-F238E27FC236}">
                <a16:creationId xmlns:a16="http://schemas.microsoft.com/office/drawing/2014/main" id="{C5CBD011-04AB-2349-9525-98692C827BFF}"/>
              </a:ext>
            </a:extLst>
          </p:cNvPr>
          <p:cNvSpPr txBox="1"/>
          <p:nvPr/>
        </p:nvSpPr>
        <p:spPr>
          <a:xfrm>
            <a:off x="11420393" y="5141398"/>
            <a:ext cx="630301" cy="313932"/>
          </a:xfrm>
          <a:prstGeom prst="rect">
            <a:avLst/>
          </a:prstGeom>
          <a:noFill/>
        </p:spPr>
        <p:txBody>
          <a:bodyPr wrap="none" rtlCol="0">
            <a:spAutoFit/>
          </a:bodyPr>
          <a:lstStyle/>
          <a:p>
            <a:r>
              <a:rPr lang="en-US" sz="1440" dirty="0">
                <a:solidFill>
                  <a:schemeClr val="bg1"/>
                </a:solidFill>
              </a:rPr>
              <a:t>0800z</a:t>
            </a:r>
          </a:p>
        </p:txBody>
      </p:sp>
      <p:sp>
        <p:nvSpPr>
          <p:cNvPr id="34" name="TextBox 33">
            <a:extLst>
              <a:ext uri="{FF2B5EF4-FFF2-40B4-BE49-F238E27FC236}">
                <a16:creationId xmlns:a16="http://schemas.microsoft.com/office/drawing/2014/main" id="{35E52AD8-3E3A-B648-8F00-2D1294FA28DA}"/>
              </a:ext>
            </a:extLst>
          </p:cNvPr>
          <p:cNvSpPr txBox="1"/>
          <p:nvPr/>
        </p:nvSpPr>
        <p:spPr>
          <a:xfrm>
            <a:off x="11407781" y="5582219"/>
            <a:ext cx="630301" cy="313932"/>
          </a:xfrm>
          <a:prstGeom prst="rect">
            <a:avLst/>
          </a:prstGeom>
          <a:noFill/>
        </p:spPr>
        <p:txBody>
          <a:bodyPr wrap="none" rtlCol="0">
            <a:spAutoFit/>
          </a:bodyPr>
          <a:lstStyle/>
          <a:p>
            <a:r>
              <a:rPr lang="en-US" sz="1440" dirty="0">
                <a:solidFill>
                  <a:schemeClr val="bg1"/>
                </a:solidFill>
              </a:rPr>
              <a:t>0700z</a:t>
            </a:r>
          </a:p>
        </p:txBody>
      </p:sp>
      <p:sp>
        <p:nvSpPr>
          <p:cNvPr id="35" name="TextBox 34">
            <a:extLst>
              <a:ext uri="{FF2B5EF4-FFF2-40B4-BE49-F238E27FC236}">
                <a16:creationId xmlns:a16="http://schemas.microsoft.com/office/drawing/2014/main" id="{919BCD9C-0CF0-2B46-A2A5-08BB70A9996F}"/>
              </a:ext>
            </a:extLst>
          </p:cNvPr>
          <p:cNvSpPr txBox="1"/>
          <p:nvPr/>
        </p:nvSpPr>
        <p:spPr>
          <a:xfrm>
            <a:off x="11415224" y="5998757"/>
            <a:ext cx="630301" cy="313932"/>
          </a:xfrm>
          <a:prstGeom prst="rect">
            <a:avLst/>
          </a:prstGeom>
          <a:noFill/>
        </p:spPr>
        <p:txBody>
          <a:bodyPr wrap="none" rtlCol="0">
            <a:spAutoFit/>
          </a:bodyPr>
          <a:lstStyle/>
          <a:p>
            <a:r>
              <a:rPr lang="en-US" sz="1440" dirty="0">
                <a:solidFill>
                  <a:schemeClr val="bg1"/>
                </a:solidFill>
              </a:rPr>
              <a:t>0600z</a:t>
            </a:r>
          </a:p>
        </p:txBody>
      </p:sp>
      <p:sp>
        <p:nvSpPr>
          <p:cNvPr id="36" name="TextBox 35">
            <a:extLst>
              <a:ext uri="{FF2B5EF4-FFF2-40B4-BE49-F238E27FC236}">
                <a16:creationId xmlns:a16="http://schemas.microsoft.com/office/drawing/2014/main" id="{0AC0F1D8-D7EB-4241-974D-8D93AA7461F7}"/>
              </a:ext>
            </a:extLst>
          </p:cNvPr>
          <p:cNvSpPr txBox="1"/>
          <p:nvPr/>
        </p:nvSpPr>
        <p:spPr>
          <a:xfrm>
            <a:off x="8756000" y="5067819"/>
            <a:ext cx="1308410" cy="1107996"/>
          </a:xfrm>
          <a:prstGeom prst="rect">
            <a:avLst/>
          </a:prstGeom>
          <a:noFill/>
        </p:spPr>
        <p:txBody>
          <a:bodyPr wrap="square" rtlCol="0">
            <a:spAutoFit/>
          </a:bodyPr>
          <a:lstStyle/>
          <a:p>
            <a:r>
              <a:rPr lang="en-US" sz="1320" dirty="0">
                <a:solidFill>
                  <a:schemeClr val="bg1"/>
                </a:solidFill>
              </a:rPr>
              <a:t>Ft. Collins, CO</a:t>
            </a:r>
          </a:p>
          <a:p>
            <a:r>
              <a:rPr lang="en-US" sz="1320" dirty="0">
                <a:solidFill>
                  <a:schemeClr val="bg1"/>
                </a:solidFill>
              </a:rPr>
              <a:t>40.68  -105.04</a:t>
            </a:r>
          </a:p>
          <a:p>
            <a:r>
              <a:rPr lang="en-US" sz="1320" dirty="0">
                <a:solidFill>
                  <a:schemeClr val="bg1"/>
                </a:solidFill>
              </a:rPr>
              <a:t>          to</a:t>
            </a:r>
          </a:p>
          <a:p>
            <a:r>
              <a:rPr lang="en-US" sz="1320" dirty="0">
                <a:solidFill>
                  <a:schemeClr val="bg1"/>
                </a:solidFill>
              </a:rPr>
              <a:t>San Antonio, TX</a:t>
            </a:r>
          </a:p>
          <a:p>
            <a:r>
              <a:rPr lang="en-US" sz="1320" dirty="0">
                <a:solidFill>
                  <a:schemeClr val="bg1"/>
                </a:solidFill>
              </a:rPr>
              <a:t>29.57  -98.89</a:t>
            </a:r>
          </a:p>
        </p:txBody>
      </p:sp>
      <p:sp>
        <p:nvSpPr>
          <p:cNvPr id="37" name="TextBox 36">
            <a:extLst>
              <a:ext uri="{FF2B5EF4-FFF2-40B4-BE49-F238E27FC236}">
                <a16:creationId xmlns:a16="http://schemas.microsoft.com/office/drawing/2014/main" id="{E0F5ADC3-1D12-5A4D-B044-9E6E61D4B02E}"/>
              </a:ext>
            </a:extLst>
          </p:cNvPr>
          <p:cNvSpPr txBox="1"/>
          <p:nvPr/>
        </p:nvSpPr>
        <p:spPr>
          <a:xfrm>
            <a:off x="2953076" y="2613854"/>
            <a:ext cx="1261884" cy="1089529"/>
          </a:xfrm>
          <a:prstGeom prst="rect">
            <a:avLst/>
          </a:prstGeom>
          <a:noFill/>
        </p:spPr>
        <p:txBody>
          <a:bodyPr wrap="none" rtlCol="0">
            <a:spAutoFit/>
          </a:bodyPr>
          <a:lstStyle/>
          <a:p>
            <a:r>
              <a:rPr lang="en-US" sz="2160" dirty="0">
                <a:solidFill>
                  <a:schemeClr val="bg1"/>
                </a:solidFill>
              </a:rPr>
              <a:t>Sunrise</a:t>
            </a:r>
          </a:p>
          <a:p>
            <a:r>
              <a:rPr lang="en-US" sz="2160" dirty="0">
                <a:solidFill>
                  <a:schemeClr val="bg1"/>
                </a:solidFill>
              </a:rPr>
              <a:t>CO 1306z</a:t>
            </a:r>
          </a:p>
          <a:p>
            <a:r>
              <a:rPr lang="en-US" sz="2160" dirty="0">
                <a:solidFill>
                  <a:schemeClr val="bg1"/>
                </a:solidFill>
              </a:rPr>
              <a:t>TX  1232z</a:t>
            </a:r>
          </a:p>
        </p:txBody>
      </p:sp>
      <p:sp>
        <p:nvSpPr>
          <p:cNvPr id="39" name="TextBox 38">
            <a:extLst>
              <a:ext uri="{FF2B5EF4-FFF2-40B4-BE49-F238E27FC236}">
                <a16:creationId xmlns:a16="http://schemas.microsoft.com/office/drawing/2014/main" id="{FCACDAAD-EBEB-A647-BFAE-D5587768B75D}"/>
              </a:ext>
            </a:extLst>
          </p:cNvPr>
          <p:cNvSpPr txBox="1"/>
          <p:nvPr/>
        </p:nvSpPr>
        <p:spPr>
          <a:xfrm>
            <a:off x="3366052" y="1030699"/>
            <a:ext cx="607539" cy="424732"/>
          </a:xfrm>
          <a:prstGeom prst="rect">
            <a:avLst/>
          </a:prstGeom>
          <a:noFill/>
        </p:spPr>
        <p:txBody>
          <a:bodyPr wrap="none" rtlCol="0">
            <a:spAutoFit/>
          </a:bodyPr>
          <a:lstStyle/>
          <a:p>
            <a:r>
              <a:rPr lang="en-US" sz="2160" dirty="0">
                <a:solidFill>
                  <a:schemeClr val="bg1"/>
                </a:solidFill>
              </a:rPr>
              <a:t>Day</a:t>
            </a:r>
          </a:p>
        </p:txBody>
      </p:sp>
      <p:cxnSp>
        <p:nvCxnSpPr>
          <p:cNvPr id="41" name="Straight Arrow Connector 40">
            <a:extLst>
              <a:ext uri="{FF2B5EF4-FFF2-40B4-BE49-F238E27FC236}">
                <a16:creationId xmlns:a16="http://schemas.microsoft.com/office/drawing/2014/main" id="{0B7F3CA7-E7E7-1B42-BCCA-A1CD70E7AA60}"/>
              </a:ext>
            </a:extLst>
          </p:cNvPr>
          <p:cNvCxnSpPr/>
          <p:nvPr/>
        </p:nvCxnSpPr>
        <p:spPr>
          <a:xfrm flipV="1">
            <a:off x="3688755" y="3724807"/>
            <a:ext cx="0" cy="10248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AA151E5-EEB7-8149-9E8F-0F7C931E2781}"/>
              </a:ext>
            </a:extLst>
          </p:cNvPr>
          <p:cNvSpPr txBox="1"/>
          <p:nvPr/>
        </p:nvSpPr>
        <p:spPr>
          <a:xfrm>
            <a:off x="3305384" y="4932255"/>
            <a:ext cx="794448" cy="424732"/>
          </a:xfrm>
          <a:prstGeom prst="rect">
            <a:avLst/>
          </a:prstGeom>
          <a:noFill/>
        </p:spPr>
        <p:txBody>
          <a:bodyPr wrap="none" rtlCol="0">
            <a:spAutoFit/>
          </a:bodyPr>
          <a:lstStyle/>
          <a:p>
            <a:r>
              <a:rPr lang="en-US" sz="2160" dirty="0">
                <a:solidFill>
                  <a:schemeClr val="bg1"/>
                </a:solidFill>
              </a:rPr>
              <a:t>Night</a:t>
            </a:r>
          </a:p>
        </p:txBody>
      </p:sp>
      <p:cxnSp>
        <p:nvCxnSpPr>
          <p:cNvPr id="43" name="Straight Arrow Connector 42">
            <a:extLst>
              <a:ext uri="{FF2B5EF4-FFF2-40B4-BE49-F238E27FC236}">
                <a16:creationId xmlns:a16="http://schemas.microsoft.com/office/drawing/2014/main" id="{4BC5C8F5-335F-B64B-B4F6-8C1740F7C97F}"/>
              </a:ext>
            </a:extLst>
          </p:cNvPr>
          <p:cNvCxnSpPr/>
          <p:nvPr/>
        </p:nvCxnSpPr>
        <p:spPr>
          <a:xfrm flipV="1">
            <a:off x="3654672" y="1473898"/>
            <a:ext cx="0" cy="10248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95DB37-8B43-2246-A839-D96F5771F0E1}"/>
              </a:ext>
            </a:extLst>
          </p:cNvPr>
          <p:cNvCxnSpPr/>
          <p:nvPr/>
        </p:nvCxnSpPr>
        <p:spPr>
          <a:xfrm>
            <a:off x="7975140" y="1008994"/>
            <a:ext cx="0" cy="4522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4D0B7CE-69CC-1B47-93EC-A864D219811E}"/>
              </a:ext>
            </a:extLst>
          </p:cNvPr>
          <p:cNvCxnSpPr/>
          <p:nvPr/>
        </p:nvCxnSpPr>
        <p:spPr>
          <a:xfrm>
            <a:off x="7338213" y="1013540"/>
            <a:ext cx="0" cy="4522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7C1E7A7-290B-0040-B8EF-F372AE328CFA}"/>
              </a:ext>
            </a:extLst>
          </p:cNvPr>
          <p:cNvSpPr txBox="1"/>
          <p:nvPr/>
        </p:nvSpPr>
        <p:spPr>
          <a:xfrm>
            <a:off x="7388210" y="1062701"/>
            <a:ext cx="508473" cy="313932"/>
          </a:xfrm>
          <a:prstGeom prst="rect">
            <a:avLst/>
          </a:prstGeom>
          <a:noFill/>
        </p:spPr>
        <p:txBody>
          <a:bodyPr wrap="none" rtlCol="0">
            <a:spAutoFit/>
          </a:bodyPr>
          <a:lstStyle/>
          <a:p>
            <a:r>
              <a:rPr lang="en-US" sz="1440" dirty="0">
                <a:solidFill>
                  <a:schemeClr val="bg1"/>
                </a:solidFill>
              </a:rPr>
              <a:t>1 Hz</a:t>
            </a:r>
          </a:p>
        </p:txBody>
      </p:sp>
      <p:cxnSp>
        <p:nvCxnSpPr>
          <p:cNvPr id="49" name="Straight Arrow Connector 48">
            <a:extLst>
              <a:ext uri="{FF2B5EF4-FFF2-40B4-BE49-F238E27FC236}">
                <a16:creationId xmlns:a16="http://schemas.microsoft.com/office/drawing/2014/main" id="{C3831C34-BC76-564D-83BD-08CEAD38BECB}"/>
              </a:ext>
            </a:extLst>
          </p:cNvPr>
          <p:cNvCxnSpPr/>
          <p:nvPr/>
        </p:nvCxnSpPr>
        <p:spPr>
          <a:xfrm>
            <a:off x="7861627" y="1244902"/>
            <a:ext cx="12612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E33B1C-2518-7E4D-8B50-4C7699BF5391}"/>
              </a:ext>
            </a:extLst>
          </p:cNvPr>
          <p:cNvCxnSpPr/>
          <p:nvPr/>
        </p:nvCxnSpPr>
        <p:spPr>
          <a:xfrm flipH="1">
            <a:off x="7331906" y="1236764"/>
            <a:ext cx="14120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3FAA191-7EB6-344F-A1BC-BE06AFED0A3C}"/>
              </a:ext>
            </a:extLst>
          </p:cNvPr>
          <p:cNvSpPr txBox="1"/>
          <p:nvPr/>
        </p:nvSpPr>
        <p:spPr>
          <a:xfrm>
            <a:off x="46311" y="187401"/>
            <a:ext cx="2677480" cy="6740307"/>
          </a:xfrm>
          <a:prstGeom prst="rect">
            <a:avLst/>
          </a:prstGeom>
          <a:noFill/>
        </p:spPr>
        <p:txBody>
          <a:bodyPr wrap="square" rtlCol="0">
            <a:spAutoFit/>
          </a:bodyPr>
          <a:lstStyle/>
          <a:p>
            <a:r>
              <a:rPr lang="en-US" b="1" dirty="0"/>
              <a:t>Simultaneous 2.5, 5, and 10 MHz WWV Spectra During Morning Transition</a:t>
            </a:r>
          </a:p>
          <a:p>
            <a:endParaRPr lang="en-US" dirty="0"/>
          </a:p>
          <a:p>
            <a:r>
              <a:rPr lang="en-US" dirty="0"/>
              <a:t>The availability of WWV signals at harmonically related frequencies throughout the HF spectrum gives </a:t>
            </a:r>
            <a:r>
              <a:rPr lang="en-US" b="1" dirty="0"/>
              <a:t>unique insights </a:t>
            </a:r>
            <a:r>
              <a:rPr lang="en-US" dirty="0"/>
              <a:t>to </a:t>
            </a:r>
            <a:r>
              <a:rPr lang="en-US" b="1" dirty="0"/>
              <a:t>propagation effects </a:t>
            </a:r>
            <a:r>
              <a:rPr lang="en-US" dirty="0"/>
              <a:t>induced by the ionosphere</a:t>
            </a:r>
          </a:p>
          <a:p>
            <a:endParaRPr lang="en-US" dirty="0"/>
          </a:p>
          <a:p>
            <a:r>
              <a:rPr lang="en-US" dirty="0"/>
              <a:t>2.5 and 5 MHz:</a:t>
            </a:r>
          </a:p>
          <a:p>
            <a:r>
              <a:rPr lang="en-US" dirty="0"/>
              <a:t>Turbulent at Night,</a:t>
            </a:r>
          </a:p>
          <a:p>
            <a:r>
              <a:rPr lang="en-US" dirty="0"/>
              <a:t>Quiet During Day</a:t>
            </a:r>
          </a:p>
          <a:p>
            <a:endParaRPr lang="en-US" dirty="0"/>
          </a:p>
          <a:p>
            <a:r>
              <a:rPr lang="en-US" dirty="0"/>
              <a:t>10 MHz:</a:t>
            </a:r>
          </a:p>
          <a:p>
            <a:r>
              <a:rPr lang="en-US" dirty="0"/>
              <a:t>Turbulent Night and Day</a:t>
            </a:r>
          </a:p>
          <a:p>
            <a:endParaRPr lang="en-US" dirty="0"/>
          </a:p>
          <a:p>
            <a:endParaRPr lang="en-US" dirty="0"/>
          </a:p>
          <a:p>
            <a:r>
              <a:rPr lang="en-US" dirty="0"/>
              <a:t>Neither Doppler shifts nor turbulence scales with frequency.</a:t>
            </a:r>
          </a:p>
        </p:txBody>
      </p:sp>
      <p:sp>
        <p:nvSpPr>
          <p:cNvPr id="3" name="TextBox 2">
            <a:extLst>
              <a:ext uri="{FF2B5EF4-FFF2-40B4-BE49-F238E27FC236}">
                <a16:creationId xmlns:a16="http://schemas.microsoft.com/office/drawing/2014/main" id="{FEB8114E-75D8-C748-993E-AD430BAF18D5}"/>
              </a:ext>
            </a:extLst>
          </p:cNvPr>
          <p:cNvSpPr txBox="1"/>
          <p:nvPr/>
        </p:nvSpPr>
        <p:spPr>
          <a:xfrm>
            <a:off x="5566865" y="1465633"/>
            <a:ext cx="913327" cy="646331"/>
          </a:xfrm>
          <a:prstGeom prst="rect">
            <a:avLst/>
          </a:prstGeom>
          <a:solidFill>
            <a:schemeClr val="bg1"/>
          </a:solidFill>
        </p:spPr>
        <p:txBody>
          <a:bodyPr wrap="none" rtlCol="0">
            <a:spAutoFit/>
          </a:bodyPr>
          <a:lstStyle/>
          <a:p>
            <a:r>
              <a:rPr lang="en-US" dirty="0"/>
              <a:t>E Layer:</a:t>
            </a:r>
          </a:p>
          <a:p>
            <a:r>
              <a:rPr lang="en-US" dirty="0"/>
              <a:t>Stable</a:t>
            </a:r>
          </a:p>
        </p:txBody>
      </p:sp>
      <p:cxnSp>
        <p:nvCxnSpPr>
          <p:cNvPr id="6" name="Straight Arrow Connector 5">
            <a:extLst>
              <a:ext uri="{FF2B5EF4-FFF2-40B4-BE49-F238E27FC236}">
                <a16:creationId xmlns:a16="http://schemas.microsoft.com/office/drawing/2014/main" id="{BB30B024-2D3E-C046-BE9A-9778E483264F}"/>
              </a:ext>
            </a:extLst>
          </p:cNvPr>
          <p:cNvCxnSpPr>
            <a:cxnSpLocks/>
          </p:cNvCxnSpPr>
          <p:nvPr/>
        </p:nvCxnSpPr>
        <p:spPr>
          <a:xfrm>
            <a:off x="6480192" y="1953544"/>
            <a:ext cx="76090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3D1AF6A-FDCA-1743-BF98-A246923A43E5}"/>
              </a:ext>
            </a:extLst>
          </p:cNvPr>
          <p:cNvCxnSpPr>
            <a:cxnSpLocks/>
            <a:stCxn id="3" idx="1"/>
          </p:cNvCxnSpPr>
          <p:nvPr/>
        </p:nvCxnSpPr>
        <p:spPr>
          <a:xfrm flipH="1">
            <a:off x="4646329" y="1788799"/>
            <a:ext cx="920536" cy="8031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BEE4D28-78C6-264F-AE11-F33CCBAE2F9E}"/>
              </a:ext>
            </a:extLst>
          </p:cNvPr>
          <p:cNvSpPr txBox="1"/>
          <p:nvPr/>
        </p:nvSpPr>
        <p:spPr>
          <a:xfrm>
            <a:off x="5257800" y="3925648"/>
            <a:ext cx="1505990" cy="923330"/>
          </a:xfrm>
          <a:prstGeom prst="rect">
            <a:avLst/>
          </a:prstGeom>
          <a:solidFill>
            <a:schemeClr val="bg1"/>
          </a:solidFill>
        </p:spPr>
        <p:txBody>
          <a:bodyPr wrap="none" rtlCol="0">
            <a:spAutoFit/>
          </a:bodyPr>
          <a:lstStyle/>
          <a:p>
            <a:r>
              <a:rPr lang="en-US" dirty="0"/>
              <a:t>F Layer </a:t>
            </a:r>
          </a:p>
          <a:p>
            <a:r>
              <a:rPr lang="en-US" dirty="0"/>
              <a:t>Descending;</a:t>
            </a:r>
          </a:p>
          <a:p>
            <a:r>
              <a:rPr lang="en-US" dirty="0"/>
              <a:t>Multiple Hops</a:t>
            </a:r>
          </a:p>
        </p:txBody>
      </p:sp>
      <p:cxnSp>
        <p:nvCxnSpPr>
          <p:cNvPr id="53" name="Straight Arrow Connector 52">
            <a:extLst>
              <a:ext uri="{FF2B5EF4-FFF2-40B4-BE49-F238E27FC236}">
                <a16:creationId xmlns:a16="http://schemas.microsoft.com/office/drawing/2014/main" id="{0BA0CCDD-736A-C648-887B-0BB30639EA5E}"/>
              </a:ext>
            </a:extLst>
          </p:cNvPr>
          <p:cNvCxnSpPr>
            <a:cxnSpLocks/>
          </p:cNvCxnSpPr>
          <p:nvPr/>
        </p:nvCxnSpPr>
        <p:spPr>
          <a:xfrm flipV="1">
            <a:off x="6583174" y="5451727"/>
            <a:ext cx="508621"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AA55B56-A362-0148-830D-921F0126903F}"/>
              </a:ext>
            </a:extLst>
          </p:cNvPr>
          <p:cNvCxnSpPr>
            <a:cxnSpLocks/>
          </p:cNvCxnSpPr>
          <p:nvPr/>
        </p:nvCxnSpPr>
        <p:spPr>
          <a:xfrm flipH="1">
            <a:off x="4838700" y="5331020"/>
            <a:ext cx="57430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783B306-391C-8D4C-9174-B253EEFE93BC}"/>
              </a:ext>
            </a:extLst>
          </p:cNvPr>
          <p:cNvCxnSpPr>
            <a:cxnSpLocks/>
          </p:cNvCxnSpPr>
          <p:nvPr/>
        </p:nvCxnSpPr>
        <p:spPr>
          <a:xfrm flipV="1">
            <a:off x="6496054" y="4155333"/>
            <a:ext cx="2800235" cy="9854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415DBB4-DFE3-794B-B6F8-8EEE36367A7E}"/>
              </a:ext>
            </a:extLst>
          </p:cNvPr>
          <p:cNvCxnSpPr>
            <a:cxnSpLocks/>
          </p:cNvCxnSpPr>
          <p:nvPr/>
        </p:nvCxnSpPr>
        <p:spPr>
          <a:xfrm>
            <a:off x="9273218" y="4155732"/>
            <a:ext cx="817144" cy="29979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4E6D3C9-A524-BB44-AEE6-7C900E07E1E8}"/>
              </a:ext>
            </a:extLst>
          </p:cNvPr>
          <p:cNvCxnSpPr>
            <a:cxnSpLocks/>
          </p:cNvCxnSpPr>
          <p:nvPr/>
        </p:nvCxnSpPr>
        <p:spPr>
          <a:xfrm flipV="1">
            <a:off x="9296289" y="2439941"/>
            <a:ext cx="867732" cy="17030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874FF32-7B91-D043-BC87-36CF1C8B8734}"/>
              </a:ext>
            </a:extLst>
          </p:cNvPr>
          <p:cNvCxnSpPr>
            <a:cxnSpLocks/>
          </p:cNvCxnSpPr>
          <p:nvPr/>
        </p:nvCxnSpPr>
        <p:spPr>
          <a:xfrm>
            <a:off x="6425654" y="1726309"/>
            <a:ext cx="383594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2F3F25-5317-4B4C-8EA6-C66CC13D4F4C}"/>
              </a:ext>
            </a:extLst>
          </p:cNvPr>
          <p:cNvCxnSpPr>
            <a:cxnSpLocks/>
          </p:cNvCxnSpPr>
          <p:nvPr/>
        </p:nvCxnSpPr>
        <p:spPr>
          <a:xfrm flipV="1">
            <a:off x="6775719" y="3115605"/>
            <a:ext cx="657326" cy="73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6E4FC6C-413C-C340-ABE8-AB1CCE968679}"/>
              </a:ext>
            </a:extLst>
          </p:cNvPr>
          <p:cNvCxnSpPr>
            <a:cxnSpLocks/>
          </p:cNvCxnSpPr>
          <p:nvPr/>
        </p:nvCxnSpPr>
        <p:spPr>
          <a:xfrm>
            <a:off x="6775719" y="3197408"/>
            <a:ext cx="881101" cy="1353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5485924-E31F-ED47-B098-E61A73939B77}"/>
              </a:ext>
            </a:extLst>
          </p:cNvPr>
          <p:cNvCxnSpPr>
            <a:cxnSpLocks/>
          </p:cNvCxnSpPr>
          <p:nvPr/>
        </p:nvCxnSpPr>
        <p:spPr>
          <a:xfrm flipV="1">
            <a:off x="6304189" y="3197408"/>
            <a:ext cx="471530" cy="7025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FB801DD-C282-4744-98C3-7B3236E2A220}"/>
              </a:ext>
            </a:extLst>
          </p:cNvPr>
          <p:cNvCxnSpPr>
            <a:cxnSpLocks/>
          </p:cNvCxnSpPr>
          <p:nvPr/>
        </p:nvCxnSpPr>
        <p:spPr>
          <a:xfrm flipH="1" flipV="1">
            <a:off x="5623193" y="3332793"/>
            <a:ext cx="159140" cy="6318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F37FC7-0B08-3846-9997-FC2EA80E8CFF}"/>
              </a:ext>
            </a:extLst>
          </p:cNvPr>
          <p:cNvCxnSpPr>
            <a:cxnSpLocks/>
          </p:cNvCxnSpPr>
          <p:nvPr/>
        </p:nvCxnSpPr>
        <p:spPr>
          <a:xfrm flipH="1" flipV="1">
            <a:off x="5310803" y="3230689"/>
            <a:ext cx="315694" cy="95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50443C9-8D37-7241-9C92-1BC1B9D67FDE}"/>
              </a:ext>
            </a:extLst>
          </p:cNvPr>
          <p:cNvCxnSpPr>
            <a:cxnSpLocks/>
          </p:cNvCxnSpPr>
          <p:nvPr/>
        </p:nvCxnSpPr>
        <p:spPr>
          <a:xfrm flipH="1">
            <a:off x="5399570" y="3325928"/>
            <a:ext cx="228634" cy="475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4B24AA3-C676-0441-8FCA-2EC1985F0D7C}"/>
              </a:ext>
            </a:extLst>
          </p:cNvPr>
          <p:cNvSpPr txBox="1"/>
          <p:nvPr/>
        </p:nvSpPr>
        <p:spPr>
          <a:xfrm>
            <a:off x="5467147" y="4990263"/>
            <a:ext cx="1093184" cy="646331"/>
          </a:xfrm>
          <a:prstGeom prst="rect">
            <a:avLst/>
          </a:prstGeom>
          <a:solidFill>
            <a:schemeClr val="bg1"/>
          </a:solidFill>
        </p:spPr>
        <p:txBody>
          <a:bodyPr wrap="none" rtlCol="0">
            <a:spAutoFit/>
          </a:bodyPr>
          <a:lstStyle/>
          <a:p>
            <a:r>
              <a:rPr lang="en-US" dirty="0"/>
              <a:t>F Layer:</a:t>
            </a:r>
          </a:p>
          <a:p>
            <a:r>
              <a:rPr lang="en-US" dirty="0"/>
              <a:t>Turbulent</a:t>
            </a:r>
          </a:p>
        </p:txBody>
      </p:sp>
      <p:cxnSp>
        <p:nvCxnSpPr>
          <p:cNvPr id="70" name="Straight Arrow Connector 69">
            <a:extLst>
              <a:ext uri="{FF2B5EF4-FFF2-40B4-BE49-F238E27FC236}">
                <a16:creationId xmlns:a16="http://schemas.microsoft.com/office/drawing/2014/main" id="{9FEB4B24-1C12-9145-B9BA-E6DC1E0FA2E6}"/>
              </a:ext>
            </a:extLst>
          </p:cNvPr>
          <p:cNvCxnSpPr>
            <a:cxnSpLocks/>
          </p:cNvCxnSpPr>
          <p:nvPr/>
        </p:nvCxnSpPr>
        <p:spPr>
          <a:xfrm flipV="1">
            <a:off x="6583174" y="3197408"/>
            <a:ext cx="3815627" cy="10291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28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par>
                                <p:cTn id="23" presetID="9"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dissolve">
                                      <p:cBhvr>
                                        <p:cTn id="25" dur="500"/>
                                        <p:tgtEl>
                                          <p:spTgt spid="50"/>
                                        </p:tgtEl>
                                      </p:cBhvr>
                                    </p:animEffect>
                                  </p:childTnLst>
                                </p:cTn>
                              </p:par>
                              <p:par>
                                <p:cTn id="26" presetID="9"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par>
                                <p:cTn id="29" presetID="9"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dissolve">
                                      <p:cBhvr>
                                        <p:cTn id="31" dur="500"/>
                                        <p:tgtEl>
                                          <p:spTgt spid="61"/>
                                        </p:tgtEl>
                                      </p:cBhvr>
                                    </p:animEffect>
                                  </p:childTnLst>
                                </p:cTn>
                              </p:par>
                              <p:par>
                                <p:cTn id="32" presetID="9"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dissolve">
                                      <p:cBhvr>
                                        <p:cTn id="34" dur="500"/>
                                        <p:tgtEl>
                                          <p:spTgt spid="71"/>
                                        </p:tgtEl>
                                      </p:cBhvr>
                                    </p:animEffect>
                                  </p:childTnLst>
                                </p:cTn>
                              </p:par>
                              <p:par>
                                <p:cTn id="35" presetID="9"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ssolve">
                                      <p:cBhvr>
                                        <p:cTn id="37" dur="500"/>
                                        <p:tgtEl>
                                          <p:spTgt spid="75"/>
                                        </p:tgtEl>
                                      </p:cBhvr>
                                    </p:animEffect>
                                  </p:childTnLst>
                                </p:cTn>
                              </p:par>
                              <p:par>
                                <p:cTn id="38" presetID="9" presetClass="entr" presetSubtype="0"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dissolve">
                                      <p:cBhvr>
                                        <p:cTn id="40" dur="500"/>
                                        <p:tgtEl>
                                          <p:spTgt spid="76"/>
                                        </p:tgtEl>
                                      </p:cBhvr>
                                    </p:animEffect>
                                  </p:childTnLst>
                                </p:cTn>
                              </p:par>
                              <p:par>
                                <p:cTn id="41" presetID="9"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dissolve">
                                      <p:cBhvr>
                                        <p:cTn id="43" dur="500"/>
                                        <p:tgtEl>
                                          <p:spTgt spid="80"/>
                                        </p:tgtEl>
                                      </p:cBhvr>
                                    </p:animEffect>
                                  </p:childTnLst>
                                </p:cTn>
                              </p:par>
                              <p:par>
                                <p:cTn id="44" presetID="9"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dissolve">
                                      <p:cBhvr>
                                        <p:cTn id="46" dur="500"/>
                                        <p:tgtEl>
                                          <p:spTgt spid="57"/>
                                        </p:tgtEl>
                                      </p:cBhvr>
                                    </p:animEffect>
                                  </p:childTnLst>
                                </p:cTn>
                              </p:par>
                              <p:par>
                                <p:cTn id="47" presetID="9"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dissolve">
                                      <p:cBhvr>
                                        <p:cTn id="49" dur="500"/>
                                        <p:tgtEl>
                                          <p:spTgt spid="59"/>
                                        </p:tgtEl>
                                      </p:cBhvr>
                                    </p:animEffect>
                                  </p:childTnLst>
                                </p:cTn>
                              </p:par>
                              <p:par>
                                <p:cTn id="50" presetID="9"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ssolve">
                                      <p:cBhvr>
                                        <p:cTn id="55" dur="500"/>
                                        <p:tgtEl>
                                          <p:spTgt spid="66"/>
                                        </p:tgtEl>
                                      </p:cBhvr>
                                    </p:animEffect>
                                  </p:childTnLst>
                                </p:cTn>
                              </p:par>
                              <p:par>
                                <p:cTn id="56" presetID="9" presetClass="entr" presetSubtype="0" fill="hold"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dissolve">
                                      <p:cBhvr>
                                        <p:cTn id="5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B2B6-8B2E-C24A-9FF9-D0C349E55A53}"/>
              </a:ext>
            </a:extLst>
          </p:cNvPr>
          <p:cNvSpPr>
            <a:spLocks noGrp="1"/>
          </p:cNvSpPr>
          <p:nvPr>
            <p:ph type="title"/>
          </p:nvPr>
        </p:nvSpPr>
        <p:spPr>
          <a:xfrm>
            <a:off x="1447800" y="118087"/>
            <a:ext cx="9067800" cy="1384319"/>
          </a:xfrm>
        </p:spPr>
        <p:txBody>
          <a:bodyPr>
            <a:noAutofit/>
          </a:bodyPr>
          <a:lstStyle/>
          <a:p>
            <a:r>
              <a:rPr lang="en-US" sz="3200" dirty="0"/>
              <a:t>Simultaneous Reception of Both WWV and WWVH: Spatial Propagation Effects</a:t>
            </a:r>
            <a:br>
              <a:rPr lang="en-US" sz="3200" dirty="0"/>
            </a:br>
            <a:r>
              <a:rPr lang="en-US" sz="1800" dirty="0"/>
              <a:t>Use of the 500 Hz and 600 Hz side tones as a separation tool suggested by David Kazdan AD8Y</a:t>
            </a:r>
            <a:endParaRPr lang="en-US" sz="3200" dirty="0"/>
          </a:p>
        </p:txBody>
      </p:sp>
      <p:pic>
        <p:nvPicPr>
          <p:cNvPr id="4" name="Picture 3">
            <a:extLst>
              <a:ext uri="{FF2B5EF4-FFF2-40B4-BE49-F238E27FC236}">
                <a16:creationId xmlns:a16="http://schemas.microsoft.com/office/drawing/2014/main" id="{677D1BA9-4562-504C-B81F-AB18BDEB3908}"/>
              </a:ext>
            </a:extLst>
          </p:cNvPr>
          <p:cNvPicPr>
            <a:picLocks noChangeAspect="1"/>
          </p:cNvPicPr>
          <p:nvPr/>
        </p:nvPicPr>
        <p:blipFill>
          <a:blip r:embed="rId3"/>
          <a:stretch>
            <a:fillRect/>
          </a:stretch>
        </p:blipFill>
        <p:spPr>
          <a:xfrm>
            <a:off x="71102" y="1662349"/>
            <a:ext cx="7188200" cy="4559300"/>
          </a:xfrm>
          <a:prstGeom prst="rect">
            <a:avLst/>
          </a:prstGeom>
        </p:spPr>
      </p:pic>
      <p:pic>
        <p:nvPicPr>
          <p:cNvPr id="6" name="Picture 5">
            <a:extLst>
              <a:ext uri="{FF2B5EF4-FFF2-40B4-BE49-F238E27FC236}">
                <a16:creationId xmlns:a16="http://schemas.microsoft.com/office/drawing/2014/main" id="{7BA0B238-4AC8-3A4C-AD29-AE4A46868B02}"/>
              </a:ext>
            </a:extLst>
          </p:cNvPr>
          <p:cNvPicPr>
            <a:picLocks noChangeAspect="1"/>
          </p:cNvPicPr>
          <p:nvPr/>
        </p:nvPicPr>
        <p:blipFill>
          <a:blip r:embed="rId4"/>
          <a:stretch>
            <a:fillRect/>
          </a:stretch>
        </p:blipFill>
        <p:spPr>
          <a:xfrm>
            <a:off x="5003800" y="1668699"/>
            <a:ext cx="7188200" cy="4546600"/>
          </a:xfrm>
          <a:prstGeom prst="rect">
            <a:avLst/>
          </a:prstGeom>
        </p:spPr>
      </p:pic>
      <p:sp>
        <p:nvSpPr>
          <p:cNvPr id="7" name="TextBox 6">
            <a:extLst>
              <a:ext uri="{FF2B5EF4-FFF2-40B4-BE49-F238E27FC236}">
                <a16:creationId xmlns:a16="http://schemas.microsoft.com/office/drawing/2014/main" id="{88333674-79F9-CA43-82C7-963E7E2B9560}"/>
              </a:ext>
            </a:extLst>
          </p:cNvPr>
          <p:cNvSpPr txBox="1"/>
          <p:nvPr/>
        </p:nvSpPr>
        <p:spPr>
          <a:xfrm>
            <a:off x="753881" y="6352144"/>
            <a:ext cx="3989490" cy="369332"/>
          </a:xfrm>
          <a:prstGeom prst="rect">
            <a:avLst/>
          </a:prstGeom>
          <a:noFill/>
        </p:spPr>
        <p:txBody>
          <a:bodyPr wrap="none" rtlCol="0">
            <a:spAutoFit/>
          </a:bodyPr>
          <a:lstStyle/>
          <a:p>
            <a:r>
              <a:rPr lang="en-US" dirty="0"/>
              <a:t>Composite Carrier Frequency @ 1000 Hz</a:t>
            </a:r>
          </a:p>
        </p:txBody>
      </p:sp>
      <p:sp>
        <p:nvSpPr>
          <p:cNvPr id="3" name="Slide Number Placeholder 2">
            <a:extLst>
              <a:ext uri="{FF2B5EF4-FFF2-40B4-BE49-F238E27FC236}">
                <a16:creationId xmlns:a16="http://schemas.microsoft.com/office/drawing/2014/main" id="{01C8E389-8476-A842-9F7D-995AA7D417FD}"/>
              </a:ext>
            </a:extLst>
          </p:cNvPr>
          <p:cNvSpPr>
            <a:spLocks noGrp="1"/>
          </p:cNvSpPr>
          <p:nvPr>
            <p:ph type="sldNum" sz="quarter" idx="12"/>
          </p:nvPr>
        </p:nvSpPr>
        <p:spPr/>
        <p:txBody>
          <a:bodyPr/>
          <a:lstStyle/>
          <a:p>
            <a:fld id="{3D0B4232-363C-E745-AAE7-2C866B7BDEEA}" type="slidenum">
              <a:rPr lang="en-US" smtClean="0"/>
              <a:t>13</a:t>
            </a:fld>
            <a:endParaRPr lang="en-US"/>
          </a:p>
        </p:txBody>
      </p:sp>
      <p:sp>
        <p:nvSpPr>
          <p:cNvPr id="9" name="TextBox 8">
            <a:extLst>
              <a:ext uri="{FF2B5EF4-FFF2-40B4-BE49-F238E27FC236}">
                <a16:creationId xmlns:a16="http://schemas.microsoft.com/office/drawing/2014/main" id="{1AA74128-5ABC-0D4B-83AA-282C72AAA4EF}"/>
              </a:ext>
            </a:extLst>
          </p:cNvPr>
          <p:cNvSpPr txBox="1"/>
          <p:nvPr/>
        </p:nvSpPr>
        <p:spPr>
          <a:xfrm>
            <a:off x="7416871" y="6352144"/>
            <a:ext cx="2362057" cy="369332"/>
          </a:xfrm>
          <a:prstGeom prst="rect">
            <a:avLst/>
          </a:prstGeom>
          <a:noFill/>
        </p:spPr>
        <p:txBody>
          <a:bodyPr wrap="none" rtlCol="0">
            <a:spAutoFit/>
          </a:bodyPr>
          <a:lstStyle/>
          <a:p>
            <a:pPr algn="ctr"/>
            <a:r>
              <a:rPr lang="en-US" dirty="0"/>
              <a:t>500 Hz Tone Frequency</a:t>
            </a:r>
          </a:p>
        </p:txBody>
      </p:sp>
      <p:sp>
        <p:nvSpPr>
          <p:cNvPr id="5" name="TextBox 4">
            <a:extLst>
              <a:ext uri="{FF2B5EF4-FFF2-40B4-BE49-F238E27FC236}">
                <a16:creationId xmlns:a16="http://schemas.microsoft.com/office/drawing/2014/main" id="{482AAF8A-538F-D040-9395-132A71CB7DA5}"/>
              </a:ext>
            </a:extLst>
          </p:cNvPr>
          <p:cNvSpPr txBox="1"/>
          <p:nvPr/>
        </p:nvSpPr>
        <p:spPr>
          <a:xfrm>
            <a:off x="653144" y="3518494"/>
            <a:ext cx="2014330" cy="1477328"/>
          </a:xfrm>
          <a:prstGeom prst="rect">
            <a:avLst/>
          </a:prstGeom>
          <a:noFill/>
        </p:spPr>
        <p:txBody>
          <a:bodyPr wrap="square" rtlCol="0">
            <a:spAutoFit/>
          </a:bodyPr>
          <a:lstStyle/>
          <a:p>
            <a:r>
              <a:rPr lang="en-US" dirty="0">
                <a:solidFill>
                  <a:schemeClr val="bg1"/>
                </a:solidFill>
              </a:rPr>
              <a:t>Simultaneous Contributions from WWV and WWVH on Downconverted Carrier Frequency</a:t>
            </a:r>
          </a:p>
        </p:txBody>
      </p:sp>
      <p:sp>
        <p:nvSpPr>
          <p:cNvPr id="10" name="TextBox 9">
            <a:extLst>
              <a:ext uri="{FF2B5EF4-FFF2-40B4-BE49-F238E27FC236}">
                <a16:creationId xmlns:a16="http://schemas.microsoft.com/office/drawing/2014/main" id="{05982F5D-EC44-5E46-A492-F19F90D1F693}"/>
              </a:ext>
            </a:extLst>
          </p:cNvPr>
          <p:cNvSpPr txBox="1"/>
          <p:nvPr/>
        </p:nvSpPr>
        <p:spPr>
          <a:xfrm>
            <a:off x="5827014" y="3518494"/>
            <a:ext cx="2014330" cy="1200329"/>
          </a:xfrm>
          <a:prstGeom prst="rect">
            <a:avLst/>
          </a:prstGeom>
          <a:noFill/>
        </p:spPr>
        <p:txBody>
          <a:bodyPr wrap="square" rtlCol="0">
            <a:spAutoFit/>
          </a:bodyPr>
          <a:lstStyle/>
          <a:p>
            <a:r>
              <a:rPr lang="en-US" dirty="0">
                <a:solidFill>
                  <a:schemeClr val="bg1"/>
                </a:solidFill>
              </a:rPr>
              <a:t>500 Hz Tone Frequency</a:t>
            </a:r>
          </a:p>
          <a:p>
            <a:r>
              <a:rPr lang="en-US" dirty="0">
                <a:solidFill>
                  <a:schemeClr val="bg1"/>
                </a:solidFill>
              </a:rPr>
              <a:t>Alternates between WWV and WWVH</a:t>
            </a:r>
          </a:p>
        </p:txBody>
      </p:sp>
    </p:spTree>
    <p:extLst>
      <p:ext uri="{BB962C8B-B14F-4D97-AF65-F5344CB8AC3E}">
        <p14:creationId xmlns:p14="http://schemas.microsoft.com/office/powerpoint/2010/main" val="84924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004C35-32E8-9E40-9FF9-B24CE349488D}"/>
              </a:ext>
            </a:extLst>
          </p:cNvPr>
          <p:cNvPicPr>
            <a:picLocks noChangeAspect="1"/>
          </p:cNvPicPr>
          <p:nvPr/>
        </p:nvPicPr>
        <p:blipFill>
          <a:blip r:embed="rId3"/>
          <a:stretch>
            <a:fillRect/>
          </a:stretch>
        </p:blipFill>
        <p:spPr>
          <a:xfrm>
            <a:off x="11136" y="1595325"/>
            <a:ext cx="7213221" cy="4559300"/>
          </a:xfrm>
          <a:prstGeom prst="rect">
            <a:avLst/>
          </a:prstGeom>
        </p:spPr>
      </p:pic>
      <p:sp>
        <p:nvSpPr>
          <p:cNvPr id="2" name="Title 1">
            <a:extLst>
              <a:ext uri="{FF2B5EF4-FFF2-40B4-BE49-F238E27FC236}">
                <a16:creationId xmlns:a16="http://schemas.microsoft.com/office/drawing/2014/main" id="{FE66B2B6-8B2E-C24A-9FF9-D0C349E55A53}"/>
              </a:ext>
            </a:extLst>
          </p:cNvPr>
          <p:cNvSpPr>
            <a:spLocks noGrp="1"/>
          </p:cNvSpPr>
          <p:nvPr>
            <p:ph type="title"/>
          </p:nvPr>
        </p:nvSpPr>
        <p:spPr>
          <a:xfrm>
            <a:off x="302415" y="208743"/>
            <a:ext cx="11535652" cy="1184857"/>
          </a:xfrm>
        </p:spPr>
        <p:txBody>
          <a:bodyPr>
            <a:noAutofit/>
          </a:bodyPr>
          <a:lstStyle/>
          <a:p>
            <a:pPr algn="ctr"/>
            <a:r>
              <a:rPr lang="en-US" sz="3200" dirty="0"/>
              <a:t>Deinterlacing WWV and WWVH Data:</a:t>
            </a:r>
            <a:br>
              <a:rPr lang="en-US" sz="3200" dirty="0"/>
            </a:br>
            <a:r>
              <a:rPr lang="en-US" sz="3200" dirty="0"/>
              <a:t>Two programmable receivers separately follow WWV and WWVH </a:t>
            </a:r>
            <a:br>
              <a:rPr lang="en-US" sz="2800" dirty="0"/>
            </a:br>
            <a:r>
              <a:rPr lang="en-US" sz="2800" dirty="0"/>
              <a:t>- Data is Present for Each Tone Every Minute It is On the Air - </a:t>
            </a:r>
            <a:endParaRPr lang="en-US" sz="3200" dirty="0"/>
          </a:p>
        </p:txBody>
      </p:sp>
      <p:sp>
        <p:nvSpPr>
          <p:cNvPr id="7" name="TextBox 6">
            <a:extLst>
              <a:ext uri="{FF2B5EF4-FFF2-40B4-BE49-F238E27FC236}">
                <a16:creationId xmlns:a16="http://schemas.microsoft.com/office/drawing/2014/main" id="{88333674-79F9-CA43-82C7-963E7E2B9560}"/>
              </a:ext>
            </a:extLst>
          </p:cNvPr>
          <p:cNvSpPr txBox="1"/>
          <p:nvPr/>
        </p:nvSpPr>
        <p:spPr>
          <a:xfrm>
            <a:off x="8241628" y="6180645"/>
            <a:ext cx="1627432" cy="369332"/>
          </a:xfrm>
          <a:prstGeom prst="rect">
            <a:avLst/>
          </a:prstGeom>
          <a:noFill/>
        </p:spPr>
        <p:txBody>
          <a:bodyPr wrap="none" rtlCol="0">
            <a:spAutoFit/>
          </a:bodyPr>
          <a:lstStyle/>
          <a:p>
            <a:pPr algn="ctr"/>
            <a:r>
              <a:rPr lang="en-US" dirty="0"/>
              <a:t>WWVH Spectra</a:t>
            </a:r>
          </a:p>
        </p:txBody>
      </p:sp>
      <p:sp>
        <p:nvSpPr>
          <p:cNvPr id="8" name="TextBox 7">
            <a:extLst>
              <a:ext uri="{FF2B5EF4-FFF2-40B4-BE49-F238E27FC236}">
                <a16:creationId xmlns:a16="http://schemas.microsoft.com/office/drawing/2014/main" id="{0E76FC6E-05A1-3F4E-8442-6E73EB109BDC}"/>
              </a:ext>
            </a:extLst>
          </p:cNvPr>
          <p:cNvSpPr txBox="1"/>
          <p:nvPr/>
        </p:nvSpPr>
        <p:spPr>
          <a:xfrm>
            <a:off x="3153146" y="6180645"/>
            <a:ext cx="1483163" cy="369332"/>
          </a:xfrm>
          <a:prstGeom prst="rect">
            <a:avLst/>
          </a:prstGeom>
          <a:noFill/>
        </p:spPr>
        <p:txBody>
          <a:bodyPr wrap="none" rtlCol="0">
            <a:spAutoFit/>
          </a:bodyPr>
          <a:lstStyle/>
          <a:p>
            <a:pPr algn="ctr"/>
            <a:r>
              <a:rPr lang="en-US" dirty="0"/>
              <a:t>WWV Spectra</a:t>
            </a:r>
          </a:p>
        </p:txBody>
      </p:sp>
      <p:sp>
        <p:nvSpPr>
          <p:cNvPr id="3" name="Slide Number Placeholder 2">
            <a:extLst>
              <a:ext uri="{FF2B5EF4-FFF2-40B4-BE49-F238E27FC236}">
                <a16:creationId xmlns:a16="http://schemas.microsoft.com/office/drawing/2014/main" id="{01C8E389-8476-A842-9F7D-995AA7D417FD}"/>
              </a:ext>
            </a:extLst>
          </p:cNvPr>
          <p:cNvSpPr>
            <a:spLocks noGrp="1"/>
          </p:cNvSpPr>
          <p:nvPr>
            <p:ph type="sldNum" sz="quarter" idx="12"/>
          </p:nvPr>
        </p:nvSpPr>
        <p:spPr/>
        <p:txBody>
          <a:bodyPr/>
          <a:lstStyle/>
          <a:p>
            <a:fld id="{3D0B4232-363C-E745-AAE7-2C866B7BDEEA}" type="slidenum">
              <a:rPr lang="en-US" smtClean="0"/>
              <a:t>14</a:t>
            </a:fld>
            <a:endParaRPr lang="en-US" dirty="0"/>
          </a:p>
        </p:txBody>
      </p:sp>
      <p:pic>
        <p:nvPicPr>
          <p:cNvPr id="9" name="Picture 8">
            <a:extLst>
              <a:ext uri="{FF2B5EF4-FFF2-40B4-BE49-F238E27FC236}">
                <a16:creationId xmlns:a16="http://schemas.microsoft.com/office/drawing/2014/main" id="{A10DD3C1-E683-1B44-909B-5F65FE9402AB}"/>
              </a:ext>
            </a:extLst>
          </p:cNvPr>
          <p:cNvPicPr>
            <a:picLocks noChangeAspect="1"/>
          </p:cNvPicPr>
          <p:nvPr/>
        </p:nvPicPr>
        <p:blipFill>
          <a:blip r:embed="rId4">
            <a:extLst>
              <a:ext uri="{BEBA8EAE-BF5A-486C-A8C5-ECC9F3942E4B}">
                <a14:imgProps xmlns:a14="http://schemas.microsoft.com/office/drawing/2010/main">
                  <a14:imgLayer>
                    <a14:imgEffect>
                      <a14:colorTemperature colorTemp="11500"/>
                    </a14:imgEffect>
                    <a14:imgEffect>
                      <a14:saturation sat="297000"/>
                    </a14:imgEffect>
                    <a14:imgEffect>
                      <a14:brightnessContrast bright="32000" contrast="56000"/>
                    </a14:imgEffect>
                  </a14:imgLayer>
                </a14:imgProps>
              </a:ext>
            </a:extLst>
          </a:blip>
          <a:stretch>
            <a:fillRect/>
          </a:stretch>
        </p:blipFill>
        <p:spPr>
          <a:xfrm>
            <a:off x="5000596" y="1595325"/>
            <a:ext cx="7188200" cy="4559300"/>
          </a:xfrm>
          <a:prstGeom prst="rect">
            <a:avLst/>
          </a:prstGeom>
        </p:spPr>
      </p:pic>
      <p:sp>
        <p:nvSpPr>
          <p:cNvPr id="4" name="TextBox 3">
            <a:extLst>
              <a:ext uri="{FF2B5EF4-FFF2-40B4-BE49-F238E27FC236}">
                <a16:creationId xmlns:a16="http://schemas.microsoft.com/office/drawing/2014/main" id="{C990B4F6-6B4B-E54E-B2E0-0F6FC9F0202B}"/>
              </a:ext>
            </a:extLst>
          </p:cNvPr>
          <p:cNvSpPr txBox="1"/>
          <p:nvPr/>
        </p:nvSpPr>
        <p:spPr>
          <a:xfrm>
            <a:off x="6070241" y="3632548"/>
            <a:ext cx="1749300" cy="663880"/>
          </a:xfrm>
          <a:prstGeom prst="rect">
            <a:avLst/>
          </a:prstGeom>
          <a:noFill/>
        </p:spPr>
        <p:txBody>
          <a:bodyPr wrap="square" rtlCol="0">
            <a:spAutoFit/>
          </a:bodyPr>
          <a:lstStyle/>
          <a:p>
            <a:r>
              <a:rPr lang="en-US" dirty="0">
                <a:solidFill>
                  <a:schemeClr val="bg1"/>
                </a:solidFill>
              </a:rPr>
              <a:t>Dawn Transition on 04-27-2020</a:t>
            </a:r>
          </a:p>
        </p:txBody>
      </p:sp>
      <p:sp>
        <p:nvSpPr>
          <p:cNvPr id="5" name="TextBox 4">
            <a:extLst>
              <a:ext uri="{FF2B5EF4-FFF2-40B4-BE49-F238E27FC236}">
                <a16:creationId xmlns:a16="http://schemas.microsoft.com/office/drawing/2014/main" id="{48DF131A-05B7-3F4B-A284-863B78CE136B}"/>
              </a:ext>
            </a:extLst>
          </p:cNvPr>
          <p:cNvSpPr txBox="1"/>
          <p:nvPr/>
        </p:nvSpPr>
        <p:spPr>
          <a:xfrm>
            <a:off x="1371600" y="2590800"/>
            <a:ext cx="958917" cy="369332"/>
          </a:xfrm>
          <a:prstGeom prst="rect">
            <a:avLst/>
          </a:prstGeom>
          <a:noFill/>
        </p:spPr>
        <p:txBody>
          <a:bodyPr wrap="none" rtlCol="0">
            <a:spAutoFit/>
          </a:bodyPr>
          <a:lstStyle/>
          <a:p>
            <a:r>
              <a:rPr lang="en-US" dirty="0">
                <a:solidFill>
                  <a:schemeClr val="bg1"/>
                </a:solidFill>
              </a:rPr>
              <a:t>1 Hz/div</a:t>
            </a:r>
          </a:p>
        </p:txBody>
      </p:sp>
      <p:cxnSp>
        <p:nvCxnSpPr>
          <p:cNvPr id="10" name="Straight Arrow Connector 9">
            <a:extLst>
              <a:ext uri="{FF2B5EF4-FFF2-40B4-BE49-F238E27FC236}">
                <a16:creationId xmlns:a16="http://schemas.microsoft.com/office/drawing/2014/main" id="{BB7A3A2A-CBFA-AE4F-8D6E-0DF05D423836}"/>
              </a:ext>
            </a:extLst>
          </p:cNvPr>
          <p:cNvCxnSpPr>
            <a:cxnSpLocks/>
          </p:cNvCxnSpPr>
          <p:nvPr/>
        </p:nvCxnSpPr>
        <p:spPr>
          <a:xfrm>
            <a:off x="1447800" y="3124200"/>
            <a:ext cx="762000"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C76DAA-2700-504D-9ADB-89FBA1C40D9E}"/>
              </a:ext>
            </a:extLst>
          </p:cNvPr>
          <p:cNvSpPr txBox="1"/>
          <p:nvPr/>
        </p:nvSpPr>
        <p:spPr>
          <a:xfrm>
            <a:off x="1287626" y="3880920"/>
            <a:ext cx="1082348" cy="369332"/>
          </a:xfrm>
          <a:prstGeom prst="rect">
            <a:avLst/>
          </a:prstGeom>
          <a:noFill/>
        </p:spPr>
        <p:txBody>
          <a:bodyPr wrap="none" rtlCol="0">
            <a:spAutoFit/>
          </a:bodyPr>
          <a:lstStyle/>
          <a:p>
            <a:r>
              <a:rPr lang="en-US" dirty="0">
                <a:solidFill>
                  <a:schemeClr val="bg1"/>
                </a:solidFill>
              </a:rPr>
              <a:t>5 min/div</a:t>
            </a:r>
          </a:p>
        </p:txBody>
      </p:sp>
      <p:cxnSp>
        <p:nvCxnSpPr>
          <p:cNvPr id="15" name="Straight Arrow Connector 14">
            <a:extLst>
              <a:ext uri="{FF2B5EF4-FFF2-40B4-BE49-F238E27FC236}">
                <a16:creationId xmlns:a16="http://schemas.microsoft.com/office/drawing/2014/main" id="{0A630BB8-DAE5-5749-BCDA-569D0F071A6E}"/>
              </a:ext>
            </a:extLst>
          </p:cNvPr>
          <p:cNvCxnSpPr/>
          <p:nvPr/>
        </p:nvCxnSpPr>
        <p:spPr>
          <a:xfrm>
            <a:off x="2667000" y="3955607"/>
            <a:ext cx="0" cy="3350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6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6A62-9AAD-9A45-8502-21E9883FA4AD}"/>
              </a:ext>
            </a:extLst>
          </p:cNvPr>
          <p:cNvSpPr>
            <a:spLocks noGrp="1"/>
          </p:cNvSpPr>
          <p:nvPr>
            <p:ph type="title"/>
          </p:nvPr>
        </p:nvSpPr>
        <p:spPr>
          <a:xfrm>
            <a:off x="609600" y="152400"/>
            <a:ext cx="10972800" cy="1828800"/>
          </a:xfrm>
        </p:spPr>
        <p:txBody>
          <a:bodyPr>
            <a:noAutofit/>
          </a:bodyPr>
          <a:lstStyle/>
          <a:p>
            <a:r>
              <a:rPr lang="en-US" sz="3200" dirty="0"/>
              <a:t> Selected HamSCI Science Experiments Using </a:t>
            </a:r>
            <a:br>
              <a:rPr lang="en-US" sz="3200" dirty="0"/>
            </a:br>
            <a:r>
              <a:rPr lang="en-US" sz="3200" dirty="0"/>
              <a:t>Unique Properties of WWV, WWVH, and WWVB</a:t>
            </a:r>
          </a:p>
        </p:txBody>
      </p:sp>
      <p:sp>
        <p:nvSpPr>
          <p:cNvPr id="3" name="Content Placeholder 2">
            <a:extLst>
              <a:ext uri="{FF2B5EF4-FFF2-40B4-BE49-F238E27FC236}">
                <a16:creationId xmlns:a16="http://schemas.microsoft.com/office/drawing/2014/main" id="{7E7AD4BD-6B8F-B84A-9559-11EB9AD131D6}"/>
              </a:ext>
            </a:extLst>
          </p:cNvPr>
          <p:cNvSpPr>
            <a:spLocks noGrp="1"/>
          </p:cNvSpPr>
          <p:nvPr>
            <p:ph idx="1"/>
          </p:nvPr>
        </p:nvSpPr>
        <p:spPr>
          <a:xfrm>
            <a:off x="609600" y="1740051"/>
            <a:ext cx="11430000" cy="5059361"/>
          </a:xfrm>
        </p:spPr>
        <p:txBody>
          <a:bodyPr>
            <a:normAutofit fontScale="70000" lnSpcReduction="20000"/>
          </a:bodyPr>
          <a:lstStyle/>
          <a:p>
            <a:pPr marL="0" indent="0">
              <a:buNone/>
            </a:pPr>
            <a:br>
              <a:rPr lang="en-US" dirty="0"/>
            </a:br>
            <a:r>
              <a:rPr lang="en-US" sz="4500" dirty="0"/>
              <a:t>1. Precise measurements of WWV carrier modification by the ionosphere: Doppler shifts, mode splitting</a:t>
            </a:r>
          </a:p>
          <a:p>
            <a:pPr marL="0" indent="0">
              <a:buNone/>
            </a:pPr>
            <a:r>
              <a:rPr lang="en-US" sz="4500" dirty="0"/>
              <a:t>2. Ionization layer height, propagation mode: Time of Flight measurements using 1 kHz WWV per-second timing ticks</a:t>
            </a:r>
          </a:p>
          <a:p>
            <a:pPr marL="0" indent="0">
              <a:buNone/>
            </a:pPr>
            <a:r>
              <a:rPr lang="en-US" sz="4500" dirty="0"/>
              <a:t>3. Multi-frequency observations of variable ionospheric propagation: WWV at 2.5 MHz, 5 MHz, and 10 MHz.</a:t>
            </a:r>
          </a:p>
          <a:p>
            <a:pPr marL="0" indent="0">
              <a:buNone/>
            </a:pPr>
            <a:r>
              <a:rPr lang="en-US" sz="4500" dirty="0"/>
              <a:t>4. WWV / WWVH separation using 500 Hz and 600 Hz tones</a:t>
            </a:r>
          </a:p>
          <a:p>
            <a:pPr marL="0" indent="0">
              <a:buNone/>
            </a:pPr>
            <a:endParaRPr lang="en-US" sz="4500" dirty="0"/>
          </a:p>
          <a:p>
            <a:pPr marL="0" indent="0">
              <a:buNone/>
            </a:pPr>
            <a:r>
              <a:rPr lang="en-US" sz="4500" dirty="0"/>
              <a:t>None of these measurements would have been possible were it not for the precision and unique transmission format of WWV, WWVH, and WWVB.</a:t>
            </a:r>
          </a:p>
          <a:p>
            <a:endParaRPr lang="en-US" dirty="0"/>
          </a:p>
        </p:txBody>
      </p:sp>
      <p:sp>
        <p:nvSpPr>
          <p:cNvPr id="4" name="Slide Number Placeholder 3">
            <a:extLst>
              <a:ext uri="{FF2B5EF4-FFF2-40B4-BE49-F238E27FC236}">
                <a16:creationId xmlns:a16="http://schemas.microsoft.com/office/drawing/2014/main" id="{94B6404D-FCBD-F247-AB9E-6B62E28C0826}"/>
              </a:ext>
            </a:extLst>
          </p:cNvPr>
          <p:cNvSpPr>
            <a:spLocks noGrp="1"/>
          </p:cNvSpPr>
          <p:nvPr>
            <p:ph type="sldNum" sz="quarter" idx="12"/>
          </p:nvPr>
        </p:nvSpPr>
        <p:spPr/>
        <p:txBody>
          <a:bodyPr/>
          <a:lstStyle/>
          <a:p>
            <a:fld id="{9402E099-75C6-4785-BA6C-247B514205D8}" type="slidenum">
              <a:rPr lang="en-US" smtClean="0"/>
              <a:t>2</a:t>
            </a:fld>
            <a:endParaRPr lang="en-US"/>
          </a:p>
        </p:txBody>
      </p:sp>
    </p:spTree>
    <p:extLst>
      <p:ext uri="{BB962C8B-B14F-4D97-AF65-F5344CB8AC3E}">
        <p14:creationId xmlns:p14="http://schemas.microsoft.com/office/powerpoint/2010/main" val="107404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E44B6-457C-1746-81DD-0E734C8E9307}"/>
              </a:ext>
            </a:extLst>
          </p:cNvPr>
          <p:cNvSpPr>
            <a:spLocks noGrp="1"/>
          </p:cNvSpPr>
          <p:nvPr>
            <p:ph type="title"/>
          </p:nvPr>
        </p:nvSpPr>
        <p:spPr>
          <a:xfrm>
            <a:off x="846824" y="307253"/>
            <a:ext cx="10989576" cy="1265238"/>
          </a:xfrm>
        </p:spPr>
        <p:txBody>
          <a:bodyPr>
            <a:noAutofit/>
          </a:bodyPr>
          <a:lstStyle/>
          <a:p>
            <a:r>
              <a:rPr lang="en-US" sz="2800" dirty="0"/>
              <a:t>WWV Doppler Shifts and Mode Splitting Observed</a:t>
            </a:r>
            <a:br>
              <a:rPr lang="en-US" sz="2800" dirty="0"/>
            </a:br>
            <a:r>
              <a:rPr lang="en-US" sz="2800" dirty="0"/>
              <a:t>During Dawn and Dusk Transitions:</a:t>
            </a:r>
            <a:br>
              <a:rPr lang="en-US" sz="2800" dirty="0"/>
            </a:br>
            <a:r>
              <a:rPr lang="en-US" sz="2800" dirty="0"/>
              <a:t>Carrier Frequency Variations Reveal Electron Density Changes, Multipath</a:t>
            </a:r>
          </a:p>
        </p:txBody>
      </p:sp>
      <p:pic>
        <p:nvPicPr>
          <p:cNvPr id="6" name="Picture 5">
            <a:extLst>
              <a:ext uri="{FF2B5EF4-FFF2-40B4-BE49-F238E27FC236}">
                <a16:creationId xmlns:a16="http://schemas.microsoft.com/office/drawing/2014/main" id="{D3F3C93E-D17D-1D46-A0B3-83A1587BD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72" y="1632966"/>
            <a:ext cx="10631606" cy="5229508"/>
          </a:xfrm>
          <a:prstGeom prst="rect">
            <a:avLst/>
          </a:prstGeom>
        </p:spPr>
      </p:pic>
      <p:sp>
        <p:nvSpPr>
          <p:cNvPr id="2" name="Slide Number Placeholder 1">
            <a:extLst>
              <a:ext uri="{FF2B5EF4-FFF2-40B4-BE49-F238E27FC236}">
                <a16:creationId xmlns:a16="http://schemas.microsoft.com/office/drawing/2014/main" id="{CC7C7861-8A5C-4444-B320-55AA9354F99B}"/>
              </a:ext>
            </a:extLst>
          </p:cNvPr>
          <p:cNvSpPr>
            <a:spLocks noGrp="1"/>
          </p:cNvSpPr>
          <p:nvPr>
            <p:ph type="sldNum" sz="quarter" idx="12"/>
          </p:nvPr>
        </p:nvSpPr>
        <p:spPr>
          <a:xfrm>
            <a:off x="8991600" y="6464583"/>
            <a:ext cx="2844800" cy="365125"/>
          </a:xfrm>
        </p:spPr>
        <p:txBody>
          <a:bodyPr/>
          <a:lstStyle/>
          <a:p>
            <a:fld id="{9402E099-75C6-4785-BA6C-247B514205D8}" type="slidenum">
              <a:rPr lang="en-US" smtClean="0"/>
              <a:t>3</a:t>
            </a:fld>
            <a:endParaRPr lang="en-US"/>
          </a:p>
        </p:txBody>
      </p:sp>
      <p:sp>
        <p:nvSpPr>
          <p:cNvPr id="7" name="TextBox 6">
            <a:extLst>
              <a:ext uri="{FF2B5EF4-FFF2-40B4-BE49-F238E27FC236}">
                <a16:creationId xmlns:a16="http://schemas.microsoft.com/office/drawing/2014/main" id="{965B0903-F2B4-934E-93CF-70AA1A836719}"/>
              </a:ext>
            </a:extLst>
          </p:cNvPr>
          <p:cNvSpPr txBox="1"/>
          <p:nvPr/>
        </p:nvSpPr>
        <p:spPr>
          <a:xfrm>
            <a:off x="4876800" y="3892902"/>
            <a:ext cx="2509918" cy="369332"/>
          </a:xfrm>
          <a:prstGeom prst="rect">
            <a:avLst/>
          </a:prstGeom>
          <a:noFill/>
        </p:spPr>
        <p:txBody>
          <a:bodyPr wrap="none" rtlCol="0">
            <a:spAutoFit/>
          </a:bodyPr>
          <a:lstStyle/>
          <a:p>
            <a:r>
              <a:rPr lang="en-US" dirty="0"/>
              <a:t>Horizontal Scale 1 Hz/div</a:t>
            </a:r>
          </a:p>
        </p:txBody>
      </p:sp>
    </p:spTree>
    <p:extLst>
      <p:ext uri="{BB962C8B-B14F-4D97-AF65-F5344CB8AC3E}">
        <p14:creationId xmlns:p14="http://schemas.microsoft.com/office/powerpoint/2010/main" val="27130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D0A2B-6AF1-5048-9D27-1DD32D5F5CC7}"/>
              </a:ext>
            </a:extLst>
          </p:cNvPr>
          <p:cNvSpPr>
            <a:spLocks noGrp="1"/>
          </p:cNvSpPr>
          <p:nvPr>
            <p:ph type="title"/>
          </p:nvPr>
        </p:nvSpPr>
        <p:spPr/>
        <p:txBody>
          <a:bodyPr>
            <a:normAutofit fontScale="90000"/>
          </a:bodyPr>
          <a:lstStyle/>
          <a:p>
            <a:pPr algn="ctr"/>
            <a:r>
              <a:rPr lang="en-US" dirty="0"/>
              <a:t>5 MHz WWV Frequency Variation Example: </a:t>
            </a:r>
            <a:br>
              <a:rPr lang="en-US" dirty="0"/>
            </a:br>
            <a:r>
              <a:rPr lang="en-US" dirty="0"/>
              <a:t>Ionospheric Space Weather Effects</a:t>
            </a:r>
          </a:p>
        </p:txBody>
      </p:sp>
      <p:sp>
        <p:nvSpPr>
          <p:cNvPr id="10" name="TextBox 9">
            <a:extLst>
              <a:ext uri="{FF2B5EF4-FFF2-40B4-BE49-F238E27FC236}">
                <a16:creationId xmlns:a16="http://schemas.microsoft.com/office/drawing/2014/main" id="{8C8DB009-4DD8-8142-A647-767FAFA98C5C}"/>
              </a:ext>
            </a:extLst>
          </p:cNvPr>
          <p:cNvSpPr txBox="1"/>
          <p:nvPr/>
        </p:nvSpPr>
        <p:spPr>
          <a:xfrm>
            <a:off x="1567619" y="4701690"/>
            <a:ext cx="3621157" cy="365770"/>
          </a:xfrm>
          <a:prstGeom prst="rect">
            <a:avLst/>
          </a:prstGeom>
          <a:noFill/>
        </p:spPr>
        <p:txBody>
          <a:bodyPr wrap="square" rtlCol="0">
            <a:spAutoFit/>
          </a:bodyPr>
          <a:lstStyle/>
          <a:p>
            <a:r>
              <a:rPr lang="en-US" dirty="0"/>
              <a:t>WA5FRF  FFM Morning Spectrogram</a:t>
            </a:r>
          </a:p>
        </p:txBody>
      </p:sp>
      <p:sp>
        <p:nvSpPr>
          <p:cNvPr id="11" name="TextBox 10">
            <a:extLst>
              <a:ext uri="{FF2B5EF4-FFF2-40B4-BE49-F238E27FC236}">
                <a16:creationId xmlns:a16="http://schemas.microsoft.com/office/drawing/2014/main" id="{1BE12BFE-DC65-6A47-A067-C4D1EC94DB2C}"/>
              </a:ext>
            </a:extLst>
          </p:cNvPr>
          <p:cNvSpPr txBox="1"/>
          <p:nvPr/>
        </p:nvSpPr>
        <p:spPr>
          <a:xfrm>
            <a:off x="7015343" y="4701690"/>
            <a:ext cx="4347685" cy="646331"/>
          </a:xfrm>
          <a:prstGeom prst="rect">
            <a:avLst/>
          </a:prstGeom>
          <a:noFill/>
        </p:spPr>
        <p:txBody>
          <a:bodyPr wrap="square" rtlCol="0">
            <a:spAutoFit/>
          </a:bodyPr>
          <a:lstStyle/>
          <a:p>
            <a:pPr algn="ctr"/>
            <a:r>
              <a:rPr lang="en-US" dirty="0"/>
              <a:t>Frequency Record Digitized and Imported to Excel Spreadsheet for analysis.</a:t>
            </a:r>
          </a:p>
        </p:txBody>
      </p:sp>
      <p:graphicFrame>
        <p:nvGraphicFramePr>
          <p:cNvPr id="9" name="Chart 8">
            <a:extLst>
              <a:ext uri="{FF2B5EF4-FFF2-40B4-BE49-F238E27FC236}">
                <a16:creationId xmlns:a16="http://schemas.microsoft.com/office/drawing/2014/main" id="{1D0680CB-470C-DA4D-A77A-05BCD4D3F653}"/>
              </a:ext>
            </a:extLst>
          </p:cNvPr>
          <p:cNvGraphicFramePr>
            <a:graphicFrameLocks/>
          </p:cNvGraphicFramePr>
          <p:nvPr/>
        </p:nvGraphicFramePr>
        <p:xfrm>
          <a:off x="6387548" y="1841660"/>
          <a:ext cx="5321420" cy="28738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D607CDB-3024-2D45-B024-5ABC5C632F1C}"/>
              </a:ext>
            </a:extLst>
          </p:cNvPr>
          <p:cNvPicPr>
            <a:picLocks/>
          </p:cNvPicPr>
          <p:nvPr/>
        </p:nvPicPr>
        <p:blipFill>
          <a:blip r:embed="rId4"/>
          <a:stretch>
            <a:fillRect/>
          </a:stretch>
        </p:blipFill>
        <p:spPr>
          <a:xfrm>
            <a:off x="838200" y="2629060"/>
            <a:ext cx="5066316" cy="2076186"/>
          </a:xfrm>
          <a:prstGeom prst="rect">
            <a:avLst/>
          </a:prstGeom>
        </p:spPr>
      </p:pic>
      <p:sp>
        <p:nvSpPr>
          <p:cNvPr id="2" name="TextBox 1">
            <a:extLst>
              <a:ext uri="{FF2B5EF4-FFF2-40B4-BE49-F238E27FC236}">
                <a16:creationId xmlns:a16="http://schemas.microsoft.com/office/drawing/2014/main" id="{DBEA7342-3979-7243-B5CF-140838C0CE3E}"/>
              </a:ext>
            </a:extLst>
          </p:cNvPr>
          <p:cNvSpPr txBox="1"/>
          <p:nvPr/>
        </p:nvSpPr>
        <p:spPr>
          <a:xfrm>
            <a:off x="4254068" y="4470560"/>
            <a:ext cx="380232" cy="276999"/>
          </a:xfrm>
          <a:prstGeom prst="rect">
            <a:avLst/>
          </a:prstGeom>
          <a:noFill/>
        </p:spPr>
        <p:txBody>
          <a:bodyPr wrap="square" rtlCol="0">
            <a:spAutoFit/>
          </a:bodyPr>
          <a:lstStyle/>
          <a:p>
            <a:r>
              <a:rPr lang="en-US" sz="1200" dirty="0">
                <a:solidFill>
                  <a:schemeClr val="bg1"/>
                </a:solidFill>
              </a:rPr>
              <a:t>14.</a:t>
            </a:r>
          </a:p>
        </p:txBody>
      </p:sp>
      <p:sp>
        <p:nvSpPr>
          <p:cNvPr id="3" name="TextBox 2">
            <a:extLst>
              <a:ext uri="{FF2B5EF4-FFF2-40B4-BE49-F238E27FC236}">
                <a16:creationId xmlns:a16="http://schemas.microsoft.com/office/drawing/2014/main" id="{A6695D89-F808-0845-A0CA-A39A4A64646E}"/>
              </a:ext>
            </a:extLst>
          </p:cNvPr>
          <p:cNvSpPr txBox="1"/>
          <p:nvPr/>
        </p:nvSpPr>
        <p:spPr>
          <a:xfrm>
            <a:off x="2399317" y="4470560"/>
            <a:ext cx="341760" cy="276999"/>
          </a:xfrm>
          <a:prstGeom prst="rect">
            <a:avLst/>
          </a:prstGeom>
          <a:noFill/>
        </p:spPr>
        <p:txBody>
          <a:bodyPr wrap="square" rtlCol="0">
            <a:spAutoFit/>
          </a:bodyPr>
          <a:lstStyle/>
          <a:p>
            <a:r>
              <a:rPr lang="en-US" sz="1200" dirty="0">
                <a:solidFill>
                  <a:schemeClr val="bg1"/>
                </a:solidFill>
              </a:rPr>
              <a:t>11</a:t>
            </a:r>
          </a:p>
        </p:txBody>
      </p:sp>
      <p:sp>
        <p:nvSpPr>
          <p:cNvPr id="13" name="TextBox 12">
            <a:extLst>
              <a:ext uri="{FF2B5EF4-FFF2-40B4-BE49-F238E27FC236}">
                <a16:creationId xmlns:a16="http://schemas.microsoft.com/office/drawing/2014/main" id="{2B80A3D3-72F9-9D43-8D9C-C3DE5B2D5168}"/>
              </a:ext>
            </a:extLst>
          </p:cNvPr>
          <p:cNvSpPr txBox="1"/>
          <p:nvPr/>
        </p:nvSpPr>
        <p:spPr>
          <a:xfrm>
            <a:off x="3022166" y="4470560"/>
            <a:ext cx="341760" cy="276999"/>
          </a:xfrm>
          <a:prstGeom prst="rect">
            <a:avLst/>
          </a:prstGeom>
          <a:noFill/>
        </p:spPr>
        <p:txBody>
          <a:bodyPr wrap="square" rtlCol="0">
            <a:spAutoFit/>
          </a:bodyPr>
          <a:lstStyle/>
          <a:p>
            <a:r>
              <a:rPr lang="en-US" sz="1200" dirty="0">
                <a:solidFill>
                  <a:schemeClr val="bg1"/>
                </a:solidFill>
              </a:rPr>
              <a:t>12</a:t>
            </a:r>
          </a:p>
        </p:txBody>
      </p:sp>
      <p:sp>
        <p:nvSpPr>
          <p:cNvPr id="14" name="TextBox 13">
            <a:extLst>
              <a:ext uri="{FF2B5EF4-FFF2-40B4-BE49-F238E27FC236}">
                <a16:creationId xmlns:a16="http://schemas.microsoft.com/office/drawing/2014/main" id="{CFC09649-A626-6546-B08F-B2E0B48BE3E3}"/>
              </a:ext>
            </a:extLst>
          </p:cNvPr>
          <p:cNvSpPr txBox="1"/>
          <p:nvPr/>
        </p:nvSpPr>
        <p:spPr>
          <a:xfrm>
            <a:off x="3631769" y="4460325"/>
            <a:ext cx="341760" cy="276999"/>
          </a:xfrm>
          <a:prstGeom prst="rect">
            <a:avLst/>
          </a:prstGeom>
          <a:noFill/>
        </p:spPr>
        <p:txBody>
          <a:bodyPr wrap="square" rtlCol="0">
            <a:spAutoFit/>
          </a:bodyPr>
          <a:lstStyle/>
          <a:p>
            <a:r>
              <a:rPr lang="en-US" sz="1200" dirty="0">
                <a:solidFill>
                  <a:schemeClr val="bg1"/>
                </a:solidFill>
              </a:rPr>
              <a:t>13</a:t>
            </a:r>
          </a:p>
        </p:txBody>
      </p:sp>
      <p:sp>
        <p:nvSpPr>
          <p:cNvPr id="15" name="TextBox 14">
            <a:extLst>
              <a:ext uri="{FF2B5EF4-FFF2-40B4-BE49-F238E27FC236}">
                <a16:creationId xmlns:a16="http://schemas.microsoft.com/office/drawing/2014/main" id="{2AB8E1EF-F1D5-AF49-A323-3C8A626B28A1}"/>
              </a:ext>
            </a:extLst>
          </p:cNvPr>
          <p:cNvSpPr txBox="1"/>
          <p:nvPr/>
        </p:nvSpPr>
        <p:spPr>
          <a:xfrm>
            <a:off x="4881265" y="4464672"/>
            <a:ext cx="419604" cy="276999"/>
          </a:xfrm>
          <a:prstGeom prst="rect">
            <a:avLst/>
          </a:prstGeom>
          <a:noFill/>
        </p:spPr>
        <p:txBody>
          <a:bodyPr wrap="square" rtlCol="0">
            <a:spAutoFit/>
          </a:bodyPr>
          <a:lstStyle/>
          <a:p>
            <a:r>
              <a:rPr lang="en-US" sz="1200" dirty="0">
                <a:solidFill>
                  <a:schemeClr val="bg1"/>
                </a:solidFill>
              </a:rPr>
              <a:t>15.</a:t>
            </a:r>
          </a:p>
        </p:txBody>
      </p:sp>
      <p:sp>
        <p:nvSpPr>
          <p:cNvPr id="16" name="TextBox 15">
            <a:extLst>
              <a:ext uri="{FF2B5EF4-FFF2-40B4-BE49-F238E27FC236}">
                <a16:creationId xmlns:a16="http://schemas.microsoft.com/office/drawing/2014/main" id="{EE28E152-2FB8-1B46-A4AE-8E11D4526657}"/>
              </a:ext>
            </a:extLst>
          </p:cNvPr>
          <p:cNvSpPr txBox="1"/>
          <p:nvPr/>
        </p:nvSpPr>
        <p:spPr>
          <a:xfrm>
            <a:off x="1793352" y="4464560"/>
            <a:ext cx="380232" cy="276999"/>
          </a:xfrm>
          <a:prstGeom prst="rect">
            <a:avLst/>
          </a:prstGeom>
          <a:noFill/>
        </p:spPr>
        <p:txBody>
          <a:bodyPr wrap="square" rtlCol="0">
            <a:spAutoFit/>
          </a:bodyPr>
          <a:lstStyle/>
          <a:p>
            <a:r>
              <a:rPr lang="en-US" sz="1200" dirty="0">
                <a:solidFill>
                  <a:schemeClr val="bg1"/>
                </a:solidFill>
              </a:rPr>
              <a:t>10.</a:t>
            </a:r>
          </a:p>
        </p:txBody>
      </p:sp>
      <p:sp>
        <p:nvSpPr>
          <p:cNvPr id="17" name="TextBox 16">
            <a:extLst>
              <a:ext uri="{FF2B5EF4-FFF2-40B4-BE49-F238E27FC236}">
                <a16:creationId xmlns:a16="http://schemas.microsoft.com/office/drawing/2014/main" id="{B8C57B50-2A79-3D4B-A2EE-D19B52838BED}"/>
              </a:ext>
            </a:extLst>
          </p:cNvPr>
          <p:cNvSpPr txBox="1"/>
          <p:nvPr/>
        </p:nvSpPr>
        <p:spPr>
          <a:xfrm>
            <a:off x="4406468" y="4622960"/>
            <a:ext cx="380232" cy="276999"/>
          </a:xfrm>
          <a:prstGeom prst="rect">
            <a:avLst/>
          </a:prstGeom>
          <a:noFill/>
        </p:spPr>
        <p:txBody>
          <a:bodyPr wrap="square" rtlCol="0">
            <a:spAutoFit/>
          </a:bodyPr>
          <a:lstStyle/>
          <a:p>
            <a:r>
              <a:rPr lang="en-US" sz="1200" dirty="0">
                <a:solidFill>
                  <a:schemeClr val="bg1"/>
                </a:solidFill>
              </a:rPr>
              <a:t>14.</a:t>
            </a:r>
          </a:p>
        </p:txBody>
      </p:sp>
      <p:sp>
        <p:nvSpPr>
          <p:cNvPr id="18" name="TextBox 17">
            <a:extLst>
              <a:ext uri="{FF2B5EF4-FFF2-40B4-BE49-F238E27FC236}">
                <a16:creationId xmlns:a16="http://schemas.microsoft.com/office/drawing/2014/main" id="{6D5CDA59-BEB7-8344-8158-FF66D078FEC3}"/>
              </a:ext>
            </a:extLst>
          </p:cNvPr>
          <p:cNvSpPr txBox="1"/>
          <p:nvPr/>
        </p:nvSpPr>
        <p:spPr>
          <a:xfrm>
            <a:off x="1191698" y="4470560"/>
            <a:ext cx="301686" cy="276999"/>
          </a:xfrm>
          <a:prstGeom prst="rect">
            <a:avLst/>
          </a:prstGeom>
          <a:noFill/>
        </p:spPr>
        <p:txBody>
          <a:bodyPr wrap="square" rtlCol="0">
            <a:spAutoFit/>
          </a:bodyPr>
          <a:lstStyle/>
          <a:p>
            <a:r>
              <a:rPr lang="en-US" sz="1200" dirty="0">
                <a:solidFill>
                  <a:schemeClr val="bg1"/>
                </a:solidFill>
              </a:rPr>
              <a:t>9.</a:t>
            </a:r>
          </a:p>
        </p:txBody>
      </p:sp>
      <p:sp>
        <p:nvSpPr>
          <p:cNvPr id="5" name="TextBox 4">
            <a:extLst>
              <a:ext uri="{FF2B5EF4-FFF2-40B4-BE49-F238E27FC236}">
                <a16:creationId xmlns:a16="http://schemas.microsoft.com/office/drawing/2014/main" id="{A7F81855-363F-BE45-A604-DE8966FFB929}"/>
              </a:ext>
            </a:extLst>
          </p:cNvPr>
          <p:cNvSpPr txBox="1"/>
          <p:nvPr/>
        </p:nvSpPr>
        <p:spPr>
          <a:xfrm>
            <a:off x="1706549" y="3970144"/>
            <a:ext cx="1486497" cy="369332"/>
          </a:xfrm>
          <a:prstGeom prst="rect">
            <a:avLst/>
          </a:prstGeom>
          <a:noFill/>
        </p:spPr>
        <p:txBody>
          <a:bodyPr wrap="none" rtlCol="0">
            <a:spAutoFit/>
          </a:bodyPr>
          <a:lstStyle/>
          <a:p>
            <a:r>
              <a:rPr lang="en-US" dirty="0">
                <a:solidFill>
                  <a:schemeClr val="bg1">
                    <a:lumMod val="85000"/>
                  </a:schemeClr>
                </a:solidFill>
              </a:rPr>
              <a:t>Predawn TID?</a:t>
            </a:r>
          </a:p>
        </p:txBody>
      </p:sp>
      <p:sp>
        <p:nvSpPr>
          <p:cNvPr id="7" name="TextBox 6">
            <a:extLst>
              <a:ext uri="{FF2B5EF4-FFF2-40B4-BE49-F238E27FC236}">
                <a16:creationId xmlns:a16="http://schemas.microsoft.com/office/drawing/2014/main" id="{69DF7B03-565F-1D4B-B3D2-B26AA7DE6370}"/>
              </a:ext>
            </a:extLst>
          </p:cNvPr>
          <p:cNvSpPr txBox="1"/>
          <p:nvPr/>
        </p:nvSpPr>
        <p:spPr>
          <a:xfrm>
            <a:off x="609600" y="1982729"/>
            <a:ext cx="2736134" cy="646331"/>
          </a:xfrm>
          <a:prstGeom prst="rect">
            <a:avLst/>
          </a:prstGeom>
          <a:noFill/>
        </p:spPr>
        <p:txBody>
          <a:bodyPr wrap="none" rtlCol="0">
            <a:spAutoFit/>
          </a:bodyPr>
          <a:lstStyle/>
          <a:p>
            <a:r>
              <a:rPr lang="en-US" dirty="0"/>
              <a:t>Calculated as: 2 hop F layer</a:t>
            </a:r>
          </a:p>
          <a:p>
            <a:r>
              <a:rPr lang="en-US" dirty="0"/>
              <a:t>	        1 hop F layer</a:t>
            </a:r>
          </a:p>
        </p:txBody>
      </p:sp>
      <p:sp>
        <p:nvSpPr>
          <p:cNvPr id="19" name="TextBox 18">
            <a:extLst>
              <a:ext uri="{FF2B5EF4-FFF2-40B4-BE49-F238E27FC236}">
                <a16:creationId xmlns:a16="http://schemas.microsoft.com/office/drawing/2014/main" id="{1F826A1F-DF85-5447-B322-DB5E2B73EA5B}"/>
              </a:ext>
            </a:extLst>
          </p:cNvPr>
          <p:cNvSpPr txBox="1"/>
          <p:nvPr/>
        </p:nvSpPr>
        <p:spPr>
          <a:xfrm>
            <a:off x="3815349" y="3725221"/>
            <a:ext cx="1594851" cy="646331"/>
          </a:xfrm>
          <a:prstGeom prst="rect">
            <a:avLst/>
          </a:prstGeom>
          <a:noFill/>
        </p:spPr>
        <p:txBody>
          <a:bodyPr wrap="square" rtlCol="0">
            <a:spAutoFit/>
          </a:bodyPr>
          <a:lstStyle/>
          <a:p>
            <a:r>
              <a:rPr lang="en-US" dirty="0">
                <a:solidFill>
                  <a:schemeClr val="bg1">
                    <a:lumMod val="85000"/>
                  </a:schemeClr>
                </a:solidFill>
              </a:rPr>
              <a:t>Hypothesized E layer</a:t>
            </a:r>
          </a:p>
        </p:txBody>
      </p:sp>
      <p:cxnSp>
        <p:nvCxnSpPr>
          <p:cNvPr id="21" name="Straight Arrow Connector 20">
            <a:extLst>
              <a:ext uri="{FF2B5EF4-FFF2-40B4-BE49-F238E27FC236}">
                <a16:creationId xmlns:a16="http://schemas.microsoft.com/office/drawing/2014/main" id="{7801F027-D359-F541-8998-B906EA424510}"/>
              </a:ext>
            </a:extLst>
          </p:cNvPr>
          <p:cNvCxnSpPr>
            <a:cxnSpLocks/>
            <a:stCxn id="19" idx="1"/>
          </p:cNvCxnSpPr>
          <p:nvPr/>
        </p:nvCxnSpPr>
        <p:spPr>
          <a:xfrm flipH="1" flipV="1">
            <a:off x="3644465" y="3725223"/>
            <a:ext cx="170884" cy="32316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B1431B4-03F7-9B43-B779-259CD2B8E83C}"/>
              </a:ext>
            </a:extLst>
          </p:cNvPr>
          <p:cNvCxnSpPr/>
          <p:nvPr/>
        </p:nvCxnSpPr>
        <p:spPr>
          <a:xfrm>
            <a:off x="3022166" y="2514600"/>
            <a:ext cx="483034" cy="68580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7E5F541-1895-224D-9A65-3969075D39C7}"/>
              </a:ext>
            </a:extLst>
          </p:cNvPr>
          <p:cNvCxnSpPr>
            <a:cxnSpLocks/>
          </p:cNvCxnSpPr>
          <p:nvPr/>
        </p:nvCxnSpPr>
        <p:spPr>
          <a:xfrm>
            <a:off x="3263683" y="2194699"/>
            <a:ext cx="380782" cy="47633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7ACF7B-8E87-9E49-9856-7DC477DE3319}"/>
              </a:ext>
            </a:extLst>
          </p:cNvPr>
          <p:cNvSpPr txBox="1"/>
          <p:nvPr/>
        </p:nvSpPr>
        <p:spPr>
          <a:xfrm>
            <a:off x="745226" y="5485214"/>
            <a:ext cx="11208774" cy="954107"/>
          </a:xfrm>
          <a:prstGeom prst="rect">
            <a:avLst/>
          </a:prstGeom>
          <a:noFill/>
        </p:spPr>
        <p:txBody>
          <a:bodyPr wrap="none" rtlCol="0">
            <a:spAutoFit/>
          </a:bodyPr>
          <a:lstStyle/>
          <a:p>
            <a:pPr algn="ctr"/>
            <a:r>
              <a:rPr lang="en-US" dirty="0"/>
              <a:t>No GPSDO was available for this data set. Frequency calibration was obtained from daytime WWV carrier on 5 MHz.</a:t>
            </a:r>
            <a:br>
              <a:rPr lang="en-US" dirty="0"/>
            </a:br>
            <a:endParaRPr lang="en-US" dirty="0"/>
          </a:p>
          <a:p>
            <a:pPr algn="ctr"/>
            <a:r>
              <a:rPr lang="en-US" sz="2000" b="1" dirty="0"/>
              <a:t>TID = Traveling Ionospheric Disturbance: Wave Activity in the Ionosphere launched by natural variability</a:t>
            </a:r>
          </a:p>
        </p:txBody>
      </p:sp>
    </p:spTree>
    <p:extLst>
      <p:ext uri="{BB962C8B-B14F-4D97-AF65-F5344CB8AC3E}">
        <p14:creationId xmlns:p14="http://schemas.microsoft.com/office/powerpoint/2010/main" val="314442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2F5C-D884-934E-8479-1DD5559256B2}"/>
              </a:ext>
            </a:extLst>
          </p:cNvPr>
          <p:cNvSpPr>
            <a:spLocks noGrp="1"/>
          </p:cNvSpPr>
          <p:nvPr>
            <p:ph type="title"/>
          </p:nvPr>
        </p:nvSpPr>
        <p:spPr>
          <a:xfrm>
            <a:off x="1" y="388841"/>
            <a:ext cx="12039600" cy="1147859"/>
          </a:xfrm>
        </p:spPr>
        <p:txBody>
          <a:bodyPr>
            <a:normAutofit fontScale="90000"/>
          </a:bodyPr>
          <a:lstStyle/>
          <a:p>
            <a:pPr algn="ctr"/>
            <a:r>
              <a:rPr lang="en-US" sz="4000" dirty="0"/>
              <a:t>F2 Layer Height vs. Time During Dawn Transition Computed Through Numerical Integration Procedure on Doppler Data</a:t>
            </a:r>
          </a:p>
        </p:txBody>
      </p:sp>
      <p:sp>
        <p:nvSpPr>
          <p:cNvPr id="10" name="TextBox 9">
            <a:extLst>
              <a:ext uri="{FF2B5EF4-FFF2-40B4-BE49-F238E27FC236}">
                <a16:creationId xmlns:a16="http://schemas.microsoft.com/office/drawing/2014/main" id="{C79B86E3-0135-3840-B075-0C34D7F4ED4E}"/>
              </a:ext>
            </a:extLst>
          </p:cNvPr>
          <p:cNvSpPr txBox="1"/>
          <p:nvPr/>
        </p:nvSpPr>
        <p:spPr>
          <a:xfrm>
            <a:off x="1066800" y="5644130"/>
            <a:ext cx="5715000" cy="830997"/>
          </a:xfrm>
          <a:prstGeom prst="rect">
            <a:avLst/>
          </a:prstGeom>
          <a:noFill/>
        </p:spPr>
        <p:txBody>
          <a:bodyPr wrap="square" rtlCol="0">
            <a:spAutoFit/>
          </a:bodyPr>
          <a:lstStyle/>
          <a:p>
            <a:r>
              <a:rPr lang="en-US" sz="2400" dirty="0"/>
              <a:t>F2 Layer vs. time calculated assuming 1-hop and 2-hop modes show comparable results</a:t>
            </a:r>
          </a:p>
        </p:txBody>
      </p:sp>
      <p:graphicFrame>
        <p:nvGraphicFramePr>
          <p:cNvPr id="5" name="Chart 4">
            <a:extLst>
              <a:ext uri="{FF2B5EF4-FFF2-40B4-BE49-F238E27FC236}">
                <a16:creationId xmlns:a16="http://schemas.microsoft.com/office/drawing/2014/main" id="{A9B1FE0E-6C90-E947-952E-D150374361CF}"/>
              </a:ext>
            </a:extLst>
          </p:cNvPr>
          <p:cNvGraphicFramePr>
            <a:graphicFrameLocks/>
          </p:cNvGraphicFramePr>
          <p:nvPr>
            <p:extLst>
              <p:ext uri="{D42A27DB-BD31-4B8C-83A1-F6EECF244321}">
                <p14:modId xmlns:p14="http://schemas.microsoft.com/office/powerpoint/2010/main" val="657045787"/>
              </p:ext>
            </p:extLst>
          </p:nvPr>
        </p:nvGraphicFramePr>
        <p:xfrm>
          <a:off x="593862" y="1655969"/>
          <a:ext cx="7277929" cy="413523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1D0DE6EE-4817-5243-873C-E2495F5EBCD0}"/>
              </a:ext>
            </a:extLst>
          </p:cNvPr>
          <p:cNvPicPr>
            <a:picLocks noChangeAspect="1"/>
          </p:cNvPicPr>
          <p:nvPr/>
        </p:nvPicPr>
        <p:blipFill>
          <a:blip r:embed="rId4"/>
          <a:stretch>
            <a:fillRect/>
          </a:stretch>
        </p:blipFill>
        <p:spPr>
          <a:xfrm>
            <a:off x="8160150" y="3036210"/>
            <a:ext cx="3881991" cy="3023419"/>
          </a:xfrm>
          <a:prstGeom prst="rect">
            <a:avLst/>
          </a:prstGeom>
        </p:spPr>
      </p:pic>
      <p:sp>
        <p:nvSpPr>
          <p:cNvPr id="3" name="TextBox 2">
            <a:extLst>
              <a:ext uri="{FF2B5EF4-FFF2-40B4-BE49-F238E27FC236}">
                <a16:creationId xmlns:a16="http://schemas.microsoft.com/office/drawing/2014/main" id="{34B75B3E-9A3B-0F40-85CF-76A5E2BFBD22}"/>
              </a:ext>
            </a:extLst>
          </p:cNvPr>
          <p:cNvSpPr txBox="1"/>
          <p:nvPr/>
        </p:nvSpPr>
        <p:spPr>
          <a:xfrm>
            <a:off x="8382001" y="6073518"/>
            <a:ext cx="3657600" cy="307777"/>
          </a:xfrm>
          <a:prstGeom prst="rect">
            <a:avLst/>
          </a:prstGeom>
          <a:noFill/>
        </p:spPr>
        <p:txBody>
          <a:bodyPr wrap="square" rtlCol="0">
            <a:spAutoFit/>
          </a:bodyPr>
          <a:lstStyle/>
          <a:p>
            <a:r>
              <a:rPr lang="en-US" sz="1400" dirty="0"/>
              <a:t>http://www.sws.bom.gov.au/Educational/1/2/5</a:t>
            </a:r>
          </a:p>
        </p:txBody>
      </p:sp>
      <p:sp>
        <p:nvSpPr>
          <p:cNvPr id="4" name="TextBox 3">
            <a:extLst>
              <a:ext uri="{FF2B5EF4-FFF2-40B4-BE49-F238E27FC236}">
                <a16:creationId xmlns:a16="http://schemas.microsoft.com/office/drawing/2014/main" id="{9DB366DB-FB53-AF46-9B49-95FCD86C552D}"/>
              </a:ext>
            </a:extLst>
          </p:cNvPr>
          <p:cNvSpPr txBox="1"/>
          <p:nvPr/>
        </p:nvSpPr>
        <p:spPr>
          <a:xfrm>
            <a:off x="8288440" y="1776689"/>
            <a:ext cx="3620329" cy="1200329"/>
          </a:xfrm>
          <a:prstGeom prst="rect">
            <a:avLst/>
          </a:prstGeom>
          <a:noFill/>
        </p:spPr>
        <p:txBody>
          <a:bodyPr wrap="square" rtlCol="0">
            <a:spAutoFit/>
          </a:bodyPr>
          <a:lstStyle/>
          <a:p>
            <a:r>
              <a:rPr lang="en-US" sz="2400" b="1" dirty="0"/>
              <a:t>F2 Layer height is key to quantifying ionospheric production, loss, transport</a:t>
            </a:r>
          </a:p>
        </p:txBody>
      </p:sp>
      <p:cxnSp>
        <p:nvCxnSpPr>
          <p:cNvPr id="8" name="Straight Arrow Connector 7">
            <a:extLst>
              <a:ext uri="{FF2B5EF4-FFF2-40B4-BE49-F238E27FC236}">
                <a16:creationId xmlns:a16="http://schemas.microsoft.com/office/drawing/2014/main" id="{53EAED9E-794A-5945-9643-25B9F3598CAF}"/>
              </a:ext>
            </a:extLst>
          </p:cNvPr>
          <p:cNvCxnSpPr/>
          <p:nvPr/>
        </p:nvCxnSpPr>
        <p:spPr>
          <a:xfrm>
            <a:off x="8991600" y="5029200"/>
            <a:ext cx="64008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EE5AF9-5F4D-154D-8178-352B548D127A}"/>
              </a:ext>
            </a:extLst>
          </p:cNvPr>
          <p:cNvSpPr txBox="1"/>
          <p:nvPr/>
        </p:nvSpPr>
        <p:spPr>
          <a:xfrm>
            <a:off x="8671560" y="4178588"/>
            <a:ext cx="640080" cy="369332"/>
          </a:xfrm>
          <a:prstGeom prst="rect">
            <a:avLst/>
          </a:prstGeom>
          <a:solidFill>
            <a:schemeClr val="bg1"/>
          </a:solidFill>
        </p:spPr>
        <p:txBody>
          <a:bodyPr wrap="square" rtlCol="0">
            <a:spAutoFit/>
          </a:bodyPr>
          <a:lstStyle/>
          <a:p>
            <a:r>
              <a:rPr lang="en-US" dirty="0"/>
              <a:t>Day</a:t>
            </a:r>
          </a:p>
        </p:txBody>
      </p:sp>
      <p:sp>
        <p:nvSpPr>
          <p:cNvPr id="12" name="TextBox 11">
            <a:extLst>
              <a:ext uri="{FF2B5EF4-FFF2-40B4-BE49-F238E27FC236}">
                <a16:creationId xmlns:a16="http://schemas.microsoft.com/office/drawing/2014/main" id="{A685E0F9-293F-244F-888B-8ACB9B3F1BE9}"/>
              </a:ext>
            </a:extLst>
          </p:cNvPr>
          <p:cNvSpPr txBox="1"/>
          <p:nvPr/>
        </p:nvSpPr>
        <p:spPr>
          <a:xfrm>
            <a:off x="10820400" y="4146322"/>
            <a:ext cx="777738" cy="369332"/>
          </a:xfrm>
          <a:prstGeom prst="rect">
            <a:avLst/>
          </a:prstGeom>
          <a:solidFill>
            <a:schemeClr val="bg1"/>
          </a:solidFill>
        </p:spPr>
        <p:txBody>
          <a:bodyPr wrap="square" rtlCol="0">
            <a:spAutoFit/>
          </a:bodyPr>
          <a:lstStyle/>
          <a:p>
            <a:r>
              <a:rPr lang="en-US" dirty="0"/>
              <a:t>Night</a:t>
            </a:r>
          </a:p>
        </p:txBody>
      </p:sp>
      <p:cxnSp>
        <p:nvCxnSpPr>
          <p:cNvPr id="13" name="Straight Arrow Connector 12">
            <a:extLst>
              <a:ext uri="{FF2B5EF4-FFF2-40B4-BE49-F238E27FC236}">
                <a16:creationId xmlns:a16="http://schemas.microsoft.com/office/drawing/2014/main" id="{DFF8CDAA-31D4-954E-9EC3-28790581EEB8}"/>
              </a:ext>
            </a:extLst>
          </p:cNvPr>
          <p:cNvCxnSpPr/>
          <p:nvPr/>
        </p:nvCxnSpPr>
        <p:spPr>
          <a:xfrm>
            <a:off x="10591800" y="5257800"/>
            <a:ext cx="64008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41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4FBB3-AE32-A849-854F-479E75A28036}"/>
              </a:ext>
            </a:extLst>
          </p:cNvPr>
          <p:cNvPicPr>
            <a:picLocks noChangeAspect="1"/>
          </p:cNvPicPr>
          <p:nvPr/>
        </p:nvPicPr>
        <p:blipFill rotWithShape="1">
          <a:blip r:embed="rId3"/>
          <a:srcRect l="10106" t="2205" r="6591" b="6379"/>
          <a:stretch/>
        </p:blipFill>
        <p:spPr>
          <a:xfrm>
            <a:off x="993913" y="518380"/>
            <a:ext cx="9888655" cy="5668839"/>
          </a:xfrm>
          <a:prstGeom prst="rect">
            <a:avLst/>
          </a:prstGeom>
        </p:spPr>
      </p:pic>
      <p:graphicFrame>
        <p:nvGraphicFramePr>
          <p:cNvPr id="5" name="Chart 4">
            <a:extLst>
              <a:ext uri="{FF2B5EF4-FFF2-40B4-BE49-F238E27FC236}">
                <a16:creationId xmlns:a16="http://schemas.microsoft.com/office/drawing/2014/main" id="{F79B43E7-F8E5-F944-A6D2-9A9341B14D5A}"/>
              </a:ext>
            </a:extLst>
          </p:cNvPr>
          <p:cNvGraphicFramePr>
            <a:graphicFrameLocks/>
          </p:cNvGraphicFramePr>
          <p:nvPr/>
        </p:nvGraphicFramePr>
        <p:xfrm>
          <a:off x="4558753" y="-92766"/>
          <a:ext cx="3829873" cy="595022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39F96A58-2DF1-3B47-8317-EF5F8FD80604}"/>
              </a:ext>
            </a:extLst>
          </p:cNvPr>
          <p:cNvCxnSpPr/>
          <p:nvPr/>
        </p:nvCxnSpPr>
        <p:spPr>
          <a:xfrm>
            <a:off x="1126434" y="5565918"/>
            <a:ext cx="10164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516CD3-D49C-0B40-A94D-25FC1146B107}"/>
              </a:ext>
            </a:extLst>
          </p:cNvPr>
          <p:cNvCxnSpPr/>
          <p:nvPr/>
        </p:nvCxnSpPr>
        <p:spPr>
          <a:xfrm>
            <a:off x="1126435" y="1848679"/>
            <a:ext cx="1016441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DD56DCB-84E5-B547-BB50-925ED995557A}"/>
              </a:ext>
            </a:extLst>
          </p:cNvPr>
          <p:cNvSpPr>
            <a:spLocks noGrp="1"/>
          </p:cNvSpPr>
          <p:nvPr>
            <p:ph type="title"/>
          </p:nvPr>
        </p:nvSpPr>
        <p:spPr>
          <a:xfrm>
            <a:off x="6781801" y="149049"/>
            <a:ext cx="5171665" cy="2213151"/>
          </a:xfrm>
          <a:solidFill>
            <a:schemeClr val="bg1"/>
          </a:solidFill>
        </p:spPr>
        <p:txBody>
          <a:bodyPr>
            <a:noAutofit/>
          </a:bodyPr>
          <a:lstStyle/>
          <a:p>
            <a:r>
              <a:rPr lang="en-US" sz="3200" dirty="0"/>
              <a:t>Layer Height Calculated from 1 and 2 Hop WWV Doppler Data Compared with Boulder hmF1 Ionosonde Reference  </a:t>
            </a:r>
          </a:p>
        </p:txBody>
      </p:sp>
      <p:sp>
        <p:nvSpPr>
          <p:cNvPr id="3" name="TextBox 2">
            <a:extLst>
              <a:ext uri="{FF2B5EF4-FFF2-40B4-BE49-F238E27FC236}">
                <a16:creationId xmlns:a16="http://schemas.microsoft.com/office/drawing/2014/main" id="{A4831227-901A-1E4D-ADB3-9D7878628E7A}"/>
              </a:ext>
            </a:extLst>
          </p:cNvPr>
          <p:cNvSpPr txBox="1"/>
          <p:nvPr/>
        </p:nvSpPr>
        <p:spPr>
          <a:xfrm>
            <a:off x="1678780" y="6187219"/>
            <a:ext cx="9059724" cy="369332"/>
          </a:xfrm>
          <a:prstGeom prst="rect">
            <a:avLst/>
          </a:prstGeom>
          <a:noFill/>
        </p:spPr>
        <p:txBody>
          <a:bodyPr wrap="none" rtlCol="0">
            <a:spAutoFit/>
          </a:bodyPr>
          <a:lstStyle/>
          <a:p>
            <a:r>
              <a:rPr lang="en-US" dirty="0"/>
              <a:t>Timing of layer height decrease is excellent but magnitude of final height is off by 35 km. </a:t>
            </a:r>
            <a:r>
              <a:rPr lang="en-US" b="1" dirty="0"/>
              <a:t>Why?</a:t>
            </a:r>
          </a:p>
        </p:txBody>
      </p:sp>
    </p:spTree>
    <p:extLst>
      <p:ext uri="{BB962C8B-B14F-4D97-AF65-F5344CB8AC3E}">
        <p14:creationId xmlns:p14="http://schemas.microsoft.com/office/powerpoint/2010/main" val="342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4135-0175-9644-A969-177ACB6D650C}"/>
              </a:ext>
            </a:extLst>
          </p:cNvPr>
          <p:cNvSpPr>
            <a:spLocks noGrp="1"/>
          </p:cNvSpPr>
          <p:nvPr>
            <p:ph type="title"/>
          </p:nvPr>
        </p:nvSpPr>
        <p:spPr/>
        <p:txBody>
          <a:bodyPr>
            <a:normAutofit fontScale="90000"/>
          </a:bodyPr>
          <a:lstStyle/>
          <a:p>
            <a:r>
              <a:rPr lang="en-US" dirty="0"/>
              <a:t>A Little Frequency Error Goes a Long Way in Layer Height Calculation from Doppler Data</a:t>
            </a:r>
          </a:p>
        </p:txBody>
      </p:sp>
      <p:graphicFrame>
        <p:nvGraphicFramePr>
          <p:cNvPr id="3" name="Chart 2">
            <a:extLst>
              <a:ext uri="{FF2B5EF4-FFF2-40B4-BE49-F238E27FC236}">
                <a16:creationId xmlns:a16="http://schemas.microsoft.com/office/drawing/2014/main" id="{7C8F0A9B-8AF3-854B-9665-1F6106678727}"/>
              </a:ext>
            </a:extLst>
          </p:cNvPr>
          <p:cNvGraphicFramePr>
            <a:graphicFrameLocks/>
          </p:cNvGraphicFramePr>
          <p:nvPr/>
        </p:nvGraphicFramePr>
        <p:xfrm>
          <a:off x="5067300" y="1929161"/>
          <a:ext cx="62865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FC61679-95F0-474A-8532-EC8437D1B33D}"/>
              </a:ext>
            </a:extLst>
          </p:cNvPr>
          <p:cNvSpPr txBox="1"/>
          <p:nvPr/>
        </p:nvSpPr>
        <p:spPr>
          <a:xfrm>
            <a:off x="715151" y="2073643"/>
            <a:ext cx="4076700" cy="3970318"/>
          </a:xfrm>
          <a:prstGeom prst="rect">
            <a:avLst/>
          </a:prstGeom>
          <a:noFill/>
        </p:spPr>
        <p:txBody>
          <a:bodyPr wrap="square" rtlCol="0">
            <a:spAutoFit/>
          </a:bodyPr>
          <a:lstStyle/>
          <a:p>
            <a:r>
              <a:rPr lang="en-US" dirty="0"/>
              <a:t>A frequency error represents a constant path velocity offset that adds up to a large layer height error when integrated over the time window of the experiment.</a:t>
            </a:r>
          </a:p>
          <a:p>
            <a:endParaRPr lang="en-US" dirty="0"/>
          </a:p>
          <a:p>
            <a:r>
              <a:rPr lang="en-US" dirty="0"/>
              <a:t>This data set shows the large errors that could occur with as little as </a:t>
            </a:r>
            <a:r>
              <a:rPr lang="en-US" b="1" u="sng" dirty="0"/>
              <a:t>0.01 Hz </a:t>
            </a:r>
            <a:r>
              <a:rPr lang="en-US" dirty="0"/>
              <a:t>frequency error at 5 MHz.</a:t>
            </a:r>
          </a:p>
          <a:p>
            <a:endParaRPr lang="en-US" dirty="0"/>
          </a:p>
          <a:p>
            <a:r>
              <a:rPr lang="en-US" dirty="0"/>
              <a:t>The atomic clock precision of the WWV transmitter and similar precision afforded by a GPSDO at the receiver are </a:t>
            </a:r>
            <a:r>
              <a:rPr lang="en-US" b="1" u="sng" dirty="0"/>
              <a:t>requirements</a:t>
            </a:r>
            <a:r>
              <a:rPr lang="en-US" dirty="0"/>
              <a:t> for accurate Doppler analyses. </a:t>
            </a:r>
          </a:p>
        </p:txBody>
      </p:sp>
      <p:sp>
        <p:nvSpPr>
          <p:cNvPr id="5" name="TextBox 4">
            <a:extLst>
              <a:ext uri="{FF2B5EF4-FFF2-40B4-BE49-F238E27FC236}">
                <a16:creationId xmlns:a16="http://schemas.microsoft.com/office/drawing/2014/main" id="{813D6711-4B4F-D944-ADF6-489EE6B7F4DA}"/>
              </a:ext>
            </a:extLst>
          </p:cNvPr>
          <p:cNvSpPr txBox="1"/>
          <p:nvPr/>
        </p:nvSpPr>
        <p:spPr>
          <a:xfrm>
            <a:off x="4962144" y="5957710"/>
            <a:ext cx="6286500" cy="646331"/>
          </a:xfrm>
          <a:prstGeom prst="rect">
            <a:avLst/>
          </a:prstGeom>
          <a:noFill/>
        </p:spPr>
        <p:txBody>
          <a:bodyPr wrap="square" rtlCol="0">
            <a:spAutoFit/>
          </a:bodyPr>
          <a:lstStyle/>
          <a:p>
            <a:r>
              <a:rPr lang="en-US" b="1" dirty="0"/>
              <a:t>~0.04 Hz </a:t>
            </a:r>
            <a:r>
              <a:rPr lang="en-US" dirty="0"/>
              <a:t>range in frequency uncertainty results in a layer height spread of </a:t>
            </a:r>
            <a:r>
              <a:rPr lang="en-US" b="1" dirty="0"/>
              <a:t>80 km! </a:t>
            </a:r>
            <a:r>
              <a:rPr lang="en-US" dirty="0"/>
              <a:t>over a 5 hour time span for this path. </a:t>
            </a:r>
          </a:p>
        </p:txBody>
      </p:sp>
      <p:cxnSp>
        <p:nvCxnSpPr>
          <p:cNvPr id="7" name="Straight Arrow Connector 6">
            <a:extLst>
              <a:ext uri="{FF2B5EF4-FFF2-40B4-BE49-F238E27FC236}">
                <a16:creationId xmlns:a16="http://schemas.microsoft.com/office/drawing/2014/main" id="{3D055110-159D-E747-897C-B794EF460BA1}"/>
              </a:ext>
            </a:extLst>
          </p:cNvPr>
          <p:cNvCxnSpPr/>
          <p:nvPr/>
        </p:nvCxnSpPr>
        <p:spPr>
          <a:xfrm>
            <a:off x="9601200" y="4267200"/>
            <a:ext cx="0" cy="83820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DE7D84-4B98-F34F-B3E9-BED6C85FD487}"/>
              </a:ext>
            </a:extLst>
          </p:cNvPr>
          <p:cNvSpPr txBox="1"/>
          <p:nvPr/>
        </p:nvSpPr>
        <p:spPr>
          <a:xfrm>
            <a:off x="8257320" y="3801895"/>
            <a:ext cx="1371589" cy="369332"/>
          </a:xfrm>
          <a:prstGeom prst="rect">
            <a:avLst/>
          </a:prstGeom>
          <a:noFill/>
        </p:spPr>
        <p:txBody>
          <a:bodyPr wrap="square" rtlCol="0">
            <a:spAutoFit/>
          </a:bodyPr>
          <a:lstStyle/>
          <a:p>
            <a:r>
              <a:rPr lang="en-US" dirty="0"/>
              <a:t>-0.02 Hz</a:t>
            </a:r>
          </a:p>
        </p:txBody>
      </p:sp>
      <p:sp>
        <p:nvSpPr>
          <p:cNvPr id="10" name="TextBox 9">
            <a:extLst>
              <a:ext uri="{FF2B5EF4-FFF2-40B4-BE49-F238E27FC236}">
                <a16:creationId xmlns:a16="http://schemas.microsoft.com/office/drawing/2014/main" id="{427647CC-405C-0C43-9E6A-A00EF4E55730}"/>
              </a:ext>
            </a:extLst>
          </p:cNvPr>
          <p:cNvSpPr txBox="1"/>
          <p:nvPr/>
        </p:nvSpPr>
        <p:spPr>
          <a:xfrm>
            <a:off x="7848601" y="4823785"/>
            <a:ext cx="1371589" cy="369332"/>
          </a:xfrm>
          <a:prstGeom prst="rect">
            <a:avLst/>
          </a:prstGeom>
          <a:noFill/>
        </p:spPr>
        <p:txBody>
          <a:bodyPr wrap="square" rtlCol="0">
            <a:spAutoFit/>
          </a:bodyPr>
          <a:lstStyle/>
          <a:p>
            <a:r>
              <a:rPr lang="en-US" dirty="0"/>
              <a:t>+0.02 Hz</a:t>
            </a:r>
          </a:p>
        </p:txBody>
      </p:sp>
      <p:sp>
        <p:nvSpPr>
          <p:cNvPr id="11" name="TextBox 10">
            <a:extLst>
              <a:ext uri="{FF2B5EF4-FFF2-40B4-BE49-F238E27FC236}">
                <a16:creationId xmlns:a16="http://schemas.microsoft.com/office/drawing/2014/main" id="{E1258337-E482-4D48-BAC5-E24E6615D762}"/>
              </a:ext>
            </a:extLst>
          </p:cNvPr>
          <p:cNvSpPr txBox="1"/>
          <p:nvPr/>
        </p:nvSpPr>
        <p:spPr>
          <a:xfrm>
            <a:off x="9260614" y="3920207"/>
            <a:ext cx="1371589" cy="369332"/>
          </a:xfrm>
          <a:prstGeom prst="rect">
            <a:avLst/>
          </a:prstGeom>
          <a:noFill/>
        </p:spPr>
        <p:txBody>
          <a:bodyPr wrap="square" rtlCol="0">
            <a:spAutoFit/>
          </a:bodyPr>
          <a:lstStyle/>
          <a:p>
            <a:r>
              <a:rPr lang="en-US" dirty="0"/>
              <a:t>80 km!</a:t>
            </a:r>
          </a:p>
        </p:txBody>
      </p:sp>
    </p:spTree>
    <p:extLst>
      <p:ext uri="{BB962C8B-B14F-4D97-AF65-F5344CB8AC3E}">
        <p14:creationId xmlns:p14="http://schemas.microsoft.com/office/powerpoint/2010/main" val="293546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6" y="0"/>
            <a:ext cx="5168283" cy="2598737"/>
          </a:xfrm>
        </p:spPr>
        <p:txBody>
          <a:bodyPr>
            <a:normAutofit/>
          </a:bodyPr>
          <a:lstStyle/>
          <a:p>
            <a:r>
              <a:rPr lang="en-US" sz="3200" dirty="0"/>
              <a:t>2017 Eclipse: 10+ dB </a:t>
            </a:r>
            <a:br>
              <a:rPr lang="en-US" sz="3200" dirty="0"/>
            </a:br>
            <a:r>
              <a:rPr lang="en-US" sz="3200" dirty="0"/>
              <a:t>Enhanced Strength of Both </a:t>
            </a:r>
            <a:br>
              <a:rPr lang="en-US" sz="3200" dirty="0"/>
            </a:br>
            <a:r>
              <a:rPr lang="en-US" sz="3200" dirty="0"/>
              <a:t>5 MHz WWV and </a:t>
            </a:r>
            <a:br>
              <a:rPr lang="en-US" sz="3200" dirty="0"/>
            </a:br>
            <a:r>
              <a:rPr lang="en-US" sz="3200" dirty="0"/>
              <a:t>60 kHz WWVB Over a Colorado to Texas Path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99" y="304800"/>
            <a:ext cx="6238124" cy="6248400"/>
          </a:xfrm>
          <a:prstGeom prst="rect">
            <a:avLst/>
          </a:prstGeom>
        </p:spPr>
      </p:pic>
      <p:sp>
        <p:nvSpPr>
          <p:cNvPr id="5" name="TextBox 4"/>
          <p:cNvSpPr txBox="1"/>
          <p:nvPr/>
        </p:nvSpPr>
        <p:spPr>
          <a:xfrm>
            <a:off x="6466491" y="1249361"/>
            <a:ext cx="1989647" cy="369332"/>
          </a:xfrm>
          <a:prstGeom prst="rect">
            <a:avLst/>
          </a:prstGeom>
          <a:noFill/>
        </p:spPr>
        <p:txBody>
          <a:bodyPr wrap="none" rtlCol="0">
            <a:spAutoFit/>
          </a:bodyPr>
          <a:lstStyle/>
          <a:p>
            <a:r>
              <a:rPr lang="en-US" dirty="0">
                <a:solidFill>
                  <a:srgbClr val="0BFF0B"/>
                </a:solidFill>
              </a:rPr>
              <a:t>5 MHz WWV - </a:t>
            </a:r>
            <a:r>
              <a:rPr lang="en-US" dirty="0" err="1">
                <a:solidFill>
                  <a:srgbClr val="0BFF0B"/>
                </a:solidFill>
              </a:rPr>
              <a:t>dBm</a:t>
            </a:r>
            <a:endParaRPr lang="en-US" dirty="0">
              <a:solidFill>
                <a:srgbClr val="0BFF0B"/>
              </a:solidFill>
            </a:endParaRPr>
          </a:p>
        </p:txBody>
      </p:sp>
      <p:sp>
        <p:nvSpPr>
          <p:cNvPr id="6" name="TextBox 5"/>
          <p:cNvSpPr txBox="1"/>
          <p:nvPr/>
        </p:nvSpPr>
        <p:spPr>
          <a:xfrm>
            <a:off x="6205947" y="3640414"/>
            <a:ext cx="2170915" cy="369332"/>
          </a:xfrm>
          <a:prstGeom prst="rect">
            <a:avLst/>
          </a:prstGeom>
          <a:noFill/>
        </p:spPr>
        <p:txBody>
          <a:bodyPr wrap="none" rtlCol="0">
            <a:spAutoFit/>
          </a:bodyPr>
          <a:lstStyle/>
          <a:p>
            <a:r>
              <a:rPr lang="en-US">
                <a:solidFill>
                  <a:schemeClr val="bg1"/>
                </a:solidFill>
              </a:rPr>
              <a:t>60 kHz WWVB - Volts</a:t>
            </a:r>
          </a:p>
        </p:txBody>
      </p:sp>
      <p:cxnSp>
        <p:nvCxnSpPr>
          <p:cNvPr id="9" name="Straight Arrow Connector 8"/>
          <p:cNvCxnSpPr/>
          <p:nvPr/>
        </p:nvCxnSpPr>
        <p:spPr>
          <a:xfrm>
            <a:off x="8991601" y="2316161"/>
            <a:ext cx="1" cy="3048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005887" y="4297361"/>
            <a:ext cx="0" cy="2286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005888" y="3078162"/>
            <a:ext cx="1" cy="3349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991601" y="5059362"/>
            <a:ext cx="1" cy="3349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86800" y="4004229"/>
            <a:ext cx="762000" cy="369332"/>
          </a:xfrm>
          <a:prstGeom prst="rect">
            <a:avLst/>
          </a:prstGeom>
          <a:noFill/>
        </p:spPr>
        <p:txBody>
          <a:bodyPr wrap="square" rtlCol="0">
            <a:spAutoFit/>
          </a:bodyPr>
          <a:lstStyle/>
          <a:p>
            <a:r>
              <a:rPr lang="en-US" dirty="0">
                <a:solidFill>
                  <a:schemeClr val="bg1"/>
                </a:solidFill>
              </a:rPr>
              <a:t>10 dB</a:t>
            </a:r>
          </a:p>
        </p:txBody>
      </p:sp>
      <p:sp>
        <p:nvSpPr>
          <p:cNvPr id="23" name="TextBox 22"/>
          <p:cNvSpPr txBox="1"/>
          <p:nvPr/>
        </p:nvSpPr>
        <p:spPr>
          <a:xfrm>
            <a:off x="8610600" y="2011363"/>
            <a:ext cx="762000" cy="646331"/>
          </a:xfrm>
          <a:prstGeom prst="rect">
            <a:avLst/>
          </a:prstGeom>
          <a:noFill/>
        </p:spPr>
        <p:txBody>
          <a:bodyPr wrap="square" rtlCol="0">
            <a:spAutoFit/>
          </a:bodyPr>
          <a:lstStyle/>
          <a:p>
            <a:r>
              <a:rPr lang="en-US">
                <a:solidFill>
                  <a:schemeClr val="bg1"/>
                </a:solidFill>
              </a:rPr>
              <a:t>10 dB</a:t>
            </a:r>
          </a:p>
          <a:p>
            <a:endParaRPr lang="en-US" dirty="0"/>
          </a:p>
        </p:txBody>
      </p:sp>
      <p:sp>
        <p:nvSpPr>
          <p:cNvPr id="3" name="Slide Number Placeholder 2">
            <a:extLst>
              <a:ext uri="{FF2B5EF4-FFF2-40B4-BE49-F238E27FC236}">
                <a16:creationId xmlns:a16="http://schemas.microsoft.com/office/drawing/2014/main" id="{6EBD97CC-1036-EB46-906F-03ABE1C17B91}"/>
              </a:ext>
            </a:extLst>
          </p:cNvPr>
          <p:cNvSpPr>
            <a:spLocks noGrp="1"/>
          </p:cNvSpPr>
          <p:nvPr>
            <p:ph type="sldNum" sz="quarter" idx="12"/>
          </p:nvPr>
        </p:nvSpPr>
        <p:spPr>
          <a:xfrm>
            <a:off x="9315116" y="6468812"/>
            <a:ext cx="2844800" cy="365125"/>
          </a:xfrm>
        </p:spPr>
        <p:txBody>
          <a:bodyPr/>
          <a:lstStyle/>
          <a:p>
            <a:fld id="{9402E099-75C6-4785-BA6C-247B514205D8}" type="slidenum">
              <a:rPr lang="en-US" smtClean="0"/>
              <a:t>8</a:t>
            </a:fld>
            <a:endParaRPr lang="en-US"/>
          </a:p>
        </p:txBody>
      </p:sp>
      <p:sp>
        <p:nvSpPr>
          <p:cNvPr id="7" name="TextBox 6">
            <a:extLst>
              <a:ext uri="{FF2B5EF4-FFF2-40B4-BE49-F238E27FC236}">
                <a16:creationId xmlns:a16="http://schemas.microsoft.com/office/drawing/2014/main" id="{D3204978-899B-D541-A0D4-104FFC3E25EB}"/>
              </a:ext>
            </a:extLst>
          </p:cNvPr>
          <p:cNvSpPr txBox="1"/>
          <p:nvPr/>
        </p:nvSpPr>
        <p:spPr>
          <a:xfrm>
            <a:off x="9653345" y="1268150"/>
            <a:ext cx="1321196" cy="923330"/>
          </a:xfrm>
          <a:prstGeom prst="rect">
            <a:avLst/>
          </a:prstGeom>
          <a:noFill/>
        </p:spPr>
        <p:txBody>
          <a:bodyPr wrap="none" rtlCol="0">
            <a:spAutoFit/>
          </a:bodyPr>
          <a:lstStyle/>
          <a:p>
            <a:r>
              <a:rPr lang="en-US" dirty="0">
                <a:solidFill>
                  <a:schemeClr val="bg1"/>
                </a:solidFill>
              </a:rPr>
              <a:t>Start: 1650z</a:t>
            </a:r>
          </a:p>
          <a:p>
            <a:r>
              <a:rPr lang="en-US" dirty="0">
                <a:solidFill>
                  <a:schemeClr val="bg1"/>
                </a:solidFill>
              </a:rPr>
              <a:t>Peak: 1804z</a:t>
            </a:r>
          </a:p>
          <a:p>
            <a:r>
              <a:rPr lang="en-US" dirty="0">
                <a:solidFill>
                  <a:schemeClr val="bg1"/>
                </a:solidFill>
              </a:rPr>
              <a:t>End:   1900z</a:t>
            </a:r>
          </a:p>
        </p:txBody>
      </p:sp>
      <p:pic>
        <p:nvPicPr>
          <p:cNvPr id="10" name="Picture 9">
            <a:extLst>
              <a:ext uri="{FF2B5EF4-FFF2-40B4-BE49-F238E27FC236}">
                <a16:creationId xmlns:a16="http://schemas.microsoft.com/office/drawing/2014/main" id="{146879BF-71F0-ED41-ADB9-4E4152AF6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05" y="2582622"/>
            <a:ext cx="4942304" cy="2843213"/>
          </a:xfrm>
          <a:prstGeom prst="rect">
            <a:avLst/>
          </a:prstGeom>
        </p:spPr>
      </p:pic>
      <p:sp>
        <p:nvSpPr>
          <p:cNvPr id="13" name="TextBox 12">
            <a:extLst>
              <a:ext uri="{FF2B5EF4-FFF2-40B4-BE49-F238E27FC236}">
                <a16:creationId xmlns:a16="http://schemas.microsoft.com/office/drawing/2014/main" id="{80A142B2-ED47-C24C-B968-BE9904766C71}"/>
              </a:ext>
            </a:extLst>
          </p:cNvPr>
          <p:cNvSpPr txBox="1"/>
          <p:nvPr/>
        </p:nvSpPr>
        <p:spPr>
          <a:xfrm>
            <a:off x="496609" y="5650652"/>
            <a:ext cx="4648200" cy="923330"/>
          </a:xfrm>
          <a:prstGeom prst="rect">
            <a:avLst/>
          </a:prstGeom>
          <a:noFill/>
        </p:spPr>
        <p:txBody>
          <a:bodyPr wrap="square" rtlCol="0">
            <a:spAutoFit/>
          </a:bodyPr>
          <a:lstStyle/>
          <a:p>
            <a:r>
              <a:rPr lang="en-US" b="1" dirty="0"/>
              <a:t>Monitoring amplitude changes in time =&gt; ionospheric electron density production, loss (day = suppression of LF and VLF propagation)</a:t>
            </a:r>
          </a:p>
        </p:txBody>
      </p:sp>
    </p:spTree>
    <p:extLst>
      <p:ext uri="{BB962C8B-B14F-4D97-AF65-F5344CB8AC3E}">
        <p14:creationId xmlns:p14="http://schemas.microsoft.com/office/powerpoint/2010/main" val="292970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8BC8-C991-E049-999E-8BA616944DD4}"/>
              </a:ext>
            </a:extLst>
          </p:cNvPr>
          <p:cNvSpPr>
            <a:spLocks noGrp="1"/>
          </p:cNvSpPr>
          <p:nvPr>
            <p:ph type="title"/>
          </p:nvPr>
        </p:nvSpPr>
        <p:spPr>
          <a:xfrm>
            <a:off x="815051" y="145206"/>
            <a:ext cx="10515600" cy="1325563"/>
          </a:xfrm>
        </p:spPr>
        <p:txBody>
          <a:bodyPr/>
          <a:lstStyle/>
          <a:p>
            <a:r>
              <a:rPr lang="en-US" dirty="0"/>
              <a:t>WWV and WWVH 1-pps Timing Tick Format</a:t>
            </a:r>
          </a:p>
        </p:txBody>
      </p:sp>
      <p:pic>
        <p:nvPicPr>
          <p:cNvPr id="4" name="Picture 3">
            <a:extLst>
              <a:ext uri="{FF2B5EF4-FFF2-40B4-BE49-F238E27FC236}">
                <a16:creationId xmlns:a16="http://schemas.microsoft.com/office/drawing/2014/main" id="{F2017A88-E5A3-DF44-983C-565416F37016}"/>
              </a:ext>
            </a:extLst>
          </p:cNvPr>
          <p:cNvPicPr>
            <a:picLocks noChangeAspect="1"/>
          </p:cNvPicPr>
          <p:nvPr/>
        </p:nvPicPr>
        <p:blipFill>
          <a:blip r:embed="rId5"/>
          <a:stretch>
            <a:fillRect/>
          </a:stretch>
        </p:blipFill>
        <p:spPr>
          <a:xfrm>
            <a:off x="455402" y="1445259"/>
            <a:ext cx="5423704" cy="3387469"/>
          </a:xfrm>
          <a:prstGeom prst="rect">
            <a:avLst/>
          </a:prstGeom>
        </p:spPr>
      </p:pic>
      <p:pic>
        <p:nvPicPr>
          <p:cNvPr id="12" name="Picture 11">
            <a:extLst>
              <a:ext uri="{FF2B5EF4-FFF2-40B4-BE49-F238E27FC236}">
                <a16:creationId xmlns:a16="http://schemas.microsoft.com/office/drawing/2014/main" id="{2E8CC727-72B0-6542-A969-635452DB1BB2}"/>
              </a:ext>
            </a:extLst>
          </p:cNvPr>
          <p:cNvPicPr>
            <a:picLocks noChangeAspect="1"/>
          </p:cNvPicPr>
          <p:nvPr/>
        </p:nvPicPr>
        <p:blipFill>
          <a:blip r:embed="rId6"/>
          <a:stretch>
            <a:fillRect/>
          </a:stretch>
        </p:blipFill>
        <p:spPr>
          <a:xfrm>
            <a:off x="6749755" y="1445259"/>
            <a:ext cx="4870263" cy="3938065"/>
          </a:xfrm>
          <a:prstGeom prst="rect">
            <a:avLst/>
          </a:prstGeom>
        </p:spPr>
      </p:pic>
      <p:sp>
        <p:nvSpPr>
          <p:cNvPr id="13" name="TextBox 12">
            <a:extLst>
              <a:ext uri="{FF2B5EF4-FFF2-40B4-BE49-F238E27FC236}">
                <a16:creationId xmlns:a16="http://schemas.microsoft.com/office/drawing/2014/main" id="{FCCC28F2-9B85-5D44-A7C1-0D29B2041005}"/>
              </a:ext>
            </a:extLst>
          </p:cNvPr>
          <p:cNvSpPr txBox="1"/>
          <p:nvPr/>
        </p:nvSpPr>
        <p:spPr>
          <a:xfrm>
            <a:off x="1310741" y="4827243"/>
            <a:ext cx="3747396" cy="2031325"/>
          </a:xfrm>
          <a:prstGeom prst="rect">
            <a:avLst/>
          </a:prstGeom>
          <a:noFill/>
        </p:spPr>
        <p:txBody>
          <a:bodyPr wrap="square" rtlCol="0">
            <a:spAutoFit/>
          </a:bodyPr>
          <a:lstStyle/>
          <a:p>
            <a:r>
              <a:rPr lang="en-US" dirty="0"/>
              <a:t>Published Timing Tick Information:</a:t>
            </a:r>
          </a:p>
          <a:p>
            <a:r>
              <a:rPr lang="en-US" dirty="0"/>
              <a:t>   WWV    – 5 cycles of 1000 Hz</a:t>
            </a:r>
          </a:p>
          <a:p>
            <a:r>
              <a:rPr lang="en-US" dirty="0"/>
              <a:t>   WWVH – 6 cycles of 1200 Hz</a:t>
            </a:r>
          </a:p>
          <a:p>
            <a:r>
              <a:rPr lang="en-US" dirty="0"/>
              <a:t>Alternating 500/600 tone frequencies</a:t>
            </a:r>
          </a:p>
          <a:p>
            <a:endParaRPr lang="en-US" dirty="0"/>
          </a:p>
          <a:p>
            <a:r>
              <a:rPr lang="en-US" dirty="0"/>
              <a:t>A sync reference can be obtained from the 1 pps output  from a GPSDO.</a:t>
            </a:r>
          </a:p>
        </p:txBody>
      </p:sp>
      <p:sp>
        <p:nvSpPr>
          <p:cNvPr id="14" name="TextBox 13">
            <a:extLst>
              <a:ext uri="{FF2B5EF4-FFF2-40B4-BE49-F238E27FC236}">
                <a16:creationId xmlns:a16="http://schemas.microsoft.com/office/drawing/2014/main" id="{CC7B6B97-A2F4-9749-B01D-4F3C1E5D2890}"/>
              </a:ext>
            </a:extLst>
          </p:cNvPr>
          <p:cNvSpPr txBox="1"/>
          <p:nvPr/>
        </p:nvSpPr>
        <p:spPr>
          <a:xfrm>
            <a:off x="6597515" y="5432892"/>
            <a:ext cx="5370707" cy="923330"/>
          </a:xfrm>
          <a:prstGeom prst="rect">
            <a:avLst/>
          </a:prstGeom>
          <a:noFill/>
        </p:spPr>
        <p:txBody>
          <a:bodyPr wrap="square" rtlCol="0">
            <a:spAutoFit/>
          </a:bodyPr>
          <a:lstStyle/>
          <a:p>
            <a:r>
              <a:rPr lang="en-US" dirty="0"/>
              <a:t>On-the-air reception of WWV and WWVH Timing Ticks At WA5FRF. Time difference of arrival is ~17mS.</a:t>
            </a:r>
          </a:p>
          <a:p>
            <a:r>
              <a:rPr lang="en-US" dirty="0"/>
              <a:t>WWV at 1350 km, WWVH at 6050 km great circle dist.</a:t>
            </a:r>
          </a:p>
        </p:txBody>
      </p:sp>
      <p:sp>
        <p:nvSpPr>
          <p:cNvPr id="15" name="TextBox 14">
            <a:extLst>
              <a:ext uri="{FF2B5EF4-FFF2-40B4-BE49-F238E27FC236}">
                <a16:creationId xmlns:a16="http://schemas.microsoft.com/office/drawing/2014/main" id="{41CA8B57-CC05-A244-BDBC-6707D075AA02}"/>
              </a:ext>
            </a:extLst>
          </p:cNvPr>
          <p:cNvSpPr txBox="1"/>
          <p:nvPr/>
        </p:nvSpPr>
        <p:spPr>
          <a:xfrm>
            <a:off x="8611566" y="2013989"/>
            <a:ext cx="2245488" cy="523220"/>
          </a:xfrm>
          <a:prstGeom prst="rect">
            <a:avLst/>
          </a:prstGeom>
          <a:noFill/>
        </p:spPr>
        <p:txBody>
          <a:bodyPr wrap="square" rtlCol="0">
            <a:spAutoFit/>
          </a:bodyPr>
          <a:lstStyle/>
          <a:p>
            <a:r>
              <a:rPr lang="en-US" sz="1400" dirty="0"/>
              <a:t>Simultaneous reception of WWV and WWVH on 5 MHz</a:t>
            </a:r>
          </a:p>
        </p:txBody>
      </p:sp>
      <p:sp>
        <p:nvSpPr>
          <p:cNvPr id="3" name="Slide Number Placeholder 2">
            <a:extLst>
              <a:ext uri="{FF2B5EF4-FFF2-40B4-BE49-F238E27FC236}">
                <a16:creationId xmlns:a16="http://schemas.microsoft.com/office/drawing/2014/main" id="{F0A6A6B1-9F11-EA4D-B1ED-0714F3F2A191}"/>
              </a:ext>
            </a:extLst>
          </p:cNvPr>
          <p:cNvSpPr>
            <a:spLocks noGrp="1"/>
          </p:cNvSpPr>
          <p:nvPr>
            <p:ph type="sldNum" sz="quarter" idx="12"/>
          </p:nvPr>
        </p:nvSpPr>
        <p:spPr>
          <a:xfrm>
            <a:off x="9225022" y="6258694"/>
            <a:ext cx="2743200" cy="365125"/>
          </a:xfrm>
        </p:spPr>
        <p:txBody>
          <a:bodyPr/>
          <a:lstStyle/>
          <a:p>
            <a:fld id="{CFF50D0F-AD4F-0C4A-8A55-50452A8E6719}" type="slidenum">
              <a:rPr lang="en-US" smtClean="0"/>
              <a:t>9</a:t>
            </a:fld>
            <a:endParaRPr lang="en-US"/>
          </a:p>
        </p:txBody>
      </p:sp>
      <p:sp>
        <p:nvSpPr>
          <p:cNvPr id="5" name="TextBox 4">
            <a:extLst>
              <a:ext uri="{FF2B5EF4-FFF2-40B4-BE49-F238E27FC236}">
                <a16:creationId xmlns:a16="http://schemas.microsoft.com/office/drawing/2014/main" id="{BB5ECFB7-0F04-594A-9EDF-B8948AF90D79}"/>
              </a:ext>
            </a:extLst>
          </p:cNvPr>
          <p:cNvSpPr txBox="1"/>
          <p:nvPr/>
        </p:nvSpPr>
        <p:spPr>
          <a:xfrm>
            <a:off x="7885085" y="3437046"/>
            <a:ext cx="726481" cy="369332"/>
          </a:xfrm>
          <a:prstGeom prst="rect">
            <a:avLst/>
          </a:prstGeom>
          <a:noFill/>
        </p:spPr>
        <p:txBody>
          <a:bodyPr wrap="none" rtlCol="0">
            <a:spAutoFit/>
          </a:bodyPr>
          <a:lstStyle/>
          <a:p>
            <a:r>
              <a:rPr lang="en-US" dirty="0"/>
              <a:t>WWV</a:t>
            </a:r>
          </a:p>
        </p:txBody>
      </p:sp>
      <p:sp>
        <p:nvSpPr>
          <p:cNvPr id="6" name="TextBox 5">
            <a:extLst>
              <a:ext uri="{FF2B5EF4-FFF2-40B4-BE49-F238E27FC236}">
                <a16:creationId xmlns:a16="http://schemas.microsoft.com/office/drawing/2014/main" id="{7D9CCC8D-FF87-FD4C-AFEC-22361AD7CD04}"/>
              </a:ext>
            </a:extLst>
          </p:cNvPr>
          <p:cNvSpPr txBox="1"/>
          <p:nvPr/>
        </p:nvSpPr>
        <p:spPr>
          <a:xfrm>
            <a:off x="9403304" y="3032062"/>
            <a:ext cx="870751" cy="369332"/>
          </a:xfrm>
          <a:prstGeom prst="rect">
            <a:avLst/>
          </a:prstGeom>
          <a:noFill/>
        </p:spPr>
        <p:txBody>
          <a:bodyPr wrap="none" rtlCol="0">
            <a:spAutoFit/>
          </a:bodyPr>
          <a:lstStyle/>
          <a:p>
            <a:r>
              <a:rPr lang="en-US" dirty="0"/>
              <a:t>WWVH</a:t>
            </a:r>
          </a:p>
        </p:txBody>
      </p:sp>
      <p:sp>
        <p:nvSpPr>
          <p:cNvPr id="7" name="TextBox 6">
            <a:extLst>
              <a:ext uri="{FF2B5EF4-FFF2-40B4-BE49-F238E27FC236}">
                <a16:creationId xmlns:a16="http://schemas.microsoft.com/office/drawing/2014/main" id="{0703CB34-CBB0-E140-8CEA-D587808879D3}"/>
              </a:ext>
            </a:extLst>
          </p:cNvPr>
          <p:cNvSpPr txBox="1"/>
          <p:nvPr/>
        </p:nvSpPr>
        <p:spPr>
          <a:xfrm>
            <a:off x="5867400" y="2372542"/>
            <a:ext cx="932431" cy="923330"/>
          </a:xfrm>
          <a:prstGeom prst="rect">
            <a:avLst/>
          </a:prstGeom>
          <a:noFill/>
        </p:spPr>
        <p:txBody>
          <a:bodyPr wrap="square" rtlCol="0">
            <a:spAutoFit/>
          </a:bodyPr>
          <a:lstStyle/>
          <a:p>
            <a:pPr algn="r"/>
            <a:r>
              <a:rPr lang="en-US" dirty="0"/>
              <a:t>5 MHz WWV + WWVH</a:t>
            </a:r>
          </a:p>
        </p:txBody>
      </p:sp>
      <p:sp>
        <p:nvSpPr>
          <p:cNvPr id="8" name="TextBox 7">
            <a:extLst>
              <a:ext uri="{FF2B5EF4-FFF2-40B4-BE49-F238E27FC236}">
                <a16:creationId xmlns:a16="http://schemas.microsoft.com/office/drawing/2014/main" id="{43D15A4C-4B5B-7849-83BD-58122D7625D1}"/>
              </a:ext>
            </a:extLst>
          </p:cNvPr>
          <p:cNvSpPr txBox="1"/>
          <p:nvPr/>
        </p:nvSpPr>
        <p:spPr>
          <a:xfrm>
            <a:off x="5867400" y="3700435"/>
            <a:ext cx="1026355" cy="923330"/>
          </a:xfrm>
          <a:prstGeom prst="rect">
            <a:avLst/>
          </a:prstGeom>
          <a:noFill/>
        </p:spPr>
        <p:txBody>
          <a:bodyPr wrap="square" rtlCol="0">
            <a:spAutoFit/>
          </a:bodyPr>
          <a:lstStyle/>
          <a:p>
            <a:pPr algn="r"/>
            <a:r>
              <a:rPr lang="en-US" dirty="0"/>
              <a:t>10 MHz</a:t>
            </a:r>
          </a:p>
          <a:p>
            <a:pPr algn="r"/>
            <a:r>
              <a:rPr lang="en-US" dirty="0"/>
              <a:t>WWVH Only</a:t>
            </a:r>
          </a:p>
        </p:txBody>
      </p:sp>
      <p:sp>
        <p:nvSpPr>
          <p:cNvPr id="9" name="TextBox 8">
            <a:extLst>
              <a:ext uri="{FF2B5EF4-FFF2-40B4-BE49-F238E27FC236}">
                <a16:creationId xmlns:a16="http://schemas.microsoft.com/office/drawing/2014/main" id="{A131E21E-561B-9846-91CC-632432D44A31}"/>
              </a:ext>
            </a:extLst>
          </p:cNvPr>
          <p:cNvSpPr txBox="1"/>
          <p:nvPr/>
        </p:nvSpPr>
        <p:spPr>
          <a:xfrm>
            <a:off x="6974717" y="4648062"/>
            <a:ext cx="4379084" cy="369332"/>
          </a:xfrm>
          <a:prstGeom prst="rect">
            <a:avLst/>
          </a:prstGeom>
          <a:noFill/>
        </p:spPr>
        <p:txBody>
          <a:bodyPr wrap="none" rtlCol="0">
            <a:spAutoFit/>
          </a:bodyPr>
          <a:lstStyle/>
          <a:p>
            <a:r>
              <a:rPr lang="en-US" dirty="0"/>
              <a:t>N.B.: WWVH arrival faster at 10 MHz than 5. </a:t>
            </a:r>
          </a:p>
        </p:txBody>
      </p:sp>
      <p:pic>
        <p:nvPicPr>
          <p:cNvPr id="11" name="WWVH-WWV Demo.wav">
            <a:hlinkClick r:id="" action="ppaction://media"/>
            <a:extLst>
              <a:ext uri="{FF2B5EF4-FFF2-40B4-BE49-F238E27FC236}">
                <a16:creationId xmlns:a16="http://schemas.microsoft.com/office/drawing/2014/main" id="{F7BAD3A5-A88E-A945-B122-025C88AC226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82300" y="1869199"/>
            <a:ext cx="812800" cy="812800"/>
          </a:xfrm>
          <a:prstGeom prst="rect">
            <a:avLst/>
          </a:prstGeom>
        </p:spPr>
      </p:pic>
    </p:spTree>
    <p:extLst>
      <p:ext uri="{BB962C8B-B14F-4D97-AF65-F5344CB8AC3E}">
        <p14:creationId xmlns:p14="http://schemas.microsoft.com/office/powerpoint/2010/main" val="2580457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8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{A0B3DA83-5F38-C34C-8F1F-9C66696861A4}tf10001071</Template>
  <TotalTime>15235</TotalTime>
  <Words>2108</Words>
  <Application>Microsoft Macintosh PowerPoint</Application>
  <PresentationFormat>Widescreen</PresentationFormat>
  <Paragraphs>199</Paragraphs>
  <Slides>14</Slides>
  <Notes>13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Selected HamSCI Science Experiments Using  Unique Properties of WWV, WWVH, and WWVB</vt:lpstr>
      <vt:lpstr> Selected HamSCI Science Experiments Using  Unique Properties of WWV, WWVH, and WWVB</vt:lpstr>
      <vt:lpstr>WWV Doppler Shifts and Mode Splitting Observed During Dawn and Dusk Transitions: Carrier Frequency Variations Reveal Electron Density Changes, Multipath</vt:lpstr>
      <vt:lpstr>5 MHz WWV Frequency Variation Example:  Ionospheric Space Weather Effects</vt:lpstr>
      <vt:lpstr>F2 Layer Height vs. Time During Dawn Transition Computed Through Numerical Integration Procedure on Doppler Data</vt:lpstr>
      <vt:lpstr>Layer Height Calculated from 1 and 2 Hop WWV Doppler Data Compared with Boulder hmF1 Ionosonde Reference  </vt:lpstr>
      <vt:lpstr>A Little Frequency Error Goes a Long Way in Layer Height Calculation from Doppler Data</vt:lpstr>
      <vt:lpstr>2017 Eclipse: 10+ dB  Enhanced Strength of Both  5 MHz WWV and  60 kHz WWVB Over a Colorado to Texas Path  </vt:lpstr>
      <vt:lpstr>WWV and WWVH 1-pps Timing Tick Format</vt:lpstr>
      <vt:lpstr>PowerPoint Presentation</vt:lpstr>
      <vt:lpstr>Scaling Measured Data for Best Fit on Multi-Hop TOF Model Provides a Good Match at a Layer Height of 250 km</vt:lpstr>
      <vt:lpstr>PowerPoint Presentation</vt:lpstr>
      <vt:lpstr>Simultaneous Reception of Both WWV and WWVH: Spatial Propagation Effects Use of the 500 Hz and 600 Hz side tones as a separation tool suggested by David Kazdan AD8Y</vt:lpstr>
      <vt:lpstr>Deinterlacing WWV and WWVH Data: Two programmable receivers separately follow WWV and WWVH  - Data is Present for Each Tone Every Minute It is On the Air - </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WWVB Propagation Baseline Ft. Collins, CO to San Antonio, TX</dc:title>
  <dc:creator>scerwin</dc:creator>
  <cp:lastModifiedBy>STEVE CERWIN</cp:lastModifiedBy>
  <cp:revision>550</cp:revision>
  <cp:lastPrinted>2021-03-18T14:56:57Z</cp:lastPrinted>
  <dcterms:created xsi:type="dcterms:W3CDTF">2017-07-20T21:26:00Z</dcterms:created>
  <dcterms:modified xsi:type="dcterms:W3CDTF">2021-04-23T13:21:19Z</dcterms:modified>
</cp:coreProperties>
</file>