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Montserrat"/>
      <p:regular r:id="rId21"/>
      <p:bold r:id="rId22"/>
      <p:italic r:id="rId23"/>
      <p:boldItalic r:id="rId24"/>
    </p:embeddedFont>
    <p:embeddedFont>
      <p:font typeface="Spectral"/>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bold.fntdata"/><Relationship Id="rId25" Type="http://schemas.openxmlformats.org/officeDocument/2006/relationships/font" Target="fonts/Spectral-regular.fntdata"/><Relationship Id="rId28" Type="http://schemas.openxmlformats.org/officeDocument/2006/relationships/font" Target="fonts/Spectral-boldItalic.fntdata"/><Relationship Id="rId27" Type="http://schemas.openxmlformats.org/officeDocument/2006/relationships/font" Target="fonts/Spectral-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_louisreed?utm_source=unsplash&amp;utm_medium=referral&amp;utm_content=creditCopyText" TargetMode="External"/><Relationship Id="rId3" Type="http://schemas.openxmlformats.org/officeDocument/2006/relationships/hyperlink" Target="https://unsplash.com/s/photos/lego-research?utm_source=unsplash&amp;utm_medium=referral&amp;utm_content=creditCopyText" TargetMode="External"/><Relationship Id="rId4" Type="http://schemas.openxmlformats.org/officeDocument/2006/relationships/hyperlink" Target="https://unsplash.com/@kydroon?utm_source=unsplash&amp;utm_medium=referral&amp;utm_content=creditCopyText" TargetMode="External"/><Relationship Id="rId5" Type="http://schemas.openxmlformats.org/officeDocument/2006/relationships/hyperlink" Target="https://unsplash.com/s/photos/lego-rocket?utm_source=unsplash&amp;utm_medium=referral&amp;utm_content=creditCopyText" TargetMode="External"/><Relationship Id="rId6" Type="http://schemas.openxmlformats.org/officeDocument/2006/relationships/hyperlink" Target="https://unsplash.com/@benofthenorth?utm_source=unsplash&amp;utm_medium=referral&amp;utm_content=creditCopyText" TargetMode="External"/><Relationship Id="rId7" Type="http://schemas.openxmlformats.org/officeDocument/2006/relationships/hyperlink" Target="https://unsplash.com/s/photos/lego-research?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tardis-dr-who-doctor-who-181659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casman?utm_source=unsplash&amp;utm_medium=referral&amp;utm_content=creditCopyText" TargetMode="External"/><Relationship Id="rId3" Type="http://schemas.openxmlformats.org/officeDocument/2006/relationships/hyperlink" Target="https://unsplash.com/s/photos/tardis?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afbf6e0b5c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afbf6e0b5c_0_4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Clr>
                <a:schemeClr val="dk1"/>
              </a:buClr>
              <a:buSzPts val="1100"/>
              <a:buFont typeface="Arial"/>
              <a:buNone/>
            </a:pPr>
            <a:r>
              <a:rPr lang="en-AU" sz="1000">
                <a:solidFill>
                  <a:srgbClr val="1F1F1F"/>
                </a:solidFill>
              </a:rPr>
              <a:t>Now is a good time to engage with RAiD particularly in governance and use cases</a:t>
            </a:r>
            <a:endParaRPr sz="1000"/>
          </a:p>
        </p:txBody>
      </p:sp>
      <p:sp>
        <p:nvSpPr>
          <p:cNvPr id="322" name="Google Shape;322;gafbf6e0b5c_0_4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92081b916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b92081b91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fbf6e0b5c_0_3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AU" sz="1050">
                <a:solidFill>
                  <a:srgbClr val="111111"/>
                </a:solidFill>
                <a:highlight>
                  <a:srgbClr val="F5F5F5"/>
                </a:highlight>
                <a:latin typeface="Roboto"/>
                <a:ea typeface="Roboto"/>
                <a:cs typeface="Roboto"/>
                <a:sym typeface="Roboto"/>
              </a:rPr>
              <a:t>Photo (left) by </a:t>
            </a:r>
            <a:r>
              <a:rPr lang="en-AU" sz="1050" u="sng">
                <a:solidFill>
                  <a:srgbClr val="767676"/>
                </a:solidFill>
                <a:highlight>
                  <a:srgbClr val="F5F5F5"/>
                </a:highlight>
                <a:latin typeface="Roboto"/>
                <a:ea typeface="Roboto"/>
                <a:cs typeface="Roboto"/>
                <a:sym typeface="Roboto"/>
                <a:hlinkClick r:id="rId2">
                  <a:extLst>
                    <a:ext uri="{A12FA001-AC4F-418D-AE19-62706E023703}">
                      <ahyp:hlinkClr val="tx"/>
                    </a:ext>
                  </a:extLst>
                </a:hlinkClick>
              </a:rPr>
              <a:t>Louis Reed</a:t>
            </a:r>
            <a:r>
              <a:rPr lang="en-AU" sz="1050">
                <a:solidFill>
                  <a:srgbClr val="111111"/>
                </a:solidFill>
                <a:highlight>
                  <a:srgbClr val="F5F5F5"/>
                </a:highlight>
                <a:latin typeface="Roboto"/>
                <a:ea typeface="Roboto"/>
                <a:cs typeface="Roboto"/>
                <a:sym typeface="Roboto"/>
              </a:rPr>
              <a:t> on </a:t>
            </a:r>
            <a:r>
              <a:rPr lang="en-AU" sz="1050" u="sng">
                <a:solidFill>
                  <a:srgbClr val="767676"/>
                </a:solidFill>
                <a:highlight>
                  <a:srgbClr val="F5F5F5"/>
                </a:highlight>
                <a:latin typeface="Roboto"/>
                <a:ea typeface="Roboto"/>
                <a:cs typeface="Roboto"/>
                <a:sym typeface="Roboto"/>
                <a:hlinkClick r:id="rId3">
                  <a:extLst>
                    <a:ext uri="{A12FA001-AC4F-418D-AE19-62706E023703}">
                      <ahyp:hlinkClr val="tx"/>
                    </a:ext>
                  </a:extLst>
                </a:hlinkClick>
              </a:rPr>
              <a:t>Unsplash</a:t>
            </a:r>
            <a:endParaRPr sz="1050">
              <a:solidFill>
                <a:srgbClr val="111111"/>
              </a:solidFill>
              <a:highlight>
                <a:srgbClr val="F5F5F5"/>
              </a:highlight>
              <a:latin typeface="Roboto"/>
              <a:ea typeface="Roboto"/>
              <a:cs typeface="Roboto"/>
              <a:sym typeface="Roboto"/>
            </a:endParaRPr>
          </a:p>
          <a:p>
            <a:pPr indent="0" lvl="0" marL="0" rtl="0" algn="l">
              <a:spcBef>
                <a:spcPts val="0"/>
              </a:spcBef>
              <a:spcAft>
                <a:spcPts val="0"/>
              </a:spcAft>
              <a:buNone/>
            </a:pPr>
            <a:r>
              <a:rPr lang="en-AU" sz="1050">
                <a:solidFill>
                  <a:srgbClr val="111111"/>
                </a:solidFill>
                <a:highlight>
                  <a:srgbClr val="F5F5F5"/>
                </a:highlight>
                <a:latin typeface="Roboto"/>
                <a:ea typeface="Roboto"/>
                <a:cs typeface="Roboto"/>
                <a:sym typeface="Roboto"/>
              </a:rPr>
              <a:t>Photo (middle) by </a:t>
            </a:r>
            <a:r>
              <a:rPr lang="en-AU" sz="1050" u="sng">
                <a:solidFill>
                  <a:srgbClr val="767676"/>
                </a:solidFill>
                <a:highlight>
                  <a:srgbClr val="F5F5F5"/>
                </a:highlight>
                <a:latin typeface="Roboto"/>
                <a:ea typeface="Roboto"/>
                <a:cs typeface="Roboto"/>
                <a:sym typeface="Roboto"/>
                <a:hlinkClick r:id="rId4">
                  <a:extLst>
                    <a:ext uri="{A12FA001-AC4F-418D-AE19-62706E023703}">
                      <ahyp:hlinkClr val="tx"/>
                    </a:ext>
                  </a:extLst>
                </a:hlinkClick>
              </a:rPr>
              <a:t>Kurt Cotoaga</a:t>
            </a:r>
            <a:r>
              <a:rPr lang="en-AU" sz="1050">
                <a:solidFill>
                  <a:srgbClr val="111111"/>
                </a:solidFill>
                <a:highlight>
                  <a:srgbClr val="F5F5F5"/>
                </a:highlight>
                <a:latin typeface="Roboto"/>
                <a:ea typeface="Roboto"/>
                <a:cs typeface="Roboto"/>
                <a:sym typeface="Roboto"/>
              </a:rPr>
              <a:t> on </a:t>
            </a:r>
            <a:r>
              <a:rPr lang="en-AU" sz="1050" u="sng">
                <a:solidFill>
                  <a:srgbClr val="767676"/>
                </a:solidFill>
                <a:highlight>
                  <a:srgbClr val="F5F5F5"/>
                </a:highlight>
                <a:latin typeface="Roboto"/>
                <a:ea typeface="Roboto"/>
                <a:cs typeface="Roboto"/>
                <a:sym typeface="Roboto"/>
                <a:hlinkClick r:id="rId5">
                  <a:extLst>
                    <a:ext uri="{A12FA001-AC4F-418D-AE19-62706E023703}">
                      <ahyp:hlinkClr val="tx"/>
                    </a:ext>
                  </a:extLst>
                </a:hlinkClick>
              </a:rPr>
              <a:t>Unsplash</a:t>
            </a:r>
            <a:endParaRPr sz="1050">
              <a:solidFill>
                <a:srgbClr val="111111"/>
              </a:solidFill>
              <a:highlight>
                <a:srgbClr val="F5F5F5"/>
              </a:highlight>
              <a:latin typeface="Roboto"/>
              <a:ea typeface="Roboto"/>
              <a:cs typeface="Roboto"/>
              <a:sym typeface="Roboto"/>
            </a:endParaRPr>
          </a:p>
          <a:p>
            <a:pPr indent="0" lvl="0" marL="0" rtl="0" algn="l">
              <a:spcBef>
                <a:spcPts val="0"/>
              </a:spcBef>
              <a:spcAft>
                <a:spcPts val="0"/>
              </a:spcAft>
              <a:buNone/>
            </a:pPr>
            <a:r>
              <a:rPr lang="en-AU" sz="1050">
                <a:solidFill>
                  <a:srgbClr val="111111"/>
                </a:solidFill>
                <a:highlight>
                  <a:srgbClr val="F5F5F5"/>
                </a:highlight>
                <a:latin typeface="Roboto"/>
                <a:ea typeface="Roboto"/>
                <a:cs typeface="Roboto"/>
                <a:sym typeface="Roboto"/>
              </a:rPr>
              <a:t>Photo (right) by </a:t>
            </a:r>
            <a:r>
              <a:rPr lang="en-AU" sz="1050" u="sng">
                <a:solidFill>
                  <a:srgbClr val="767676"/>
                </a:solidFill>
                <a:highlight>
                  <a:srgbClr val="F5F5F5"/>
                </a:highlight>
                <a:latin typeface="Roboto"/>
                <a:ea typeface="Roboto"/>
                <a:cs typeface="Roboto"/>
                <a:sym typeface="Roboto"/>
                <a:hlinkClick r:id="rId6">
                  <a:extLst>
                    <a:ext uri="{A12FA001-AC4F-418D-AE19-62706E023703}">
                      <ahyp:hlinkClr val="tx"/>
                    </a:ext>
                  </a:extLst>
                </a:hlinkClick>
              </a:rPr>
              <a:t>Ben</a:t>
            </a:r>
            <a:r>
              <a:rPr lang="en-AU" sz="1050">
                <a:solidFill>
                  <a:srgbClr val="111111"/>
                </a:solidFill>
                <a:highlight>
                  <a:srgbClr val="F5F5F5"/>
                </a:highlight>
                <a:latin typeface="Roboto"/>
                <a:ea typeface="Roboto"/>
                <a:cs typeface="Roboto"/>
                <a:sym typeface="Roboto"/>
              </a:rPr>
              <a:t> on </a:t>
            </a:r>
            <a:r>
              <a:rPr lang="en-AU" sz="1050" u="sng">
                <a:solidFill>
                  <a:srgbClr val="767676"/>
                </a:solidFill>
                <a:highlight>
                  <a:srgbClr val="F5F5F5"/>
                </a:highlight>
                <a:latin typeface="Roboto"/>
                <a:ea typeface="Roboto"/>
                <a:cs typeface="Roboto"/>
                <a:sym typeface="Roboto"/>
                <a:hlinkClick r:id="rId7">
                  <a:extLst>
                    <a:ext uri="{A12FA001-AC4F-418D-AE19-62706E023703}">
                      <ahyp:hlinkClr val="tx"/>
                    </a:ext>
                  </a:extLst>
                </a:hlinkClick>
              </a:rPr>
              <a:t>Unsplash</a:t>
            </a:r>
            <a:endParaRPr/>
          </a:p>
        </p:txBody>
      </p:sp>
      <p:sp>
        <p:nvSpPr>
          <p:cNvPr id="187" name="Google Shape;187;gafbf6e0b5c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44d5da226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AU"/>
              <a:t>Image source - </a:t>
            </a:r>
            <a:r>
              <a:rPr lang="en-AU" u="sng">
                <a:solidFill>
                  <a:schemeClr val="hlink"/>
                </a:solidFill>
                <a:hlinkClick r:id="rId2"/>
              </a:rPr>
              <a:t>https://pixabay.com/photos/tardis-dr-who-doctor-who-1816598/</a:t>
            </a:r>
            <a:r>
              <a:rPr lang="en-AU"/>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From the point of view of openness and transparency in research - projects are much like Doctor Who’s TARDIS. We don’t know much about them but we know they exist and there’s something magical that happens inside them. We know they fly through time and space. We know they are bigger on the inside than what we see on the outside. We know companions (fellow researchers) come and go, that there are instruments and equipment being used during the course of a project, that data is recorded and research is conducted. Sometimes the Doctor (Chief Investigator) even </a:t>
            </a:r>
            <a:r>
              <a:rPr lang="en-AU"/>
              <a:t>regenerates</a:t>
            </a:r>
            <a:r>
              <a:rPr lang="en-AU"/>
              <a:t> into a different person. But we generally don’t track these things in a systematic way or make information about project activities widely known.</a:t>
            </a:r>
            <a:endParaRPr/>
          </a:p>
        </p:txBody>
      </p:sp>
      <p:sp>
        <p:nvSpPr>
          <p:cNvPr id="203" name="Google Shape;203;gb44d5da22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fbf6e0b5c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fbf6e0b5c_0_4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Clr>
                <a:schemeClr val="dk1"/>
              </a:buClr>
              <a:buSzPts val="1100"/>
              <a:buFont typeface="Arial"/>
              <a:buNone/>
            </a:pPr>
            <a:r>
              <a:rPr lang="en-AU" sz="1050">
                <a:solidFill>
                  <a:srgbClr val="111111"/>
                </a:solidFill>
                <a:highlight>
                  <a:srgbClr val="F5F5F5"/>
                </a:highlight>
                <a:latin typeface="Roboto"/>
                <a:ea typeface="Roboto"/>
                <a:cs typeface="Roboto"/>
                <a:sym typeface="Roboto"/>
              </a:rPr>
              <a:t>Photo by </a:t>
            </a:r>
            <a:r>
              <a:rPr lang="en-AU" sz="1050" u="sng">
                <a:solidFill>
                  <a:srgbClr val="767676"/>
                </a:solidFill>
                <a:highlight>
                  <a:srgbClr val="F5F5F5"/>
                </a:highlight>
                <a:latin typeface="Roboto"/>
                <a:ea typeface="Roboto"/>
                <a:cs typeface="Roboto"/>
                <a:sym typeface="Roboto"/>
                <a:hlinkClick r:id="rId2">
                  <a:extLst>
                    <a:ext uri="{A12FA001-AC4F-418D-AE19-62706E023703}">
                      <ahyp:hlinkClr val="tx"/>
                    </a:ext>
                  </a:extLst>
                </a:hlinkClick>
              </a:rPr>
              <a:t>Charlie Seaman</a:t>
            </a:r>
            <a:r>
              <a:rPr lang="en-AU" sz="1050">
                <a:solidFill>
                  <a:srgbClr val="111111"/>
                </a:solidFill>
                <a:highlight>
                  <a:srgbClr val="F5F5F5"/>
                </a:highlight>
                <a:latin typeface="Roboto"/>
                <a:ea typeface="Roboto"/>
                <a:cs typeface="Roboto"/>
                <a:sym typeface="Roboto"/>
              </a:rPr>
              <a:t> on </a:t>
            </a:r>
            <a:r>
              <a:rPr lang="en-AU" sz="1050" u="sng">
                <a:solidFill>
                  <a:srgbClr val="767676"/>
                </a:solidFill>
                <a:highlight>
                  <a:srgbClr val="F5F5F5"/>
                </a:highlight>
                <a:latin typeface="Roboto"/>
                <a:ea typeface="Roboto"/>
                <a:cs typeface="Roboto"/>
                <a:sym typeface="Roboto"/>
                <a:hlinkClick r:id="rId3">
                  <a:extLst>
                    <a:ext uri="{A12FA001-AC4F-418D-AE19-62706E023703}">
                      <ahyp:hlinkClr val="tx"/>
                    </a:ext>
                  </a:extLst>
                </a:hlinkClick>
              </a:rPr>
              <a:t>Unsplash</a:t>
            </a:r>
            <a:endParaRPr>
              <a:solidFill>
                <a:srgbClr val="1F1F1F"/>
              </a:solidFill>
            </a:endParaRPr>
          </a:p>
          <a:p>
            <a:pPr indent="0" lvl="0" marL="0" rtl="0" algn="l">
              <a:lnSpc>
                <a:spcPct val="90000"/>
              </a:lnSpc>
              <a:spcBef>
                <a:spcPts val="800"/>
              </a:spcBef>
              <a:spcAft>
                <a:spcPts val="0"/>
              </a:spcAft>
              <a:buClr>
                <a:schemeClr val="dk1"/>
              </a:buClr>
              <a:buSzPts val="1100"/>
              <a:buFont typeface="Arial"/>
              <a:buNone/>
            </a:pPr>
            <a:r>
              <a:t/>
            </a:r>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fbf6e0b5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fbf6e0b5c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Clr>
                <a:schemeClr val="dk1"/>
              </a:buClr>
              <a:buSzPts val="1100"/>
              <a:buFont typeface="Arial"/>
              <a:buNone/>
            </a:pPr>
            <a:r>
              <a:rPr lang="en-AU" sz="1100">
                <a:solidFill>
                  <a:srgbClr val="1F1F1F"/>
                </a:solidFill>
              </a:rPr>
              <a:t>The RAiD (Research Activity Identifier) is a persistent identifier designed for projects. At its base level as an identifier, it is a handle. However it also has an “envelope” that contains other persistent identifiers for people, entities and activities related to the project - such as ORCIDs for the research collaborators involved in the project and DOIs for the data and articles produced. It is operating as a not-for-profit identifier at production level by the ARDC but is available free of charge globally. Over 5000 RAiDs have been minted to date.</a:t>
            </a:r>
            <a:endParaRPr sz="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fbf6e0b5c_0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br>
              <a:rPr lang="en-AU"/>
            </a:br>
            <a:endParaRPr sz="1100"/>
          </a:p>
        </p:txBody>
      </p:sp>
      <p:sp>
        <p:nvSpPr>
          <p:cNvPr id="223" name="Google Shape;223;gafbf6e0b5c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fbf6e0b5c_0_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t/>
            </a:r>
            <a:endParaRPr>
              <a:solidFill>
                <a:srgbClr val="000000"/>
              </a:solidFill>
              <a:latin typeface="Arial"/>
              <a:ea typeface="Arial"/>
              <a:cs typeface="Arial"/>
              <a:sym typeface="Arial"/>
            </a:endParaRPr>
          </a:p>
        </p:txBody>
      </p:sp>
      <p:sp>
        <p:nvSpPr>
          <p:cNvPr id="260" name="Google Shape;260;gafbf6e0b5c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44d5da2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44d5da2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100"/>
          </a:p>
        </p:txBody>
      </p:sp>
      <p:sp>
        <p:nvSpPr>
          <p:cNvPr id="304" name="Google Shape;304;gb44d5da22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e6eef87a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e6eef87a2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ae6eef87a2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 name="Shape 15"/>
        <p:cNvGrpSpPr/>
        <p:nvPr/>
      </p:nvGrpSpPr>
      <p:grpSpPr>
        <a:xfrm>
          <a:off x="0" y="0"/>
          <a:ext cx="0" cy="0"/>
          <a:chOff x="0" y="0"/>
          <a:chExt cx="0" cy="0"/>
        </a:xfrm>
      </p:grpSpPr>
      <p:sp>
        <p:nvSpPr>
          <p:cNvPr id="16" name="Google Shape;16;p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1"/>
              </a:buClr>
              <a:buSzPts val="2400"/>
              <a:buFont typeface="Calibri"/>
              <a:buNone/>
              <a:defRPr b="1" i="0" sz="24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7" name="Google Shape;17;p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 name="Google Shape;18;p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 name="Google Shape;19;p2"/>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2"/>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Google Shape;21;p2"/>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Content">
  <p:cSld name="Title and Content + Content">
    <p:spTree>
      <p:nvGrpSpPr>
        <p:cNvPr id="73" name="Shape 73"/>
        <p:cNvGrpSpPr/>
        <p:nvPr/>
      </p:nvGrpSpPr>
      <p:grpSpPr>
        <a:xfrm>
          <a:off x="0" y="0"/>
          <a:ext cx="0" cy="0"/>
          <a:chOff x="0" y="0"/>
          <a:chExt cx="0" cy="0"/>
        </a:xfrm>
      </p:grpSpPr>
      <p:sp>
        <p:nvSpPr>
          <p:cNvPr id="74" name="Google Shape;74;p11"/>
          <p:cNvSpPr txBox="1"/>
          <p:nvPr>
            <p:ph idx="1" type="body"/>
          </p:nvPr>
        </p:nvSpPr>
        <p:spPr>
          <a:xfrm>
            <a:off x="621000" y="1782000"/>
            <a:ext cx="3695100" cy="2579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75" name="Google Shape;75;p11"/>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76" name="Google Shape;76;p11"/>
          <p:cNvSpPr txBox="1"/>
          <p:nvPr>
            <p:ph idx="2" type="body"/>
          </p:nvPr>
        </p:nvSpPr>
        <p:spPr>
          <a:xfrm>
            <a:off x="4629150" y="1781999"/>
            <a:ext cx="3886200" cy="9819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b="0" i="0" sz="1400">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b="0" i="0" sz="1400">
                <a:latin typeface="Calibri"/>
                <a:ea typeface="Calibri"/>
                <a:cs typeface="Calibri"/>
                <a:sym typeface="Calibri"/>
              </a:defRPr>
            </a:lvl2pPr>
            <a:lvl3pPr indent="-304800" lvl="2" marL="1371600" algn="l">
              <a:lnSpc>
                <a:spcPct val="90000"/>
              </a:lnSpc>
              <a:spcBef>
                <a:spcPts val="400"/>
              </a:spcBef>
              <a:spcAft>
                <a:spcPts val="0"/>
              </a:spcAft>
              <a:buClr>
                <a:schemeClr val="dk1"/>
              </a:buClr>
              <a:buSzPts val="1200"/>
              <a:buChar char="•"/>
              <a:defRPr b="0" i="0" sz="1200">
                <a:latin typeface="Calibri"/>
                <a:ea typeface="Calibri"/>
                <a:cs typeface="Calibri"/>
                <a:sym typeface="Calibri"/>
              </a:defRPr>
            </a:lvl3pPr>
            <a:lvl4pPr indent="-285750" lvl="3" marL="1828800" algn="l">
              <a:lnSpc>
                <a:spcPct val="90000"/>
              </a:lnSpc>
              <a:spcBef>
                <a:spcPts val="400"/>
              </a:spcBef>
              <a:spcAft>
                <a:spcPts val="0"/>
              </a:spcAft>
              <a:buClr>
                <a:schemeClr val="dk1"/>
              </a:buClr>
              <a:buSzPts val="900"/>
              <a:buChar char="•"/>
              <a:defRPr b="0" i="0" sz="900">
                <a:latin typeface="Calibri"/>
                <a:ea typeface="Calibri"/>
                <a:cs typeface="Calibri"/>
                <a:sym typeface="Calibri"/>
              </a:defRPr>
            </a:lvl4pPr>
            <a:lvl5pPr indent="-285750" lvl="4" marL="2286000" algn="l">
              <a:lnSpc>
                <a:spcPct val="90000"/>
              </a:lnSpc>
              <a:spcBef>
                <a:spcPts val="400"/>
              </a:spcBef>
              <a:spcAft>
                <a:spcPts val="0"/>
              </a:spcAft>
              <a:buClr>
                <a:schemeClr val="dk1"/>
              </a:buClr>
              <a:buSzPts val="900"/>
              <a:buChar char="•"/>
              <a:defRPr b="0" i="0" sz="900">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1"/>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8" name="Google Shape;78;p11"/>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1"/>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80" name="Shape 80"/>
        <p:cNvGrpSpPr/>
        <p:nvPr/>
      </p:nvGrpSpPr>
      <p:grpSpPr>
        <a:xfrm>
          <a:off x="0" y="0"/>
          <a:ext cx="0" cy="0"/>
          <a:chOff x="0" y="0"/>
          <a:chExt cx="0" cy="0"/>
        </a:xfrm>
      </p:grpSpPr>
      <p:sp>
        <p:nvSpPr>
          <p:cNvPr id="81" name="Google Shape;81;p12"/>
          <p:cNvSpPr txBox="1"/>
          <p:nvPr>
            <p:ph idx="1" type="body"/>
          </p:nvPr>
        </p:nvSpPr>
        <p:spPr>
          <a:xfrm>
            <a:off x="629842" y="1071242"/>
            <a:ext cx="23106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2" name="Google Shape;82;p12"/>
          <p:cNvSpPr txBox="1"/>
          <p:nvPr>
            <p:ph idx="2" type="body"/>
          </p:nvPr>
        </p:nvSpPr>
        <p:spPr>
          <a:xfrm>
            <a:off x="6133387" y="1071242"/>
            <a:ext cx="23106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3" name="Google Shape;83;p12"/>
          <p:cNvSpPr txBox="1"/>
          <p:nvPr>
            <p:ph idx="3" type="body"/>
          </p:nvPr>
        </p:nvSpPr>
        <p:spPr>
          <a:xfrm>
            <a:off x="629842" y="1846256"/>
            <a:ext cx="2310600" cy="24315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b="0" i="0" sz="11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100"/>
              <a:buNone/>
              <a:defRPr b="0" i="0" sz="11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100"/>
              <a:buNone/>
              <a:defRPr b="0" i="0" sz="11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100"/>
              <a:buNone/>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4" type="body"/>
          </p:nvPr>
        </p:nvSpPr>
        <p:spPr>
          <a:xfrm>
            <a:off x="6141959" y="1846256"/>
            <a:ext cx="2310600" cy="24315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100"/>
              <a:buNone/>
              <a:defRPr b="0" i="0" sz="11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85" name="Google Shape;85;p12"/>
          <p:cNvSpPr/>
          <p:nvPr>
            <p:ph idx="5" type="pic"/>
          </p:nvPr>
        </p:nvSpPr>
        <p:spPr>
          <a:xfrm>
            <a:off x="3391019" y="1846257"/>
            <a:ext cx="2300400" cy="2431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86" name="Google Shape;86;p12"/>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7" name="Google Shape;87;p12"/>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2"/>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2"/>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3 column Comparison">
  <p:cSld name="x3 column Comparison">
    <p:bg>
      <p:bgPr>
        <a:solidFill>
          <a:schemeClr val="lt1"/>
        </a:solidFill>
      </p:bgPr>
    </p:bg>
    <p:spTree>
      <p:nvGrpSpPr>
        <p:cNvPr id="90" name="Shape 90"/>
        <p:cNvGrpSpPr/>
        <p:nvPr/>
      </p:nvGrpSpPr>
      <p:grpSpPr>
        <a:xfrm>
          <a:off x="0" y="0"/>
          <a:ext cx="0" cy="0"/>
          <a:chOff x="0" y="0"/>
          <a:chExt cx="0" cy="0"/>
        </a:xfrm>
      </p:grpSpPr>
      <p:sp>
        <p:nvSpPr>
          <p:cNvPr id="91" name="Google Shape;91;p13"/>
          <p:cNvSpPr txBox="1"/>
          <p:nvPr>
            <p:ph idx="1" type="body"/>
          </p:nvPr>
        </p:nvSpPr>
        <p:spPr>
          <a:xfrm>
            <a:off x="621580" y="3289890"/>
            <a:ext cx="2212500" cy="4146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2" name="Google Shape;92;p13"/>
          <p:cNvSpPr txBox="1"/>
          <p:nvPr>
            <p:ph idx="2" type="body"/>
          </p:nvPr>
        </p:nvSpPr>
        <p:spPr>
          <a:xfrm>
            <a:off x="621580" y="3738404"/>
            <a:ext cx="2212500" cy="68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3" name="Google Shape;93;p13"/>
          <p:cNvSpPr/>
          <p:nvPr>
            <p:ph idx="3" type="pic"/>
          </p:nvPr>
        </p:nvSpPr>
        <p:spPr>
          <a:xfrm>
            <a:off x="3472193" y="1581851"/>
            <a:ext cx="2212500" cy="147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94" name="Google Shape;94;p13"/>
          <p:cNvSpPr/>
          <p:nvPr>
            <p:ph idx="4" type="pic"/>
          </p:nvPr>
        </p:nvSpPr>
        <p:spPr>
          <a:xfrm>
            <a:off x="621579" y="1581851"/>
            <a:ext cx="2212500" cy="147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95" name="Google Shape;95;p13"/>
          <p:cNvSpPr/>
          <p:nvPr>
            <p:ph idx="5" type="pic"/>
          </p:nvPr>
        </p:nvSpPr>
        <p:spPr>
          <a:xfrm>
            <a:off x="6322808" y="1581851"/>
            <a:ext cx="2212500" cy="147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96" name="Google Shape;96;p13"/>
          <p:cNvSpPr txBox="1"/>
          <p:nvPr>
            <p:ph idx="6" type="body"/>
          </p:nvPr>
        </p:nvSpPr>
        <p:spPr>
          <a:xfrm>
            <a:off x="3465745" y="3289890"/>
            <a:ext cx="2212500" cy="4146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7" name="Google Shape;97;p13"/>
          <p:cNvSpPr txBox="1"/>
          <p:nvPr>
            <p:ph idx="7" type="body"/>
          </p:nvPr>
        </p:nvSpPr>
        <p:spPr>
          <a:xfrm>
            <a:off x="3465745" y="3738403"/>
            <a:ext cx="2212500" cy="68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8" name="Google Shape;98;p13"/>
          <p:cNvSpPr txBox="1"/>
          <p:nvPr>
            <p:ph idx="8" type="body"/>
          </p:nvPr>
        </p:nvSpPr>
        <p:spPr>
          <a:xfrm>
            <a:off x="6309910" y="3289890"/>
            <a:ext cx="2212500" cy="4146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9" name="Google Shape;99;p13"/>
          <p:cNvSpPr txBox="1"/>
          <p:nvPr>
            <p:ph idx="9" type="body"/>
          </p:nvPr>
        </p:nvSpPr>
        <p:spPr>
          <a:xfrm>
            <a:off x="6309910" y="3738403"/>
            <a:ext cx="2212500" cy="68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0" name="Google Shape;100;p13"/>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1" name="Google Shape;101;p13"/>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3"/>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3"/>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Close" showMasterSp="0">
  <p:cSld name="Presentation Close">
    <p:bg>
      <p:bgPr>
        <a:solidFill>
          <a:srgbClr val="00BCDB"/>
        </a:solidFill>
      </p:bgPr>
    </p:bg>
    <p:spTree>
      <p:nvGrpSpPr>
        <p:cNvPr id="104" name="Shape 104"/>
        <p:cNvGrpSpPr/>
        <p:nvPr/>
      </p:nvGrpSpPr>
      <p:grpSpPr>
        <a:xfrm>
          <a:off x="0" y="0"/>
          <a:ext cx="0" cy="0"/>
          <a:chOff x="0" y="0"/>
          <a:chExt cx="0" cy="0"/>
        </a:xfrm>
      </p:grpSpPr>
      <p:sp>
        <p:nvSpPr>
          <p:cNvPr id="105" name="Google Shape;105;p14"/>
          <p:cNvSpPr txBox="1"/>
          <p:nvPr/>
        </p:nvSpPr>
        <p:spPr>
          <a:xfrm>
            <a:off x="600075" y="2118337"/>
            <a:ext cx="1619100" cy="28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AU" sz="1400">
                <a:solidFill>
                  <a:schemeClr val="lt1"/>
                </a:solidFill>
                <a:latin typeface="Calibri"/>
                <a:ea typeface="Calibri"/>
                <a:cs typeface="Calibri"/>
                <a:sym typeface="Calibri"/>
              </a:rPr>
              <a:t>CONTACT</a:t>
            </a:r>
            <a:endParaRPr sz="1100"/>
          </a:p>
        </p:txBody>
      </p:sp>
      <p:sp>
        <p:nvSpPr>
          <p:cNvPr id="106" name="Google Shape;106;p14"/>
          <p:cNvSpPr txBox="1"/>
          <p:nvPr>
            <p:ph idx="1" type="body"/>
          </p:nvPr>
        </p:nvSpPr>
        <p:spPr>
          <a:xfrm>
            <a:off x="600075" y="2495091"/>
            <a:ext cx="4776900" cy="114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lt1"/>
              </a:buClr>
              <a:buSzPts val="1100"/>
              <a:buNone/>
              <a:defRPr b="0" i="0" sz="11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07" name="Google Shape;107;p14"/>
          <p:cNvSpPr txBox="1"/>
          <p:nvPr>
            <p:ph idx="2" type="body"/>
          </p:nvPr>
        </p:nvSpPr>
        <p:spPr>
          <a:xfrm>
            <a:off x="591812" y="4031944"/>
            <a:ext cx="2862000" cy="735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pic>
        <p:nvPicPr>
          <p:cNvPr id="108" name="Google Shape;108;p14"/>
          <p:cNvPicPr preferRelativeResize="0"/>
          <p:nvPr/>
        </p:nvPicPr>
        <p:blipFill rotWithShape="1">
          <a:blip r:embed="rId2">
            <a:alphaModFix/>
          </a:blip>
          <a:srcRect b="0" l="0" r="0" t="0"/>
          <a:stretch/>
        </p:blipFill>
        <p:spPr>
          <a:xfrm>
            <a:off x="5921885" y="496858"/>
            <a:ext cx="2699772" cy="88011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9" name="Shape 109"/>
        <p:cNvGrpSpPr/>
        <p:nvPr/>
      </p:nvGrpSpPr>
      <p:grpSpPr>
        <a:xfrm>
          <a:off x="0" y="0"/>
          <a:ext cx="0" cy="0"/>
          <a:chOff x="0" y="0"/>
          <a:chExt cx="0" cy="0"/>
        </a:xfrm>
      </p:grpSpPr>
      <p:sp>
        <p:nvSpPr>
          <p:cNvPr id="110" name="Google Shape;110;p15"/>
          <p:cNvSpPr txBox="1"/>
          <p:nvPr>
            <p:ph idx="1" type="body"/>
          </p:nvPr>
        </p:nvSpPr>
        <p:spPr>
          <a:xfrm>
            <a:off x="621000" y="1782000"/>
            <a:ext cx="7886700" cy="25785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11" name="Google Shape;111;p15"/>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12" name="Google Shape;112;p15"/>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15"/>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15"/>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1"/>
        </a:solidFill>
      </p:bgPr>
    </p:bg>
    <p:spTree>
      <p:nvGrpSpPr>
        <p:cNvPr id="115" name="Shape 115"/>
        <p:cNvGrpSpPr/>
        <p:nvPr/>
      </p:nvGrpSpPr>
      <p:grpSpPr>
        <a:xfrm>
          <a:off x="0" y="0"/>
          <a:ext cx="0" cy="0"/>
          <a:chOff x="0" y="0"/>
          <a:chExt cx="0" cy="0"/>
        </a:xfrm>
      </p:grpSpPr>
      <p:sp>
        <p:nvSpPr>
          <p:cNvPr id="116" name="Google Shape;116;p16"/>
          <p:cNvSpPr txBox="1"/>
          <p:nvPr>
            <p:ph idx="1" type="body"/>
          </p:nvPr>
        </p:nvSpPr>
        <p:spPr>
          <a:xfrm>
            <a:off x="623888" y="3387233"/>
            <a:ext cx="7886700" cy="873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lt1"/>
              </a:buClr>
              <a:buSzPts val="900"/>
              <a:buNone/>
              <a:defRPr b="1"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17" name="Google Shape;117;p16"/>
          <p:cNvSpPr txBox="1"/>
          <p:nvPr>
            <p:ph type="title"/>
          </p:nvPr>
        </p:nvSpPr>
        <p:spPr>
          <a:xfrm>
            <a:off x="623888" y="771782"/>
            <a:ext cx="7886700" cy="2139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700"/>
              <a:buFont typeface="Spectral"/>
              <a:buNone/>
              <a:defRPr b="1" i="0" sz="2700" u="none" cap="none" strike="noStrike">
                <a:solidFill>
                  <a:schemeClr val="lt1"/>
                </a:solidFill>
                <a:latin typeface="Spectral"/>
                <a:ea typeface="Spectral"/>
                <a:cs typeface="Spectral"/>
                <a:sym typeface="Spectr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18" name="Google Shape;118;p16"/>
          <p:cNvPicPr preferRelativeResize="0"/>
          <p:nvPr/>
        </p:nvPicPr>
        <p:blipFill rotWithShape="1">
          <a:blip r:embed="rId2">
            <a:alphaModFix/>
          </a:blip>
          <a:srcRect b="0" l="0" r="0" t="0"/>
          <a:stretch/>
        </p:blipFill>
        <p:spPr>
          <a:xfrm>
            <a:off x="269231" y="4509000"/>
            <a:ext cx="1204201" cy="39256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9" name="Shape 119"/>
        <p:cNvGrpSpPr/>
        <p:nvPr/>
      </p:nvGrpSpPr>
      <p:grpSpPr>
        <a:xfrm>
          <a:off x="0" y="0"/>
          <a:ext cx="0" cy="0"/>
          <a:chOff x="0" y="0"/>
          <a:chExt cx="0" cy="0"/>
        </a:xfrm>
      </p:grpSpPr>
      <p:sp>
        <p:nvSpPr>
          <p:cNvPr id="120" name="Google Shape;120;p17"/>
          <p:cNvSpPr txBox="1"/>
          <p:nvPr>
            <p:ph idx="1" type="body"/>
          </p:nvPr>
        </p:nvSpPr>
        <p:spPr>
          <a:xfrm>
            <a:off x="628650" y="1611217"/>
            <a:ext cx="3886200" cy="27738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17"/>
          <p:cNvSpPr txBox="1"/>
          <p:nvPr>
            <p:ph idx="2" type="body"/>
          </p:nvPr>
        </p:nvSpPr>
        <p:spPr>
          <a:xfrm>
            <a:off x="4629150" y="1611217"/>
            <a:ext cx="3886200" cy="27738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7"/>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17"/>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17"/>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25" name="Google Shape;125;p17"/>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18"/>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p18"/>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8"/>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Close _blank" showMasterSp="0">
  <p:cSld name="Presentation Close _blank">
    <p:bg>
      <p:bgPr>
        <a:solidFill>
          <a:srgbClr val="00BCDB"/>
        </a:solidFill>
      </p:bgPr>
    </p:bg>
    <p:spTree>
      <p:nvGrpSpPr>
        <p:cNvPr id="130" name="Shape 130"/>
        <p:cNvGrpSpPr/>
        <p:nvPr/>
      </p:nvGrpSpPr>
      <p:grpSpPr>
        <a:xfrm>
          <a:off x="0" y="0"/>
          <a:ext cx="0" cy="0"/>
          <a:chOff x="0" y="0"/>
          <a:chExt cx="0" cy="0"/>
        </a:xfrm>
      </p:grpSpPr>
      <p:pic>
        <p:nvPicPr>
          <p:cNvPr id="131" name="Google Shape;131;p19"/>
          <p:cNvPicPr preferRelativeResize="0"/>
          <p:nvPr/>
        </p:nvPicPr>
        <p:blipFill rotWithShape="1">
          <a:blip r:embed="rId2">
            <a:alphaModFix/>
          </a:blip>
          <a:srcRect b="0" l="0" r="0" t="0"/>
          <a:stretch/>
        </p:blipFill>
        <p:spPr>
          <a:xfrm>
            <a:off x="5921885" y="496858"/>
            <a:ext cx="2699772" cy="8801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20"/>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4" name="Google Shape;134;p20"/>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b="0" i="0" sz="24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35" name="Google Shape;135;p20"/>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6" name="Google Shape;136;p20"/>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0"/>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0"/>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600075" y="1245761"/>
            <a:ext cx="4772100" cy="11967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4" name="Google Shape;24;p3"/>
          <p:cNvSpPr txBox="1"/>
          <p:nvPr>
            <p:ph idx="10" type="dt"/>
          </p:nvPr>
        </p:nvSpPr>
        <p:spPr>
          <a:xfrm>
            <a:off x="600075" y="3595092"/>
            <a:ext cx="1619100" cy="176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b="0" i="0" sz="1100">
                <a:solidFill>
                  <a:schemeClr val="lt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nvSpPr>
        <p:spPr>
          <a:xfrm>
            <a:off x="600075" y="3869376"/>
            <a:ext cx="1323900" cy="12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AU" sz="800" u="none" cap="none" strike="noStrike">
                <a:solidFill>
                  <a:schemeClr val="lt1"/>
                </a:solidFill>
                <a:latin typeface="Calibri"/>
                <a:ea typeface="Calibri"/>
                <a:cs typeface="Calibri"/>
                <a:sym typeface="Calibri"/>
              </a:rPr>
              <a:t>PRESENTED BY</a:t>
            </a:r>
            <a:endParaRPr sz="1100"/>
          </a:p>
        </p:txBody>
      </p:sp>
      <p:sp>
        <p:nvSpPr>
          <p:cNvPr id="26" name="Google Shape;26;p3"/>
          <p:cNvSpPr txBox="1"/>
          <p:nvPr/>
        </p:nvSpPr>
        <p:spPr>
          <a:xfrm>
            <a:off x="600075" y="4783798"/>
            <a:ext cx="1323900" cy="12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600">
              <a:solidFill>
                <a:schemeClr val="lt1"/>
              </a:solidFill>
              <a:latin typeface="Calibri"/>
              <a:ea typeface="Calibri"/>
              <a:cs typeface="Calibri"/>
              <a:sym typeface="Calibri"/>
            </a:endParaRPr>
          </a:p>
        </p:txBody>
      </p:sp>
      <p:sp>
        <p:nvSpPr>
          <p:cNvPr id="27" name="Google Shape;27;p3"/>
          <p:cNvSpPr txBox="1"/>
          <p:nvPr>
            <p:ph idx="1" type="body"/>
          </p:nvPr>
        </p:nvSpPr>
        <p:spPr>
          <a:xfrm>
            <a:off x="600075" y="2462270"/>
            <a:ext cx="4776900" cy="7221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28" name="Google Shape;28;p3"/>
          <p:cNvSpPr txBox="1"/>
          <p:nvPr>
            <p:ph idx="2" type="body"/>
          </p:nvPr>
        </p:nvSpPr>
        <p:spPr>
          <a:xfrm>
            <a:off x="600075" y="4037990"/>
            <a:ext cx="4776900" cy="700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29" name="Google Shape;29;p3"/>
          <p:cNvSpPr txBox="1"/>
          <p:nvPr>
            <p:ph idx="3" type="body"/>
          </p:nvPr>
        </p:nvSpPr>
        <p:spPr>
          <a:xfrm>
            <a:off x="607294" y="4788526"/>
            <a:ext cx="1619100" cy="15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lt1"/>
              </a:buClr>
              <a:buSzPts val="600"/>
              <a:buNone/>
              <a:defRPr b="0" i="0" sz="6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x3 with Caption">
  <p:cSld name="Content x3 with Caption">
    <p:spTree>
      <p:nvGrpSpPr>
        <p:cNvPr id="139" name="Shape 139"/>
        <p:cNvGrpSpPr/>
        <p:nvPr/>
      </p:nvGrpSpPr>
      <p:grpSpPr>
        <a:xfrm>
          <a:off x="0" y="0"/>
          <a:ext cx="0" cy="0"/>
          <a:chOff x="0" y="0"/>
          <a:chExt cx="0" cy="0"/>
        </a:xfrm>
      </p:grpSpPr>
      <p:sp>
        <p:nvSpPr>
          <p:cNvPr id="140" name="Google Shape;140;p21"/>
          <p:cNvSpPr txBox="1"/>
          <p:nvPr>
            <p:ph type="title"/>
          </p:nvPr>
        </p:nvSpPr>
        <p:spPr>
          <a:xfrm>
            <a:off x="629841" y="740569"/>
            <a:ext cx="2708400" cy="1200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1" name="Google Shape;141;p21"/>
          <p:cNvSpPr txBox="1"/>
          <p:nvPr>
            <p:ph idx="1" type="body"/>
          </p:nvPr>
        </p:nvSpPr>
        <p:spPr>
          <a:xfrm>
            <a:off x="3552939" y="740569"/>
            <a:ext cx="2569800" cy="3655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2" name="Google Shape;142;p21"/>
          <p:cNvSpPr txBox="1"/>
          <p:nvPr>
            <p:ph idx="2" type="body"/>
          </p:nvPr>
        </p:nvSpPr>
        <p:spPr>
          <a:xfrm>
            <a:off x="629841" y="2140027"/>
            <a:ext cx="2708400" cy="2262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3" name="Google Shape;143;p21"/>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4" name="Google Shape;144;p21"/>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1"/>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46" name="Google Shape;146;p21"/>
          <p:cNvSpPr txBox="1"/>
          <p:nvPr>
            <p:ph idx="3" type="body"/>
          </p:nvPr>
        </p:nvSpPr>
        <p:spPr>
          <a:xfrm>
            <a:off x="6337454" y="740569"/>
            <a:ext cx="2179200" cy="1721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7" name="Google Shape;147;p21"/>
          <p:cNvSpPr txBox="1"/>
          <p:nvPr>
            <p:ph idx="4" type="body"/>
          </p:nvPr>
        </p:nvSpPr>
        <p:spPr>
          <a:xfrm>
            <a:off x="6337454" y="2674030"/>
            <a:ext cx="2179200" cy="1721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8" name="Shape 148"/>
        <p:cNvGrpSpPr/>
        <p:nvPr/>
      </p:nvGrpSpPr>
      <p:grpSpPr>
        <a:xfrm>
          <a:off x="0" y="0"/>
          <a:ext cx="0" cy="0"/>
          <a:chOff x="0" y="0"/>
          <a:chExt cx="0" cy="0"/>
        </a:xfrm>
      </p:grpSpPr>
      <p:sp>
        <p:nvSpPr>
          <p:cNvPr id="149" name="Google Shape;149;p22"/>
          <p:cNvSpPr txBox="1"/>
          <p:nvPr>
            <p:ph idx="1" type="body"/>
          </p:nvPr>
        </p:nvSpPr>
        <p:spPr>
          <a:xfrm rot="5400000">
            <a:off x="3282750" y="-872101"/>
            <a:ext cx="2578500" cy="78867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22"/>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1" name="Google Shape;151;p22"/>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22"/>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2"/>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23"/>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6" name="Google Shape;156;p2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7" name="Google Shape;157;p23"/>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23"/>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9" name="Google Shape;159;p23"/>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0" name="Shape 160"/>
        <p:cNvGrpSpPr/>
        <p:nvPr/>
      </p:nvGrpSpPr>
      <p:grpSpPr>
        <a:xfrm>
          <a:off x="0" y="0"/>
          <a:ext cx="0" cy="0"/>
          <a:chOff x="0" y="0"/>
          <a:chExt cx="0" cy="0"/>
        </a:xfrm>
      </p:grpSpPr>
      <p:sp>
        <p:nvSpPr>
          <p:cNvPr id="161" name="Google Shape;161;p24"/>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0" i="0" sz="18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4"/>
          <p:cNvSpPr txBox="1"/>
          <p:nvPr>
            <p:ph idx="2"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0" i="0" sz="18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3" name="Google Shape;163;p24"/>
          <p:cNvSpPr txBox="1"/>
          <p:nvPr>
            <p:ph idx="3" type="body"/>
          </p:nvPr>
        </p:nvSpPr>
        <p:spPr>
          <a:xfrm>
            <a:off x="629842" y="1878806"/>
            <a:ext cx="3868200" cy="2431500"/>
          </a:xfrm>
          <a:prstGeom prst="rect">
            <a:avLst/>
          </a:prstGeom>
          <a:noFill/>
          <a:ln>
            <a:noFill/>
          </a:ln>
        </p:spPr>
        <p:txBody>
          <a:bodyPr anchorCtr="0" anchor="t" bIns="0" lIns="0" spcFirstLastPara="1" rIns="0" wrap="square" tIns="0">
            <a:noAutofit/>
          </a:bodyPr>
          <a:lstStyle>
            <a:lvl1pPr indent="-323850" lvl="0" marL="457200" algn="l">
              <a:lnSpc>
                <a:spcPct val="90000"/>
              </a:lnSpc>
              <a:spcBef>
                <a:spcPts val="800"/>
              </a:spcBef>
              <a:spcAft>
                <a:spcPts val="0"/>
              </a:spcAft>
              <a:buClr>
                <a:schemeClr val="dk1"/>
              </a:buClr>
              <a:buSzPts val="1500"/>
              <a:buChar char="•"/>
              <a:defRPr b="0" i="0" sz="15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64" name="Google Shape;164;p24"/>
          <p:cNvSpPr txBox="1"/>
          <p:nvPr>
            <p:ph idx="4" type="body"/>
          </p:nvPr>
        </p:nvSpPr>
        <p:spPr>
          <a:xfrm>
            <a:off x="4628964" y="1878806"/>
            <a:ext cx="3887700" cy="2431500"/>
          </a:xfrm>
          <a:prstGeom prst="rect">
            <a:avLst/>
          </a:prstGeom>
          <a:noFill/>
          <a:ln>
            <a:noFill/>
          </a:ln>
        </p:spPr>
        <p:txBody>
          <a:bodyPr anchorCtr="0" anchor="t" bIns="0" lIns="0" spcFirstLastPara="1" rIns="0" wrap="square" tIns="0">
            <a:noAutofit/>
          </a:bodyPr>
          <a:lstStyle>
            <a:lvl1pPr indent="-323850" lvl="0" marL="457200" algn="l">
              <a:lnSpc>
                <a:spcPct val="90000"/>
              </a:lnSpc>
              <a:spcBef>
                <a:spcPts val="800"/>
              </a:spcBef>
              <a:spcAft>
                <a:spcPts val="0"/>
              </a:spcAft>
              <a:buClr>
                <a:schemeClr val="dk1"/>
              </a:buClr>
              <a:buSzPts val="1500"/>
              <a:buChar char="•"/>
              <a:defRPr b="0" i="0" sz="15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65" name="Google Shape;165;p24"/>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6" name="Google Shape;166;p24"/>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7" name="Google Shape;167;p24"/>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24"/>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71" name="Google Shape;171;p2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72" name="Google Shape;172;p2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3" name="Shape 173"/>
        <p:cNvGrpSpPr/>
        <p:nvPr/>
      </p:nvGrpSpPr>
      <p:grpSpPr>
        <a:xfrm>
          <a:off x="0" y="0"/>
          <a:ext cx="0" cy="0"/>
          <a:chOff x="0" y="0"/>
          <a:chExt cx="0" cy="0"/>
        </a:xfrm>
      </p:grpSpPr>
      <p:sp>
        <p:nvSpPr>
          <p:cNvPr id="174" name="Google Shape;174;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5" name="Google Shape;175;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Header" showMasterSp="0">
  <p:cSld name="DIVIDER Header">
    <p:bg>
      <p:bgPr>
        <a:solidFill>
          <a:schemeClr val="accent1"/>
        </a:solidFill>
      </p:bgPr>
    </p:bg>
    <p:spTree>
      <p:nvGrpSpPr>
        <p:cNvPr id="30" name="Shape 30"/>
        <p:cNvGrpSpPr/>
        <p:nvPr/>
      </p:nvGrpSpPr>
      <p:grpSpPr>
        <a:xfrm>
          <a:off x="0" y="0"/>
          <a:ext cx="0" cy="0"/>
          <a:chOff x="0" y="0"/>
          <a:chExt cx="0" cy="0"/>
        </a:xfrm>
      </p:grpSpPr>
      <p:sp>
        <p:nvSpPr>
          <p:cNvPr id="31" name="Google Shape;31;p4"/>
          <p:cNvSpPr txBox="1"/>
          <p:nvPr>
            <p:ph type="title"/>
          </p:nvPr>
        </p:nvSpPr>
        <p:spPr>
          <a:xfrm>
            <a:off x="623888" y="771782"/>
            <a:ext cx="7886700" cy="2139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700"/>
              <a:buFont typeface="Spectral"/>
              <a:buNone/>
              <a:defRPr b="1" i="0" sz="2700" u="none" cap="none" strike="noStrike">
                <a:solidFill>
                  <a:schemeClr val="lt1"/>
                </a:solidFill>
                <a:latin typeface="Spectral"/>
                <a:ea typeface="Spectral"/>
                <a:cs typeface="Spectral"/>
                <a:sym typeface="Spectr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32" name="Google Shape;32;p4"/>
          <p:cNvPicPr preferRelativeResize="0"/>
          <p:nvPr/>
        </p:nvPicPr>
        <p:blipFill rotWithShape="1">
          <a:blip r:embed="rId2">
            <a:alphaModFix/>
          </a:blip>
          <a:srcRect b="0" l="0" r="0" t="0"/>
          <a:stretch/>
        </p:blipFill>
        <p:spPr>
          <a:xfrm>
            <a:off x="269231" y="4509000"/>
            <a:ext cx="1204201" cy="3925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_x2col_bg">
  <p:cSld name="Title and Content _x2col_bg">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5"/>
          <p:cNvSpPr txBox="1"/>
          <p:nvPr>
            <p:ph idx="1" type="body"/>
          </p:nvPr>
        </p:nvSpPr>
        <p:spPr>
          <a:xfrm>
            <a:off x="621000" y="1782000"/>
            <a:ext cx="7886700" cy="2579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35" name="Google Shape;35;p5"/>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36" name="Google Shape;36;p5"/>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7" name="Google Shape;37;p5"/>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_x2col">
  <p:cSld name="Title and Content _x2col">
    <p:bg>
      <p:bgPr>
        <a:solidFill>
          <a:schemeClr val="lt1"/>
        </a:solidFill>
      </p:bgPr>
    </p:bg>
    <p:spTree>
      <p:nvGrpSpPr>
        <p:cNvPr id="39" name="Shape 39"/>
        <p:cNvGrpSpPr/>
        <p:nvPr/>
      </p:nvGrpSpPr>
      <p:grpSpPr>
        <a:xfrm>
          <a:off x="0" y="0"/>
          <a:ext cx="0" cy="0"/>
          <a:chOff x="0" y="0"/>
          <a:chExt cx="0" cy="0"/>
        </a:xfrm>
      </p:grpSpPr>
      <p:sp>
        <p:nvSpPr>
          <p:cNvPr id="40" name="Google Shape;40;p6"/>
          <p:cNvSpPr txBox="1"/>
          <p:nvPr>
            <p:ph idx="1" type="body"/>
          </p:nvPr>
        </p:nvSpPr>
        <p:spPr>
          <a:xfrm>
            <a:off x="621000" y="1782000"/>
            <a:ext cx="7886700" cy="2579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41" name="Google Shape;41;p6"/>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42" name="Google Shape;42;p6"/>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3" name="Google Shape;43;p6"/>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6"/>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7"/>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7"/>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7"/>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49" name="Google Shape;49;p7"/>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IFICANT POINT" showMasterSp="0">
  <p:cSld name="SIGNIFICANT POINT">
    <p:spTree>
      <p:nvGrpSpPr>
        <p:cNvPr id="50" name="Shape 50"/>
        <p:cNvGrpSpPr/>
        <p:nvPr/>
      </p:nvGrpSpPr>
      <p:grpSpPr>
        <a:xfrm>
          <a:off x="0" y="0"/>
          <a:ext cx="0" cy="0"/>
          <a:chOff x="0" y="0"/>
          <a:chExt cx="0" cy="0"/>
        </a:xfrm>
      </p:grpSpPr>
      <p:sp>
        <p:nvSpPr>
          <p:cNvPr id="51" name="Google Shape;51;p8"/>
          <p:cNvSpPr txBox="1"/>
          <p:nvPr>
            <p:ph idx="1" type="body"/>
          </p:nvPr>
        </p:nvSpPr>
        <p:spPr>
          <a:xfrm>
            <a:off x="1809520" y="1578167"/>
            <a:ext cx="4065300" cy="233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accent1"/>
              </a:buClr>
              <a:buSzPts val="2700"/>
              <a:buNone/>
              <a:defRPr b="1" i="0" sz="2700">
                <a:solidFill>
                  <a:schemeClr val="accent1"/>
                </a:solidFill>
                <a:latin typeface="Spectral"/>
                <a:ea typeface="Spectral"/>
                <a:cs typeface="Spectral"/>
                <a:sym typeface="Spectral"/>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52" name="Shape 52"/>
        <p:cNvGrpSpPr/>
        <p:nvPr/>
      </p:nvGrpSpPr>
      <p:grpSpPr>
        <a:xfrm>
          <a:off x="0" y="0"/>
          <a:ext cx="0" cy="0"/>
          <a:chOff x="0" y="0"/>
          <a:chExt cx="0" cy="0"/>
        </a:xfrm>
      </p:grpSpPr>
      <p:sp>
        <p:nvSpPr>
          <p:cNvPr id="53" name="Google Shape;53;p9"/>
          <p:cNvSpPr txBox="1"/>
          <p:nvPr>
            <p:ph idx="1" type="body"/>
          </p:nvPr>
        </p:nvSpPr>
        <p:spPr>
          <a:xfrm>
            <a:off x="1746504" y="1848102"/>
            <a:ext cx="5651100" cy="3324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1800"/>
              <a:buNone/>
              <a:defRPr b="0" i="1" sz="1800">
                <a:latin typeface="Spectral"/>
                <a:ea typeface="Spectral"/>
                <a:cs typeface="Spectral"/>
                <a:sym typeface="Spectral"/>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54" name="Google Shape;54;p9"/>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55" name="Google Shape;55;p9"/>
          <p:cNvSpPr txBox="1"/>
          <p:nvPr>
            <p:ph idx="2" type="body"/>
          </p:nvPr>
        </p:nvSpPr>
        <p:spPr>
          <a:xfrm>
            <a:off x="1746504" y="3421751"/>
            <a:ext cx="5760600" cy="155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accent1"/>
              </a:buClr>
              <a:buSzPts val="900"/>
              <a:buNone/>
              <a:defRPr b="1" i="0" sz="900">
                <a:solidFill>
                  <a:schemeClr val="accen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56" name="Google Shape;56;p9"/>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7" name="Google Shape;57;p9"/>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9"/>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9" name="Shape 59"/>
        <p:cNvGrpSpPr/>
        <p:nvPr/>
      </p:nvGrpSpPr>
      <p:grpSpPr>
        <a:xfrm>
          <a:off x="0" y="0"/>
          <a:ext cx="0" cy="0"/>
          <a:chOff x="0" y="0"/>
          <a:chExt cx="0" cy="0"/>
        </a:xfrm>
      </p:grpSpPr>
      <p:sp>
        <p:nvSpPr>
          <p:cNvPr id="60" name="Google Shape;60;p10"/>
          <p:cNvSpPr/>
          <p:nvPr/>
        </p:nvSpPr>
        <p:spPr>
          <a:xfrm>
            <a:off x="640080" y="1856232"/>
            <a:ext cx="2212800" cy="2395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 name="Google Shape;61;p10"/>
          <p:cNvSpPr txBox="1"/>
          <p:nvPr>
            <p:ph idx="1" type="body"/>
          </p:nvPr>
        </p:nvSpPr>
        <p:spPr>
          <a:xfrm>
            <a:off x="864108" y="2057400"/>
            <a:ext cx="1764900" cy="393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2" name="Google Shape;62;p10"/>
          <p:cNvSpPr txBox="1"/>
          <p:nvPr>
            <p:ph idx="2" type="body"/>
          </p:nvPr>
        </p:nvSpPr>
        <p:spPr>
          <a:xfrm>
            <a:off x="864108" y="2642616"/>
            <a:ext cx="1764900" cy="1380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3" name="Google Shape;63;p10"/>
          <p:cNvSpPr/>
          <p:nvPr/>
        </p:nvSpPr>
        <p:spPr>
          <a:xfrm>
            <a:off x="3483864" y="1856232"/>
            <a:ext cx="2212800" cy="2395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Calibri"/>
              <a:ea typeface="Calibri"/>
              <a:cs typeface="Calibri"/>
              <a:sym typeface="Calibri"/>
            </a:endParaRPr>
          </a:p>
        </p:txBody>
      </p:sp>
      <p:sp>
        <p:nvSpPr>
          <p:cNvPr id="64" name="Google Shape;64;p10"/>
          <p:cNvSpPr txBox="1"/>
          <p:nvPr>
            <p:ph idx="3" type="body"/>
          </p:nvPr>
        </p:nvSpPr>
        <p:spPr>
          <a:xfrm>
            <a:off x="3707892" y="2057400"/>
            <a:ext cx="1764900" cy="393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5" name="Google Shape;65;p10"/>
          <p:cNvSpPr txBox="1"/>
          <p:nvPr>
            <p:ph idx="4" type="body"/>
          </p:nvPr>
        </p:nvSpPr>
        <p:spPr>
          <a:xfrm>
            <a:off x="3707892" y="2642616"/>
            <a:ext cx="1764900" cy="1380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6" name="Google Shape;66;p10"/>
          <p:cNvSpPr/>
          <p:nvPr/>
        </p:nvSpPr>
        <p:spPr>
          <a:xfrm>
            <a:off x="6318504" y="1856232"/>
            <a:ext cx="2212800" cy="23958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 name="Google Shape;67;p10"/>
          <p:cNvSpPr txBox="1"/>
          <p:nvPr>
            <p:ph idx="5" type="body"/>
          </p:nvPr>
        </p:nvSpPr>
        <p:spPr>
          <a:xfrm>
            <a:off x="6542532" y="2057400"/>
            <a:ext cx="1764900" cy="3933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8" name="Google Shape;68;p10"/>
          <p:cNvSpPr txBox="1"/>
          <p:nvPr>
            <p:ph idx="6" type="body"/>
          </p:nvPr>
        </p:nvSpPr>
        <p:spPr>
          <a:xfrm>
            <a:off x="6542532" y="2642616"/>
            <a:ext cx="1764900" cy="13806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69" name="Google Shape;69;p10"/>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70" name="Google Shape;70;p10"/>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0"/>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0"/>
          <p:cNvSpPr txBox="1"/>
          <p:nvPr>
            <p:ph type="title"/>
          </p:nvPr>
        </p:nvSpPr>
        <p:spPr>
          <a:xfrm>
            <a:off x="628650" y="623700"/>
            <a:ext cx="7886700" cy="847800"/>
          </a:xfrm>
          <a:prstGeom prst="rect">
            <a:avLst/>
          </a:prstGeom>
          <a:noFill/>
          <a:ln>
            <a:noFill/>
          </a:ln>
        </p:spPr>
        <p:txBody>
          <a:bodyPr anchorCtr="0" anchor="t" bIns="34275" lIns="0" spcFirstLastPara="1" rIns="0" wrap="square" tIns="0">
            <a:noAutofit/>
          </a:bodyPr>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628650" y="1781999"/>
            <a:ext cx="7886700" cy="257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dk2"/>
                </a:solidFill>
                <a:latin typeface="Calibri"/>
                <a:ea typeface="Calibri"/>
                <a:cs typeface="Calibri"/>
                <a:sym typeface="Calibri"/>
              </a:defRPr>
            </a:lvl1pPr>
            <a:lvl2pPr indent="0" lvl="1" marL="0" marR="0" rtl="0" algn="r">
              <a:spcBef>
                <a:spcPts val="0"/>
              </a:spcBef>
              <a:buNone/>
              <a:defRPr b="0" i="0" sz="900" u="none" cap="none" strike="noStrike">
                <a:solidFill>
                  <a:schemeClr val="dk2"/>
                </a:solidFill>
                <a:latin typeface="Calibri"/>
                <a:ea typeface="Calibri"/>
                <a:cs typeface="Calibri"/>
                <a:sym typeface="Calibri"/>
              </a:defRPr>
            </a:lvl2pPr>
            <a:lvl3pPr indent="0" lvl="2" marL="0" marR="0" rtl="0" algn="r">
              <a:spcBef>
                <a:spcPts val="0"/>
              </a:spcBef>
              <a:buNone/>
              <a:defRPr b="0" i="0" sz="900" u="none" cap="none" strike="noStrike">
                <a:solidFill>
                  <a:schemeClr val="dk2"/>
                </a:solidFill>
                <a:latin typeface="Calibri"/>
                <a:ea typeface="Calibri"/>
                <a:cs typeface="Calibri"/>
                <a:sym typeface="Calibri"/>
              </a:defRPr>
            </a:lvl3pPr>
            <a:lvl4pPr indent="0" lvl="3" marL="0" marR="0" rtl="0" algn="r">
              <a:spcBef>
                <a:spcPts val="0"/>
              </a:spcBef>
              <a:buNone/>
              <a:defRPr b="0" i="0" sz="900" u="none" cap="none" strike="noStrike">
                <a:solidFill>
                  <a:schemeClr val="dk2"/>
                </a:solidFill>
                <a:latin typeface="Calibri"/>
                <a:ea typeface="Calibri"/>
                <a:cs typeface="Calibri"/>
                <a:sym typeface="Calibri"/>
              </a:defRPr>
            </a:lvl4pPr>
            <a:lvl5pPr indent="0" lvl="4" marL="0" marR="0" rtl="0" algn="r">
              <a:spcBef>
                <a:spcPts val="0"/>
              </a:spcBef>
              <a:buNone/>
              <a:defRPr b="0" i="0" sz="900" u="none" cap="none" strike="noStrike">
                <a:solidFill>
                  <a:schemeClr val="dk2"/>
                </a:solidFill>
                <a:latin typeface="Calibri"/>
                <a:ea typeface="Calibri"/>
                <a:cs typeface="Calibri"/>
                <a:sym typeface="Calibri"/>
              </a:defRPr>
            </a:lvl5pPr>
            <a:lvl6pPr indent="0" lvl="5" marL="0" marR="0" rtl="0" algn="r">
              <a:spcBef>
                <a:spcPts val="0"/>
              </a:spcBef>
              <a:buNone/>
              <a:defRPr b="0" i="0" sz="900" u="none" cap="none" strike="noStrike">
                <a:solidFill>
                  <a:schemeClr val="dk2"/>
                </a:solidFill>
                <a:latin typeface="Calibri"/>
                <a:ea typeface="Calibri"/>
                <a:cs typeface="Calibri"/>
                <a:sym typeface="Calibri"/>
              </a:defRPr>
            </a:lvl6pPr>
            <a:lvl7pPr indent="0" lvl="6" marL="0" marR="0" rtl="0" algn="r">
              <a:spcBef>
                <a:spcPts val="0"/>
              </a:spcBef>
              <a:buNone/>
              <a:defRPr b="0" i="0" sz="900" u="none" cap="none" strike="noStrike">
                <a:solidFill>
                  <a:schemeClr val="dk2"/>
                </a:solidFill>
                <a:latin typeface="Calibri"/>
                <a:ea typeface="Calibri"/>
                <a:cs typeface="Calibri"/>
                <a:sym typeface="Calibri"/>
              </a:defRPr>
            </a:lvl7pPr>
            <a:lvl8pPr indent="0" lvl="7" marL="0" marR="0" rtl="0" algn="r">
              <a:spcBef>
                <a:spcPts val="0"/>
              </a:spcBef>
              <a:buNone/>
              <a:defRPr b="0" i="0" sz="900" u="none" cap="none" strike="noStrike">
                <a:solidFill>
                  <a:schemeClr val="dk2"/>
                </a:solidFill>
                <a:latin typeface="Calibri"/>
                <a:ea typeface="Calibri"/>
                <a:cs typeface="Calibri"/>
                <a:sym typeface="Calibri"/>
              </a:defRPr>
            </a:lvl8pPr>
            <a:lvl9pPr indent="0" lvl="8" marL="0" marR="0" rtl="0" algn="r">
              <a:spcBef>
                <a:spcPts val="0"/>
              </a:spcBef>
              <a:buNone/>
              <a:defRPr b="0" i="0" sz="9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3" name="Google Shape;13;p1"/>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pic>
        <p:nvPicPr>
          <p:cNvPr id="14" name="Google Shape;14;p1"/>
          <p:cNvPicPr preferRelativeResize="0"/>
          <p:nvPr/>
        </p:nvPicPr>
        <p:blipFill rotWithShape="1">
          <a:blip r:embed="rId1">
            <a:alphaModFix/>
          </a:blip>
          <a:srcRect b="0" l="0" r="0" t="0"/>
          <a:stretch/>
        </p:blipFill>
        <p:spPr>
          <a:xfrm>
            <a:off x="270000" y="4509655"/>
            <a:ext cx="1204799" cy="3945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mailto:iona@morebrains.coop" TargetMode="External"/><Relationship Id="rId4" Type="http://schemas.openxmlformats.org/officeDocument/2006/relationships/hyperlink" Target="mailto:natasha.simons@ardc.edu.au" TargetMode="External"/><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gif"/><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hyperlink" Target="https://ror.org/00rqy9422" TargetMode="External"/><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hyperlink" Target="mailto:j.smith@uq.edu.au" TargetMode="External"/><Relationship Id="rId8" Type="http://schemas.openxmlformats.org/officeDocument/2006/relationships/hyperlink" Target="http://orcid.org/0000-0002-3843" TargetMode="External"/><Relationship Id="rId11" Type="http://schemas.openxmlformats.org/officeDocument/2006/relationships/image" Target="../media/image8.png"/><Relationship Id="rId10" Type="http://schemas.openxmlformats.org/officeDocument/2006/relationships/hyperlink" Target="https://ror.org/03b94tp0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ctrTitle"/>
          </p:nvPr>
        </p:nvSpPr>
        <p:spPr>
          <a:xfrm>
            <a:off x="600075" y="1245761"/>
            <a:ext cx="4772100" cy="11967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lang="en-AU" sz="2900">
                <a:solidFill>
                  <a:srgbClr val="FFFFFF"/>
                </a:solidFill>
                <a:latin typeface="Arial"/>
                <a:ea typeface="Arial"/>
                <a:cs typeface="Arial"/>
                <a:sym typeface="Arial"/>
              </a:rPr>
              <a:t>Research projects: </a:t>
            </a:r>
            <a:endParaRPr sz="29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AU" sz="2500">
                <a:solidFill>
                  <a:srgbClr val="FFFFFF"/>
                </a:solidFill>
                <a:latin typeface="Arial"/>
                <a:ea typeface="Arial"/>
                <a:cs typeface="Arial"/>
                <a:sym typeface="Arial"/>
              </a:rPr>
              <a:t>the fulcrum of the research world</a:t>
            </a:r>
            <a:endParaRPr sz="7400">
              <a:solidFill>
                <a:srgbClr val="FFFFFF"/>
              </a:solidFill>
            </a:endParaRPr>
          </a:p>
        </p:txBody>
      </p:sp>
      <p:sp>
        <p:nvSpPr>
          <p:cNvPr id="182" name="Google Shape;182;p27"/>
          <p:cNvSpPr txBox="1"/>
          <p:nvPr>
            <p:ph idx="1" type="body"/>
          </p:nvPr>
        </p:nvSpPr>
        <p:spPr>
          <a:xfrm>
            <a:off x="600075" y="2462270"/>
            <a:ext cx="4776900" cy="722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1500"/>
              <a:buNone/>
            </a:pPr>
            <a:r>
              <a:rPr lang="en-AU" sz="2000"/>
              <a:t>PIDapalooza 2021</a:t>
            </a:r>
            <a:endParaRPr sz="2000"/>
          </a:p>
        </p:txBody>
      </p:sp>
      <p:sp>
        <p:nvSpPr>
          <p:cNvPr id="183" name="Google Shape;183;p27"/>
          <p:cNvSpPr txBox="1"/>
          <p:nvPr>
            <p:ph idx="2" type="body"/>
          </p:nvPr>
        </p:nvSpPr>
        <p:spPr>
          <a:xfrm>
            <a:off x="600075" y="4037990"/>
            <a:ext cx="4776900" cy="70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1400"/>
              <a:buNone/>
            </a:pPr>
            <a:r>
              <a:rPr lang="en-AU" sz="2000"/>
              <a:t>Natasha Simons (ARDC) &amp; </a:t>
            </a:r>
            <a:endParaRPr sz="2000"/>
          </a:p>
          <a:p>
            <a:pPr indent="0" lvl="0" marL="0" rtl="0" algn="l">
              <a:lnSpc>
                <a:spcPct val="90000"/>
              </a:lnSpc>
              <a:spcBef>
                <a:spcPts val="0"/>
              </a:spcBef>
              <a:spcAft>
                <a:spcPts val="0"/>
              </a:spcAft>
              <a:buClr>
                <a:schemeClr val="lt1"/>
              </a:buClr>
              <a:buSzPts val="1400"/>
              <a:buNone/>
            </a:pPr>
            <a:r>
              <a:rPr lang="en-AU" sz="2000"/>
              <a:t>Fiona Murphy (More Brains Cooperative)</a:t>
            </a:r>
            <a:endParaRPr sz="2000"/>
          </a:p>
        </p:txBody>
      </p:sp>
      <p:pic>
        <p:nvPicPr>
          <p:cNvPr id="184" name="Google Shape;184;p27"/>
          <p:cNvPicPr preferRelativeResize="0"/>
          <p:nvPr/>
        </p:nvPicPr>
        <p:blipFill>
          <a:blip r:embed="rId3">
            <a:alphaModFix/>
          </a:blip>
          <a:stretch>
            <a:fillRect/>
          </a:stretch>
        </p:blipFill>
        <p:spPr>
          <a:xfrm>
            <a:off x="7420891" y="3830416"/>
            <a:ext cx="1114325" cy="389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txBox="1"/>
          <p:nvPr>
            <p:ph idx="1" type="body"/>
          </p:nvPr>
        </p:nvSpPr>
        <p:spPr>
          <a:xfrm>
            <a:off x="628650" y="1124275"/>
            <a:ext cx="7988700" cy="3084900"/>
          </a:xfrm>
          <a:prstGeom prst="rect">
            <a:avLst/>
          </a:prstGeom>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AU" sz="2100"/>
              <a:t>Goal: </a:t>
            </a:r>
            <a:r>
              <a:rPr lang="en-AU" sz="2100"/>
              <a:t>Internationalise and grow RAiD</a:t>
            </a:r>
            <a:endParaRPr sz="2100"/>
          </a:p>
          <a:p>
            <a:pPr indent="0" lvl="0" marL="0" rtl="0" algn="l">
              <a:lnSpc>
                <a:spcPct val="90000"/>
              </a:lnSpc>
              <a:spcBef>
                <a:spcPts val="800"/>
              </a:spcBef>
              <a:spcAft>
                <a:spcPts val="0"/>
              </a:spcAft>
              <a:buNone/>
            </a:pPr>
            <a:r>
              <a:t/>
            </a:r>
            <a:endParaRPr sz="2100"/>
          </a:p>
          <a:p>
            <a:pPr indent="-361950" lvl="0" marL="457200" rtl="0" algn="l">
              <a:lnSpc>
                <a:spcPct val="90000"/>
              </a:lnSpc>
              <a:spcBef>
                <a:spcPts val="800"/>
              </a:spcBef>
              <a:spcAft>
                <a:spcPts val="0"/>
              </a:spcAft>
              <a:buSzPts val="2100"/>
              <a:buChar char="•"/>
            </a:pPr>
            <a:r>
              <a:rPr lang="en-AU" sz="2100"/>
              <a:t>Complete RAiD expansion project - More Brains Cooperative (March 2021)</a:t>
            </a:r>
            <a:endParaRPr sz="2100"/>
          </a:p>
          <a:p>
            <a:pPr indent="-361950" lvl="0" marL="457200" rtl="0" algn="l">
              <a:lnSpc>
                <a:spcPct val="90000"/>
              </a:lnSpc>
              <a:spcBef>
                <a:spcPts val="0"/>
              </a:spcBef>
              <a:spcAft>
                <a:spcPts val="0"/>
              </a:spcAft>
              <a:buSzPts val="2100"/>
              <a:buChar char="•"/>
            </a:pPr>
            <a:r>
              <a:rPr lang="en-AU" sz="2100"/>
              <a:t>Complete RAiD ISO standard certification (May 2021)</a:t>
            </a:r>
            <a:endParaRPr sz="2100"/>
          </a:p>
          <a:p>
            <a:pPr indent="-361950" lvl="0" marL="457200" rtl="0" algn="l">
              <a:lnSpc>
                <a:spcPct val="90000"/>
              </a:lnSpc>
              <a:spcBef>
                <a:spcPts val="0"/>
              </a:spcBef>
              <a:spcAft>
                <a:spcPts val="0"/>
              </a:spcAft>
              <a:buSzPts val="2100"/>
              <a:buChar char="•"/>
            </a:pPr>
            <a:r>
              <a:rPr lang="en-AU" sz="2100"/>
              <a:t>Further develop RAiD technical architecture and features to enable adoption at scale</a:t>
            </a:r>
            <a:endParaRPr sz="2100"/>
          </a:p>
          <a:p>
            <a:pPr indent="-361950" lvl="0" marL="457200" rtl="0" algn="l">
              <a:lnSpc>
                <a:spcPct val="90000"/>
              </a:lnSpc>
              <a:spcBef>
                <a:spcPts val="0"/>
              </a:spcBef>
              <a:spcAft>
                <a:spcPts val="0"/>
              </a:spcAft>
              <a:buSzPts val="2100"/>
              <a:buChar char="•"/>
            </a:pPr>
            <a:r>
              <a:rPr lang="en-AU" sz="2100"/>
              <a:t>Work with the global community to develop a governance framework that can underpin broad usage and long term sustainability </a:t>
            </a:r>
            <a:endParaRPr sz="2100"/>
          </a:p>
          <a:p>
            <a:pPr indent="0" lvl="0" marL="0" rtl="0" algn="l">
              <a:lnSpc>
                <a:spcPct val="90000"/>
              </a:lnSpc>
              <a:spcBef>
                <a:spcPts val="800"/>
              </a:spcBef>
              <a:spcAft>
                <a:spcPts val="0"/>
              </a:spcAft>
              <a:buNone/>
            </a:pPr>
            <a:r>
              <a:t/>
            </a:r>
            <a:endParaRPr sz="2100"/>
          </a:p>
          <a:p>
            <a:pPr indent="0" lvl="0" marL="1828800" rtl="0" algn="l">
              <a:lnSpc>
                <a:spcPct val="90000"/>
              </a:lnSpc>
              <a:spcBef>
                <a:spcPts val="800"/>
              </a:spcBef>
              <a:spcAft>
                <a:spcPts val="0"/>
              </a:spcAft>
              <a:buNone/>
            </a:pPr>
            <a:r>
              <a:t/>
            </a:r>
            <a:endParaRPr sz="2100"/>
          </a:p>
          <a:p>
            <a:pPr indent="0" lvl="0" marL="0" rtl="0" algn="l">
              <a:lnSpc>
                <a:spcPct val="90000"/>
              </a:lnSpc>
              <a:spcBef>
                <a:spcPts val="800"/>
              </a:spcBef>
              <a:spcAft>
                <a:spcPts val="0"/>
              </a:spcAft>
              <a:buNone/>
            </a:pPr>
            <a:r>
              <a:t/>
            </a:r>
            <a:endParaRPr sz="2100"/>
          </a:p>
        </p:txBody>
      </p:sp>
      <p:sp>
        <p:nvSpPr>
          <p:cNvPr id="325" name="Google Shape;325;p36"/>
          <p:cNvSpPr txBox="1"/>
          <p:nvPr>
            <p:ph idx="12" type="sldNum"/>
          </p:nvPr>
        </p:nvSpPr>
        <p:spPr>
          <a:xfrm>
            <a:off x="7685194" y="4767263"/>
            <a:ext cx="13212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
        <p:nvSpPr>
          <p:cNvPr id="326" name="Google Shape;326;p36"/>
          <p:cNvSpPr txBox="1"/>
          <p:nvPr>
            <p:ph type="title"/>
          </p:nvPr>
        </p:nvSpPr>
        <p:spPr>
          <a:xfrm>
            <a:off x="628650" y="6237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AU"/>
              <a:t>What is the RAiD Roadmap for 2021 &amp; beyond?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txBox="1"/>
          <p:nvPr>
            <p:ph idx="1" type="body"/>
          </p:nvPr>
        </p:nvSpPr>
        <p:spPr>
          <a:xfrm>
            <a:off x="600075" y="2495100"/>
            <a:ext cx="6873300" cy="1140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Clr>
                <a:schemeClr val="lt1"/>
              </a:buClr>
              <a:buSzPts val="1100"/>
              <a:buNone/>
            </a:pPr>
            <a:r>
              <a:rPr lang="en-AU"/>
              <a:t>Fiona Murphy				Natasha Simons	</a:t>
            </a:r>
            <a:endParaRPr/>
          </a:p>
          <a:p>
            <a:pPr indent="0" lvl="0" marL="0" rtl="0" algn="l">
              <a:lnSpc>
                <a:spcPct val="90000"/>
              </a:lnSpc>
              <a:spcBef>
                <a:spcPts val="800"/>
              </a:spcBef>
              <a:spcAft>
                <a:spcPts val="0"/>
              </a:spcAft>
              <a:buClr>
                <a:schemeClr val="lt1"/>
              </a:buClr>
              <a:buSzPts val="1100"/>
              <a:buNone/>
            </a:pPr>
            <a:r>
              <a:rPr lang="en-AU"/>
              <a:t>Co-founder, Partnerships/Community	Associate Director, Data and Services</a:t>
            </a:r>
            <a:endParaRPr/>
          </a:p>
          <a:p>
            <a:pPr indent="0" lvl="0" marL="0" rtl="0" algn="l">
              <a:lnSpc>
                <a:spcPct val="90000"/>
              </a:lnSpc>
              <a:spcBef>
                <a:spcPts val="800"/>
              </a:spcBef>
              <a:spcAft>
                <a:spcPts val="0"/>
              </a:spcAft>
              <a:buClr>
                <a:schemeClr val="lt1"/>
              </a:buClr>
              <a:buSzPts val="1100"/>
              <a:buNone/>
            </a:pPr>
            <a:r>
              <a:rPr lang="en-AU"/>
              <a:t>More Brains Cooperative		ARDC Brisbane		</a:t>
            </a:r>
            <a:r>
              <a:rPr lang="en-AU"/>
              <a:t>					</a:t>
            </a:r>
            <a:endParaRPr/>
          </a:p>
          <a:p>
            <a:pPr indent="0" lvl="0" marL="0" rtl="0" algn="l">
              <a:lnSpc>
                <a:spcPct val="90000"/>
              </a:lnSpc>
              <a:spcBef>
                <a:spcPts val="800"/>
              </a:spcBef>
              <a:spcAft>
                <a:spcPts val="0"/>
              </a:spcAft>
              <a:buClr>
                <a:schemeClr val="lt1"/>
              </a:buClr>
              <a:buSzPts val="1100"/>
              <a:buNone/>
            </a:pPr>
            <a:r>
              <a:rPr lang="en-AU" u="sng"/>
              <a:t>fi</a:t>
            </a:r>
            <a:r>
              <a:rPr lang="en-AU" u="sng">
                <a:hlinkClick r:id="rId3"/>
              </a:rPr>
              <a:t>ona@morebrains.coop</a:t>
            </a:r>
            <a:r>
              <a:rPr lang="en-AU"/>
              <a:t>                             </a:t>
            </a:r>
            <a:r>
              <a:rPr lang="en-AU" u="sng">
                <a:solidFill>
                  <a:srgbClr val="FFFFFF"/>
                </a:solidFill>
                <a:hlinkClick r:id="rId4">
                  <a:extLst>
                    <a:ext uri="{A12FA001-AC4F-418D-AE19-62706E023703}">
                      <ahyp:hlinkClr val="tx"/>
                    </a:ext>
                  </a:extLst>
                </a:hlinkClick>
              </a:rPr>
              <a:t>natasha.simons@ardc.edu.au</a:t>
            </a:r>
            <a:r>
              <a:rPr lang="en-AU">
                <a:solidFill>
                  <a:srgbClr val="FFFFFF"/>
                </a:solidFill>
              </a:rPr>
              <a:t> </a:t>
            </a:r>
            <a:endParaRPr>
              <a:solidFill>
                <a:srgbClr val="FFFFFF"/>
              </a:solidFill>
            </a:endParaRPr>
          </a:p>
          <a:p>
            <a:pPr indent="0" lvl="0" marL="0" rtl="0" algn="l">
              <a:lnSpc>
                <a:spcPct val="90000"/>
              </a:lnSpc>
              <a:spcBef>
                <a:spcPts val="800"/>
              </a:spcBef>
              <a:spcAft>
                <a:spcPts val="0"/>
              </a:spcAft>
              <a:buClr>
                <a:schemeClr val="lt1"/>
              </a:buClr>
              <a:buSzPts val="1100"/>
              <a:buNone/>
            </a:pPr>
            <a:r>
              <a:t/>
            </a:r>
            <a:endParaRPr/>
          </a:p>
          <a:p>
            <a:pPr indent="0" lvl="0" marL="0" rtl="0" algn="l">
              <a:lnSpc>
                <a:spcPct val="90000"/>
              </a:lnSpc>
              <a:spcBef>
                <a:spcPts val="800"/>
              </a:spcBef>
              <a:spcAft>
                <a:spcPts val="0"/>
              </a:spcAft>
              <a:buClr>
                <a:schemeClr val="lt1"/>
              </a:buClr>
              <a:buSzPts val="1100"/>
              <a:buNone/>
            </a:pPr>
            <a:r>
              <a:t/>
            </a:r>
            <a:endParaRPr/>
          </a:p>
        </p:txBody>
      </p:sp>
      <p:pic>
        <p:nvPicPr>
          <p:cNvPr id="332" name="Google Shape;332;p37"/>
          <p:cNvPicPr preferRelativeResize="0"/>
          <p:nvPr/>
        </p:nvPicPr>
        <p:blipFill>
          <a:blip r:embed="rId5">
            <a:alphaModFix/>
          </a:blip>
          <a:stretch>
            <a:fillRect/>
          </a:stretch>
        </p:blipFill>
        <p:spPr>
          <a:xfrm>
            <a:off x="5814575" y="1784050"/>
            <a:ext cx="2920400" cy="219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AU"/>
              <a:t>‹#›</a:t>
            </a:fld>
            <a:endParaRPr/>
          </a:p>
        </p:txBody>
      </p:sp>
      <p:sp>
        <p:nvSpPr>
          <p:cNvPr id="190" name="Google Shape;190;p28"/>
          <p:cNvSpPr txBox="1"/>
          <p:nvPr>
            <p:ph type="title"/>
          </p:nvPr>
        </p:nvSpPr>
        <p:spPr>
          <a:xfrm>
            <a:off x="419975" y="365925"/>
            <a:ext cx="7886700" cy="847800"/>
          </a:xfrm>
          <a:prstGeom prst="rect">
            <a:avLst/>
          </a:prstGeom>
          <a:noFill/>
          <a:ln>
            <a:noFill/>
          </a:ln>
        </p:spPr>
        <p:txBody>
          <a:bodyPr anchorCtr="0" anchor="t" bIns="34275" lIns="0" spcFirstLastPara="1" rIns="0" wrap="square" tIns="0">
            <a:noAutofit/>
          </a:bodyPr>
          <a:lstStyle/>
          <a:p>
            <a:pPr indent="0" lvl="0" marL="0" rtl="0" algn="l">
              <a:lnSpc>
                <a:spcPct val="90000"/>
              </a:lnSpc>
              <a:spcBef>
                <a:spcPts val="0"/>
              </a:spcBef>
              <a:spcAft>
                <a:spcPts val="0"/>
              </a:spcAft>
              <a:buClr>
                <a:schemeClr val="accent1"/>
              </a:buClr>
              <a:buSzPts val="2700"/>
              <a:buFont typeface="Calibri"/>
              <a:buNone/>
            </a:pPr>
            <a:r>
              <a:rPr lang="en-AU"/>
              <a:t>“Research projects: the fulcrum of the research world”</a:t>
            </a:r>
            <a:endParaRPr/>
          </a:p>
        </p:txBody>
      </p:sp>
      <p:sp>
        <p:nvSpPr>
          <p:cNvPr id="191" name="Google Shape;191;p28"/>
          <p:cNvSpPr txBox="1"/>
          <p:nvPr/>
        </p:nvSpPr>
        <p:spPr>
          <a:xfrm>
            <a:off x="7312475" y="2092075"/>
            <a:ext cx="121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a:latin typeface="Calibri"/>
                <a:ea typeface="Calibri"/>
                <a:cs typeface="Calibri"/>
                <a:sym typeface="Calibri"/>
              </a:rPr>
              <a:t>Researchers</a:t>
            </a:r>
            <a:endParaRPr>
              <a:latin typeface="Calibri"/>
              <a:ea typeface="Calibri"/>
              <a:cs typeface="Calibri"/>
              <a:sym typeface="Calibri"/>
            </a:endParaRPr>
          </a:p>
        </p:txBody>
      </p:sp>
      <p:sp>
        <p:nvSpPr>
          <p:cNvPr id="192" name="Google Shape;192;p28"/>
          <p:cNvSpPr txBox="1"/>
          <p:nvPr/>
        </p:nvSpPr>
        <p:spPr>
          <a:xfrm>
            <a:off x="730275" y="2421825"/>
            <a:ext cx="99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a:latin typeface="Calibri"/>
                <a:ea typeface="Calibri"/>
                <a:cs typeface="Calibri"/>
                <a:sym typeface="Calibri"/>
              </a:rPr>
              <a:t>Research</a:t>
            </a:r>
            <a:endParaRPr>
              <a:latin typeface="Calibri"/>
              <a:ea typeface="Calibri"/>
              <a:cs typeface="Calibri"/>
              <a:sym typeface="Calibri"/>
            </a:endParaRPr>
          </a:p>
        </p:txBody>
      </p:sp>
      <p:sp>
        <p:nvSpPr>
          <p:cNvPr id="193" name="Google Shape;193;p28"/>
          <p:cNvSpPr txBox="1"/>
          <p:nvPr/>
        </p:nvSpPr>
        <p:spPr>
          <a:xfrm>
            <a:off x="3287800" y="4269800"/>
            <a:ext cx="99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a:latin typeface="Calibri"/>
                <a:ea typeface="Calibri"/>
                <a:cs typeface="Calibri"/>
                <a:sym typeface="Calibri"/>
              </a:rPr>
              <a:t>Project</a:t>
            </a:r>
            <a:endParaRPr>
              <a:latin typeface="Calibri"/>
              <a:ea typeface="Calibri"/>
              <a:cs typeface="Calibri"/>
              <a:sym typeface="Calibri"/>
            </a:endParaRPr>
          </a:p>
        </p:txBody>
      </p:sp>
      <p:cxnSp>
        <p:nvCxnSpPr>
          <p:cNvPr id="194" name="Google Shape;194;p28"/>
          <p:cNvCxnSpPr>
            <a:stCxn id="191" idx="1"/>
          </p:cNvCxnSpPr>
          <p:nvPr/>
        </p:nvCxnSpPr>
        <p:spPr>
          <a:xfrm rot="10800000">
            <a:off x="6367175" y="2042875"/>
            <a:ext cx="945300" cy="249300"/>
          </a:xfrm>
          <a:prstGeom prst="straightConnector1">
            <a:avLst/>
          </a:prstGeom>
          <a:noFill/>
          <a:ln cap="flat" cmpd="sng" w="9525">
            <a:solidFill>
              <a:schemeClr val="dk2"/>
            </a:solidFill>
            <a:prstDash val="solid"/>
            <a:round/>
            <a:headEnd len="med" w="med" type="none"/>
            <a:tailEnd len="med" w="med" type="triangle"/>
          </a:ln>
        </p:spPr>
      </p:cxnSp>
      <p:pic>
        <p:nvPicPr>
          <p:cNvPr id="195" name="Google Shape;195;p28"/>
          <p:cNvPicPr preferRelativeResize="0"/>
          <p:nvPr/>
        </p:nvPicPr>
        <p:blipFill>
          <a:blip r:embed="rId3">
            <a:alphaModFix/>
          </a:blip>
          <a:stretch>
            <a:fillRect/>
          </a:stretch>
        </p:blipFill>
        <p:spPr>
          <a:xfrm>
            <a:off x="2300625" y="1245355"/>
            <a:ext cx="3853325" cy="2093625"/>
          </a:xfrm>
          <a:prstGeom prst="rect">
            <a:avLst/>
          </a:prstGeom>
          <a:noFill/>
          <a:ln>
            <a:noFill/>
          </a:ln>
        </p:spPr>
      </p:pic>
      <p:cxnSp>
        <p:nvCxnSpPr>
          <p:cNvPr id="196" name="Google Shape;196;p28"/>
          <p:cNvCxnSpPr>
            <a:stCxn id="193" idx="0"/>
          </p:cNvCxnSpPr>
          <p:nvPr/>
        </p:nvCxnSpPr>
        <p:spPr>
          <a:xfrm rot="10800000">
            <a:off x="3596800" y="3425000"/>
            <a:ext cx="188100" cy="844800"/>
          </a:xfrm>
          <a:prstGeom prst="straightConnector1">
            <a:avLst/>
          </a:prstGeom>
          <a:noFill/>
          <a:ln cap="flat" cmpd="sng" w="9525">
            <a:solidFill>
              <a:schemeClr val="dk2"/>
            </a:solidFill>
            <a:prstDash val="solid"/>
            <a:round/>
            <a:headEnd len="med" w="med" type="none"/>
            <a:tailEnd len="med" w="med" type="triangle"/>
          </a:ln>
        </p:spPr>
      </p:cxnSp>
      <p:cxnSp>
        <p:nvCxnSpPr>
          <p:cNvPr id="197" name="Google Shape;197;p28"/>
          <p:cNvCxnSpPr/>
          <p:nvPr/>
        </p:nvCxnSpPr>
        <p:spPr>
          <a:xfrm>
            <a:off x="1566825" y="2647375"/>
            <a:ext cx="831900" cy="97200"/>
          </a:xfrm>
          <a:prstGeom prst="straightConnector1">
            <a:avLst/>
          </a:prstGeom>
          <a:noFill/>
          <a:ln cap="flat" cmpd="sng" w="9525">
            <a:solidFill>
              <a:schemeClr val="dk2"/>
            </a:solidFill>
            <a:prstDash val="solid"/>
            <a:round/>
            <a:headEnd len="med" w="med" type="none"/>
            <a:tailEnd len="med" w="med" type="triangle"/>
          </a:ln>
        </p:spPr>
      </p:cxnSp>
      <p:pic>
        <p:nvPicPr>
          <p:cNvPr id="198" name="Google Shape;198;p28"/>
          <p:cNvPicPr preferRelativeResize="0"/>
          <p:nvPr/>
        </p:nvPicPr>
        <p:blipFill>
          <a:blip r:embed="rId4">
            <a:alphaModFix/>
          </a:blip>
          <a:stretch>
            <a:fillRect/>
          </a:stretch>
        </p:blipFill>
        <p:spPr>
          <a:xfrm>
            <a:off x="6730100" y="2492287"/>
            <a:ext cx="2247225" cy="1498009"/>
          </a:xfrm>
          <a:prstGeom prst="rect">
            <a:avLst/>
          </a:prstGeom>
          <a:noFill/>
          <a:ln>
            <a:noFill/>
          </a:ln>
        </p:spPr>
      </p:pic>
      <p:pic>
        <p:nvPicPr>
          <p:cNvPr id="199" name="Google Shape;199;p28"/>
          <p:cNvPicPr preferRelativeResize="0"/>
          <p:nvPr/>
        </p:nvPicPr>
        <p:blipFill>
          <a:blip r:embed="rId5">
            <a:alphaModFix/>
          </a:blip>
          <a:stretch>
            <a:fillRect/>
          </a:stretch>
        </p:blipFill>
        <p:spPr>
          <a:xfrm>
            <a:off x="166826" y="1354975"/>
            <a:ext cx="1726700" cy="1151150"/>
          </a:xfrm>
          <a:prstGeom prst="rect">
            <a:avLst/>
          </a:prstGeom>
          <a:noFill/>
          <a:ln>
            <a:noFill/>
          </a:ln>
        </p:spPr>
      </p:pic>
      <p:pic>
        <p:nvPicPr>
          <p:cNvPr id="200" name="Google Shape;200;p28"/>
          <p:cNvPicPr preferRelativeResize="0"/>
          <p:nvPr/>
        </p:nvPicPr>
        <p:blipFill>
          <a:blip r:embed="rId6">
            <a:alphaModFix/>
          </a:blip>
          <a:stretch>
            <a:fillRect/>
          </a:stretch>
        </p:blipFill>
        <p:spPr>
          <a:xfrm>
            <a:off x="3979390" y="3752974"/>
            <a:ext cx="1732514" cy="1151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4" name="Shape 204"/>
        <p:cNvGrpSpPr/>
        <p:nvPr/>
      </p:nvGrpSpPr>
      <p:grpSpPr>
        <a:xfrm>
          <a:off x="0" y="0"/>
          <a:ext cx="0" cy="0"/>
          <a:chOff x="0" y="0"/>
          <a:chExt cx="0" cy="0"/>
        </a:xfrm>
      </p:grpSpPr>
      <p:sp>
        <p:nvSpPr>
          <p:cNvPr id="205" name="Google Shape;205;p29"/>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AU"/>
              <a:t>‹#›</a:t>
            </a:fld>
            <a:endParaRPr/>
          </a:p>
        </p:txBody>
      </p:sp>
      <p:pic>
        <p:nvPicPr>
          <p:cNvPr id="206" name="Google Shape;206;p29"/>
          <p:cNvPicPr preferRelativeResize="0"/>
          <p:nvPr/>
        </p:nvPicPr>
        <p:blipFill>
          <a:blip r:embed="rId3">
            <a:alphaModFix/>
          </a:blip>
          <a:stretch>
            <a:fillRect/>
          </a:stretch>
        </p:blipFill>
        <p:spPr>
          <a:xfrm>
            <a:off x="2209800" y="152400"/>
            <a:ext cx="6469572"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idx="1" type="body"/>
          </p:nvPr>
        </p:nvSpPr>
        <p:spPr>
          <a:xfrm>
            <a:off x="4659500" y="749075"/>
            <a:ext cx="41340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AU" sz="1800"/>
              <a:t>A project is something researchers </a:t>
            </a:r>
            <a:r>
              <a:rPr b="1" lang="en-AU" sz="1800"/>
              <a:t>do</a:t>
            </a:r>
            <a:r>
              <a:rPr lang="en-AU" sz="1800"/>
              <a:t>  </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rPr lang="en-AU" sz="1800"/>
              <a:t>Examples</a:t>
            </a:r>
            <a:endParaRPr sz="1800"/>
          </a:p>
          <a:p>
            <a:pPr indent="-342900" lvl="0" marL="457200" rtl="0" algn="l">
              <a:spcBef>
                <a:spcPts val="800"/>
              </a:spcBef>
              <a:spcAft>
                <a:spcPts val="0"/>
              </a:spcAft>
              <a:buSzPts val="1800"/>
              <a:buChar char="•"/>
            </a:pPr>
            <a:r>
              <a:rPr lang="en-AU" sz="1800"/>
              <a:t>Develop data management plan</a:t>
            </a:r>
            <a:endParaRPr sz="1800"/>
          </a:p>
          <a:p>
            <a:pPr indent="-342900" lvl="0" marL="457200" rtl="0" algn="l">
              <a:spcBef>
                <a:spcPts val="0"/>
              </a:spcBef>
              <a:spcAft>
                <a:spcPts val="0"/>
              </a:spcAft>
              <a:buSzPts val="1800"/>
              <a:buChar char="•"/>
            </a:pPr>
            <a:r>
              <a:rPr lang="en-AU" sz="1800"/>
              <a:t>Identify and track the tools and infrastructure they use</a:t>
            </a:r>
            <a:endParaRPr sz="1800"/>
          </a:p>
          <a:p>
            <a:pPr indent="-342900" lvl="0" marL="457200" rtl="0" algn="l">
              <a:spcBef>
                <a:spcPts val="0"/>
              </a:spcBef>
              <a:spcAft>
                <a:spcPts val="0"/>
              </a:spcAft>
              <a:buSzPts val="1800"/>
              <a:buChar char="•"/>
            </a:pPr>
            <a:r>
              <a:rPr lang="en-AU" sz="1800"/>
              <a:t>Process and analyse the data</a:t>
            </a:r>
            <a:endParaRPr sz="1800"/>
          </a:p>
          <a:p>
            <a:pPr indent="-342900" lvl="0" marL="457200" rtl="0" algn="l">
              <a:spcBef>
                <a:spcPts val="0"/>
              </a:spcBef>
              <a:spcAft>
                <a:spcPts val="0"/>
              </a:spcAft>
              <a:buSzPts val="1800"/>
              <a:buChar char="•"/>
            </a:pPr>
            <a:r>
              <a:rPr lang="en-AU" sz="1800"/>
              <a:t>Write reports</a:t>
            </a:r>
            <a:endParaRPr sz="1800"/>
          </a:p>
          <a:p>
            <a:pPr indent="-342900" lvl="0" marL="457200" rtl="0" algn="l">
              <a:spcBef>
                <a:spcPts val="0"/>
              </a:spcBef>
              <a:spcAft>
                <a:spcPts val="0"/>
              </a:spcAft>
              <a:buSzPts val="1800"/>
              <a:buChar char="•"/>
            </a:pPr>
            <a:r>
              <a:rPr lang="en-AU" sz="1800"/>
              <a:t>Produce articles </a:t>
            </a:r>
            <a:endParaRPr sz="1800"/>
          </a:p>
          <a:p>
            <a:pPr indent="-342900" lvl="0" marL="457200" rtl="0" algn="l">
              <a:spcBef>
                <a:spcPts val="0"/>
              </a:spcBef>
              <a:spcAft>
                <a:spcPts val="0"/>
              </a:spcAft>
              <a:buSzPts val="1800"/>
              <a:buChar char="•"/>
            </a:pPr>
            <a:r>
              <a:rPr lang="en-AU" sz="1800"/>
              <a:t>Collaborate </a:t>
            </a:r>
            <a:endParaRPr sz="1800"/>
          </a:p>
          <a:p>
            <a:pPr indent="-342900" lvl="0" marL="457200" rtl="0" algn="l">
              <a:spcBef>
                <a:spcPts val="0"/>
              </a:spcBef>
              <a:spcAft>
                <a:spcPts val="0"/>
              </a:spcAft>
              <a:buSzPts val="1800"/>
              <a:buChar char="•"/>
            </a:pPr>
            <a:r>
              <a:rPr lang="en-AU" sz="1800"/>
              <a:t>...among other things</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rPr lang="en-AU" sz="1800"/>
              <a:t>A project changes over time so how do we track?</a:t>
            </a:r>
            <a:endParaRPr sz="1800"/>
          </a:p>
          <a:p>
            <a:pPr indent="0" lvl="0" marL="0" rtl="0" algn="l">
              <a:spcBef>
                <a:spcPts val="800"/>
              </a:spcBef>
              <a:spcAft>
                <a:spcPts val="0"/>
              </a:spcAft>
              <a:buNone/>
            </a:pPr>
            <a:r>
              <a:t/>
            </a:r>
            <a:endParaRPr b="1" sz="1600"/>
          </a:p>
          <a:p>
            <a:pPr indent="0" lvl="0" marL="0" rtl="0" algn="l">
              <a:spcBef>
                <a:spcPts val="800"/>
              </a:spcBef>
              <a:spcAft>
                <a:spcPts val="0"/>
              </a:spcAft>
              <a:buNone/>
            </a:pPr>
            <a:r>
              <a:t/>
            </a:r>
            <a:endParaRPr/>
          </a:p>
        </p:txBody>
      </p:sp>
      <p:sp>
        <p:nvSpPr>
          <p:cNvPr id="212" name="Google Shape;212;p30"/>
          <p:cNvSpPr txBox="1"/>
          <p:nvPr/>
        </p:nvSpPr>
        <p:spPr>
          <a:xfrm>
            <a:off x="431825" y="321675"/>
            <a:ext cx="7886700" cy="847800"/>
          </a:xfrm>
          <a:prstGeom prst="rect">
            <a:avLst/>
          </a:prstGeom>
          <a:noFill/>
          <a:ln>
            <a:noFill/>
          </a:ln>
        </p:spPr>
        <p:txBody>
          <a:bodyPr anchorCtr="0" anchor="t" bIns="34275" lIns="0" spcFirstLastPara="1" rIns="0" wrap="square" tIns="0">
            <a:noAutofit/>
          </a:bodyPr>
          <a:lstStyle/>
          <a:p>
            <a:pPr indent="0" lvl="0" marL="0" rtl="0" algn="l">
              <a:lnSpc>
                <a:spcPct val="90000"/>
              </a:lnSpc>
              <a:spcBef>
                <a:spcPts val="0"/>
              </a:spcBef>
              <a:spcAft>
                <a:spcPts val="0"/>
              </a:spcAft>
              <a:buNone/>
            </a:pPr>
            <a:r>
              <a:rPr b="1" lang="en-AU" sz="2700">
                <a:solidFill>
                  <a:srgbClr val="00B0D5"/>
                </a:solidFill>
                <a:latin typeface="Calibri"/>
                <a:ea typeface="Calibri"/>
                <a:cs typeface="Calibri"/>
                <a:sym typeface="Calibri"/>
              </a:rPr>
              <a:t>What is inside a project?</a:t>
            </a:r>
            <a:endParaRPr b="1" sz="2700">
              <a:solidFill>
                <a:srgbClr val="00B0D5"/>
              </a:solidFill>
              <a:latin typeface="Calibri"/>
              <a:ea typeface="Calibri"/>
              <a:cs typeface="Calibri"/>
              <a:sym typeface="Calibri"/>
            </a:endParaRPr>
          </a:p>
        </p:txBody>
      </p:sp>
      <p:pic>
        <p:nvPicPr>
          <p:cNvPr id="213" name="Google Shape;213;p30"/>
          <p:cNvPicPr preferRelativeResize="0"/>
          <p:nvPr/>
        </p:nvPicPr>
        <p:blipFill>
          <a:blip r:embed="rId3">
            <a:alphaModFix/>
          </a:blip>
          <a:stretch>
            <a:fillRect/>
          </a:stretch>
        </p:blipFill>
        <p:spPr>
          <a:xfrm>
            <a:off x="446925" y="1289000"/>
            <a:ext cx="3862652" cy="25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idx="1" type="body"/>
          </p:nvPr>
        </p:nvSpPr>
        <p:spPr>
          <a:xfrm>
            <a:off x="311700" y="90792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AU"/>
              <a:t>The</a:t>
            </a:r>
            <a:r>
              <a:rPr lang="en-AU"/>
              <a:t> RAiD (Research Activity Identifier) is a persistent identifier for projects</a:t>
            </a:r>
            <a:endParaRPr/>
          </a:p>
        </p:txBody>
      </p:sp>
      <p:pic>
        <p:nvPicPr>
          <p:cNvPr id="219" name="Google Shape;219;p31"/>
          <p:cNvPicPr preferRelativeResize="0"/>
          <p:nvPr/>
        </p:nvPicPr>
        <p:blipFill>
          <a:blip r:embed="rId3">
            <a:alphaModFix/>
          </a:blip>
          <a:stretch>
            <a:fillRect/>
          </a:stretch>
        </p:blipFill>
        <p:spPr>
          <a:xfrm>
            <a:off x="2589396" y="1607721"/>
            <a:ext cx="3965199" cy="3021400"/>
          </a:xfrm>
          <a:prstGeom prst="rect">
            <a:avLst/>
          </a:prstGeom>
          <a:noFill/>
          <a:ln>
            <a:noFill/>
          </a:ln>
        </p:spPr>
      </p:pic>
      <p:sp>
        <p:nvSpPr>
          <p:cNvPr id="220" name="Google Shape;220;p31"/>
          <p:cNvSpPr txBox="1"/>
          <p:nvPr/>
        </p:nvSpPr>
        <p:spPr>
          <a:xfrm>
            <a:off x="419975" y="365925"/>
            <a:ext cx="7886700" cy="847800"/>
          </a:xfrm>
          <a:prstGeom prst="rect">
            <a:avLst/>
          </a:prstGeom>
          <a:noFill/>
          <a:ln>
            <a:noFill/>
          </a:ln>
        </p:spPr>
        <p:txBody>
          <a:bodyPr anchorCtr="0" anchor="t" bIns="34275" lIns="0" spcFirstLastPara="1" rIns="0" wrap="square" tIns="0">
            <a:noAutofit/>
          </a:bodyPr>
          <a:lstStyle/>
          <a:p>
            <a:pPr indent="0" lvl="0" marL="0" rtl="0" algn="l">
              <a:lnSpc>
                <a:spcPct val="90000"/>
              </a:lnSpc>
              <a:spcBef>
                <a:spcPts val="0"/>
              </a:spcBef>
              <a:spcAft>
                <a:spcPts val="0"/>
              </a:spcAft>
              <a:buNone/>
            </a:pPr>
            <a:r>
              <a:rPr b="1" lang="en-AU" sz="2700">
                <a:solidFill>
                  <a:srgbClr val="00B0D5"/>
                </a:solidFill>
                <a:latin typeface="Calibri"/>
                <a:ea typeface="Calibri"/>
                <a:cs typeface="Calibri"/>
                <a:sym typeface="Calibri"/>
              </a:rPr>
              <a:t>RAiD - a PID for Projects</a:t>
            </a:r>
            <a:endParaRPr b="1" sz="2700">
              <a:solidFill>
                <a:srgbClr val="00B0D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p:nvPr/>
        </p:nvSpPr>
        <p:spPr>
          <a:xfrm>
            <a:off x="5162550" y="1007750"/>
            <a:ext cx="914400" cy="9144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2"/>
          <p:cNvSpPr/>
          <p:nvPr/>
        </p:nvSpPr>
        <p:spPr>
          <a:xfrm>
            <a:off x="4507725" y="2507975"/>
            <a:ext cx="914400" cy="914400"/>
          </a:xfrm>
          <a:prstGeom prst="ellipse">
            <a:avLst/>
          </a:prstGeom>
          <a:solidFill>
            <a:srgbClr val="0070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2"/>
          <p:cNvSpPr/>
          <p:nvPr/>
        </p:nvSpPr>
        <p:spPr>
          <a:xfrm>
            <a:off x="2843250" y="2150750"/>
            <a:ext cx="914400" cy="9144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2"/>
          <p:cNvSpPr/>
          <p:nvPr/>
        </p:nvSpPr>
        <p:spPr>
          <a:xfrm>
            <a:off x="3676650" y="1141100"/>
            <a:ext cx="914400" cy="914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2"/>
          <p:cNvSpPr/>
          <p:nvPr/>
        </p:nvSpPr>
        <p:spPr>
          <a:xfrm>
            <a:off x="4803013" y="3845575"/>
            <a:ext cx="914400" cy="9144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2"/>
          <p:cNvSpPr/>
          <p:nvPr/>
        </p:nvSpPr>
        <p:spPr>
          <a:xfrm>
            <a:off x="3200725" y="3517550"/>
            <a:ext cx="914400" cy="914400"/>
          </a:xfrm>
          <a:prstGeom prst="ellipse">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2"/>
          <p:cNvSpPr txBox="1"/>
          <p:nvPr/>
        </p:nvSpPr>
        <p:spPr>
          <a:xfrm>
            <a:off x="4657575" y="2788925"/>
            <a:ext cx="6669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Project </a:t>
            </a:r>
            <a:endParaRPr b="0" i="0" sz="1000" u="none" cap="none" strike="noStrike">
              <a:solidFill>
                <a:srgbClr val="000000"/>
              </a:solidFill>
              <a:latin typeface="Arial"/>
              <a:ea typeface="Arial"/>
              <a:cs typeface="Arial"/>
              <a:sym typeface="Arial"/>
            </a:endParaRPr>
          </a:p>
        </p:txBody>
      </p:sp>
      <p:sp>
        <p:nvSpPr>
          <p:cNvPr id="232" name="Google Shape;232;p32"/>
          <p:cNvSpPr txBox="1"/>
          <p:nvPr/>
        </p:nvSpPr>
        <p:spPr>
          <a:xfrm>
            <a:off x="2967000" y="2388875"/>
            <a:ext cx="6669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Project Team </a:t>
            </a:r>
            <a:endParaRPr b="0" i="0" sz="1100" u="none" cap="none" strike="noStrike">
              <a:solidFill>
                <a:srgbClr val="000000"/>
              </a:solidFill>
              <a:latin typeface="Arial"/>
              <a:ea typeface="Arial"/>
              <a:cs typeface="Arial"/>
              <a:sym typeface="Arial"/>
            </a:endParaRPr>
          </a:p>
        </p:txBody>
      </p:sp>
      <p:sp>
        <p:nvSpPr>
          <p:cNvPr id="233" name="Google Shape;233;p32"/>
          <p:cNvSpPr txBox="1"/>
          <p:nvPr/>
        </p:nvSpPr>
        <p:spPr>
          <a:xfrm>
            <a:off x="5191200" y="1255400"/>
            <a:ext cx="8571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Institutions</a:t>
            </a:r>
            <a:endParaRPr b="0" i="0" sz="1100" u="none" cap="none" strike="noStrike">
              <a:solidFill>
                <a:srgbClr val="000000"/>
              </a:solidFill>
              <a:latin typeface="Arial"/>
              <a:ea typeface="Arial"/>
              <a:cs typeface="Arial"/>
              <a:sym typeface="Arial"/>
            </a:endParaRPr>
          </a:p>
        </p:txBody>
      </p:sp>
      <p:sp>
        <p:nvSpPr>
          <p:cNvPr id="234" name="Google Shape;234;p32"/>
          <p:cNvSpPr txBox="1"/>
          <p:nvPr/>
        </p:nvSpPr>
        <p:spPr>
          <a:xfrm>
            <a:off x="4929725" y="4081400"/>
            <a:ext cx="8001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Services</a:t>
            </a:r>
            <a:endParaRPr b="0" i="0" sz="1000" u="none" cap="none" strike="noStrike">
              <a:solidFill>
                <a:srgbClr val="000000"/>
              </a:solidFill>
              <a:latin typeface="Arial"/>
              <a:ea typeface="Arial"/>
              <a:cs typeface="Arial"/>
              <a:sym typeface="Arial"/>
            </a:endParaRPr>
          </a:p>
        </p:txBody>
      </p:sp>
      <p:sp>
        <p:nvSpPr>
          <p:cNvPr id="235" name="Google Shape;235;p32"/>
          <p:cNvSpPr txBox="1"/>
          <p:nvPr/>
        </p:nvSpPr>
        <p:spPr>
          <a:xfrm>
            <a:off x="3444138" y="3765200"/>
            <a:ext cx="695400" cy="50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Tools </a:t>
            </a:r>
            <a:endParaRPr b="0" i="0" sz="1400" u="none" cap="none" strike="noStrike">
              <a:solidFill>
                <a:srgbClr val="000000"/>
              </a:solidFill>
              <a:latin typeface="Arial"/>
              <a:ea typeface="Arial"/>
              <a:cs typeface="Arial"/>
              <a:sym typeface="Arial"/>
            </a:endParaRPr>
          </a:p>
        </p:txBody>
      </p:sp>
      <p:sp>
        <p:nvSpPr>
          <p:cNvPr id="236" name="Google Shape;236;p32"/>
          <p:cNvSpPr/>
          <p:nvPr/>
        </p:nvSpPr>
        <p:spPr>
          <a:xfrm>
            <a:off x="6295950" y="1636400"/>
            <a:ext cx="914400" cy="914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2"/>
          <p:cNvSpPr txBox="1"/>
          <p:nvPr/>
        </p:nvSpPr>
        <p:spPr>
          <a:xfrm>
            <a:off x="6419700" y="1884050"/>
            <a:ext cx="6669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Data </a:t>
            </a:r>
            <a:endParaRPr b="0" i="0" sz="1400" u="none" cap="none" strike="noStrike">
              <a:solidFill>
                <a:srgbClr val="000000"/>
              </a:solidFill>
              <a:latin typeface="Arial"/>
              <a:ea typeface="Arial"/>
              <a:cs typeface="Arial"/>
              <a:sym typeface="Arial"/>
            </a:endParaRPr>
          </a:p>
        </p:txBody>
      </p:sp>
      <p:sp>
        <p:nvSpPr>
          <p:cNvPr id="238" name="Google Shape;238;p32"/>
          <p:cNvSpPr/>
          <p:nvPr/>
        </p:nvSpPr>
        <p:spPr>
          <a:xfrm>
            <a:off x="6405300" y="3065150"/>
            <a:ext cx="914400" cy="914400"/>
          </a:xfrm>
          <a:prstGeom prst="ellipse">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2"/>
          <p:cNvSpPr txBox="1"/>
          <p:nvPr/>
        </p:nvSpPr>
        <p:spPr>
          <a:xfrm>
            <a:off x="6462450" y="3312800"/>
            <a:ext cx="8001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Published output</a:t>
            </a:r>
            <a:endParaRPr b="0" i="0" sz="1000" u="none" cap="none" strike="noStrike">
              <a:solidFill>
                <a:srgbClr val="000000"/>
              </a:solidFill>
              <a:latin typeface="Arial"/>
              <a:ea typeface="Arial"/>
              <a:cs typeface="Arial"/>
              <a:sym typeface="Arial"/>
            </a:endParaRPr>
          </a:p>
        </p:txBody>
      </p:sp>
      <p:sp>
        <p:nvSpPr>
          <p:cNvPr id="240" name="Google Shape;240;p32"/>
          <p:cNvSpPr txBox="1"/>
          <p:nvPr/>
        </p:nvSpPr>
        <p:spPr>
          <a:xfrm>
            <a:off x="3790950" y="1388750"/>
            <a:ext cx="6954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Funder</a:t>
            </a:r>
            <a:endParaRPr b="0" i="0" sz="1100" u="none" cap="none" strike="noStrike">
              <a:solidFill>
                <a:srgbClr val="000000"/>
              </a:solidFill>
              <a:latin typeface="Arial"/>
              <a:ea typeface="Arial"/>
              <a:cs typeface="Arial"/>
              <a:sym typeface="Arial"/>
            </a:endParaRPr>
          </a:p>
        </p:txBody>
      </p:sp>
      <p:cxnSp>
        <p:nvCxnSpPr>
          <p:cNvPr id="241" name="Google Shape;241;p32"/>
          <p:cNvCxnSpPr>
            <a:stCxn id="228" idx="5"/>
            <a:endCxn id="226" idx="1"/>
          </p:cNvCxnSpPr>
          <p:nvPr/>
        </p:nvCxnSpPr>
        <p:spPr>
          <a:xfrm>
            <a:off x="4457139" y="1921589"/>
            <a:ext cx="184500" cy="720300"/>
          </a:xfrm>
          <a:prstGeom prst="straightConnector1">
            <a:avLst/>
          </a:prstGeom>
          <a:noFill/>
          <a:ln cap="flat" cmpd="sng" w="9525">
            <a:solidFill>
              <a:schemeClr val="dk2"/>
            </a:solidFill>
            <a:prstDash val="solid"/>
            <a:round/>
            <a:headEnd len="sm" w="sm" type="none"/>
            <a:tailEnd len="sm" w="sm" type="none"/>
          </a:ln>
        </p:spPr>
      </p:cxnSp>
      <p:cxnSp>
        <p:nvCxnSpPr>
          <p:cNvPr id="242" name="Google Shape;242;p32"/>
          <p:cNvCxnSpPr>
            <a:stCxn id="225" idx="4"/>
            <a:endCxn id="226" idx="0"/>
          </p:cNvCxnSpPr>
          <p:nvPr/>
        </p:nvCxnSpPr>
        <p:spPr>
          <a:xfrm flipH="1">
            <a:off x="4964850" y="1922150"/>
            <a:ext cx="654900" cy="585900"/>
          </a:xfrm>
          <a:prstGeom prst="straightConnector1">
            <a:avLst/>
          </a:prstGeom>
          <a:noFill/>
          <a:ln cap="flat" cmpd="sng" w="9525">
            <a:solidFill>
              <a:schemeClr val="dk2"/>
            </a:solidFill>
            <a:prstDash val="solid"/>
            <a:round/>
            <a:headEnd len="sm" w="sm" type="none"/>
            <a:tailEnd len="sm" w="sm" type="none"/>
          </a:ln>
        </p:spPr>
      </p:cxnSp>
      <p:cxnSp>
        <p:nvCxnSpPr>
          <p:cNvPr id="243" name="Google Shape;243;p32"/>
          <p:cNvCxnSpPr>
            <a:stCxn id="233" idx="3"/>
            <a:endCxn id="236" idx="1"/>
          </p:cNvCxnSpPr>
          <p:nvPr/>
        </p:nvCxnSpPr>
        <p:spPr>
          <a:xfrm>
            <a:off x="6048300" y="1464950"/>
            <a:ext cx="381600" cy="305400"/>
          </a:xfrm>
          <a:prstGeom prst="straightConnector1">
            <a:avLst/>
          </a:prstGeom>
          <a:noFill/>
          <a:ln cap="flat" cmpd="sng" w="9525">
            <a:solidFill>
              <a:schemeClr val="dk2"/>
            </a:solidFill>
            <a:prstDash val="solid"/>
            <a:round/>
            <a:headEnd len="sm" w="sm" type="none"/>
            <a:tailEnd len="sm" w="sm" type="none"/>
          </a:ln>
        </p:spPr>
      </p:cxnSp>
      <p:cxnSp>
        <p:nvCxnSpPr>
          <p:cNvPr id="244" name="Google Shape;244;p32"/>
          <p:cNvCxnSpPr>
            <a:stCxn id="226" idx="6"/>
            <a:endCxn id="238" idx="2"/>
          </p:cNvCxnSpPr>
          <p:nvPr/>
        </p:nvCxnSpPr>
        <p:spPr>
          <a:xfrm>
            <a:off x="5422125" y="2965175"/>
            <a:ext cx="983100" cy="557100"/>
          </a:xfrm>
          <a:prstGeom prst="straightConnector1">
            <a:avLst/>
          </a:prstGeom>
          <a:noFill/>
          <a:ln cap="flat" cmpd="sng" w="9525">
            <a:solidFill>
              <a:schemeClr val="dk2"/>
            </a:solidFill>
            <a:prstDash val="solid"/>
            <a:round/>
            <a:headEnd len="sm" w="sm" type="none"/>
            <a:tailEnd len="sm" w="sm" type="none"/>
          </a:ln>
        </p:spPr>
      </p:cxnSp>
      <p:cxnSp>
        <p:nvCxnSpPr>
          <p:cNvPr id="245" name="Google Shape;245;p32"/>
          <p:cNvCxnSpPr>
            <a:stCxn id="226" idx="2"/>
            <a:endCxn id="227" idx="6"/>
          </p:cNvCxnSpPr>
          <p:nvPr/>
        </p:nvCxnSpPr>
        <p:spPr>
          <a:xfrm rot="10800000">
            <a:off x="3757725" y="2607875"/>
            <a:ext cx="750000" cy="357300"/>
          </a:xfrm>
          <a:prstGeom prst="straightConnector1">
            <a:avLst/>
          </a:prstGeom>
          <a:noFill/>
          <a:ln cap="flat" cmpd="sng" w="9525">
            <a:solidFill>
              <a:schemeClr val="dk2"/>
            </a:solidFill>
            <a:prstDash val="solid"/>
            <a:round/>
            <a:headEnd len="sm" w="sm" type="none"/>
            <a:tailEnd len="sm" w="sm" type="none"/>
          </a:ln>
        </p:spPr>
      </p:cxnSp>
      <p:cxnSp>
        <p:nvCxnSpPr>
          <p:cNvPr id="246" name="Google Shape;246;p32"/>
          <p:cNvCxnSpPr>
            <a:stCxn id="226" idx="3"/>
            <a:endCxn id="230" idx="7"/>
          </p:cNvCxnSpPr>
          <p:nvPr/>
        </p:nvCxnSpPr>
        <p:spPr>
          <a:xfrm flipH="1">
            <a:off x="3981336" y="3288464"/>
            <a:ext cx="660300" cy="363000"/>
          </a:xfrm>
          <a:prstGeom prst="straightConnector1">
            <a:avLst/>
          </a:prstGeom>
          <a:noFill/>
          <a:ln cap="flat" cmpd="sng" w="9525">
            <a:solidFill>
              <a:schemeClr val="dk2"/>
            </a:solidFill>
            <a:prstDash val="solid"/>
            <a:round/>
            <a:headEnd len="sm" w="sm" type="none"/>
            <a:tailEnd len="sm" w="sm" type="none"/>
          </a:ln>
        </p:spPr>
      </p:cxnSp>
      <p:cxnSp>
        <p:nvCxnSpPr>
          <p:cNvPr id="247" name="Google Shape;247;p32"/>
          <p:cNvCxnSpPr>
            <a:stCxn id="226" idx="4"/>
            <a:endCxn id="229" idx="0"/>
          </p:cNvCxnSpPr>
          <p:nvPr/>
        </p:nvCxnSpPr>
        <p:spPr>
          <a:xfrm>
            <a:off x="4964925" y="3422375"/>
            <a:ext cx="295200" cy="423300"/>
          </a:xfrm>
          <a:prstGeom prst="straightConnector1">
            <a:avLst/>
          </a:prstGeom>
          <a:noFill/>
          <a:ln cap="flat" cmpd="sng" w="9525">
            <a:solidFill>
              <a:schemeClr val="dk2"/>
            </a:solidFill>
            <a:prstDash val="solid"/>
            <a:round/>
            <a:headEnd len="sm" w="sm" type="none"/>
            <a:tailEnd len="sm" w="sm" type="none"/>
          </a:ln>
        </p:spPr>
      </p:cxnSp>
      <p:cxnSp>
        <p:nvCxnSpPr>
          <p:cNvPr id="248" name="Google Shape;248;p32"/>
          <p:cNvCxnSpPr>
            <a:stCxn id="229" idx="3"/>
            <a:endCxn id="230" idx="5"/>
          </p:cNvCxnSpPr>
          <p:nvPr/>
        </p:nvCxnSpPr>
        <p:spPr>
          <a:xfrm rot="10800000">
            <a:off x="3981124" y="4298164"/>
            <a:ext cx="955800" cy="327900"/>
          </a:xfrm>
          <a:prstGeom prst="straightConnector1">
            <a:avLst/>
          </a:prstGeom>
          <a:noFill/>
          <a:ln cap="flat" cmpd="sng" w="9525">
            <a:solidFill>
              <a:schemeClr val="dk2"/>
            </a:solidFill>
            <a:prstDash val="solid"/>
            <a:round/>
            <a:headEnd len="sm" w="sm" type="none"/>
            <a:tailEnd len="sm" w="sm" type="none"/>
          </a:ln>
        </p:spPr>
      </p:cxnSp>
      <p:cxnSp>
        <p:nvCxnSpPr>
          <p:cNvPr id="249" name="Google Shape;249;p32"/>
          <p:cNvCxnSpPr>
            <a:stCxn id="227" idx="4"/>
            <a:endCxn id="230" idx="1"/>
          </p:cNvCxnSpPr>
          <p:nvPr/>
        </p:nvCxnSpPr>
        <p:spPr>
          <a:xfrm>
            <a:off x="3300450" y="3065150"/>
            <a:ext cx="34200" cy="586200"/>
          </a:xfrm>
          <a:prstGeom prst="straightConnector1">
            <a:avLst/>
          </a:prstGeom>
          <a:noFill/>
          <a:ln cap="flat" cmpd="sng" w="9525">
            <a:solidFill>
              <a:schemeClr val="dk2"/>
            </a:solidFill>
            <a:prstDash val="solid"/>
            <a:round/>
            <a:headEnd len="sm" w="sm" type="none"/>
            <a:tailEnd len="sm" w="sm" type="none"/>
          </a:ln>
        </p:spPr>
      </p:cxnSp>
      <p:cxnSp>
        <p:nvCxnSpPr>
          <p:cNvPr id="250" name="Google Shape;250;p32"/>
          <p:cNvCxnSpPr>
            <a:endCxn id="228" idx="3"/>
          </p:cNvCxnSpPr>
          <p:nvPr/>
        </p:nvCxnSpPr>
        <p:spPr>
          <a:xfrm flipH="1" rot="10800000">
            <a:off x="3300561" y="1921589"/>
            <a:ext cx="510000" cy="229200"/>
          </a:xfrm>
          <a:prstGeom prst="straightConnector1">
            <a:avLst/>
          </a:prstGeom>
          <a:noFill/>
          <a:ln cap="flat" cmpd="sng" w="9525">
            <a:solidFill>
              <a:schemeClr val="dk2"/>
            </a:solidFill>
            <a:prstDash val="solid"/>
            <a:round/>
            <a:headEnd len="sm" w="sm" type="none"/>
            <a:tailEnd len="sm" w="sm" type="none"/>
          </a:ln>
        </p:spPr>
      </p:cxnSp>
      <p:cxnSp>
        <p:nvCxnSpPr>
          <p:cNvPr id="251" name="Google Shape;251;p32"/>
          <p:cNvCxnSpPr>
            <a:stCxn id="233" idx="1"/>
            <a:endCxn id="228" idx="6"/>
          </p:cNvCxnSpPr>
          <p:nvPr/>
        </p:nvCxnSpPr>
        <p:spPr>
          <a:xfrm flipH="1">
            <a:off x="4591200" y="1464950"/>
            <a:ext cx="600000" cy="133500"/>
          </a:xfrm>
          <a:prstGeom prst="straightConnector1">
            <a:avLst/>
          </a:prstGeom>
          <a:noFill/>
          <a:ln cap="flat" cmpd="sng" w="9525">
            <a:solidFill>
              <a:schemeClr val="dk2"/>
            </a:solidFill>
            <a:prstDash val="solid"/>
            <a:round/>
            <a:headEnd len="sm" w="sm" type="none"/>
            <a:tailEnd len="sm" w="sm" type="none"/>
          </a:ln>
        </p:spPr>
      </p:cxnSp>
      <p:cxnSp>
        <p:nvCxnSpPr>
          <p:cNvPr id="252" name="Google Shape;252;p32"/>
          <p:cNvCxnSpPr>
            <a:stCxn id="238" idx="0"/>
            <a:endCxn id="236" idx="4"/>
          </p:cNvCxnSpPr>
          <p:nvPr/>
        </p:nvCxnSpPr>
        <p:spPr>
          <a:xfrm rot="10800000">
            <a:off x="6753000" y="2550650"/>
            <a:ext cx="109500" cy="514500"/>
          </a:xfrm>
          <a:prstGeom prst="straightConnector1">
            <a:avLst/>
          </a:prstGeom>
          <a:noFill/>
          <a:ln cap="flat" cmpd="sng" w="9525">
            <a:solidFill>
              <a:schemeClr val="dk2"/>
            </a:solidFill>
            <a:prstDash val="solid"/>
            <a:round/>
            <a:headEnd len="sm" w="sm" type="none"/>
            <a:tailEnd len="sm" w="sm" type="none"/>
          </a:ln>
        </p:spPr>
      </p:cxnSp>
      <p:cxnSp>
        <p:nvCxnSpPr>
          <p:cNvPr id="253" name="Google Shape;253;p32"/>
          <p:cNvCxnSpPr>
            <a:stCxn id="238" idx="4"/>
            <a:endCxn id="238" idx="4"/>
          </p:cNvCxnSpPr>
          <p:nvPr/>
        </p:nvCxnSpPr>
        <p:spPr>
          <a:xfrm>
            <a:off x="6862500" y="3979550"/>
            <a:ext cx="0" cy="0"/>
          </a:xfrm>
          <a:prstGeom prst="straightConnector1">
            <a:avLst/>
          </a:prstGeom>
          <a:noFill/>
          <a:ln cap="flat" cmpd="sng" w="9525">
            <a:solidFill>
              <a:schemeClr val="dk2"/>
            </a:solidFill>
            <a:prstDash val="solid"/>
            <a:round/>
            <a:headEnd len="sm" w="sm" type="none"/>
            <a:tailEnd len="sm" w="sm" type="none"/>
          </a:ln>
        </p:spPr>
      </p:cxnSp>
      <p:cxnSp>
        <p:nvCxnSpPr>
          <p:cNvPr id="254" name="Google Shape;254;p32"/>
          <p:cNvCxnSpPr>
            <a:stCxn id="238" idx="4"/>
            <a:endCxn id="229" idx="5"/>
          </p:cNvCxnSpPr>
          <p:nvPr/>
        </p:nvCxnSpPr>
        <p:spPr>
          <a:xfrm flipH="1">
            <a:off x="5583600" y="3979550"/>
            <a:ext cx="1278900" cy="646500"/>
          </a:xfrm>
          <a:prstGeom prst="straightConnector1">
            <a:avLst/>
          </a:prstGeom>
          <a:noFill/>
          <a:ln cap="flat" cmpd="sng" w="9525">
            <a:solidFill>
              <a:schemeClr val="dk2"/>
            </a:solidFill>
            <a:prstDash val="solid"/>
            <a:round/>
            <a:headEnd len="sm" w="sm" type="none"/>
            <a:tailEnd len="sm" w="sm" type="none"/>
          </a:ln>
        </p:spPr>
      </p:cxnSp>
      <p:cxnSp>
        <p:nvCxnSpPr>
          <p:cNvPr id="255" name="Google Shape;255;p32"/>
          <p:cNvCxnSpPr>
            <a:endCxn id="226" idx="7"/>
          </p:cNvCxnSpPr>
          <p:nvPr/>
        </p:nvCxnSpPr>
        <p:spPr>
          <a:xfrm flipH="1">
            <a:off x="5288214" y="2416886"/>
            <a:ext cx="1141500" cy="225000"/>
          </a:xfrm>
          <a:prstGeom prst="straightConnector1">
            <a:avLst/>
          </a:prstGeom>
          <a:noFill/>
          <a:ln cap="flat" cmpd="sng" w="9525">
            <a:solidFill>
              <a:schemeClr val="dk2"/>
            </a:solidFill>
            <a:prstDash val="solid"/>
            <a:round/>
            <a:headEnd len="sm" w="sm" type="none"/>
            <a:tailEnd len="sm" w="sm" type="none"/>
          </a:ln>
        </p:spPr>
      </p:cxnSp>
      <p:sp>
        <p:nvSpPr>
          <p:cNvPr id="256" name="Google Shape;256;p32"/>
          <p:cNvSpPr txBox="1"/>
          <p:nvPr/>
        </p:nvSpPr>
        <p:spPr>
          <a:xfrm>
            <a:off x="377375" y="1064650"/>
            <a:ext cx="2466000" cy="33327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000000"/>
              </a:buClr>
              <a:buSzPts val="1500"/>
              <a:buFont typeface="Calibri"/>
              <a:buChar char="●"/>
            </a:pPr>
            <a:r>
              <a:rPr i="0" lang="en-AU" sz="1500" u="none" cap="none" strike="noStrike">
                <a:solidFill>
                  <a:srgbClr val="000000"/>
                </a:solidFill>
                <a:latin typeface="Calibri"/>
                <a:ea typeface="Calibri"/>
                <a:cs typeface="Calibri"/>
                <a:sym typeface="Calibri"/>
              </a:rPr>
              <a:t>Project has Persistent ID</a:t>
            </a:r>
            <a:endParaRPr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i="0" sz="1500" u="none" cap="none" strike="noStrike">
              <a:solidFill>
                <a:srgbClr val="000000"/>
              </a:solidFill>
              <a:latin typeface="Calibri"/>
              <a:ea typeface="Calibri"/>
              <a:cs typeface="Calibri"/>
              <a:sym typeface="Calibri"/>
            </a:endParaRPr>
          </a:p>
          <a:p>
            <a:pPr indent="-323850" lvl="0" marL="457200" marR="0" rtl="0" algn="l">
              <a:lnSpc>
                <a:spcPct val="115000"/>
              </a:lnSpc>
              <a:spcBef>
                <a:spcPts val="0"/>
              </a:spcBef>
              <a:spcAft>
                <a:spcPts val="0"/>
              </a:spcAft>
              <a:buClr>
                <a:srgbClr val="000000"/>
              </a:buClr>
              <a:buSzPts val="1500"/>
              <a:buFont typeface="Calibri"/>
              <a:buChar char="●"/>
            </a:pPr>
            <a:r>
              <a:rPr i="0" lang="en-AU" sz="1500" u="none" cap="none" strike="noStrike">
                <a:solidFill>
                  <a:srgbClr val="000000"/>
                </a:solidFill>
                <a:latin typeface="Calibri"/>
                <a:ea typeface="Calibri"/>
                <a:cs typeface="Calibri"/>
                <a:sym typeface="Calibri"/>
              </a:rPr>
              <a:t>Entities recorded in Metadata</a:t>
            </a:r>
            <a:endParaRPr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i="0" sz="1500" u="none" cap="none" strike="noStrike">
              <a:solidFill>
                <a:srgbClr val="000000"/>
              </a:solidFill>
              <a:latin typeface="Calibri"/>
              <a:ea typeface="Calibri"/>
              <a:cs typeface="Calibri"/>
              <a:sym typeface="Calibri"/>
            </a:endParaRPr>
          </a:p>
          <a:p>
            <a:pPr indent="-323850" lvl="0" marL="457200" marR="0" rtl="0" algn="l">
              <a:lnSpc>
                <a:spcPct val="115000"/>
              </a:lnSpc>
              <a:spcBef>
                <a:spcPts val="0"/>
              </a:spcBef>
              <a:spcAft>
                <a:spcPts val="0"/>
              </a:spcAft>
              <a:buClr>
                <a:srgbClr val="000000"/>
              </a:buClr>
              <a:buSzPts val="1500"/>
              <a:buFont typeface="Calibri"/>
              <a:buChar char="●"/>
            </a:pPr>
            <a:r>
              <a:rPr i="0" lang="en-AU" sz="1500" u="none" cap="none" strike="noStrike">
                <a:solidFill>
                  <a:srgbClr val="000000"/>
                </a:solidFill>
                <a:latin typeface="Calibri"/>
                <a:ea typeface="Calibri"/>
                <a:cs typeface="Calibri"/>
                <a:sym typeface="Calibri"/>
              </a:rPr>
              <a:t>Research actions reflected in project timeline</a:t>
            </a:r>
            <a:endParaRPr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i="0" sz="1500" u="none" cap="none" strike="noStrike">
              <a:solidFill>
                <a:srgbClr val="000000"/>
              </a:solidFill>
              <a:latin typeface="Calibri"/>
              <a:ea typeface="Calibri"/>
              <a:cs typeface="Calibri"/>
              <a:sym typeface="Calibri"/>
            </a:endParaRPr>
          </a:p>
          <a:p>
            <a:pPr indent="-323850" lvl="0" marL="457200" marR="0" rtl="0" algn="l">
              <a:lnSpc>
                <a:spcPct val="115000"/>
              </a:lnSpc>
              <a:spcBef>
                <a:spcPts val="0"/>
              </a:spcBef>
              <a:spcAft>
                <a:spcPts val="0"/>
              </a:spcAft>
              <a:buClr>
                <a:srgbClr val="000000"/>
              </a:buClr>
              <a:buSzPts val="1500"/>
              <a:buFont typeface="Calibri"/>
              <a:buChar char="●"/>
            </a:pPr>
            <a:r>
              <a:rPr i="0" lang="en-AU" sz="1500" u="none" cap="none" strike="noStrike">
                <a:solidFill>
                  <a:srgbClr val="000000"/>
                </a:solidFill>
                <a:latin typeface="Calibri"/>
                <a:ea typeface="Calibri"/>
                <a:cs typeface="Calibri"/>
                <a:sym typeface="Calibri"/>
              </a:rPr>
              <a:t>Related PIDs recorded in metadata</a:t>
            </a:r>
            <a:endParaRPr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57" name="Google Shape;257;p32"/>
          <p:cNvSpPr txBox="1"/>
          <p:nvPr/>
        </p:nvSpPr>
        <p:spPr>
          <a:xfrm>
            <a:off x="419975" y="365925"/>
            <a:ext cx="7886700" cy="847800"/>
          </a:xfrm>
          <a:prstGeom prst="rect">
            <a:avLst/>
          </a:prstGeom>
          <a:noFill/>
          <a:ln>
            <a:noFill/>
          </a:ln>
        </p:spPr>
        <p:txBody>
          <a:bodyPr anchorCtr="0" anchor="t" bIns="34275" lIns="0" spcFirstLastPara="1" rIns="0" wrap="square" tIns="0">
            <a:noAutofit/>
          </a:bodyPr>
          <a:lstStyle/>
          <a:p>
            <a:pPr indent="0" lvl="0" marL="0" rtl="0" algn="l">
              <a:lnSpc>
                <a:spcPct val="90000"/>
              </a:lnSpc>
              <a:spcBef>
                <a:spcPts val="0"/>
              </a:spcBef>
              <a:spcAft>
                <a:spcPts val="0"/>
              </a:spcAft>
              <a:buNone/>
            </a:pPr>
            <a:r>
              <a:rPr b="1" lang="en-AU" sz="2700">
                <a:solidFill>
                  <a:srgbClr val="00B0D5"/>
                </a:solidFill>
                <a:latin typeface="Calibri"/>
                <a:ea typeface="Calibri"/>
                <a:cs typeface="Calibri"/>
                <a:sym typeface="Calibri"/>
              </a:rPr>
              <a:t>RAiD puts the Project at the centre</a:t>
            </a:r>
            <a:endParaRPr b="1" sz="2700">
              <a:solidFill>
                <a:srgbClr val="00B0D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p:nvPr/>
        </p:nvSpPr>
        <p:spPr>
          <a:xfrm>
            <a:off x="447675" y="1017725"/>
            <a:ext cx="4762500" cy="3956700"/>
          </a:xfrm>
          <a:prstGeom prst="roundRect">
            <a:avLst>
              <a:gd fmla="val 2698" name="adj"/>
            </a:avLst>
          </a:prstGeom>
          <a:noFill/>
          <a:ln cap="flat" cmpd="sng" w="28575">
            <a:solidFill>
              <a:srgbClr val="BBD6EE"/>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https://static.wixstatic.com/media/ea4a8d_a8563c8111544d81b0d0101344b08a4f~mv2.png/v1/fill/w_335,h_190,al_c,usm_0.66_1.00_0.01/ea4a8d_a8563c8111544d81b0d0101344b08a4f~mv2.png" id="263" name="Google Shape;263;p33"/>
          <p:cNvPicPr preferRelativeResize="0"/>
          <p:nvPr/>
        </p:nvPicPr>
        <p:blipFill rotWithShape="1">
          <a:blip r:embed="rId3">
            <a:alphaModFix/>
          </a:blip>
          <a:srcRect b="0" l="0" r="0" t="0"/>
          <a:stretch/>
        </p:blipFill>
        <p:spPr>
          <a:xfrm>
            <a:off x="1856521" y="4328590"/>
            <a:ext cx="806124" cy="457205"/>
          </a:xfrm>
          <a:prstGeom prst="rect">
            <a:avLst/>
          </a:prstGeom>
          <a:noFill/>
          <a:ln>
            <a:noFill/>
          </a:ln>
        </p:spPr>
      </p:pic>
      <p:pic>
        <p:nvPicPr>
          <p:cNvPr descr="Image result for doi" id="264" name="Google Shape;264;p33"/>
          <p:cNvPicPr preferRelativeResize="0"/>
          <p:nvPr/>
        </p:nvPicPr>
        <p:blipFill rotWithShape="1">
          <a:blip r:embed="rId4">
            <a:alphaModFix/>
          </a:blip>
          <a:srcRect b="0" l="0" r="0" t="0"/>
          <a:stretch/>
        </p:blipFill>
        <p:spPr>
          <a:xfrm>
            <a:off x="2007119" y="1873574"/>
            <a:ext cx="535232" cy="535232"/>
          </a:xfrm>
          <a:prstGeom prst="rect">
            <a:avLst/>
          </a:prstGeom>
          <a:noFill/>
          <a:ln>
            <a:noFill/>
          </a:ln>
        </p:spPr>
      </p:pic>
      <p:grpSp>
        <p:nvGrpSpPr>
          <p:cNvPr id="265" name="Google Shape;265;p33"/>
          <p:cNvGrpSpPr/>
          <p:nvPr/>
        </p:nvGrpSpPr>
        <p:grpSpPr>
          <a:xfrm>
            <a:off x="1759961" y="3600389"/>
            <a:ext cx="1013478" cy="481464"/>
            <a:chOff x="3150081" y="4647021"/>
            <a:chExt cx="1351304" cy="641952"/>
          </a:xfrm>
        </p:grpSpPr>
        <p:pic>
          <p:nvPicPr>
            <p:cNvPr id="266" name="Google Shape;266;p33"/>
            <p:cNvPicPr preferRelativeResize="0"/>
            <p:nvPr/>
          </p:nvPicPr>
          <p:blipFill rotWithShape="1">
            <a:blip r:embed="rId5">
              <a:alphaModFix/>
            </a:blip>
            <a:srcRect b="13576" l="0" r="0" t="10533"/>
            <a:stretch/>
          </p:blipFill>
          <p:spPr>
            <a:xfrm>
              <a:off x="3838263" y="4684115"/>
              <a:ext cx="663122" cy="567764"/>
            </a:xfrm>
            <a:prstGeom prst="rect">
              <a:avLst/>
            </a:prstGeom>
            <a:noFill/>
            <a:ln>
              <a:noFill/>
            </a:ln>
          </p:spPr>
        </p:pic>
        <p:pic>
          <p:nvPicPr>
            <p:cNvPr id="267" name="Google Shape;267;p33"/>
            <p:cNvPicPr preferRelativeResize="0"/>
            <p:nvPr/>
          </p:nvPicPr>
          <p:blipFill rotWithShape="1">
            <a:blip r:embed="rId6">
              <a:alphaModFix/>
            </a:blip>
            <a:srcRect b="0" l="0" r="0" t="0"/>
            <a:stretch/>
          </p:blipFill>
          <p:spPr>
            <a:xfrm>
              <a:off x="3150081" y="4647021"/>
              <a:ext cx="736031" cy="641952"/>
            </a:xfrm>
            <a:prstGeom prst="rect">
              <a:avLst/>
            </a:prstGeom>
            <a:noFill/>
            <a:ln>
              <a:noFill/>
            </a:ln>
          </p:spPr>
        </p:pic>
      </p:grpSp>
      <p:cxnSp>
        <p:nvCxnSpPr>
          <p:cNvPr id="268" name="Google Shape;268;p33"/>
          <p:cNvCxnSpPr/>
          <p:nvPr/>
        </p:nvCxnSpPr>
        <p:spPr>
          <a:xfrm flipH="1">
            <a:off x="1701339" y="929480"/>
            <a:ext cx="33600" cy="4044600"/>
          </a:xfrm>
          <a:prstGeom prst="straightConnector1">
            <a:avLst/>
          </a:prstGeom>
          <a:noFill/>
          <a:ln cap="flat" cmpd="sng" w="28575">
            <a:solidFill>
              <a:srgbClr val="BBD6EE"/>
            </a:solidFill>
            <a:prstDash val="dash"/>
            <a:miter lim="800000"/>
            <a:headEnd len="sm" w="sm" type="none"/>
            <a:tailEnd len="sm" w="sm" type="none"/>
          </a:ln>
        </p:spPr>
      </p:cxnSp>
      <p:sp>
        <p:nvSpPr>
          <p:cNvPr id="269" name="Google Shape;269;p33"/>
          <p:cNvSpPr txBox="1"/>
          <p:nvPr/>
        </p:nvSpPr>
        <p:spPr>
          <a:xfrm>
            <a:off x="539937" y="1064260"/>
            <a:ext cx="1076700" cy="646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lang="en-AU" sz="1200">
                <a:solidFill>
                  <a:schemeClr val="dk1"/>
                </a:solidFill>
                <a:latin typeface="Calibri"/>
                <a:ea typeface="Calibri"/>
                <a:cs typeface="Calibri"/>
                <a:sym typeface="Calibri"/>
              </a:rPr>
              <a:t>hdl.handle.net/</a:t>
            </a:r>
            <a:r>
              <a:rPr i="0" lang="en-AU" sz="1200" u="none" cap="none" strike="noStrike">
                <a:solidFill>
                  <a:schemeClr val="dk1"/>
                </a:solidFill>
                <a:latin typeface="Calibri"/>
                <a:ea typeface="Calibri"/>
                <a:cs typeface="Calibri"/>
                <a:sym typeface="Calibri"/>
              </a:rPr>
              <a:t>13.1010/463</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i="0" lang="en-AU" sz="1200" u="none" cap="none" strike="noStrike">
                <a:solidFill>
                  <a:schemeClr val="dk1"/>
                </a:solidFill>
                <a:latin typeface="Calibri"/>
                <a:ea typeface="Calibri"/>
                <a:cs typeface="Calibri"/>
                <a:sym typeface="Calibri"/>
              </a:rPr>
              <a:t>UQDMR</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Arial"/>
              <a:ea typeface="Arial"/>
              <a:cs typeface="Arial"/>
              <a:sym typeface="Arial"/>
            </a:endParaRPr>
          </a:p>
        </p:txBody>
      </p:sp>
      <p:sp>
        <p:nvSpPr>
          <p:cNvPr id="270" name="Google Shape;270;p33"/>
          <p:cNvSpPr/>
          <p:nvPr/>
        </p:nvSpPr>
        <p:spPr>
          <a:xfrm>
            <a:off x="2842347" y="1260450"/>
            <a:ext cx="2993100" cy="254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200"/>
              <a:buFont typeface="Arial"/>
              <a:buNone/>
            </a:pPr>
            <a:r>
              <a:rPr lang="en-AU" sz="1200" u="sng">
                <a:solidFill>
                  <a:schemeClr val="accent5"/>
                </a:solidFill>
                <a:latin typeface="Calibri"/>
                <a:ea typeface="Calibri"/>
                <a:cs typeface="Calibri"/>
                <a:sym typeface="Calibri"/>
                <a:hlinkClick r:id="rId7">
                  <a:extLst>
                    <a:ext uri="{A12FA001-AC4F-418D-AE19-62706E023703}">
                      <ahyp:hlinkClr val="tx"/>
                    </a:ext>
                  </a:extLst>
                </a:hlinkClick>
              </a:rPr>
              <a:t>j.smith@uq.edu.au</a:t>
            </a:r>
            <a:r>
              <a:rPr lang="en-AU" sz="1200">
                <a:solidFill>
                  <a:schemeClr val="dk1"/>
                </a:solidFill>
                <a:latin typeface="Calibri"/>
                <a:ea typeface="Calibri"/>
                <a:cs typeface="Calibri"/>
                <a:sym typeface="Calibri"/>
              </a:rPr>
              <a:t> </a:t>
            </a:r>
            <a:endParaRPr sz="1100">
              <a:solidFill>
                <a:schemeClr val="dk1"/>
              </a:solidFill>
            </a:endParaRPr>
          </a:p>
          <a:p>
            <a:pPr indent="0" lvl="0" marL="0" rtl="0" algn="l">
              <a:spcBef>
                <a:spcPts val="0"/>
              </a:spcBef>
              <a:spcAft>
                <a:spcPts val="0"/>
              </a:spcAft>
              <a:buClr>
                <a:schemeClr val="dk1"/>
              </a:buClr>
              <a:buSzPts val="1200"/>
              <a:buFont typeface="Arial"/>
              <a:buNone/>
            </a:pPr>
            <a:r>
              <a:rPr lang="en-AU" sz="1200" u="sng">
                <a:solidFill>
                  <a:schemeClr val="accent5"/>
                </a:solidFill>
                <a:latin typeface="Calibri"/>
                <a:ea typeface="Calibri"/>
                <a:cs typeface="Calibri"/>
                <a:sym typeface="Calibri"/>
                <a:hlinkClick r:id="rId8">
                  <a:extLst>
                    <a:ext uri="{A12FA001-AC4F-418D-AE19-62706E023703}">
                      <ahyp:hlinkClr val="tx"/>
                    </a:ext>
                  </a:extLst>
                </a:hlinkClick>
              </a:rPr>
              <a:t>http://orcid.org/0000-0002-3843</a:t>
            </a:r>
            <a:r>
              <a:rPr lang="en-A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71" name="Google Shape;271;p33"/>
          <p:cNvSpPr/>
          <p:nvPr/>
        </p:nvSpPr>
        <p:spPr>
          <a:xfrm>
            <a:off x="2842377" y="1894112"/>
            <a:ext cx="24639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  http: 10.1002/002-8231(1976)47:1</a:t>
            </a:r>
            <a:endParaRPr b="0" i="0" sz="1200" u="none" cap="none" strike="noStrike">
              <a:solidFill>
                <a:schemeClr val="dk1"/>
              </a:solidFill>
              <a:latin typeface="Calibri"/>
              <a:ea typeface="Calibri"/>
              <a:cs typeface="Calibri"/>
              <a:sym typeface="Calibri"/>
            </a:endParaRPr>
          </a:p>
        </p:txBody>
      </p:sp>
      <p:sp>
        <p:nvSpPr>
          <p:cNvPr id="272" name="Google Shape;272;p33"/>
          <p:cNvSpPr/>
          <p:nvPr/>
        </p:nvSpPr>
        <p:spPr>
          <a:xfrm>
            <a:off x="2842377" y="2111608"/>
            <a:ext cx="24639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  http: 10.1002/005-4721(7214)31:2</a:t>
            </a:r>
            <a:endParaRPr b="0" i="0" sz="1100" u="none" cap="none" strike="noStrike">
              <a:solidFill>
                <a:srgbClr val="000000"/>
              </a:solidFill>
              <a:latin typeface="Arial"/>
              <a:ea typeface="Arial"/>
              <a:cs typeface="Arial"/>
              <a:sym typeface="Arial"/>
            </a:endParaRPr>
          </a:p>
        </p:txBody>
      </p:sp>
      <p:sp>
        <p:nvSpPr>
          <p:cNvPr id="273" name="Google Shape;273;p33"/>
          <p:cNvSpPr/>
          <p:nvPr/>
        </p:nvSpPr>
        <p:spPr>
          <a:xfrm>
            <a:off x="2828376" y="2773734"/>
            <a:ext cx="17988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dk1"/>
                </a:solidFill>
                <a:latin typeface="Calibri"/>
                <a:ea typeface="Calibri"/>
                <a:cs typeface="Calibri"/>
                <a:sym typeface="Calibri"/>
              </a:rPr>
              <a:t> h</a:t>
            </a:r>
            <a:r>
              <a:rPr b="0" i="0" lang="en-AU" sz="1000" u="sng" cap="none" strike="noStrike">
                <a:solidFill>
                  <a:schemeClr val="hlink"/>
                </a:solidFill>
                <a:latin typeface="Montserrat"/>
                <a:ea typeface="Montserrat"/>
                <a:cs typeface="Montserrat"/>
                <a:sym typeface="Montserrat"/>
                <a:hlinkClick r:id="rId9"/>
              </a:rPr>
              <a:t>ttps://ror.org/00rqy9422</a:t>
            </a:r>
            <a:endParaRPr b="0" i="0" sz="1100" u="none" cap="none" strike="noStrike">
              <a:solidFill>
                <a:srgbClr val="000000"/>
              </a:solidFill>
              <a:latin typeface="Arial"/>
              <a:ea typeface="Arial"/>
              <a:cs typeface="Arial"/>
              <a:sym typeface="Arial"/>
            </a:endParaRPr>
          </a:p>
        </p:txBody>
      </p:sp>
      <p:sp>
        <p:nvSpPr>
          <p:cNvPr id="274" name="Google Shape;274;p33"/>
          <p:cNvSpPr/>
          <p:nvPr/>
        </p:nvSpPr>
        <p:spPr>
          <a:xfrm>
            <a:off x="2828375" y="3066750"/>
            <a:ext cx="2330400" cy="451200"/>
          </a:xfrm>
          <a:prstGeom prst="rect">
            <a:avLst/>
          </a:prstGeom>
          <a:noFill/>
          <a:ln>
            <a:noFill/>
          </a:ln>
        </p:spPr>
        <p:txBody>
          <a:bodyPr anchorCtr="0" anchor="t" bIns="34275" lIns="68575" spcFirstLastPara="1" rIns="68575" wrap="square" tIns="34275">
            <a:noAutofit/>
          </a:bodyPr>
          <a:lstStyle/>
          <a:p>
            <a:pPr indent="0" lvl="0" marL="0" marR="0" rtl="0" algn="l">
              <a:lnSpc>
                <a:spcPct val="125000"/>
              </a:lnSpc>
              <a:spcBef>
                <a:spcPts val="1100"/>
              </a:spcBef>
              <a:spcAft>
                <a:spcPts val="200"/>
              </a:spcAft>
              <a:buClr>
                <a:schemeClr val="dk1"/>
              </a:buClr>
              <a:buSzPts val="1100"/>
              <a:buFont typeface="Arial"/>
              <a:buNone/>
            </a:pPr>
            <a:r>
              <a:rPr b="0" i="0" lang="en-AU" sz="1000" u="sng" cap="none" strike="noStrike">
                <a:solidFill>
                  <a:schemeClr val="hlink"/>
                </a:solidFill>
                <a:latin typeface="Montserrat"/>
                <a:ea typeface="Montserrat"/>
                <a:cs typeface="Montserrat"/>
                <a:sym typeface="Montserrat"/>
                <a:hlinkClick r:id="rId10"/>
              </a:rPr>
              <a:t>https://ror.org/03b94tp07</a:t>
            </a:r>
            <a:endParaRPr b="0" i="0" sz="1100" u="none" cap="none" strike="noStrike">
              <a:solidFill>
                <a:srgbClr val="000000"/>
              </a:solidFill>
              <a:latin typeface="Arial"/>
              <a:ea typeface="Arial"/>
              <a:cs typeface="Arial"/>
              <a:sym typeface="Arial"/>
            </a:endParaRPr>
          </a:p>
        </p:txBody>
      </p:sp>
      <p:sp>
        <p:nvSpPr>
          <p:cNvPr id="275" name="Google Shape;275;p33"/>
          <p:cNvSpPr/>
          <p:nvPr/>
        </p:nvSpPr>
        <p:spPr>
          <a:xfrm>
            <a:off x="2838237" y="3535208"/>
            <a:ext cx="1536900" cy="2541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chemeClr val="dk1"/>
              </a:buClr>
              <a:buSzPts val="1200"/>
              <a:buFont typeface="Arial"/>
              <a:buChar char="•"/>
            </a:pPr>
            <a:r>
              <a:rPr b="0" i="0" lang="en-AU" sz="1200" u="none" cap="none" strike="noStrike">
                <a:solidFill>
                  <a:schemeClr val="dk1"/>
                </a:solidFill>
                <a:latin typeface="Calibri"/>
                <a:ea typeface="Calibri"/>
                <a:cs typeface="Calibri"/>
                <a:sym typeface="Calibri"/>
              </a:rPr>
              <a:t>uq.edu.au/114/32</a:t>
            </a:r>
            <a:endParaRPr b="0" i="0" sz="1100" u="none" cap="none" strike="noStrike">
              <a:solidFill>
                <a:srgbClr val="000000"/>
              </a:solidFill>
              <a:latin typeface="Arial"/>
              <a:ea typeface="Arial"/>
              <a:cs typeface="Arial"/>
              <a:sym typeface="Arial"/>
            </a:endParaRPr>
          </a:p>
        </p:txBody>
      </p:sp>
      <p:sp>
        <p:nvSpPr>
          <p:cNvPr id="276" name="Google Shape;276;p33"/>
          <p:cNvSpPr/>
          <p:nvPr/>
        </p:nvSpPr>
        <p:spPr>
          <a:xfrm>
            <a:off x="2845023" y="3737725"/>
            <a:ext cx="1383300" cy="2541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chemeClr val="dk1"/>
              </a:buClr>
              <a:buSzPts val="1200"/>
              <a:buFont typeface="Calibri"/>
              <a:buChar char="•"/>
            </a:pPr>
            <a:r>
              <a:rPr b="0" i="0" lang="en-AU" sz="1200" u="none" cap="none" strike="noStrike">
                <a:solidFill>
                  <a:schemeClr val="dk1"/>
                </a:solidFill>
                <a:highlight>
                  <a:srgbClr val="FFFFFF"/>
                </a:highlight>
                <a:latin typeface="Calibri"/>
                <a:ea typeface="Calibri"/>
                <a:cs typeface="Calibri"/>
                <a:sym typeface="Calibri"/>
              </a:rPr>
              <a:t>79.152.127.243</a:t>
            </a:r>
            <a:endParaRPr b="0" i="0" sz="1200" u="none" cap="none" strike="noStrike">
              <a:solidFill>
                <a:srgbClr val="000000"/>
              </a:solidFill>
              <a:latin typeface="Calibri"/>
              <a:ea typeface="Calibri"/>
              <a:cs typeface="Calibri"/>
              <a:sym typeface="Calibri"/>
            </a:endParaRPr>
          </a:p>
        </p:txBody>
      </p:sp>
      <p:sp>
        <p:nvSpPr>
          <p:cNvPr id="277" name="Google Shape;277;p33"/>
          <p:cNvSpPr/>
          <p:nvPr/>
        </p:nvSpPr>
        <p:spPr>
          <a:xfrm>
            <a:off x="2838229" y="3949100"/>
            <a:ext cx="1743600" cy="2541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chemeClr val="dk1"/>
              </a:buClr>
              <a:buSzPts val="1200"/>
              <a:buFont typeface="Arial"/>
              <a:buChar char="•"/>
            </a:pPr>
            <a:r>
              <a:rPr b="0" i="0" lang="en-AU" sz="1200" u="none" cap="none" strike="noStrike">
                <a:solidFill>
                  <a:schemeClr val="dk1"/>
                </a:solidFill>
                <a:latin typeface="Calibri"/>
                <a:ea typeface="Calibri"/>
                <a:cs typeface="Calibri"/>
                <a:sym typeface="Calibri"/>
              </a:rPr>
              <a:t>A.URL.WHEE.EDU</a:t>
            </a:r>
            <a:endParaRPr b="0" i="0" sz="1100" u="none" cap="none" strike="noStrike">
              <a:solidFill>
                <a:srgbClr val="000000"/>
              </a:solidFill>
              <a:latin typeface="Arial"/>
              <a:ea typeface="Arial"/>
              <a:cs typeface="Arial"/>
              <a:sym typeface="Arial"/>
            </a:endParaRPr>
          </a:p>
        </p:txBody>
      </p:sp>
      <p:sp>
        <p:nvSpPr>
          <p:cNvPr id="278" name="Google Shape;278;p33"/>
          <p:cNvSpPr/>
          <p:nvPr/>
        </p:nvSpPr>
        <p:spPr>
          <a:xfrm>
            <a:off x="2837158" y="4436191"/>
            <a:ext cx="10857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  12.4372/487</a:t>
            </a:r>
            <a:endParaRPr b="0" i="0" sz="1100" u="none" cap="none" strike="noStrike">
              <a:solidFill>
                <a:srgbClr val="000000"/>
              </a:solidFill>
              <a:latin typeface="Arial"/>
              <a:ea typeface="Arial"/>
              <a:cs typeface="Arial"/>
              <a:sym typeface="Arial"/>
            </a:endParaRPr>
          </a:p>
        </p:txBody>
      </p:sp>
      <p:sp>
        <p:nvSpPr>
          <p:cNvPr id="279" name="Google Shape;279;p33"/>
          <p:cNvSpPr/>
          <p:nvPr/>
        </p:nvSpPr>
        <p:spPr>
          <a:xfrm>
            <a:off x="5370956" y="1894112"/>
            <a:ext cx="12909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Dataset</a:t>
            </a:r>
            <a:endParaRPr b="0" i="0" sz="1200" u="none" cap="none" strike="noStrike">
              <a:solidFill>
                <a:schemeClr val="dk1"/>
              </a:solidFill>
              <a:latin typeface="Calibri"/>
              <a:ea typeface="Calibri"/>
              <a:cs typeface="Calibri"/>
              <a:sym typeface="Calibri"/>
            </a:endParaRPr>
          </a:p>
        </p:txBody>
      </p:sp>
      <p:sp>
        <p:nvSpPr>
          <p:cNvPr id="280" name="Google Shape;280;p33"/>
          <p:cNvSpPr/>
          <p:nvPr/>
        </p:nvSpPr>
        <p:spPr>
          <a:xfrm>
            <a:off x="5370956" y="2112819"/>
            <a:ext cx="11724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lang="en-AU" sz="1200">
                <a:solidFill>
                  <a:schemeClr val="dk1"/>
                </a:solidFill>
                <a:latin typeface="Calibri"/>
                <a:ea typeface="Calibri"/>
                <a:cs typeface="Calibri"/>
                <a:sym typeface="Calibri"/>
              </a:rPr>
              <a:t>Article</a:t>
            </a:r>
            <a:endParaRPr b="0" i="0" sz="1100" u="none" cap="none" strike="noStrike">
              <a:solidFill>
                <a:srgbClr val="000000"/>
              </a:solidFill>
              <a:latin typeface="Arial"/>
              <a:ea typeface="Arial"/>
              <a:cs typeface="Arial"/>
              <a:sym typeface="Arial"/>
            </a:endParaRPr>
          </a:p>
        </p:txBody>
      </p:sp>
      <p:sp>
        <p:nvSpPr>
          <p:cNvPr id="281" name="Google Shape;281;p33"/>
          <p:cNvSpPr/>
          <p:nvPr/>
        </p:nvSpPr>
        <p:spPr>
          <a:xfrm>
            <a:off x="5306033" y="2693469"/>
            <a:ext cx="17436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Uni of QLD</a:t>
            </a:r>
            <a:endParaRPr b="0" i="0" sz="1200" u="none" cap="none" strike="noStrike">
              <a:solidFill>
                <a:schemeClr val="dk1"/>
              </a:solidFill>
              <a:latin typeface="Calibri"/>
              <a:ea typeface="Calibri"/>
              <a:cs typeface="Calibri"/>
              <a:sym typeface="Calibri"/>
            </a:endParaRPr>
          </a:p>
        </p:txBody>
      </p:sp>
      <p:sp>
        <p:nvSpPr>
          <p:cNvPr id="282" name="Google Shape;282;p33"/>
          <p:cNvSpPr/>
          <p:nvPr/>
        </p:nvSpPr>
        <p:spPr>
          <a:xfrm>
            <a:off x="5306033" y="3173108"/>
            <a:ext cx="25731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Uni of Auckland </a:t>
            </a:r>
            <a:endParaRPr b="0" i="0" sz="1200" u="none" cap="none" strike="noStrike">
              <a:solidFill>
                <a:schemeClr val="dk1"/>
              </a:solidFill>
              <a:latin typeface="Calibri"/>
              <a:ea typeface="Calibri"/>
              <a:cs typeface="Calibri"/>
              <a:sym typeface="Calibri"/>
            </a:endParaRPr>
          </a:p>
        </p:txBody>
      </p:sp>
      <p:sp>
        <p:nvSpPr>
          <p:cNvPr id="283" name="Google Shape;283;p33"/>
          <p:cNvSpPr/>
          <p:nvPr/>
        </p:nvSpPr>
        <p:spPr>
          <a:xfrm>
            <a:off x="5306033" y="3537523"/>
            <a:ext cx="21795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UQ local storage (04/07/15 – 17)</a:t>
            </a:r>
            <a:endParaRPr b="0" i="0" sz="1200" u="none" cap="none" strike="noStrike">
              <a:solidFill>
                <a:schemeClr val="dk1"/>
              </a:solidFill>
              <a:latin typeface="Calibri"/>
              <a:ea typeface="Calibri"/>
              <a:cs typeface="Calibri"/>
              <a:sym typeface="Calibri"/>
            </a:endParaRPr>
          </a:p>
        </p:txBody>
      </p:sp>
      <p:sp>
        <p:nvSpPr>
          <p:cNvPr id="284" name="Google Shape;284;p33"/>
          <p:cNvSpPr/>
          <p:nvPr/>
        </p:nvSpPr>
        <p:spPr>
          <a:xfrm>
            <a:off x="5306033" y="3737732"/>
            <a:ext cx="33027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UQ local storage Nectar Instance  (04/07/15 – 17)</a:t>
            </a:r>
            <a:endParaRPr b="0" i="0" sz="1200" u="none" cap="none" strike="noStrike">
              <a:solidFill>
                <a:schemeClr val="dk1"/>
              </a:solidFill>
              <a:latin typeface="Calibri"/>
              <a:ea typeface="Calibri"/>
              <a:cs typeface="Calibri"/>
              <a:sym typeface="Calibri"/>
            </a:endParaRPr>
          </a:p>
        </p:txBody>
      </p:sp>
      <p:sp>
        <p:nvSpPr>
          <p:cNvPr id="285" name="Google Shape;285;p33"/>
          <p:cNvSpPr/>
          <p:nvPr/>
        </p:nvSpPr>
        <p:spPr>
          <a:xfrm>
            <a:off x="5306033" y="3953989"/>
            <a:ext cx="21990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Cloudstor storage (04/07/15 – ….</a:t>
            </a:r>
            <a:endParaRPr b="0" i="0" sz="1200" u="none" cap="none" strike="noStrike">
              <a:solidFill>
                <a:schemeClr val="dk1"/>
              </a:solidFill>
              <a:latin typeface="Calibri"/>
              <a:ea typeface="Calibri"/>
              <a:cs typeface="Calibri"/>
              <a:sym typeface="Calibri"/>
            </a:endParaRPr>
          </a:p>
        </p:txBody>
      </p:sp>
      <p:sp>
        <p:nvSpPr>
          <p:cNvPr id="286" name="Google Shape;286;p33"/>
          <p:cNvSpPr/>
          <p:nvPr/>
        </p:nvSpPr>
        <p:spPr>
          <a:xfrm>
            <a:off x="5306033" y="4437543"/>
            <a:ext cx="8151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Subproject</a:t>
            </a:r>
            <a:endParaRPr b="0" i="0" sz="1200" u="none" cap="none" strike="noStrike">
              <a:solidFill>
                <a:schemeClr val="dk1"/>
              </a:solidFill>
              <a:latin typeface="Calibri"/>
              <a:ea typeface="Calibri"/>
              <a:cs typeface="Calibri"/>
              <a:sym typeface="Calibri"/>
            </a:endParaRPr>
          </a:p>
        </p:txBody>
      </p:sp>
      <p:cxnSp>
        <p:nvCxnSpPr>
          <p:cNvPr id="287" name="Google Shape;287;p33"/>
          <p:cNvCxnSpPr>
            <a:stCxn id="278" idx="3"/>
            <a:endCxn id="286" idx="1"/>
          </p:cNvCxnSpPr>
          <p:nvPr/>
        </p:nvCxnSpPr>
        <p:spPr>
          <a:xfrm>
            <a:off x="3922858" y="4563241"/>
            <a:ext cx="1383300" cy="1500"/>
          </a:xfrm>
          <a:prstGeom prst="straightConnector1">
            <a:avLst/>
          </a:prstGeom>
          <a:noFill/>
          <a:ln cap="flat" cmpd="sng" w="9525">
            <a:solidFill>
              <a:schemeClr val="accent1"/>
            </a:solidFill>
            <a:prstDash val="solid"/>
            <a:miter lim="800000"/>
            <a:headEnd len="sm" w="sm" type="none"/>
            <a:tailEnd len="sm" w="sm" type="none"/>
          </a:ln>
        </p:spPr>
      </p:cxnSp>
      <p:cxnSp>
        <p:nvCxnSpPr>
          <p:cNvPr id="288" name="Google Shape;288;p33"/>
          <p:cNvCxnSpPr>
            <a:stCxn id="277" idx="3"/>
            <a:endCxn id="285" idx="1"/>
          </p:cNvCxnSpPr>
          <p:nvPr/>
        </p:nvCxnSpPr>
        <p:spPr>
          <a:xfrm>
            <a:off x="4581829" y="4076150"/>
            <a:ext cx="724200" cy="4800"/>
          </a:xfrm>
          <a:prstGeom prst="straightConnector1">
            <a:avLst/>
          </a:prstGeom>
          <a:noFill/>
          <a:ln cap="flat" cmpd="sng" w="9525">
            <a:solidFill>
              <a:schemeClr val="accent1"/>
            </a:solidFill>
            <a:prstDash val="solid"/>
            <a:miter lim="800000"/>
            <a:headEnd len="sm" w="sm" type="none"/>
            <a:tailEnd len="sm" w="sm" type="none"/>
          </a:ln>
        </p:spPr>
      </p:cxnSp>
      <p:cxnSp>
        <p:nvCxnSpPr>
          <p:cNvPr id="289" name="Google Shape;289;p33"/>
          <p:cNvCxnSpPr>
            <a:stCxn id="276" idx="3"/>
            <a:endCxn id="284" idx="1"/>
          </p:cNvCxnSpPr>
          <p:nvPr/>
        </p:nvCxnSpPr>
        <p:spPr>
          <a:xfrm>
            <a:off x="4228323" y="3864775"/>
            <a:ext cx="1077600" cy="0"/>
          </a:xfrm>
          <a:prstGeom prst="straightConnector1">
            <a:avLst/>
          </a:prstGeom>
          <a:noFill/>
          <a:ln cap="flat" cmpd="sng" w="9525">
            <a:solidFill>
              <a:schemeClr val="accent1"/>
            </a:solidFill>
            <a:prstDash val="solid"/>
            <a:miter lim="800000"/>
            <a:headEnd len="sm" w="sm" type="none"/>
            <a:tailEnd len="sm" w="sm" type="none"/>
          </a:ln>
        </p:spPr>
      </p:cxnSp>
      <p:cxnSp>
        <p:nvCxnSpPr>
          <p:cNvPr id="290" name="Google Shape;290;p33"/>
          <p:cNvCxnSpPr>
            <a:stCxn id="275" idx="3"/>
            <a:endCxn id="283" idx="1"/>
          </p:cNvCxnSpPr>
          <p:nvPr/>
        </p:nvCxnSpPr>
        <p:spPr>
          <a:xfrm>
            <a:off x="4375137" y="3662258"/>
            <a:ext cx="930900" cy="2400"/>
          </a:xfrm>
          <a:prstGeom prst="straightConnector1">
            <a:avLst/>
          </a:prstGeom>
          <a:noFill/>
          <a:ln cap="flat" cmpd="sng" w="9525">
            <a:solidFill>
              <a:schemeClr val="accent1"/>
            </a:solidFill>
            <a:prstDash val="solid"/>
            <a:miter lim="800000"/>
            <a:headEnd len="sm" w="sm" type="none"/>
            <a:tailEnd len="sm" w="sm" type="none"/>
          </a:ln>
        </p:spPr>
      </p:cxnSp>
      <p:sp>
        <p:nvSpPr>
          <p:cNvPr id="291" name="Google Shape;291;p33"/>
          <p:cNvSpPr/>
          <p:nvPr/>
        </p:nvSpPr>
        <p:spPr>
          <a:xfrm>
            <a:off x="2797908" y="2616093"/>
            <a:ext cx="2164500" cy="451200"/>
          </a:xfrm>
          <a:prstGeom prst="roundRect">
            <a:avLst>
              <a:gd fmla="val 16667" name="adj"/>
            </a:avLst>
          </a:prstGeom>
          <a:no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en-AU">
                <a:solidFill>
                  <a:schemeClr val="lt1"/>
                </a:solidFill>
                <a:latin typeface="Calibri"/>
                <a:ea typeface="Calibri"/>
                <a:cs typeface="Calibri"/>
                <a:sym typeface="Calibri"/>
              </a:rPr>
              <a:t>hh</a:t>
            </a:r>
            <a:endParaRPr b="0" i="0" sz="1400" u="none" cap="none" strike="noStrike">
              <a:solidFill>
                <a:schemeClr val="lt1"/>
              </a:solidFill>
              <a:latin typeface="Calibri"/>
              <a:ea typeface="Calibri"/>
              <a:cs typeface="Calibri"/>
              <a:sym typeface="Calibri"/>
            </a:endParaRPr>
          </a:p>
        </p:txBody>
      </p:sp>
      <p:sp>
        <p:nvSpPr>
          <p:cNvPr id="292" name="Google Shape;292;p33"/>
          <p:cNvSpPr/>
          <p:nvPr/>
        </p:nvSpPr>
        <p:spPr>
          <a:xfrm>
            <a:off x="2797908" y="3055913"/>
            <a:ext cx="2164500" cy="451200"/>
          </a:xfrm>
          <a:prstGeom prst="roundRect">
            <a:avLst>
              <a:gd fmla="val 16667" name="adj"/>
            </a:avLst>
          </a:prstGeom>
          <a:no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93" name="Google Shape;293;p33"/>
          <p:cNvCxnSpPr>
            <a:stCxn id="292" idx="3"/>
            <a:endCxn id="282" idx="1"/>
          </p:cNvCxnSpPr>
          <p:nvPr/>
        </p:nvCxnSpPr>
        <p:spPr>
          <a:xfrm>
            <a:off x="4962408" y="3281513"/>
            <a:ext cx="343500" cy="18600"/>
          </a:xfrm>
          <a:prstGeom prst="straightConnector1">
            <a:avLst/>
          </a:prstGeom>
          <a:noFill/>
          <a:ln cap="flat" cmpd="sng" w="9525">
            <a:solidFill>
              <a:schemeClr val="accent1"/>
            </a:solidFill>
            <a:prstDash val="solid"/>
            <a:miter lim="800000"/>
            <a:headEnd len="sm" w="sm" type="none"/>
            <a:tailEnd len="sm" w="sm" type="none"/>
          </a:ln>
        </p:spPr>
      </p:cxnSp>
      <p:cxnSp>
        <p:nvCxnSpPr>
          <p:cNvPr id="294" name="Google Shape;294;p33"/>
          <p:cNvCxnSpPr>
            <a:stCxn id="291" idx="3"/>
            <a:endCxn id="281" idx="1"/>
          </p:cNvCxnSpPr>
          <p:nvPr/>
        </p:nvCxnSpPr>
        <p:spPr>
          <a:xfrm flipH="1" rot="10800000">
            <a:off x="4962408" y="2820393"/>
            <a:ext cx="343500" cy="21300"/>
          </a:xfrm>
          <a:prstGeom prst="straightConnector1">
            <a:avLst/>
          </a:prstGeom>
          <a:noFill/>
          <a:ln cap="flat" cmpd="sng" w="9525">
            <a:solidFill>
              <a:schemeClr val="accent1"/>
            </a:solidFill>
            <a:prstDash val="solid"/>
            <a:miter lim="800000"/>
            <a:headEnd len="sm" w="sm" type="none"/>
            <a:tailEnd len="sm" w="sm" type="none"/>
          </a:ln>
        </p:spPr>
      </p:cxnSp>
      <p:cxnSp>
        <p:nvCxnSpPr>
          <p:cNvPr id="295" name="Google Shape;295;p33"/>
          <p:cNvCxnSpPr>
            <a:stCxn id="272" idx="3"/>
            <a:endCxn id="280" idx="1"/>
          </p:cNvCxnSpPr>
          <p:nvPr/>
        </p:nvCxnSpPr>
        <p:spPr>
          <a:xfrm>
            <a:off x="5306277" y="2238658"/>
            <a:ext cx="64800" cy="1200"/>
          </a:xfrm>
          <a:prstGeom prst="straightConnector1">
            <a:avLst/>
          </a:prstGeom>
          <a:noFill/>
          <a:ln cap="flat" cmpd="sng" w="9525">
            <a:solidFill>
              <a:schemeClr val="accent1"/>
            </a:solidFill>
            <a:prstDash val="solid"/>
            <a:miter lim="800000"/>
            <a:headEnd len="sm" w="sm" type="none"/>
            <a:tailEnd len="sm" w="sm" type="none"/>
          </a:ln>
        </p:spPr>
      </p:cxnSp>
      <p:cxnSp>
        <p:nvCxnSpPr>
          <p:cNvPr id="296" name="Google Shape;296;p33"/>
          <p:cNvCxnSpPr>
            <a:stCxn id="271" idx="3"/>
            <a:endCxn id="279" idx="1"/>
          </p:cNvCxnSpPr>
          <p:nvPr/>
        </p:nvCxnSpPr>
        <p:spPr>
          <a:xfrm>
            <a:off x="5306277" y="2021162"/>
            <a:ext cx="64800" cy="0"/>
          </a:xfrm>
          <a:prstGeom prst="straightConnector1">
            <a:avLst/>
          </a:prstGeom>
          <a:noFill/>
          <a:ln cap="flat" cmpd="sng" w="9525">
            <a:solidFill>
              <a:schemeClr val="accent1"/>
            </a:solidFill>
            <a:prstDash val="solid"/>
            <a:miter lim="800000"/>
            <a:headEnd len="sm" w="sm" type="none"/>
            <a:tailEnd len="sm" w="sm" type="none"/>
          </a:ln>
        </p:spPr>
      </p:cxnSp>
      <p:pic>
        <p:nvPicPr>
          <p:cNvPr id="297" name="Google Shape;297;p33"/>
          <p:cNvPicPr preferRelativeResize="0"/>
          <p:nvPr/>
        </p:nvPicPr>
        <p:blipFill rotWithShape="1">
          <a:blip r:embed="rId11">
            <a:alphaModFix/>
          </a:blip>
          <a:srcRect b="0" l="0" r="0" t="0"/>
          <a:stretch/>
        </p:blipFill>
        <p:spPr>
          <a:xfrm>
            <a:off x="1759675" y="2889375"/>
            <a:ext cx="1013500" cy="292779"/>
          </a:xfrm>
          <a:prstGeom prst="rect">
            <a:avLst/>
          </a:prstGeom>
          <a:noFill/>
          <a:ln>
            <a:noFill/>
          </a:ln>
        </p:spPr>
      </p:pic>
      <p:sp>
        <p:nvSpPr>
          <p:cNvPr id="298" name="Google Shape;298;p33"/>
          <p:cNvSpPr/>
          <p:nvPr/>
        </p:nvSpPr>
        <p:spPr>
          <a:xfrm>
            <a:off x="1926562" y="1138300"/>
            <a:ext cx="724200" cy="646500"/>
          </a:xfrm>
          <a:prstGeom prst="ellipse">
            <a:avLst/>
          </a:prstGeom>
          <a:noFill/>
          <a:ln cap="flat" cmpd="sng" w="28575">
            <a:solidFill>
              <a:srgbClr val="FF9900"/>
            </a:solidFill>
            <a:prstDash val="dash"/>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3"/>
          <p:cNvSpPr txBox="1"/>
          <p:nvPr/>
        </p:nvSpPr>
        <p:spPr>
          <a:xfrm>
            <a:off x="1958526" y="1235950"/>
            <a:ext cx="724200" cy="4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B45F06"/>
                </a:solidFill>
                <a:latin typeface="Arial"/>
                <a:ea typeface="Arial"/>
                <a:cs typeface="Arial"/>
                <a:sym typeface="Arial"/>
              </a:rPr>
              <a:t>CONTRIBUTORS</a:t>
            </a:r>
            <a:endParaRPr b="0" i="0" sz="1000" u="none" cap="none" strike="noStrike">
              <a:solidFill>
                <a:srgbClr val="B45F06"/>
              </a:solidFill>
              <a:latin typeface="Arial"/>
              <a:ea typeface="Arial"/>
              <a:cs typeface="Arial"/>
              <a:sym typeface="Arial"/>
            </a:endParaRPr>
          </a:p>
        </p:txBody>
      </p:sp>
      <p:sp>
        <p:nvSpPr>
          <p:cNvPr id="300" name="Google Shape;300;p33"/>
          <p:cNvSpPr txBox="1"/>
          <p:nvPr/>
        </p:nvSpPr>
        <p:spPr>
          <a:xfrm>
            <a:off x="395550" y="501025"/>
            <a:ext cx="7886700" cy="847800"/>
          </a:xfrm>
          <a:prstGeom prst="rect">
            <a:avLst/>
          </a:prstGeom>
          <a:noFill/>
          <a:ln>
            <a:noFill/>
          </a:ln>
        </p:spPr>
        <p:txBody>
          <a:bodyPr anchorCtr="0" anchor="t" bIns="34275" lIns="0" spcFirstLastPara="1" rIns="0" wrap="square" tIns="0">
            <a:noAutofit/>
          </a:bodyPr>
          <a:lstStyle/>
          <a:p>
            <a:pPr indent="0" lvl="0" marL="0" rtl="0" algn="l">
              <a:lnSpc>
                <a:spcPct val="90000"/>
              </a:lnSpc>
              <a:spcBef>
                <a:spcPts val="0"/>
              </a:spcBef>
              <a:spcAft>
                <a:spcPts val="0"/>
              </a:spcAft>
              <a:buNone/>
            </a:pPr>
            <a:r>
              <a:rPr b="1" lang="en-AU" sz="2700">
                <a:solidFill>
                  <a:srgbClr val="00B0D5"/>
                </a:solidFill>
                <a:latin typeface="Calibri"/>
                <a:ea typeface="Calibri"/>
                <a:cs typeface="Calibri"/>
                <a:sym typeface="Calibri"/>
              </a:rPr>
              <a:t>RAiD “envelope”  </a:t>
            </a:r>
            <a:endParaRPr b="1" sz="2700">
              <a:solidFill>
                <a:srgbClr val="00B0D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nvSpPr>
        <p:spPr>
          <a:xfrm>
            <a:off x="693425" y="649800"/>
            <a:ext cx="7353900" cy="55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AU" sz="2700">
                <a:solidFill>
                  <a:schemeClr val="accent1"/>
                </a:solidFill>
                <a:latin typeface="Calibri"/>
                <a:ea typeface="Calibri"/>
                <a:cs typeface="Calibri"/>
                <a:sym typeface="Calibri"/>
              </a:rPr>
              <a:t>RAiD developments</a:t>
            </a:r>
            <a:endParaRPr>
              <a:latin typeface="Calibri"/>
              <a:ea typeface="Calibri"/>
              <a:cs typeface="Calibri"/>
              <a:sym typeface="Calibri"/>
            </a:endParaRPr>
          </a:p>
        </p:txBody>
      </p:sp>
      <p:pic>
        <p:nvPicPr>
          <p:cNvPr id="307" name="Google Shape;307;p34"/>
          <p:cNvPicPr preferRelativeResize="0"/>
          <p:nvPr/>
        </p:nvPicPr>
        <p:blipFill>
          <a:blip r:embed="rId3">
            <a:alphaModFix/>
          </a:blip>
          <a:stretch>
            <a:fillRect/>
          </a:stretch>
        </p:blipFill>
        <p:spPr>
          <a:xfrm>
            <a:off x="7239475" y="4548200"/>
            <a:ext cx="1704975" cy="219075"/>
          </a:xfrm>
          <a:prstGeom prst="rect">
            <a:avLst/>
          </a:prstGeom>
          <a:noFill/>
          <a:ln>
            <a:noFill/>
          </a:ln>
        </p:spPr>
      </p:pic>
      <p:pic>
        <p:nvPicPr>
          <p:cNvPr descr="https://static.wixstatic.com/media/ea4a8d_a8563c8111544d81b0d0101344b08a4f~mv2.png/v1/fill/w_335,h_190,al_c,usm_0.66_1.00_0.01/ea4a8d_a8563c8111544d81b0d0101344b08a4f~mv2.png" id="308" name="Google Shape;308;p34"/>
          <p:cNvPicPr preferRelativeResize="0"/>
          <p:nvPr/>
        </p:nvPicPr>
        <p:blipFill rotWithShape="1">
          <a:blip r:embed="rId4">
            <a:alphaModFix/>
          </a:blip>
          <a:srcRect b="0" l="0" r="0" t="0"/>
          <a:stretch/>
        </p:blipFill>
        <p:spPr>
          <a:xfrm>
            <a:off x="2540775" y="1808500"/>
            <a:ext cx="2437475" cy="124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idx="1" type="body"/>
          </p:nvPr>
        </p:nvSpPr>
        <p:spPr>
          <a:xfrm>
            <a:off x="621000" y="1782000"/>
            <a:ext cx="7886700" cy="2579700"/>
          </a:xfrm>
          <a:prstGeom prst="rect">
            <a:avLst/>
          </a:prstGeom>
        </p:spPr>
        <p:txBody>
          <a:bodyPr anchorCtr="0" anchor="t" bIns="0" lIns="0" spcFirstLastPara="1" rIns="0" wrap="square" tIns="0">
            <a:noAutofit/>
          </a:bodyPr>
          <a:lstStyle/>
          <a:p>
            <a:pPr indent="0" lvl="0" marL="0" rtl="0" algn="l">
              <a:spcBef>
                <a:spcPts val="1500"/>
              </a:spcBef>
              <a:spcAft>
                <a:spcPts val="0"/>
              </a:spcAft>
              <a:buNone/>
            </a:pPr>
            <a:r>
              <a:t/>
            </a:r>
            <a:endParaRPr/>
          </a:p>
        </p:txBody>
      </p:sp>
      <p:sp>
        <p:nvSpPr>
          <p:cNvPr id="315" name="Google Shape;315;p35"/>
          <p:cNvSpPr txBox="1"/>
          <p:nvPr>
            <p:ph idx="12" type="sldNum"/>
          </p:nvPr>
        </p:nvSpPr>
        <p:spPr>
          <a:xfrm>
            <a:off x="7685194" y="4767263"/>
            <a:ext cx="13212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
        <p:nvSpPr>
          <p:cNvPr id="316" name="Google Shape;316;p35"/>
          <p:cNvSpPr txBox="1"/>
          <p:nvPr>
            <p:ph type="title"/>
          </p:nvPr>
        </p:nvSpPr>
        <p:spPr>
          <a:xfrm>
            <a:off x="628650" y="6237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AU"/>
              <a:t>Case study - The Openness Profile</a:t>
            </a:r>
            <a:endParaRPr/>
          </a:p>
        </p:txBody>
      </p:sp>
      <p:pic>
        <p:nvPicPr>
          <p:cNvPr id="317" name="Google Shape;317;p35"/>
          <p:cNvPicPr preferRelativeResize="0"/>
          <p:nvPr/>
        </p:nvPicPr>
        <p:blipFill>
          <a:blip r:embed="rId3">
            <a:alphaModFix/>
          </a:blip>
          <a:stretch>
            <a:fillRect/>
          </a:stretch>
        </p:blipFill>
        <p:spPr>
          <a:xfrm>
            <a:off x="1752300" y="1236625"/>
            <a:ext cx="5867400" cy="2943225"/>
          </a:xfrm>
          <a:prstGeom prst="rect">
            <a:avLst/>
          </a:prstGeom>
          <a:noFill/>
          <a:ln>
            <a:noFill/>
          </a:ln>
        </p:spPr>
      </p:pic>
      <p:pic>
        <p:nvPicPr>
          <p:cNvPr id="318" name="Google Shape;318;p35"/>
          <p:cNvPicPr preferRelativeResize="0"/>
          <p:nvPr/>
        </p:nvPicPr>
        <p:blipFill>
          <a:blip r:embed="rId4">
            <a:alphaModFix/>
          </a:blip>
          <a:stretch>
            <a:fillRect/>
          </a:stretch>
        </p:blipFill>
        <p:spPr>
          <a:xfrm>
            <a:off x="7239475" y="4548200"/>
            <a:ext cx="1704975" cy="21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RDC colours">
      <a:dk1>
        <a:srgbClr val="1F1F1F"/>
      </a:dk1>
      <a:lt1>
        <a:srgbClr val="FFFFFF"/>
      </a:lt1>
      <a:dk2>
        <a:srgbClr val="444444"/>
      </a:dk2>
      <a:lt2>
        <a:srgbClr val="E7E6E6"/>
      </a:lt2>
      <a:accent1>
        <a:srgbClr val="00B0D5"/>
      </a:accent1>
      <a:accent2>
        <a:srgbClr val="F8B20E"/>
      </a:accent2>
      <a:accent3>
        <a:srgbClr val="8E489B"/>
      </a:accent3>
      <a:accent4>
        <a:srgbClr val="E51875"/>
      </a:accent4>
      <a:accent5>
        <a:srgbClr val="666666"/>
      </a:accent5>
      <a:accent6>
        <a:srgbClr val="999999"/>
      </a:accent6>
      <a:hlink>
        <a:srgbClr val="00B0D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