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2" r:id="rId2"/>
  </p:sldMasterIdLst>
  <p:notesMasterIdLst>
    <p:notesMasterId r:id="rId16"/>
  </p:notesMasterIdLst>
  <p:sldIdLst>
    <p:sldId id="650" r:id="rId3"/>
    <p:sldId id="645" r:id="rId4"/>
    <p:sldId id="323" r:id="rId5"/>
    <p:sldId id="656" r:id="rId6"/>
    <p:sldId id="651" r:id="rId7"/>
    <p:sldId id="659" r:id="rId8"/>
    <p:sldId id="660" r:id="rId9"/>
    <p:sldId id="655" r:id="rId10"/>
    <p:sldId id="657" r:id="rId11"/>
    <p:sldId id="661" r:id="rId12"/>
    <p:sldId id="658" r:id="rId13"/>
    <p:sldId id="653" r:id="rId14"/>
    <p:sldId id="65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orient="horz" pos="182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AD4"/>
    <a:srgbClr val="59C8D4"/>
    <a:srgbClr val="FFD966"/>
    <a:srgbClr val="529AD4"/>
    <a:srgbClr val="6EB3BB"/>
    <a:srgbClr val="A77A7E"/>
    <a:srgbClr val="A398A9"/>
    <a:srgbClr val="878288"/>
    <a:srgbClr val="CDE8A7"/>
    <a:srgbClr val="4C6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1020"/>
  </p:normalViewPr>
  <p:slideViewPr>
    <p:cSldViewPr snapToGrid="0">
      <p:cViewPr varScale="1">
        <p:scale>
          <a:sx n="148" d="100"/>
          <a:sy n="148" d="100"/>
        </p:scale>
        <p:origin x="792" y="114"/>
      </p:cViewPr>
      <p:guideLst>
        <p:guide orient="horz" pos="3612"/>
        <p:guide orient="horz" pos="18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outhan" userId="f8599735-e23f-4f3e-a5f0-611a57dd05b4" providerId="ADAL" clId="{3FA609A9-E221-4261-B96C-74E60B20F887}"/>
    <pc:docChg chg="undo custSel modSld">
      <pc:chgData name="Chris Southan" userId="f8599735-e23f-4f3e-a5f0-611a57dd05b4" providerId="ADAL" clId="{3FA609A9-E221-4261-B96C-74E60B20F887}" dt="2021-11-17T22:49:19.110" v="1"/>
      <pc:docMkLst>
        <pc:docMk/>
      </pc:docMkLst>
      <pc:sldChg chg="modSp mod">
        <pc:chgData name="Chris Southan" userId="f8599735-e23f-4f3e-a5f0-611a57dd05b4" providerId="ADAL" clId="{3FA609A9-E221-4261-B96C-74E60B20F887}" dt="2021-11-17T22:49:19.110" v="1"/>
        <pc:sldMkLst>
          <pc:docMk/>
          <pc:sldMk cId="1709927022" sldId="650"/>
        </pc:sldMkLst>
        <pc:spChg chg="mod">
          <ac:chgData name="Chris Southan" userId="f8599735-e23f-4f3e-a5f0-611a57dd05b4" providerId="ADAL" clId="{3FA609A9-E221-4261-B96C-74E60B20F887}" dt="2021-11-17T22:49:19.110" v="1"/>
          <ac:spMkLst>
            <pc:docMk/>
            <pc:sldMk cId="1709927022" sldId="650"/>
            <ac:spMk id="8" creationId="{D79948FE-98FD-42E8-821C-8316C3A56B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79D7B-AAB7-414C-81F1-632D638B8D62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792B3-A609-4E35-B484-410710B35F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82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792B3-A609-4E35-B484-410710B35F8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125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54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664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190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6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B2E3E-728E-40ED-8BB2-C606F0C743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23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73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09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99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1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24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110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5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6D99-694B-2A4B-A1BA-6B6497EFB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7C3FC-7132-F641-A29F-BE933174C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BC5F2-D835-F742-8D51-94B168AD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A82-A66A-4402-9A0B-F2F6EC0CD405}" type="datetime1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6EA9C-B35C-174B-8B69-13058151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92238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E3BA-5DF2-F742-A337-B4B5AD21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41C3B-A211-0040-B289-E3D76815D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DF599-47D0-0046-975D-1F4C4060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A82-A66A-4402-9A0B-F2F6EC0CD405}" type="datetime1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086F4-EA72-9A44-9D9C-013E33B7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CDD26-D30B-1C46-B3D8-A76F5AAC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06253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01EA2-E6EA-9B4D-AC72-6F0F78673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BBCA21-BB1E-9D43-B4B1-0DD5C7063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E6FF7-82F2-C044-8AB8-4581A182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A82-A66A-4402-9A0B-F2F6EC0CD405}" type="datetime1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56B7B-7883-8A47-A8DC-73ED0BDF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6997B-CA99-5D47-8AB0-5195FDEC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29930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694019"/>
            <a:ext cx="7560000" cy="2727910"/>
          </a:xfrm>
        </p:spPr>
        <p:txBody>
          <a:bodyPr anchor="b">
            <a:normAutofit/>
          </a:bodyPr>
          <a:lstStyle>
            <a:lvl1pPr algn="l">
              <a:lnSpc>
                <a:spcPts val="56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3968750"/>
            <a:ext cx="7560000" cy="2108493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97" y="5717024"/>
            <a:ext cx="2821684" cy="7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67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orient="horz" pos="25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701090"/>
            <a:ext cx="7560000" cy="2727910"/>
          </a:xfrm>
        </p:spPr>
        <p:txBody>
          <a:bodyPr anchor="b">
            <a:normAutofit/>
          </a:bodyPr>
          <a:lstStyle>
            <a:lvl1pPr algn="l">
              <a:lnSpc>
                <a:spcPts val="5600"/>
              </a:lnSpc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3968750"/>
            <a:ext cx="7560000" cy="2115564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97" y="5717024"/>
            <a:ext cx="2821684" cy="7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65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 userDrawn="1">
          <p15:clr>
            <a:srgbClr val="FBAE40"/>
          </p15:clr>
        </p15:guide>
        <p15:guide id="2" orient="horz" pos="25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568758"/>
            <a:ext cx="6553200" cy="2077316"/>
          </a:xfrm>
        </p:spPr>
        <p:txBody>
          <a:bodyPr anchor="b">
            <a:normAutofit/>
          </a:bodyPr>
          <a:lstStyle>
            <a:lvl1pPr algn="ctr">
              <a:lnSpc>
                <a:spcPts val="4600"/>
              </a:lnSpc>
              <a:defRPr sz="44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399" y="2738147"/>
            <a:ext cx="6553200" cy="3607091"/>
          </a:xfrm>
        </p:spPr>
        <p:txBody>
          <a:bodyPr>
            <a:normAutofit/>
          </a:bodyPr>
          <a:lstStyle>
            <a:lvl1pPr marL="0" indent="0" algn="ctr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  <a:defRPr sz="2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50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/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229444"/>
            <a:ext cx="4968000" cy="5115794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630238" indent="-269875">
              <a:buClr>
                <a:schemeClr val="accent1"/>
              </a:buClr>
              <a:buFont typeface="Trebuchet MS" panose="020B0603020202020204" pitchFamily="34" charset="0"/>
              <a:buChar char="−"/>
              <a:defRPr>
                <a:solidFill>
                  <a:schemeClr val="accent1"/>
                </a:solidFill>
              </a:defRPr>
            </a:lvl2pPr>
            <a:lvl3pPr marL="1085850" indent="-1714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543050" indent="-1714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00250" indent="-1714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CEA07F0-115F-416E-92A6-996914F52B7A}" type="datetime1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1229443"/>
            <a:ext cx="5257800" cy="370970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9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CBBEB-C61F-7848-B6D7-BDDFFC210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3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cake, food&#10;&#10;Description automatically generated">
            <a:extLst>
              <a:ext uri="{FF2B5EF4-FFF2-40B4-BE49-F238E27FC236}">
                <a16:creationId xmlns:a16="http://schemas.microsoft.com/office/drawing/2014/main" id="{0B8593B0-D0D9-F747-85C5-AFC5C82D2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900B52-E87D-8C46-B206-0A07B201C2E2}"/>
              </a:ext>
            </a:extLst>
          </p:cNvPr>
          <p:cNvSpPr/>
          <p:nvPr userDrawn="1"/>
        </p:nvSpPr>
        <p:spPr>
          <a:xfrm>
            <a:off x="0" y="0"/>
            <a:ext cx="12192000" cy="6869396"/>
          </a:xfrm>
          <a:prstGeom prst="rect">
            <a:avLst/>
          </a:prstGeom>
          <a:solidFill>
            <a:srgbClr val="7DB6D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14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C01B1E-6BBB-4D46-AF73-C50344A5D4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B89418-CFE7-1240-91F4-2618416CEB09}"/>
              </a:ext>
            </a:extLst>
          </p:cNvPr>
          <p:cNvSpPr/>
          <p:nvPr userDrawn="1"/>
        </p:nvSpPr>
        <p:spPr>
          <a:xfrm>
            <a:off x="0" y="0"/>
            <a:ext cx="12192000" cy="6869396"/>
          </a:xfrm>
          <a:prstGeom prst="rect">
            <a:avLst/>
          </a:prstGeom>
          <a:solidFill>
            <a:srgbClr val="7DB6D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50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B033FB-5CEA-8B4F-A564-8701F3AFF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592A5F-027B-8648-A20C-826590FF261B}"/>
              </a:ext>
            </a:extLst>
          </p:cNvPr>
          <p:cNvSpPr/>
          <p:nvPr userDrawn="1"/>
        </p:nvSpPr>
        <p:spPr>
          <a:xfrm>
            <a:off x="0" y="0"/>
            <a:ext cx="12192000" cy="6869396"/>
          </a:xfrm>
          <a:prstGeom prst="rect">
            <a:avLst/>
          </a:prstGeom>
          <a:solidFill>
            <a:srgbClr val="7DB6D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3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01AA-7C52-4740-ADB7-B85E4B9C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689A-E2EB-9D48-BD1B-09857ABCC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1881-144A-964F-B4C7-64D236F5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CB79-74E7-4F89-A65C-60A12B8E6F86}" type="datetime1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63093-A619-184F-ACA8-FE85324C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298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9BB6051-0409-474B-9B03-377FEB2C8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50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0A8E5B3-ACDF-0D45-BFDE-8754996041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4A8146-DD60-CC41-BBC3-6AADC9B30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42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ef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4D9C5FD-5515-5648-939A-C58FB8A3C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285A7-57A5-804D-86BC-3D9B99289C6C}"/>
              </a:ext>
            </a:extLst>
          </p:cNvPr>
          <p:cNvSpPr txBox="1"/>
          <p:nvPr userDrawn="1"/>
        </p:nvSpPr>
        <p:spPr>
          <a:xfrm>
            <a:off x="-237744" y="1581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14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eft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FF30C5B-8A69-3248-90BB-B832EA263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4A8146-DD60-CC41-BBC3-6AADC9B30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4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righ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C12F42A-3358-E44F-880B-C8B3ABD2A0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07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right texture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383DD51-39D5-7D4F-AC5D-1C5E79A73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F1201-A3DB-6A4D-BC3C-AF67C972EF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89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righ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846C6CC-3DBB-774C-A4E8-9DDAB8BD2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35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right texture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F54A544-59A1-0C45-A381-E8E0837ED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BBA324-4345-0443-8024-FC921C9264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59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 top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6B790-FBCE-5449-BD87-6747353C4B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32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B5722-B345-5849-A51A-4D88CCEB4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9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CD7D-93F6-5044-B785-095FB38A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E136B-23F9-064D-90BB-45F58C82B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2339F-E0F6-DE42-917B-458DB17A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A82-A66A-4402-9A0B-F2F6EC0CD405}" type="datetime1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F0119-77DA-EC46-BE5D-64F187DD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3BCA-C2FB-B84E-995C-040BE96C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08748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DD75-7804-46CC-9914-5EA0CAAAD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1BE71-2323-4443-9105-F28C11E3B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16E54-0D34-4C7A-AAAD-E73EB8C3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BD4C-8A1E-4586-9E85-1B3982EF5483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88AF5-8A74-46E5-A799-AB075D06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4EA8A-53AB-4309-B0CF-7A9C20F6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908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6EBA-03B7-4D7A-BE09-02916D6F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69F06-3C89-4110-A582-6CE9FAF78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30C89-6843-42BE-BD46-03D202E0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BD4C-8A1E-4586-9E85-1B3982EF5483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8F309-5CF2-4797-9936-93614C26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CEAAF-2530-45D1-8996-ECE0089F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370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9163-F165-45DE-98CA-603B2407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7570E-4667-49AF-8BA3-4008F7B9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A3C60-9D39-469C-A0E1-1A7C16A6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BD4C-8A1E-4586-9E85-1B3982EF5483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A3044-BE33-4455-83BD-615E2C8E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6CD83-25D7-40C9-B569-2DC02E22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484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3463-7077-4DFD-8B91-665C3C5C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04E9-BEC9-4E94-85E8-E18E90A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55F30-769D-4414-A116-F2029FF76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0907E-DB05-4115-A01D-3D7AE9F5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BD4C-8A1E-4586-9E85-1B3982EF5483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34182-4627-449E-B6B3-F37555C8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EA983-10D2-42DD-B070-7FBD0927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916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3B85-0D7C-4248-9862-427F2115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2A95A-2E3F-4DE7-B557-0495F5911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B3EB1-DB2F-4329-8E1E-D102765AF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A1527-5007-4C3C-B8D3-3507FFDF9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EFFB39-B2C3-4F6F-A8FB-4318F840C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046DA-F5CD-4160-A050-BB68158E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BD4C-8A1E-4586-9E85-1B3982EF5483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936DA9-DB1F-47EF-A590-0709859C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BB904-EB41-474A-ACF5-5DBC2C09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060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9FE0-9DEB-4500-B31A-295A3A30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02A89-BF6E-4B5D-9838-B562F8E5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BD4C-8A1E-4586-9E85-1B3982EF5483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59CED-AAFA-43A5-943A-8D70FD8C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FB261-9643-4589-82C4-AC607020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559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9B2D3-BFFD-48F7-B767-5AE5D897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BD4C-8A1E-4586-9E85-1B3982EF5483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3E808-88B1-49C6-9CED-24ECC810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E5213-9771-4A82-AC35-44C1E6D9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650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AF2D-9818-4808-904E-C4D8F373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B54C7-116D-4297-AB68-00A60EBB4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3D211-61FF-4BCC-B2FE-8370EB6E0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4CE92-D3DE-41A9-AF1F-AADD7119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BD4C-8A1E-4586-9E85-1B3982EF5483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E9469-8513-481B-862C-2D6E23AF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FDC05-B406-4C7E-ADBD-695396E0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53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92B3-09A5-41BF-B2C9-8901C008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E50CF-F650-4B34-8D89-8AF791DE2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FCE37-597E-4967-A50A-CB64539CA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8322C-66E2-4F1B-A005-2B06127A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BD4C-8A1E-4586-9E85-1B3982EF5483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0DD30-C608-4341-BE61-E5FB0E54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E75CE-47AB-436F-B4FA-0864FF29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440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D217-D2E6-4073-B4EB-D773F18F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6B89E-8FE8-44A5-A8B4-E6F5131A2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69109-EF54-43AA-AB4A-78E0C9E8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BD4C-8A1E-4586-9E85-1B3982EF5483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B9579-7FC5-49C1-AFD3-633495CF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B2671-3575-443C-95B5-CA8CE9D6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17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6787-F8F9-2145-A466-6A3D47E0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B925-4982-F64B-A97D-8688B6BAC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C8BD1-465F-834E-A6B3-C8A835E82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7AAE7-5BEA-CD49-9159-788E6D3F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07F0-115F-416E-92A6-996914F52B7A}" type="datetime1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52BF9-8219-AA44-A848-9BBF3578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2A92A-84F0-B94E-B7FB-8FB2A7F6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785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A6EE8E-94A1-4A3A-8934-69FCD28A1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D9781-25C9-4644-AC0F-B795596E3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FB4D7-2A68-4136-9590-12E81DBD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BD4C-8A1E-4586-9E85-1B3982EF5483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D1721-064B-40A2-A518-04CC41C2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D201A-F087-40EC-A7F4-A340DCB1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07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4B6E-4641-F048-B27C-7D0386AF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83173-154D-6341-92B2-55C336F43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0ED8A-7410-2B4A-A199-95AAAE43B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EFA84-6000-D440-ABD7-6786AC5C0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7135C-3E76-D14A-8CC2-CA386E57C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F80C47-20E5-BB42-9543-FF0C1B34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A82-A66A-4402-9A0B-F2F6EC0CD405}" type="datetime1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7518F-B958-BE47-9060-4AE492EF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914E2-4FC1-9940-A184-B45D286F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9511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7F77B-2056-6B49-9A43-572BB030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34BF7-2F0C-FE4E-B5D8-D9263BBE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7105-48BC-44B9-911A-A61BB7A6D909}" type="datetime1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9B660-215B-EB4D-8D93-D8F7D18A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77122-9FF7-814F-9073-E26A2B31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4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9335F-1367-5541-8A49-AB4EF5CB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A82-A66A-4402-9A0B-F2F6EC0CD405}" type="datetime1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067B1-4176-EB46-B1F5-5A57256E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AA122-A55B-7347-8C9F-5739895F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25498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9614-9EF2-C34E-ABA1-1ADE4E91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87F5E-5D70-E14F-BB4B-BFBC13042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F1371-A303-D54B-BCBB-6F33B18B9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856F9-80E0-C043-B6A5-01D8997E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A82-A66A-4402-9A0B-F2F6EC0CD405}" type="datetime1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0ECAE-F146-6147-BA84-AD533CF6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1D3BF-E18B-2843-80AC-34A8921F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58308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76C9-3C2D-F540-8E66-D85BCB49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25A9C-267E-7E41-9935-78D106507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4F323-339D-FC4C-9CA1-E42D18E85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4DB73-A3D7-6C45-AF93-9F13EB2D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A82-A66A-4402-9A0B-F2F6EC0CD405}" type="datetime1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3828D-A58B-0E45-9703-CCE14DF4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9DFAC-A5AE-3044-A3DD-210A9B34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7943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09617-F763-9C42-9B6B-4F9D51B8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371A0-D561-8645-A5CF-B7DA52CF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56D1E-902A-D34C-8C92-5F6890C17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2FA82-A66A-4402-9A0B-F2F6EC0CD405}" type="datetime1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D6DC-DF0D-594F-8C46-F7A93DB46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9E86C-DC78-6D47-BE17-26FC2B40B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51E06-5DCA-A548-A62C-4B9BAC21A98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0" y="6443433"/>
            <a:ext cx="1269701" cy="3210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305F5F-0C6E-A245-81C5-E23A7CD851DB}"/>
              </a:ext>
            </a:extLst>
          </p:cNvPr>
          <p:cNvCxnSpPr/>
          <p:nvPr userDrawn="1"/>
        </p:nvCxnSpPr>
        <p:spPr>
          <a:xfrm>
            <a:off x="10979729" y="6470389"/>
            <a:ext cx="0" cy="252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75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73" r:id="rId12"/>
    <p:sldLayoutId id="2147483660" r:id="rId13"/>
    <p:sldLayoutId id="2147483677" r:id="rId14"/>
    <p:sldLayoutId id="214748367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847">
          <p15:clr>
            <a:srgbClr val="F26B43"/>
          </p15:clr>
        </p15:guide>
        <p15:guide id="4" orient="horz" pos="602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pos="602">
          <p15:clr>
            <a:srgbClr val="F26B43"/>
          </p15:clr>
        </p15:guide>
        <p15:guide id="7" pos="7082">
          <p15:clr>
            <a:srgbClr val="F26B43"/>
          </p15:clr>
        </p15:guide>
        <p15:guide id="8" pos="5463">
          <p15:clr>
            <a:srgbClr val="F26B43"/>
          </p15:clr>
        </p15:guide>
        <p15:guide id="9" orient="horz" pos="41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EFD2E-A20A-4992-A755-C81AFF9BD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1978B-3158-4DAE-991A-0F25DB741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AD632-A107-4DB2-995F-27DBB69EE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7BD4C-8A1E-4586-9E85-1B3982EF5483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DAB1D-8932-4EDD-B2E8-FF9FC18A5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1BAE6-172C-4137-B3CF-68FC7BEAE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94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bes-drug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8AD8D-01FB-4C4D-BFCA-27EFC991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FA82-A66A-4402-9A0B-F2F6EC0CD405}" type="datetime1">
              <a:rPr lang="en-GB" smtClean="0"/>
              <a:pPr/>
              <a:t>17/11/2021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58E76-DC0E-477C-BB59-FA85E356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786ED-2120-4963-A3A7-AAB80AE4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BC4CE-612C-4FD2-93FC-E5CFE5971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" y="-136524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CCA892-8BDE-4B14-A25A-2DC736C510C1}"/>
              </a:ext>
            </a:extLst>
          </p:cNvPr>
          <p:cNvSpPr txBox="1">
            <a:spLocks/>
          </p:cNvSpPr>
          <p:nvPr/>
        </p:nvSpPr>
        <p:spPr>
          <a:xfrm>
            <a:off x="6206836" y="628074"/>
            <a:ext cx="5862452" cy="4809526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Chemical Probes as Functional Genomics Tools: Sources, Content, and Availability</a:t>
            </a:r>
          </a:p>
          <a:p>
            <a:pPr algn="ctr"/>
            <a:endParaRPr lang="en-GB" dirty="0"/>
          </a:p>
          <a:p>
            <a:pPr algn="ctr"/>
            <a:r>
              <a:rPr lang="en-GB" sz="2800" dirty="0"/>
              <a:t>Christopher Southan </a:t>
            </a:r>
          </a:p>
          <a:p>
            <a:pPr algn="ctr"/>
            <a:r>
              <a:rPr lang="en-GB" sz="2800" dirty="0"/>
              <a:t>(previously of TW2Informatics) </a:t>
            </a:r>
            <a:endParaRPr lang="en-US" sz="2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79948FE-98FD-42E8-821C-8316C3A56BF3}"/>
              </a:ext>
            </a:extLst>
          </p:cNvPr>
          <p:cNvSpPr txBox="1">
            <a:spLocks/>
          </p:cNvSpPr>
          <p:nvPr/>
        </p:nvSpPr>
        <p:spPr>
          <a:xfrm>
            <a:off x="3810330" y="5997122"/>
            <a:ext cx="7543470" cy="54179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BioITWorld</a:t>
            </a:r>
            <a:r>
              <a:rPr lang="en-GB" dirty="0"/>
              <a:t> 2021,  Track 9, Genome Informatics, Sept 21</a:t>
            </a:r>
            <a:r>
              <a:rPr lang="en-GB" baseline="30000" dirty="0"/>
              <a:t>st</a:t>
            </a:r>
            <a:r>
              <a:rPr lang="en-GB" dirty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2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98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Target class coverage 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157A4-C296-4BD4-8899-1EEFF034E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0" y="841520"/>
            <a:ext cx="11813480" cy="47095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2BB16F-80C3-4604-9270-34202DFE859A}"/>
              </a:ext>
            </a:extLst>
          </p:cNvPr>
          <p:cNvSpPr txBox="1"/>
          <p:nvPr/>
        </p:nvSpPr>
        <p:spPr>
          <a:xfrm>
            <a:off x="434109" y="5551055"/>
            <a:ext cx="11471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Probe target families distribution  for all (green), experimental (blue) and calculated (red) probes (x: target family, y: number of targets)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Assignments are based on the ChEMBL and Guide to Pharmacology target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78889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98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Proteomic coverage for  experimental probes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703844-9ACC-4C2B-AE53-1013D15C0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635" y="1363806"/>
            <a:ext cx="5865091" cy="5056872"/>
          </a:xfrm>
        </p:spPr>
        <p:txBody>
          <a:bodyPr>
            <a:normAutofit lnSpcReduction="10000"/>
          </a:bodyPr>
          <a:lstStyle/>
          <a:p>
            <a:r>
              <a:rPr lang="sv-SE" dirty="0"/>
              <a:t>Ligand-target interactions are selectable as Swiss-Prot cross references for 6 curated sources</a:t>
            </a:r>
          </a:p>
          <a:p>
            <a:r>
              <a:rPr lang="sv-SE" dirty="0"/>
              <a:t>ChEMBL + BindingDB + DrugCentral + Guide to Pharmacology  = 4213 i.e.   ~ 20% of human proteome </a:t>
            </a:r>
          </a:p>
          <a:p>
            <a:r>
              <a:rPr lang="sv-SE" dirty="0"/>
              <a:t>Caveat; some ligands may not conform to probe potency and specificity stringencies</a:t>
            </a:r>
          </a:p>
          <a:p>
            <a:r>
              <a:rPr lang="sv-SE" dirty="0"/>
              <a:t>Target coverage low outstide the curated sources</a:t>
            </a:r>
          </a:p>
          <a:p>
            <a:r>
              <a:rPr lang="sv-SE" dirty="0"/>
              <a:t>Bias towards studied rather than understudied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C4FEAF-74A8-4B52-A047-B06CBE296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743" y="1363806"/>
            <a:ext cx="5925896" cy="41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8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97" y="-63363"/>
            <a:ext cx="10515600" cy="830997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Conclusions 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156FE-B274-4CE4-B7B3-3BEB8006D86C}"/>
              </a:ext>
            </a:extLst>
          </p:cNvPr>
          <p:cNvSpPr txBox="1"/>
          <p:nvPr/>
        </p:nvSpPr>
        <p:spPr>
          <a:xfrm>
            <a:off x="272473" y="629226"/>
            <a:ext cx="11831782" cy="886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Pharmacologically rigorous probe usage will contribute to functional genomics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Coverage slowly expanding (e.g. PROTACs) but Target 2035 looks a stretch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Push into “dark” proteome limited by paucity of assays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Published cross-screening data coverage still patchy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Curation of candidate probe papers is limited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Vendor coverage looks useful but not complete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Availability of chemotype-matched low-activity controls is lagging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The “council of perfection” probe quartets will be difficult to source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The Probes and Drugs database is a good first-stop shop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7824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7" y="109217"/>
            <a:ext cx="10515600" cy="830997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Further info and questions welcome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D72DB-007D-4400-BAEC-420159A9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32" y="2512292"/>
            <a:ext cx="10515600" cy="399357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FD223-9762-49FC-BD08-6A75D8425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98" y="928807"/>
            <a:ext cx="9514806" cy="56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8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8A78939F-C140-8445-BA08-6122D0CA876F}"/>
              </a:ext>
            </a:extLst>
          </p:cNvPr>
          <p:cNvSpPr/>
          <p:nvPr/>
        </p:nvSpPr>
        <p:spPr>
          <a:xfrm>
            <a:off x="2689" y="535372"/>
            <a:ext cx="12192000" cy="200231"/>
          </a:xfrm>
          <a:prstGeom prst="rect">
            <a:avLst/>
          </a:prstGeom>
          <a:solidFill>
            <a:srgbClr val="00A6CE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6D2172-EB29-6443-AA1D-B47112C22E50}"/>
              </a:ext>
            </a:extLst>
          </p:cNvPr>
          <p:cNvSpPr/>
          <p:nvPr/>
        </p:nvSpPr>
        <p:spPr>
          <a:xfrm>
            <a:off x="0" y="1979710"/>
            <a:ext cx="12194688" cy="40971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795B3F1-142F-DA41-8847-5BF26A352917}"/>
              </a:ext>
            </a:extLst>
          </p:cNvPr>
          <p:cNvSpPr txBox="1">
            <a:spLocks/>
          </p:cNvSpPr>
          <p:nvPr/>
        </p:nvSpPr>
        <p:spPr>
          <a:xfrm>
            <a:off x="845015" y="2732037"/>
            <a:ext cx="8159354" cy="2790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It is ambitious, and it is achievable.​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We do this by championing innovative life science technology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and new approaches,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supporting UK innovators to succeed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. 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We are helping to industrialise and drive the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adoption of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new techniques and technologies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.​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We are driven by helping our community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make their mark on the industry and patients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4E7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1C7AF-59E7-494B-A5A6-2325CD5B2005}"/>
              </a:ext>
            </a:extLst>
          </p:cNvPr>
          <p:cNvSpPr txBox="1"/>
          <p:nvPr/>
        </p:nvSpPr>
        <p:spPr>
          <a:xfrm>
            <a:off x="2688" y="729902"/>
            <a:ext cx="12192000" cy="1625100"/>
          </a:xfrm>
          <a:prstGeom prst="rect">
            <a:avLst/>
          </a:prstGeom>
          <a:gradFill>
            <a:gsLst>
              <a:gs pos="43000">
                <a:srgbClr val="065E93"/>
              </a:gs>
              <a:gs pos="0">
                <a:srgbClr val="0973BB"/>
              </a:gs>
              <a:gs pos="100000">
                <a:srgbClr val="044D74"/>
              </a:gs>
            </a:gsLst>
            <a:lin ang="16800000" scaled="0"/>
          </a:gradFill>
        </p:spPr>
        <p:txBody>
          <a:bodyPr wrap="square" lIns="900000" tIns="46800" rIns="90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D1E8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MDC is enabling the community to reshape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D1E8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medicines discovery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B7E6A4-0310-B04F-BA88-60C34699E168}"/>
              </a:ext>
            </a:extLst>
          </p:cNvPr>
          <p:cNvCxnSpPr>
            <a:cxnSpLocks/>
          </p:cNvCxnSpPr>
          <p:nvPr/>
        </p:nvCxnSpPr>
        <p:spPr>
          <a:xfrm>
            <a:off x="2688" y="729902"/>
            <a:ext cx="12192000" cy="0"/>
          </a:xfrm>
          <a:prstGeom prst="line">
            <a:avLst/>
          </a:prstGeom>
          <a:ln w="44450">
            <a:solidFill>
              <a:srgbClr val="097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2CD9FDE-8FED-DC40-A5D3-361508A30400}"/>
              </a:ext>
            </a:extLst>
          </p:cNvPr>
          <p:cNvGrpSpPr/>
          <p:nvPr/>
        </p:nvGrpSpPr>
        <p:grpSpPr>
          <a:xfrm>
            <a:off x="2688" y="6092283"/>
            <a:ext cx="12192000" cy="230346"/>
            <a:chOff x="0" y="5733493"/>
            <a:chExt cx="12192000" cy="23034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4D7D6D6-6260-F947-9D70-2CA6512D6C72}"/>
                </a:ext>
              </a:extLst>
            </p:cNvPr>
            <p:cNvSpPr/>
            <p:nvPr/>
          </p:nvSpPr>
          <p:spPr>
            <a:xfrm>
              <a:off x="0" y="5768149"/>
              <a:ext cx="12163009" cy="195690"/>
            </a:xfrm>
            <a:prstGeom prst="rect">
              <a:avLst/>
            </a:prstGeom>
            <a:solidFill>
              <a:srgbClr val="00A6CE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61A8294-0893-6447-9258-4318D3BC3C7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33493"/>
              <a:ext cx="12192000" cy="0"/>
            </a:xfrm>
            <a:prstGeom prst="line">
              <a:avLst/>
            </a:prstGeom>
            <a:ln w="44450">
              <a:solidFill>
                <a:srgbClr val="0A73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5826F3-E5DE-E244-8B89-90321A60DCA2}"/>
              </a:ext>
            </a:extLst>
          </p:cNvPr>
          <p:cNvGrpSpPr/>
          <p:nvPr/>
        </p:nvGrpSpPr>
        <p:grpSpPr>
          <a:xfrm>
            <a:off x="9559095" y="3039358"/>
            <a:ext cx="2353145" cy="2353145"/>
            <a:chOff x="785902" y="4340976"/>
            <a:chExt cx="2353145" cy="2353145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4F7A373-DCDF-C64C-BCA1-34A8291430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21"/>
            <a:stretch/>
          </p:blipFill>
          <p:spPr>
            <a:xfrm>
              <a:off x="926883" y="4459884"/>
              <a:ext cx="2092957" cy="2093558"/>
            </a:xfrm>
            <a:prstGeom prst="ellipse">
              <a:avLst/>
            </a:prstGeom>
            <a:ln w="66675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7E1987C-30E7-2D4C-8010-0B5159DC8C84}"/>
                </a:ext>
              </a:extLst>
            </p:cNvPr>
            <p:cNvSpPr/>
            <p:nvPr/>
          </p:nvSpPr>
          <p:spPr>
            <a:xfrm>
              <a:off x="785902" y="4340976"/>
              <a:ext cx="2353145" cy="2353145"/>
            </a:xfrm>
            <a:prstGeom prst="ellipse">
              <a:avLst/>
            </a:prstGeom>
            <a:noFill/>
            <a:ln w="12700" cap="rnd">
              <a:solidFill>
                <a:srgbClr val="01A6C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D7D1237-18E4-45A0-A731-DE349B8B04E4}"/>
              </a:ext>
            </a:extLst>
          </p:cNvPr>
          <p:cNvSpPr txBox="1"/>
          <p:nvPr/>
        </p:nvSpPr>
        <p:spPr>
          <a:xfrm>
            <a:off x="8211216" y="5491135"/>
            <a:ext cx="398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https://md.catapult.org.uk/</a:t>
            </a:r>
          </a:p>
        </p:txBody>
      </p:sp>
    </p:spTree>
    <p:extLst>
      <p:ext uri="{BB962C8B-B14F-4D97-AF65-F5344CB8AC3E}">
        <p14:creationId xmlns:p14="http://schemas.microsoft.com/office/powerpoint/2010/main" val="21497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97" y="-63363"/>
            <a:ext cx="10515600" cy="830997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Outline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D72DB-007D-4400-BAEC-420159A9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32" y="2512292"/>
            <a:ext cx="10515600" cy="399357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156FE-B274-4CE4-B7B3-3BEB8006D86C}"/>
              </a:ext>
            </a:extLst>
          </p:cNvPr>
          <p:cNvSpPr txBox="1"/>
          <p:nvPr/>
        </p:nvSpPr>
        <p:spPr>
          <a:xfrm>
            <a:off x="199341" y="669119"/>
            <a:ext cx="1183178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Probe pros and cons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History and sources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Our study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Source comparison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PubChem matches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Target coverage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Conclusions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Reference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940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97" y="-63363"/>
            <a:ext cx="10515600" cy="830997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P</a:t>
            </a:r>
            <a:r>
              <a:rPr lang="en-GB" b="1" dirty="0">
                <a:solidFill>
                  <a:schemeClr val="accent1"/>
                </a:solidFill>
              </a:rPr>
              <a:t>robes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D72DB-007D-4400-BAEC-420159A9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32" y="2512292"/>
            <a:ext cx="10515600" cy="399357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156FE-B274-4CE4-B7B3-3BEB8006D86C}"/>
              </a:ext>
            </a:extLst>
          </p:cNvPr>
          <p:cNvSpPr txBox="1"/>
          <p:nvPr/>
        </p:nvSpPr>
        <p:spPr>
          <a:xfrm>
            <a:off x="199341" y="669119"/>
            <a:ext cx="1183178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Small-molecules designed to specifically and potently modulate individual proteins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Provide functional genomics  insights for understudied or “dark” proteins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Wider insights when used as “system perturbagens”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Preliminary validation and starting points for new drug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Methodological advantages of small molecules</a:t>
            </a:r>
            <a:r>
              <a:rPr lang="en-GB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Fast-acting and with dose response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Follow time course and wash-out reversal  (monitor system relaxing-back)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SAR control compounds and combination options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i="1" dirty="0"/>
              <a:t>In vitro &gt; in cellulo &gt; in vivo</a:t>
            </a:r>
            <a:r>
              <a:rPr lang="en-GB" sz="2400" dirty="0"/>
              <a:t> options (e.g. rodents)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Corroborative support for orthogonal perturbations (CRISPR, RNAi, antibodies ect)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Disadvantages 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Suitable probe selection and pitfall avoidance non-trivial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i="1" dirty="0"/>
              <a:t>In vitro </a:t>
            </a:r>
            <a:r>
              <a:rPr lang="en-GB" sz="2400" dirty="0"/>
              <a:t>cross-screening cannot guarantee specificity </a:t>
            </a:r>
            <a:r>
              <a:rPr lang="en-GB" sz="2400" i="1" dirty="0"/>
              <a:t>in cellulo or in vivo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Pharmacological expertise needed to design and execute insightful experiments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Few agonist or gain-of-function probes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Few allosteric non-competitive modulators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2627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97" y="-63363"/>
            <a:ext cx="10515600" cy="830997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History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156FE-B274-4CE4-B7B3-3BEB8006D86C}"/>
              </a:ext>
            </a:extLst>
          </p:cNvPr>
          <p:cNvSpPr txBox="1"/>
          <p:nvPr/>
        </p:nvSpPr>
        <p:spPr>
          <a:xfrm>
            <a:off x="254758" y="737083"/>
            <a:ext cx="118317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2005 – 2014 NIH Molecular Libraries Program (MLP) large-scale identification of tool compounds to expand biological insights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Screening Centre data  seeded development of PubChemBioAssay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While only 222 MLP probes are directly indexed in PubChem ~ 370 can be found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2010-2021, a range of publications, collections and resources appearing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EA882D-ADC6-4A2E-A8D8-EF196CF55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939" y="2609565"/>
            <a:ext cx="4208231" cy="1591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1AA845-ED93-4436-B4CF-D474128C6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30" y="2821807"/>
            <a:ext cx="6566773" cy="10202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E2738E-D354-40A0-8BEB-6FD97252E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94" y="3842099"/>
            <a:ext cx="3323277" cy="1209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015803-D828-4576-B765-404CDC014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398" y="3947017"/>
            <a:ext cx="3884432" cy="10906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449199-DE3B-43FD-8C18-1257F699A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405" y="5977090"/>
            <a:ext cx="8839200" cy="7429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60C902-E882-4A3D-ACFF-18074A3BF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759" y="5098246"/>
            <a:ext cx="6899787" cy="818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43E54-96F5-475D-9E13-0D9D4AEF4C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2200" y="4363456"/>
            <a:ext cx="3140977" cy="185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7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97" y="-63363"/>
            <a:ext cx="10515600" cy="830997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Outline of our study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D72DB-007D-4400-BAEC-420159A9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32" y="2512292"/>
            <a:ext cx="10515600" cy="399357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156FE-B274-4CE4-B7B3-3BEB8006D86C}"/>
              </a:ext>
            </a:extLst>
          </p:cNvPr>
          <p:cNvSpPr txBox="1"/>
          <p:nvPr/>
        </p:nvSpPr>
        <p:spPr>
          <a:xfrm>
            <a:off x="199341" y="669119"/>
            <a:ext cx="11831782" cy="584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800" dirty="0"/>
              <a:t> </a:t>
            </a:r>
            <a:r>
              <a:rPr lang="en-GB" sz="2800" dirty="0">
                <a:solidFill>
                  <a:srgbClr val="00B0F0"/>
                </a:solidFill>
              </a:rPr>
              <a:t>Škuta, Southan and Bartůněk , PMID: 34447939, July 2021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How many declared chemical probe structures are there?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are the differences between experimental and calculated probes?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are the source intersections with each other?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is their representation in PubChem?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are their individual targets?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is their combined human proteome coverage?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Questions addressed by Probes &amp; Drugs portal  </a:t>
            </a:r>
            <a:r>
              <a:rPr lang="en-GB" sz="2800" dirty="0">
                <a:hlinkClick r:id="rId3"/>
              </a:rPr>
              <a:t>https://probes-drugs.org</a:t>
            </a:r>
            <a:endParaRPr lang="en-GB" sz="2800" dirty="0"/>
          </a:p>
          <a:p>
            <a:pPr lvl="1">
              <a:lnSpc>
                <a:spcPct val="15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0924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2100"/>
            <a:ext cx="10515600" cy="1325563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Overall numbers 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D72DB-007D-4400-BAEC-420159A9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9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Retrieving and merging 12  individual sets resulted in 4466 structurally distinct compounds </a:t>
            </a:r>
          </a:p>
          <a:p>
            <a:r>
              <a:rPr lang="en-GB" dirty="0"/>
              <a:t>21% were from experimental characterisation papers</a:t>
            </a:r>
          </a:p>
          <a:p>
            <a:r>
              <a:rPr lang="en-GB" dirty="0"/>
              <a:t>82% were calculated from in silico evaluations plus public data with a custom scoring function  (largely from Probe Miner) </a:t>
            </a:r>
          </a:p>
          <a:p>
            <a:r>
              <a:rPr lang="en-GB" dirty="0"/>
              <a:t>Most probes have primary targets specified as </a:t>
            </a:r>
            <a:r>
              <a:rPr lang="en-GB" i="1" dirty="0"/>
              <a:t>in vitro </a:t>
            </a:r>
            <a:r>
              <a:rPr lang="en-GB" dirty="0"/>
              <a:t>binding data (e.g. Ki, IC50 or Kd) and some with secondary target data</a:t>
            </a:r>
          </a:p>
          <a:p>
            <a:r>
              <a:rPr lang="en-GB" dirty="0"/>
              <a:t>The 4466 were mapped to 807 distinct UniProt IDs</a:t>
            </a:r>
          </a:p>
          <a:p>
            <a:r>
              <a:rPr lang="en-GB" dirty="0"/>
              <a:t>The split was 544 for experimental and 535 for calculated probes with 272 in-common</a:t>
            </a:r>
          </a:p>
          <a:p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156FE-B274-4CE4-B7B3-3BEB8006D86C}"/>
              </a:ext>
            </a:extLst>
          </p:cNvPr>
          <p:cNvSpPr txBox="1"/>
          <p:nvPr/>
        </p:nvSpPr>
        <p:spPr>
          <a:xfrm>
            <a:off x="0" y="-503217"/>
            <a:ext cx="11831782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800" dirty="0"/>
              <a:t> </a:t>
            </a:r>
            <a:r>
              <a:rPr lang="en-GB" sz="2800" dirty="0">
                <a:solidFill>
                  <a:srgbClr val="00B0F0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945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97" y="0"/>
            <a:ext cx="10515600" cy="830997"/>
          </a:xfrm>
        </p:spPr>
        <p:txBody>
          <a:bodyPr>
            <a:normAutofit/>
          </a:bodyPr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Comparing source coverage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A883-3A85-473C-90D8-68E82ABC2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44" y="895325"/>
            <a:ext cx="11947512" cy="4776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DC9A93-C5F0-4A92-BEC0-3D645B84ABEA}"/>
              </a:ext>
            </a:extLst>
          </p:cNvPr>
          <p:cNvSpPr txBox="1"/>
          <p:nvPr/>
        </p:nvSpPr>
        <p:spPr>
          <a:xfrm>
            <a:off x="387928" y="5808342"/>
            <a:ext cx="113422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Intersections between 12 sources computed by InChIKey exact match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Diagonal figures in white represent the source counts </a:t>
            </a:r>
          </a:p>
        </p:txBody>
      </p:sp>
    </p:spTree>
    <p:extLst>
      <p:ext uri="{BB962C8B-B14F-4D97-AF65-F5344CB8AC3E}">
        <p14:creationId xmlns:p14="http://schemas.microsoft.com/office/powerpoint/2010/main" val="80744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98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PubChem intersects for experimental probes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438D5-2E56-47B4-970F-0AED81EE7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988283"/>
            <a:ext cx="5874328" cy="577013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703844-9ACC-4C2B-AE53-1013D15C0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690" y="1213153"/>
            <a:ext cx="5865091" cy="5056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Expected plus unexpected results </a:t>
            </a:r>
          </a:p>
          <a:p>
            <a:r>
              <a:rPr lang="sv-SE" dirty="0"/>
              <a:t>25 missing (no submitter) </a:t>
            </a:r>
          </a:p>
          <a:p>
            <a:r>
              <a:rPr lang="sv-SE" dirty="0"/>
              <a:t>115 no BioAssay actives</a:t>
            </a:r>
          </a:p>
          <a:p>
            <a:r>
              <a:rPr lang="sv-SE" dirty="0"/>
              <a:t>85% vendor coverage </a:t>
            </a:r>
          </a:p>
          <a:p>
            <a:r>
              <a:rPr lang="sv-SE" dirty="0"/>
              <a:t>84% ChEMBL coverage</a:t>
            </a:r>
          </a:p>
          <a:p>
            <a:r>
              <a:rPr lang="sv-SE" dirty="0"/>
              <a:t>71% patent extraction matches</a:t>
            </a:r>
          </a:p>
          <a:p>
            <a:r>
              <a:rPr lang="sv-SE" dirty="0"/>
              <a:t>MLSMR historical screening data </a:t>
            </a:r>
          </a:p>
          <a:p>
            <a:r>
              <a:rPr lang="sv-SE" dirty="0"/>
              <a:t>Guide to Pharmacolgy 305 probes curated from papers</a:t>
            </a:r>
          </a:p>
          <a:p>
            <a:r>
              <a:rPr lang="sv-SE" dirty="0"/>
              <a:t>CPP submission included Historical Compounds  (to be avoided)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7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D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{14240B2B-F0B6-3A41-A58B-B872C68AD6A3}tf16401378</Template>
  <TotalTime>16679</TotalTime>
  <Words>798</Words>
  <Application>Microsoft Office PowerPoint</Application>
  <PresentationFormat>Widescreen</PresentationFormat>
  <Paragraphs>131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Office Theme</vt:lpstr>
      <vt:lpstr>1_Office Theme</vt:lpstr>
      <vt:lpstr>PowerPoint Presentation</vt:lpstr>
      <vt:lpstr>PowerPoint Presentation</vt:lpstr>
      <vt:lpstr>Outline</vt:lpstr>
      <vt:lpstr>Probes </vt:lpstr>
      <vt:lpstr>History  </vt:lpstr>
      <vt:lpstr>Outline of our study  </vt:lpstr>
      <vt:lpstr>Overall numbers   </vt:lpstr>
      <vt:lpstr>Comparing source coverage  </vt:lpstr>
      <vt:lpstr>PubChem intersects for experimental probes  </vt:lpstr>
      <vt:lpstr>Target class coverage   </vt:lpstr>
      <vt:lpstr>Proteomic coverage for  experimental probes  </vt:lpstr>
      <vt:lpstr>Conclusions   </vt:lpstr>
      <vt:lpstr>Further info and questions welcome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Probes</dc:title>
  <dc:creator>Chris Southan</dc:creator>
  <cp:lastModifiedBy>Chris Southan</cp:lastModifiedBy>
  <cp:revision>58</cp:revision>
  <dcterms:created xsi:type="dcterms:W3CDTF">2020-01-31T09:19:44Z</dcterms:created>
  <dcterms:modified xsi:type="dcterms:W3CDTF">2021-11-17T22:49:22Z</dcterms:modified>
</cp:coreProperties>
</file>