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7" r:id="rId1"/>
    <p:sldMasterId id="2147483712" r:id="rId2"/>
  </p:sldMasterIdLst>
  <p:notesMasterIdLst>
    <p:notesMasterId r:id="rId21"/>
  </p:notesMasterIdLst>
  <p:handoutMasterIdLst>
    <p:handoutMasterId r:id="rId22"/>
  </p:handoutMasterIdLst>
  <p:sldIdLst>
    <p:sldId id="650" r:id="rId3"/>
    <p:sldId id="645" r:id="rId4"/>
    <p:sldId id="323" r:id="rId5"/>
    <p:sldId id="660" r:id="rId6"/>
    <p:sldId id="663" r:id="rId7"/>
    <p:sldId id="659" r:id="rId8"/>
    <p:sldId id="666" r:id="rId9"/>
    <p:sldId id="670" r:id="rId10"/>
    <p:sldId id="667" r:id="rId11"/>
    <p:sldId id="662" r:id="rId12"/>
    <p:sldId id="669" r:id="rId13"/>
    <p:sldId id="668" r:id="rId14"/>
    <p:sldId id="661" r:id="rId15"/>
    <p:sldId id="664" r:id="rId16"/>
    <p:sldId id="671" r:id="rId17"/>
    <p:sldId id="665" r:id="rId18"/>
    <p:sldId id="653" r:id="rId19"/>
    <p:sldId id="652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612" userDrawn="1">
          <p15:clr>
            <a:srgbClr val="A4A3A4"/>
          </p15:clr>
        </p15:guide>
        <p15:guide id="2" orient="horz" pos="1820" userDrawn="1">
          <p15:clr>
            <a:srgbClr val="A4A3A4"/>
          </p15:clr>
        </p15:guide>
        <p15:guide id="3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EB3BB"/>
    <a:srgbClr val="519AD4"/>
    <a:srgbClr val="59C8D4"/>
    <a:srgbClr val="FFD966"/>
    <a:srgbClr val="529AD4"/>
    <a:srgbClr val="A77A7E"/>
    <a:srgbClr val="A398A9"/>
    <a:srgbClr val="878288"/>
    <a:srgbClr val="CDE8A7"/>
    <a:srgbClr val="4C6BA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525" autoAdjust="0"/>
    <p:restoredTop sz="91020"/>
  </p:normalViewPr>
  <p:slideViewPr>
    <p:cSldViewPr snapToGrid="0">
      <p:cViewPr varScale="1">
        <p:scale>
          <a:sx n="104" d="100"/>
          <a:sy n="104" d="100"/>
        </p:scale>
        <p:origin x="900" y="120"/>
      </p:cViewPr>
      <p:guideLst>
        <p:guide orient="horz" pos="3612"/>
        <p:guide orient="horz" pos="182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57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ableStyles" Target="tableStyles.xml"/><Relationship Id="rId3" Type="http://schemas.openxmlformats.org/officeDocument/2006/relationships/slide" Target="slides/slide1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B16754C8-9D57-4C5F-AAB0-9E64543D34AF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ADF12F9-9657-42B3-8E28-1CD1BA280B8C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A16AE14-263D-41FE-AFA2-FCBB2222C6F0}" type="datetimeFigureOut">
              <a:rPr lang="en-GB" smtClean="0"/>
              <a:t>15/09/2021</a:t>
            </a:fld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EBF1D9F-DD30-475D-B1E2-5DA1B0281813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9969D61-8272-4EA5-B8DC-E912509633AB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421AB12-357C-4F9F-919C-EA3E2AC720C7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80982576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5779D7B-AAB7-414C-81F1-632D638B8D62}" type="datetimeFigureOut">
              <a:rPr lang="en-GB" smtClean="0"/>
              <a:t>15/09/2021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A1792B3-A609-4E35-B484-410710B35F89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7182119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1792B3-A609-4E35-B484-410710B35F89}" type="slidenum">
              <a:rPr lang="en-GB" smtClean="0"/>
              <a:t>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5412514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A1792B3-A609-4E35-B484-410710B35F89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1741192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A1792B3-A609-4E35-B484-410710B35F89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8638605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A1792B3-A609-4E35-B484-410710B35F89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7767568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A1792B3-A609-4E35-B484-410710B35F89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1024971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A1792B3-A609-4E35-B484-410710B35F89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3324666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A1792B3-A609-4E35-B484-410710B35F89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966488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A1792B3-A609-4E35-B484-410710B35F89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369865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A1792B3-A609-4E35-B484-410710B35F89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7919065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A1792B3-A609-4E35-B484-410710B35F89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2186243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A2B2E3E-728E-40ED-8BB2-C606F0C7436E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5523780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A1792B3-A609-4E35-B484-410710B35F89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1673156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A1792B3-A609-4E35-B484-410710B35F89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1275160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A1792B3-A609-4E35-B484-410710B35F89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3633473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A1792B3-A609-4E35-B484-410710B35F89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9591591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A1792B3-A609-4E35-B484-410710B35F89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302677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A1792B3-A609-4E35-B484-410710B35F89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8214814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A1792B3-A609-4E35-B484-410710B35F89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618641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A26D99-694B-2A4B-A1BA-6B6497EFB21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8D7C3FC-7132-F641-A29F-BE933174C8C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81BC5F2-D835-F742-8D51-94B168ADE0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E26EA9C-B35C-174B-8B69-13058151FD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119223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D0E3BA-5DF2-F742-A337-B4B5AD219B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4341C3B-A211-0040-B289-E3D76815D06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43DF599-47D0-0046-975D-1F4C406049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83086F4-EA72-9A44-9D9C-013E33B720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2ECDD26-D30B-1C46-B3D8-A76F5AAC37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7EC5AA-0AAF-47BF-B5F7-774E181D34C1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330625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2501EA2-E6EA-9B4D-AC72-6F0F786732B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9BBCA21-BB1E-9D43-B4B1-0DD5C706387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00E6FF7-82F2-C044-8AB8-4581A18226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8856B7B-7883-8A47-A8DC-73ED0BDFFF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ED6997B-CA99-5D47-8AB0-5195FDEC01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7EC5AA-0AAF-47BF-B5F7-774E181D34C1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3429930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Divider 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3999" y="694019"/>
            <a:ext cx="7560000" cy="2727910"/>
          </a:xfrm>
        </p:spPr>
        <p:txBody>
          <a:bodyPr anchor="b">
            <a:normAutofit/>
          </a:bodyPr>
          <a:lstStyle>
            <a:lvl1pPr algn="l">
              <a:lnSpc>
                <a:spcPts val="5600"/>
              </a:lnSpc>
              <a:defRPr sz="540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3998" y="3968750"/>
            <a:ext cx="7560000" cy="2108493"/>
          </a:xfrm>
        </p:spPr>
        <p:txBody>
          <a:bodyPr>
            <a:normAutofit/>
          </a:bodyPr>
          <a:lstStyle>
            <a:lvl1pPr marL="0" indent="0" algn="l">
              <a:lnSpc>
                <a:spcPts val="2400"/>
              </a:lnSpc>
              <a:spcBef>
                <a:spcPts val="600"/>
              </a:spcBef>
              <a:spcAft>
                <a:spcPts val="600"/>
              </a:spcAft>
              <a:buNone/>
              <a:defRPr sz="2000">
                <a:solidFill>
                  <a:schemeClr val="accent2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29097" y="5717024"/>
            <a:ext cx="2821684" cy="7135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336792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933">
          <p15:clr>
            <a:srgbClr val="FBAE40"/>
          </p15:clr>
        </p15:guide>
        <p15:guide id="2" orient="horz" pos="2500" userDrawn="1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3999" y="701090"/>
            <a:ext cx="7560000" cy="2727910"/>
          </a:xfrm>
        </p:spPr>
        <p:txBody>
          <a:bodyPr anchor="b">
            <a:normAutofit/>
          </a:bodyPr>
          <a:lstStyle>
            <a:lvl1pPr algn="l">
              <a:lnSpc>
                <a:spcPts val="5600"/>
              </a:lnSpc>
              <a:defRPr sz="5400">
                <a:solidFill>
                  <a:schemeClr val="accent1"/>
                </a:solidFill>
                <a:latin typeface="+mj-lt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3998" y="3968750"/>
            <a:ext cx="7560000" cy="2115564"/>
          </a:xfrm>
        </p:spPr>
        <p:txBody>
          <a:bodyPr>
            <a:normAutofit/>
          </a:bodyPr>
          <a:lstStyle>
            <a:lvl1pPr marL="0" indent="0" algn="l">
              <a:lnSpc>
                <a:spcPts val="2400"/>
              </a:lnSpc>
              <a:spcBef>
                <a:spcPts val="600"/>
              </a:spcBef>
              <a:spcAft>
                <a:spcPts val="600"/>
              </a:spcAft>
              <a:buNone/>
              <a:defRPr sz="2000">
                <a:solidFill>
                  <a:schemeClr val="accent2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29097" y="5717024"/>
            <a:ext cx="2821684" cy="7135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706515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933" userDrawn="1">
          <p15:clr>
            <a:srgbClr val="FBAE40"/>
          </p15:clr>
        </p15:guide>
        <p15:guide id="2" orient="horz" pos="2500" userDrawn="1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Divider 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819400" y="568758"/>
            <a:ext cx="6553200" cy="2077316"/>
          </a:xfrm>
        </p:spPr>
        <p:txBody>
          <a:bodyPr anchor="b">
            <a:normAutofit/>
          </a:bodyPr>
          <a:lstStyle>
            <a:lvl1pPr algn="ctr">
              <a:lnSpc>
                <a:spcPts val="4600"/>
              </a:lnSpc>
              <a:defRPr sz="4400">
                <a:solidFill>
                  <a:schemeClr val="accent2"/>
                </a:solidFill>
                <a:latin typeface="+mj-lt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819399" y="2738147"/>
            <a:ext cx="6553200" cy="3607091"/>
          </a:xfrm>
        </p:spPr>
        <p:txBody>
          <a:bodyPr>
            <a:normAutofit/>
          </a:bodyPr>
          <a:lstStyle>
            <a:lvl1pPr marL="0" indent="0" algn="ctr">
              <a:lnSpc>
                <a:spcPts val="2600"/>
              </a:lnSpc>
              <a:spcBef>
                <a:spcPts val="600"/>
              </a:spcBef>
              <a:spcAft>
                <a:spcPts val="600"/>
              </a:spcAft>
              <a:buNone/>
              <a:defRPr sz="2200">
                <a:solidFill>
                  <a:schemeClr val="bg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1650793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933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ent / imag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199" y="1229444"/>
            <a:ext cx="4968000" cy="5115794"/>
          </a:xfrm>
        </p:spPr>
        <p:txBody>
          <a:bodyPr/>
          <a:lstStyle>
            <a:lvl1pPr marL="269875" indent="-269875"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2"/>
                </a:solidFill>
              </a:defRPr>
            </a:lvl1pPr>
            <a:lvl2pPr marL="630238" indent="-269875">
              <a:buClr>
                <a:schemeClr val="accent1"/>
              </a:buClr>
              <a:buFont typeface="Trebuchet MS" panose="020B0603020202020204" pitchFamily="34" charset="0"/>
              <a:buChar char="−"/>
              <a:defRPr>
                <a:solidFill>
                  <a:schemeClr val="accent1"/>
                </a:solidFill>
              </a:defRPr>
            </a:lvl2pPr>
            <a:lvl3pPr marL="1085850" indent="-171450"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2"/>
                </a:solidFill>
              </a:defRPr>
            </a:lvl3pPr>
            <a:lvl4pPr marL="1543050" indent="-171450"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2"/>
                </a:solidFill>
              </a:defRPr>
            </a:lvl4pPr>
            <a:lvl5pPr marL="2000250" indent="-171450"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fld id="{6D7EC5AA-0AAF-47BF-B5F7-774E181D34C1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6096000" y="1229443"/>
            <a:ext cx="5257800" cy="3709702"/>
          </a:xfrm>
        </p:spPr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330964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89CBBEB-C61F-7848-B6D7-BDDFFC210A2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62" y="857"/>
            <a:ext cx="12190476" cy="6857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113219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indoor, table, cake, food&#10;&#10;Description automatically generated">
            <a:extLst>
              <a:ext uri="{FF2B5EF4-FFF2-40B4-BE49-F238E27FC236}">
                <a16:creationId xmlns:a16="http://schemas.microsoft.com/office/drawing/2014/main" id="{0B8593B0-D0D9-F747-85C5-AFC5C82D2A8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alphaModFix amt="88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52900B52-E87D-8C46-B206-0A07B201C2E2}"/>
              </a:ext>
            </a:extLst>
          </p:cNvPr>
          <p:cNvSpPr/>
          <p:nvPr userDrawn="1"/>
        </p:nvSpPr>
        <p:spPr>
          <a:xfrm>
            <a:off x="0" y="0"/>
            <a:ext cx="12192000" cy="6869396"/>
          </a:xfrm>
          <a:prstGeom prst="rect">
            <a:avLst/>
          </a:prstGeom>
          <a:solidFill>
            <a:srgbClr val="7DB6DF">
              <a:alpha val="4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251488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37C01B1E-6BBB-4D46-AF73-C50344A5D4D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alphaModFix amt="6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2"/>
          <a:stretch/>
        </p:blipFill>
        <p:spPr>
          <a:xfrm>
            <a:off x="0" y="0"/>
            <a:ext cx="12193200" cy="685800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2CB89418-CFE7-1240-91F4-2618416CEB09}"/>
              </a:ext>
            </a:extLst>
          </p:cNvPr>
          <p:cNvSpPr/>
          <p:nvPr userDrawn="1"/>
        </p:nvSpPr>
        <p:spPr>
          <a:xfrm>
            <a:off x="0" y="0"/>
            <a:ext cx="12192000" cy="6869396"/>
          </a:xfrm>
          <a:prstGeom prst="rect">
            <a:avLst/>
          </a:prstGeom>
          <a:solidFill>
            <a:srgbClr val="7DB6DF">
              <a:alpha val="2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935078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09B033FB-5CEA-8B4F-A564-8701F3AFF8C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alphaModFix amt="64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"/>
            <a:ext cx="12192000" cy="685800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54592A5F-027B-8648-A20C-826590FF261B}"/>
              </a:ext>
            </a:extLst>
          </p:cNvPr>
          <p:cNvSpPr/>
          <p:nvPr userDrawn="1"/>
        </p:nvSpPr>
        <p:spPr>
          <a:xfrm>
            <a:off x="0" y="0"/>
            <a:ext cx="12192000" cy="6869396"/>
          </a:xfrm>
          <a:prstGeom prst="rect">
            <a:avLst/>
          </a:prstGeom>
          <a:solidFill>
            <a:srgbClr val="7DB6DF">
              <a:alpha val="2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67336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7101AA-7C52-4740-ADB7-B85E4B9C52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F06689A-E2EB-9D48-BD1B-09857ABCCD1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029801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p left pla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close up of a logo&#10;&#10;Description automatically generated">
            <a:extLst>
              <a:ext uri="{FF2B5EF4-FFF2-40B4-BE49-F238E27FC236}">
                <a16:creationId xmlns:a16="http://schemas.microsoft.com/office/drawing/2014/main" id="{59BB6051-0409-474B-9B03-377FEB2C85D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alphaModFix amt="6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7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435062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p left tex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close up of a logo&#10;&#10;Description automatically generated">
            <a:extLst>
              <a:ext uri="{FF2B5EF4-FFF2-40B4-BE49-F238E27FC236}">
                <a16:creationId xmlns:a16="http://schemas.microsoft.com/office/drawing/2014/main" id="{E0A8E5B3-ACDF-0D45-BFDE-87549960415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alphaModFix amt="9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7143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114A8146-DD60-CC41-BBC3-6AADC9B300F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alphaModFix amt="4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V="1">
            <a:off x="-1" y="0"/>
            <a:ext cx="12192001" cy="6858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574233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ottom left pla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 up of a logo&#10;&#10;Description automatically generated">
            <a:extLst>
              <a:ext uri="{FF2B5EF4-FFF2-40B4-BE49-F238E27FC236}">
                <a16:creationId xmlns:a16="http://schemas.microsoft.com/office/drawing/2014/main" id="{04D9C5FD-5515-5648-939A-C58FB8A3C9E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alphaModFix amt="5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428"/>
            <a:ext cx="12192000" cy="6857143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59D285A7-57A5-804D-86BC-3D9B99289C6C}"/>
              </a:ext>
            </a:extLst>
          </p:cNvPr>
          <p:cNvSpPr txBox="1"/>
          <p:nvPr userDrawn="1"/>
        </p:nvSpPr>
        <p:spPr>
          <a:xfrm>
            <a:off x="-237744" y="158191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351481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ottom left tex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close up of a logo&#10;&#10;Description automatically generated">
            <a:extLst>
              <a:ext uri="{FF2B5EF4-FFF2-40B4-BE49-F238E27FC236}">
                <a16:creationId xmlns:a16="http://schemas.microsoft.com/office/drawing/2014/main" id="{2FF30C5B-8A69-3248-90BB-B832EA2635E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alphaModFix amt="9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428"/>
            <a:ext cx="12192000" cy="6857143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114A8146-DD60-CC41-BBC3-6AADC9B300F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alphaModFix amt="4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0"/>
            <a:ext cx="12192001" cy="6858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414516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ottom right pla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close up of a logo&#10;&#10;Description automatically generated">
            <a:extLst>
              <a:ext uri="{FF2B5EF4-FFF2-40B4-BE49-F238E27FC236}">
                <a16:creationId xmlns:a16="http://schemas.microsoft.com/office/drawing/2014/main" id="{6C12F42A-3358-E44F-880B-C8B3ABD2A0A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alphaModFix amt="6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428"/>
            <a:ext cx="12192000" cy="6857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990795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ottom right texture">
    <p:bg>
      <p:bgPr>
        <a:solidFill>
          <a:schemeClr val="bg1">
            <a:alpha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 up of a logo&#10;&#10;Description automatically generated">
            <a:extLst>
              <a:ext uri="{FF2B5EF4-FFF2-40B4-BE49-F238E27FC236}">
                <a16:creationId xmlns:a16="http://schemas.microsoft.com/office/drawing/2014/main" id="{8383DD51-39D5-7D4F-AC5D-1C5E79A73A9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alphaModFix amt="9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428"/>
            <a:ext cx="12192000" cy="685714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18F1201-A3DB-6A4D-BC3C-AF67C972EF3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alphaModFix amt="4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0"/>
            <a:ext cx="12192001" cy="6858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348937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p right pla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close up of a logo&#10;&#10;Description automatically generated">
            <a:extLst>
              <a:ext uri="{FF2B5EF4-FFF2-40B4-BE49-F238E27FC236}">
                <a16:creationId xmlns:a16="http://schemas.microsoft.com/office/drawing/2014/main" id="{0846C6CC-3DBB-774C-A4E8-9DDAB8BD2B8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alphaModFix amt="6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428"/>
            <a:ext cx="12192000" cy="6857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813563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p right texture">
    <p:bg>
      <p:bgPr>
        <a:solidFill>
          <a:schemeClr val="bg1">
            <a:alpha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close up of a logo&#10;&#10;Description automatically generated">
            <a:extLst>
              <a:ext uri="{FF2B5EF4-FFF2-40B4-BE49-F238E27FC236}">
                <a16:creationId xmlns:a16="http://schemas.microsoft.com/office/drawing/2014/main" id="{0F54A544-59A1-0C45-A381-E8E0837ED18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alphaModFix amt="9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428"/>
            <a:ext cx="12192000" cy="685714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4BBA324-4345-0443-8024-FC921C9264B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alphaModFix amt="4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V="1">
            <a:off x="-1" y="0"/>
            <a:ext cx="12192001" cy="6858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515957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ure top">
    <p:bg>
      <p:bgPr>
        <a:solidFill>
          <a:schemeClr val="bg1">
            <a:alpha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986B790-FBCE-5449-BD87-6747353C4B8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alphaModFix amt="4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V="1">
            <a:off x="-1" y="0"/>
            <a:ext cx="12192001" cy="6858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683200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ure bot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FCB5722-B345-5849-A51A-4D88CCEB4C2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alphaModFix amt="4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0"/>
            <a:ext cx="12192001" cy="6858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05952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F2CD7D-93F6-5044-B785-095FB38A4A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F7E136B-23F9-064D-90BB-45F58C82B05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152339F-E0F6-DE42-917B-458DB17A7C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10F0119-77DA-EC46-BE5D-64F187DD57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3F93BCA-C2FB-B84E-995C-040BE96CFE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7EC5AA-0AAF-47BF-B5F7-774E181D34C1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9070874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80DD75-7804-46CC-9914-5EA0CAAAD9F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1E1BE71-2323-4443-9105-F28C11E3B55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C516E54-0D34-4C7A-AAAD-E73EB8C373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1188AF5-8A74-46E5-A799-AB075D06A0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D14EA8A-53AB-4309-B0CF-7A9C20F699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17359-133A-471F-B3F4-2DA43C225FC1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0690874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956EBA-03B7-4D7A-BE09-02916D6FB4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DB69F06-3C89-4110-A582-6CE9FAF784C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9230C89-6843-42BE-BD46-03D202E0D4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A68F309-5CF2-4797-9936-93614C266C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26CEAAF-2530-45D1-8996-ECE0089FF2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17359-133A-471F-B3F4-2DA43C225FC1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4337029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F99163-F165-45DE-98CA-603B240702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537570E-4667-49AF-8BA3-4008F7B9F3B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ADA3C60-9D39-469C-A0E1-1A7C16A6D0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DDA3044-BE33-4455-83BD-615E2C8E71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C86CD83-25D7-40C9-B569-2DC02E22BD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17359-133A-471F-B3F4-2DA43C225FC1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2848491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B13463-7077-4DFD-8B91-665C3C5C22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49E04E9-BEC9-4E94-85E8-E18E90AAB3C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AA55F30-769D-4414-A116-F2029FF76FB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D80907E-DB05-4115-A01D-3D7AE9F528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F434182-4627-449E-B6B3-F37555C81D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E3EA983-10D2-42DD-B070-7FBD092708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17359-133A-471F-B3F4-2DA43C225FC1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8491680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C53B85-0D7C-4248-9862-427F21152D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0A2A95A-2E3F-4DE7-B557-0495F5911EC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13B3EB1-DB2F-4329-8E1E-D102765AFC8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F6A1527-5007-4C3C-B8D3-3507FFDF9CA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7EFFB39-B2C3-4F6F-A8FB-4318F840C0E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11046DA-F5CD-4160-A050-BB68158E4F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8936DA9-DB1F-47EF-A590-0709859C55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54BB904-EB41-474A-ACF5-5DBC2C0915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17359-133A-471F-B3F4-2DA43C225FC1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8906008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919FE0-9DEB-4500-B31A-295A3A3031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AA02A89-BF6E-4B5D-9838-B562F8E508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B759CED-AAFA-43A5-943A-8D70FD8C93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96FB261-9643-4589-82C4-AC607020DD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17359-133A-471F-B3F4-2DA43C225FC1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41559023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5E9B2D3-BFFD-48F7-B767-5AE5D89700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603E808-88B1-49C6-9CED-24ECC8102D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3DE5213-9771-4A82-AC35-44C1E6D9FD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17359-133A-471F-B3F4-2DA43C225FC1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52650871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1AAF2D-9818-4808-904E-C4D8F37370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E8B54C7-116D-4297-AB68-00A60EBB4F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2B3D211-61FF-4BCC-B2FE-8370EB6E03E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0A4CE92-D3DE-41A9-AF1F-AADD7119F1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2CE9469-8513-481B-862C-2D6E23AF6E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69FDC05-B406-4C7E-ADBD-695396E0D6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17359-133A-471F-B3F4-2DA43C225FC1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8953858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F992B3-09A5-41BF-B2C9-8901C008E8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55E50CF-F650-4B34-8D89-8AF791DE23D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39FCE37-597E-4967-A50A-CB64539CA59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A18322C-66E2-4F1B-A005-2B06127A98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9D0DD30-C608-4341-BE61-E5FB0E5447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50E75CE-47AB-436F-B4FA-0864FF295C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17359-133A-471F-B3F4-2DA43C225FC1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37440916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D5D217-D2E6-4073-B4EB-D773F18FF2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006B89E-8FE8-44A5-A8B4-E6F5131A250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D769109-EF54-43AA-AB4A-78E0C9E8EB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F5B9579-7FC5-49C1-AFD3-633495CFAB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7BB2671-3575-443C-95B5-CA8CE9D612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17359-133A-471F-B3F4-2DA43C225FC1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671784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556787-F8F9-2145-A466-6A3D47E076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A0BB925-4982-F64B-A97D-8688B6BAC16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67C8BD1-465F-834E-A6B3-C8A835E8250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447AAE7-5BEA-CD49-9159-788E6D3F8C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8552BF9-8219-AA44-A848-9BBF3578CD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6E2A92A-84F0-B94E-B7FB-8FB2A7F602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7EC5AA-0AAF-47BF-B5F7-774E181D34C1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57785847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EA6EE8E-94A1-4A3A-8934-69FCD28A1E4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75D9781-25C9-4644-AC0F-B795596E3B0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15FB4D7-2A68-4136-9590-12E81DBDE9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FDD1721-064B-40A2-A518-04CC41C245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A0D201A-F087-40EC-A7F4-A340DCB1DC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17359-133A-471F-B3F4-2DA43C225FC1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840755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2E4B6E-4641-F048-B27C-7D0386AF0D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1883173-154D-6341-92B2-55C336F43CE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8E0ED8A-7410-2B4A-A199-95AAAE43B9E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F6EFA84-6000-D440-ABD7-6786AC5C0EF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A37135C-3E76-D14A-8CC2-CA386E57CDE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AF80C47-20E5-BB42-9543-FF0C1B3413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747518F-B958-BE47-9060-4AE492EF6A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B2914E2-4FC1-9940-A184-B45D286F2B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7EC5AA-0AAF-47BF-B5F7-774E181D34C1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599511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07F77B-2056-6B49-9A43-572BB030FF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8334BF7-2F0C-FE4E-B5D8-D9263BBE94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2E9B660-215B-EB4D-8D93-D8F7D18A98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1077122-9FF7-814F-9073-E26A2B3160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66434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049335F-1367-5541-8A49-AB4EF5CBFA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D0067B1-4176-EB46-B1F5-5A57256EB5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28AA122-A55B-7347-8C9F-5739895FC8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7EC5AA-0AAF-47BF-B5F7-774E181D34C1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692549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229614-9EF2-C34E-ABA1-1ADE4E91C8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F287F5E-5D70-E14F-BB4B-BFBC1304230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DDF1371-A303-D54B-BCBB-6F33B18B971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5A856F9-80E0-C043-B6A5-01D8997ECF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940ECAE-F146-6147-BA84-AD533CF68F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051D3BF-E18B-2843-80AC-34A8921FAB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7EC5AA-0AAF-47BF-B5F7-774E181D34C1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255830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8176C9-3C2D-F540-8E66-D85BCB49C2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6D25A9C-267E-7E41-9935-78D10650781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494F323-339D-FC4C-9CA1-E42D18E85F5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F74DB73-A3D7-6C45-AF93-9F13EB2DA7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333828D-A58B-0E45-9703-CCE14DF461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FB9DFAC-A5AE-3044-A3DD-210A9B34E3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7EC5AA-0AAF-47BF-B5F7-774E181D34C1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657794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.xml"/><Relationship Id="rId13" Type="http://schemas.openxmlformats.org/officeDocument/2006/relationships/slideLayout" Target="../slideLayouts/slideLayout28.xml"/><Relationship Id="rId18" Type="http://schemas.openxmlformats.org/officeDocument/2006/relationships/slideLayout" Target="../slideLayouts/slideLayout33.xml"/><Relationship Id="rId26" Type="http://schemas.openxmlformats.org/officeDocument/2006/relationships/theme" Target="../theme/theme2.xml"/><Relationship Id="rId3" Type="http://schemas.openxmlformats.org/officeDocument/2006/relationships/slideLayout" Target="../slideLayouts/slideLayout18.xml"/><Relationship Id="rId21" Type="http://schemas.openxmlformats.org/officeDocument/2006/relationships/slideLayout" Target="../slideLayouts/slideLayout36.xml"/><Relationship Id="rId7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7.xml"/><Relationship Id="rId17" Type="http://schemas.openxmlformats.org/officeDocument/2006/relationships/slideLayout" Target="../slideLayouts/slideLayout32.xml"/><Relationship Id="rId25" Type="http://schemas.openxmlformats.org/officeDocument/2006/relationships/slideLayout" Target="../slideLayouts/slideLayout40.xml"/><Relationship Id="rId2" Type="http://schemas.openxmlformats.org/officeDocument/2006/relationships/slideLayout" Target="../slideLayouts/slideLayout17.xml"/><Relationship Id="rId16" Type="http://schemas.openxmlformats.org/officeDocument/2006/relationships/slideLayout" Target="../slideLayouts/slideLayout31.xml"/><Relationship Id="rId20" Type="http://schemas.openxmlformats.org/officeDocument/2006/relationships/slideLayout" Target="../slideLayouts/slideLayout35.xml"/><Relationship Id="rId1" Type="http://schemas.openxmlformats.org/officeDocument/2006/relationships/slideLayout" Target="../slideLayouts/slideLayout16.xml"/><Relationship Id="rId6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6.xml"/><Relationship Id="rId24" Type="http://schemas.openxmlformats.org/officeDocument/2006/relationships/slideLayout" Target="../slideLayouts/slideLayout39.xml"/><Relationship Id="rId5" Type="http://schemas.openxmlformats.org/officeDocument/2006/relationships/slideLayout" Target="../slideLayouts/slideLayout20.xml"/><Relationship Id="rId15" Type="http://schemas.openxmlformats.org/officeDocument/2006/relationships/slideLayout" Target="../slideLayouts/slideLayout30.xml"/><Relationship Id="rId23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25.xml"/><Relationship Id="rId19" Type="http://schemas.openxmlformats.org/officeDocument/2006/relationships/slideLayout" Target="../slideLayouts/slideLayout34.xml"/><Relationship Id="rId4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4.xml"/><Relationship Id="rId14" Type="http://schemas.openxmlformats.org/officeDocument/2006/relationships/slideLayout" Target="../slideLayouts/slideLayout29.xml"/><Relationship Id="rId22" Type="http://schemas.openxmlformats.org/officeDocument/2006/relationships/slideLayout" Target="../slideLayouts/slideLayout3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2909617-F763-9C42-9B6B-4F9D51B88D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44371A0-D561-8645-A5CF-B7DA52CF735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7A56D1E-902A-D34C-8C92-5F6890C1797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8B2D6DC-DF0D-594F-8C46-F7A93DB461E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809E86C-DC78-6D47-BE17-26FC2B40B39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7EC5AA-0AAF-47BF-B5F7-774E181D34C1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2551E06-5DCA-A548-A62C-4B9BAC21A985}"/>
              </a:ext>
            </a:extLst>
          </p:cNvPr>
          <p:cNvPicPr>
            <a:picLocks noChangeAspect="1"/>
          </p:cNvPicPr>
          <p:nvPr userDrawn="1"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26740" y="6443433"/>
            <a:ext cx="1269701" cy="321074"/>
          </a:xfrm>
          <a:prstGeom prst="rect">
            <a:avLst/>
          </a:prstGeom>
        </p:spPr>
      </p:pic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C2305F5F-0C6E-A245-81C5-E23A7CD851DB}"/>
              </a:ext>
            </a:extLst>
          </p:cNvPr>
          <p:cNvCxnSpPr/>
          <p:nvPr userDrawn="1"/>
        </p:nvCxnSpPr>
        <p:spPr>
          <a:xfrm>
            <a:off x="10979729" y="6470389"/>
            <a:ext cx="0" cy="25200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377544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699" r:id="rId2"/>
    <p:sldLayoutId id="2147483700" r:id="rId3"/>
    <p:sldLayoutId id="2147483701" r:id="rId4"/>
    <p:sldLayoutId id="2147483702" r:id="rId5"/>
    <p:sldLayoutId id="2147483703" r:id="rId6"/>
    <p:sldLayoutId id="2147483704" r:id="rId7"/>
    <p:sldLayoutId id="2147483705" r:id="rId8"/>
    <p:sldLayoutId id="2147483706" r:id="rId9"/>
    <p:sldLayoutId id="2147483707" r:id="rId10"/>
    <p:sldLayoutId id="2147483708" r:id="rId11"/>
    <p:sldLayoutId id="2147483673" r:id="rId12"/>
    <p:sldLayoutId id="2147483660" r:id="rId13"/>
    <p:sldLayoutId id="2147483677" r:id="rId14"/>
    <p:sldLayoutId id="2147483679" r:id="rId15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840">
          <p15:clr>
            <a:srgbClr val="F26B43"/>
          </p15:clr>
        </p15:guide>
        <p15:guide id="2" orient="horz" pos="2160">
          <p15:clr>
            <a:srgbClr val="F26B43"/>
          </p15:clr>
        </p15:guide>
        <p15:guide id="3" orient="horz" pos="847">
          <p15:clr>
            <a:srgbClr val="F26B43"/>
          </p15:clr>
        </p15:guide>
        <p15:guide id="4" orient="horz" pos="602">
          <p15:clr>
            <a:srgbClr val="F26B43"/>
          </p15:clr>
        </p15:guide>
        <p15:guide id="5" orient="horz" pos="3997">
          <p15:clr>
            <a:srgbClr val="F26B43"/>
          </p15:clr>
        </p15:guide>
        <p15:guide id="6" pos="602">
          <p15:clr>
            <a:srgbClr val="F26B43"/>
          </p15:clr>
        </p15:guide>
        <p15:guide id="7" pos="7082">
          <p15:clr>
            <a:srgbClr val="F26B43"/>
          </p15:clr>
        </p15:guide>
        <p15:guide id="8" pos="5463">
          <p15:clr>
            <a:srgbClr val="F26B43"/>
          </p15:clr>
        </p15:guide>
        <p15:guide id="9" orient="horz" pos="4136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06EFD2E-A20A-4992-A755-C81AFF9BD6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C91978B-3158-4DAE-991A-0F25DB741FD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57AD632-A107-4DB2-995F-27DBB69EE15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11DAB1D-8932-4EDD-B2E8-FF9FC18A5ED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781BAE6-172C-4137-B3CF-68FC7BEAE4B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017359-133A-471F-B3F4-2DA43C225FC1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789450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3" r:id="rId1"/>
    <p:sldLayoutId id="2147483714" r:id="rId2"/>
    <p:sldLayoutId id="2147483715" r:id="rId3"/>
    <p:sldLayoutId id="2147483716" r:id="rId4"/>
    <p:sldLayoutId id="2147483717" r:id="rId5"/>
    <p:sldLayoutId id="2147483718" r:id="rId6"/>
    <p:sldLayoutId id="2147483719" r:id="rId7"/>
    <p:sldLayoutId id="2147483720" r:id="rId8"/>
    <p:sldLayoutId id="2147483721" r:id="rId9"/>
    <p:sldLayoutId id="2147483722" r:id="rId10"/>
    <p:sldLayoutId id="2147483723" r:id="rId11"/>
    <p:sldLayoutId id="2147483724" r:id="rId12"/>
    <p:sldLayoutId id="2147483725" r:id="rId13"/>
    <p:sldLayoutId id="2147483726" r:id="rId14"/>
    <p:sldLayoutId id="2147483727" r:id="rId15"/>
    <p:sldLayoutId id="2147483728" r:id="rId16"/>
    <p:sldLayoutId id="2147483729" r:id="rId17"/>
    <p:sldLayoutId id="2147483730" r:id="rId18"/>
    <p:sldLayoutId id="2147483731" r:id="rId19"/>
    <p:sldLayoutId id="2147483732" r:id="rId20"/>
    <p:sldLayoutId id="2147483733" r:id="rId21"/>
    <p:sldLayoutId id="2147483734" r:id="rId22"/>
    <p:sldLayoutId id="2147483735" r:id="rId23"/>
    <p:sldLayoutId id="2147483736" r:id="rId24"/>
    <p:sldLayoutId id="2147483737" r:id="rId25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3" Type="http://schemas.openxmlformats.org/officeDocument/2006/relationships/image" Target="../media/image33.png"/><Relationship Id="rId7" Type="http://schemas.openxmlformats.org/officeDocument/2006/relationships/image" Target="../media/image35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science.org/content/blog-post/too-many-papers" TargetMode="External"/><Relationship Id="rId5" Type="http://schemas.openxmlformats.org/officeDocument/2006/relationships/hyperlink" Target="https://cdsouthan.blogspot.com/2020/04/we-predicteth-too-much-methinks.html" TargetMode="External"/><Relationship Id="rId4" Type="http://schemas.openxmlformats.org/officeDocument/2006/relationships/image" Target="../media/image34.png"/><Relationship Id="rId9" Type="http://schemas.openxmlformats.org/officeDocument/2006/relationships/image" Target="../media/image37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bindingdb.org/bind/Covid19.jsp" TargetMode="Externa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8.png"/><Relationship Id="rId4" Type="http://schemas.openxmlformats.org/officeDocument/2006/relationships/hyperlink" Target="http://www.guidetopharmacology.org/GRAC/ObjectDisplayForward?objectId=3111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30786ED-2120-4963-A3A7-AAB80AE436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7EC5AA-0AAF-47BF-B5F7-774E181D34C1}" type="slidenum">
              <a:rPr lang="en-GB" smtClean="0"/>
              <a:pPr/>
              <a:t>1</a:t>
            </a:fld>
            <a:endParaRPr lang="en-GB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64BC4CE-612C-4FD2-93FC-E5CFE597102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836" y="-136524"/>
            <a:ext cx="12192000" cy="6857999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82CCA892-8BDE-4B14-A25A-2DC736C510C1}"/>
              </a:ext>
            </a:extLst>
          </p:cNvPr>
          <p:cNvSpPr txBox="1">
            <a:spLocks/>
          </p:cNvSpPr>
          <p:nvPr/>
        </p:nvSpPr>
        <p:spPr>
          <a:xfrm>
            <a:off x="6206836" y="628074"/>
            <a:ext cx="5862452" cy="4809526"/>
          </a:xfrm>
          <a:prstGeom prst="rect">
            <a:avLst/>
          </a:prstGeom>
        </p:spPr>
        <p:txBody>
          <a:bodyPr anchor="b"/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b="1" dirty="0"/>
              <a:t>SARS-CoV-2 Antivirals: A Study in Open Science, FAIR Data, and Other Challenges in R&amp;D</a:t>
            </a:r>
          </a:p>
          <a:p>
            <a:pPr algn="ctr"/>
            <a:endParaRPr lang="en-GB" dirty="0"/>
          </a:p>
          <a:p>
            <a:pPr algn="ctr"/>
            <a:r>
              <a:rPr lang="en-GB" sz="2800" dirty="0"/>
              <a:t>Christopher Southan </a:t>
            </a:r>
          </a:p>
          <a:p>
            <a:pPr algn="ctr"/>
            <a:r>
              <a:rPr lang="en-GB" sz="2800" dirty="0"/>
              <a:t>(previously of TW2Informatics) </a:t>
            </a:r>
            <a:endParaRPr lang="en-US" sz="2800" dirty="0"/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D79948FE-98FD-42E8-821C-8316C3A56BF3}"/>
              </a:ext>
            </a:extLst>
          </p:cNvPr>
          <p:cNvSpPr txBox="1">
            <a:spLocks/>
          </p:cNvSpPr>
          <p:nvPr/>
        </p:nvSpPr>
        <p:spPr>
          <a:xfrm>
            <a:off x="3048000" y="5997122"/>
            <a:ext cx="8305800" cy="541790"/>
          </a:xfrm>
          <a:prstGeom prst="rect">
            <a:avLst/>
          </a:prstGeom>
        </p:spPr>
        <p:txBody>
          <a:bodyPr/>
          <a:lstStyle>
            <a:lvl1pPr marL="0" indent="0" algn="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/>
              <a:t>BioITWorld 2021,  Track 6, Pharmaceutical Informatics, Sept 21</a:t>
            </a:r>
            <a:r>
              <a:rPr lang="en-GB" baseline="30000" dirty="0"/>
              <a:t>st</a:t>
            </a:r>
            <a:r>
              <a:rPr lang="en-GB" dirty="0"/>
              <a:t>   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992702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897" y="-63363"/>
            <a:ext cx="10515600" cy="830997"/>
          </a:xfrm>
        </p:spPr>
        <p:txBody>
          <a:bodyPr/>
          <a:lstStyle/>
          <a:p>
            <a:pPr algn="ctr"/>
            <a:r>
              <a:rPr lang="sv-SE" b="1" dirty="0">
                <a:solidFill>
                  <a:schemeClr val="accent1"/>
                </a:solidFill>
              </a:rPr>
              <a:t>Covid Moonshot:  open </a:t>
            </a:r>
            <a:endParaRPr lang="en-GB" b="1" dirty="0">
              <a:solidFill>
                <a:schemeClr val="accent1"/>
              </a:solidFill>
            </a:endParaRPr>
          </a:p>
        </p:txBody>
      </p:sp>
      <p:sp>
        <p:nvSpPr>
          <p:cNvPr id="41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9448800" y="6356350"/>
            <a:ext cx="2743200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</a:t>
            </a:r>
          </a:p>
        </p:txBody>
      </p:sp>
      <p:sp>
        <p:nvSpPr>
          <p:cNvPr id="3" name="Rectangle 2"/>
          <p:cNvSpPr/>
          <p:nvPr/>
        </p:nvSpPr>
        <p:spPr>
          <a:xfrm>
            <a:off x="9621078" y="6420678"/>
            <a:ext cx="1187546" cy="437322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44000" tIns="108000" rIns="108000" bIns="108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22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+mn-ea"/>
              <a:cs typeface="+mn-cs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8064381-E6D3-41B7-ABAF-C63F534E8CF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0897" y="767634"/>
            <a:ext cx="6464217" cy="550025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C8FF556D-5AA9-4041-B601-D4C8DC207BB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48697" y="1598631"/>
            <a:ext cx="6020899" cy="4943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858440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942" y="107908"/>
            <a:ext cx="10515600" cy="830997"/>
          </a:xfrm>
        </p:spPr>
        <p:txBody>
          <a:bodyPr>
            <a:normAutofit fontScale="90000"/>
          </a:bodyPr>
          <a:lstStyle/>
          <a:p>
            <a:pPr algn="ctr"/>
            <a:r>
              <a:rPr lang="sv-SE" b="1" dirty="0">
                <a:solidFill>
                  <a:schemeClr val="accent1"/>
                </a:solidFill>
              </a:rPr>
              <a:t>Diamond Light Source</a:t>
            </a:r>
            <a:br>
              <a:rPr lang="sv-SE" b="1" dirty="0">
                <a:solidFill>
                  <a:schemeClr val="accent1"/>
                </a:solidFill>
              </a:rPr>
            </a:br>
            <a:r>
              <a:rPr lang="sv-SE" b="1" dirty="0">
                <a:solidFill>
                  <a:schemeClr val="accent1"/>
                </a:solidFill>
              </a:rPr>
              <a:t>X-Chem fragments in PDB:  open </a:t>
            </a:r>
            <a:endParaRPr lang="en-GB" b="1" dirty="0">
              <a:solidFill>
                <a:schemeClr val="accent1"/>
              </a:solidFill>
            </a:endParaRPr>
          </a:p>
        </p:txBody>
      </p:sp>
      <p:sp>
        <p:nvSpPr>
          <p:cNvPr id="41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9448800" y="6356350"/>
            <a:ext cx="2743200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</a:t>
            </a:r>
          </a:p>
        </p:txBody>
      </p:sp>
      <p:sp>
        <p:nvSpPr>
          <p:cNvPr id="3" name="Rectangle 2"/>
          <p:cNvSpPr/>
          <p:nvPr/>
        </p:nvSpPr>
        <p:spPr>
          <a:xfrm>
            <a:off x="9621078" y="6420678"/>
            <a:ext cx="1187546" cy="437322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44000" tIns="108000" rIns="108000" bIns="108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22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+mn-ea"/>
              <a:cs typeface="+mn-cs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79EB94A-7AAB-44FC-A917-D9E430B08BA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80241" y="1188716"/>
            <a:ext cx="8163002" cy="4436791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416216F9-AB4E-49A4-96F4-EA4EF847058E}"/>
              </a:ext>
            </a:extLst>
          </p:cNvPr>
          <p:cNvSpPr txBox="1"/>
          <p:nvPr/>
        </p:nvSpPr>
        <p:spPr>
          <a:xfrm>
            <a:off x="159096" y="5657671"/>
            <a:ext cx="11637817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400" dirty="0"/>
              <a:t>Diamond has been able to solve a structure of the SARS-CoV-2 main protease at high resolution (PDB ID: 6YB7) and deposit a large crystallographic fragment set </a:t>
            </a:r>
          </a:p>
        </p:txBody>
      </p:sp>
    </p:spTree>
    <p:extLst>
      <p:ext uri="{BB962C8B-B14F-4D97-AF65-F5344CB8AC3E}">
        <p14:creationId xmlns:p14="http://schemas.microsoft.com/office/powerpoint/2010/main" val="397912435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5469" y="0"/>
            <a:ext cx="10515600" cy="830997"/>
          </a:xfrm>
        </p:spPr>
        <p:txBody>
          <a:bodyPr>
            <a:normAutofit/>
          </a:bodyPr>
          <a:lstStyle/>
          <a:p>
            <a:pPr algn="ctr"/>
            <a:r>
              <a:rPr lang="sv-SE" b="1" dirty="0">
                <a:solidFill>
                  <a:schemeClr val="accent1"/>
                </a:solidFill>
              </a:rPr>
              <a:t>Escalate f4 Covid: Open  </a:t>
            </a:r>
            <a:endParaRPr lang="en-GB" b="1" dirty="0">
              <a:solidFill>
                <a:schemeClr val="accent1"/>
              </a:solidFill>
            </a:endParaRPr>
          </a:p>
        </p:txBody>
      </p:sp>
      <p:sp>
        <p:nvSpPr>
          <p:cNvPr id="41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9448800" y="6356350"/>
            <a:ext cx="2743200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</a:t>
            </a:r>
          </a:p>
        </p:txBody>
      </p:sp>
      <p:sp>
        <p:nvSpPr>
          <p:cNvPr id="3" name="Rectangle 2"/>
          <p:cNvSpPr/>
          <p:nvPr/>
        </p:nvSpPr>
        <p:spPr>
          <a:xfrm>
            <a:off x="9621078" y="6420678"/>
            <a:ext cx="1187546" cy="437322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44000" tIns="108000" rIns="108000" bIns="108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22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+mn-ea"/>
              <a:cs typeface="+mn-cs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16216F9-AB4E-49A4-96F4-EA4EF847058E}"/>
              </a:ext>
            </a:extLst>
          </p:cNvPr>
          <p:cNvSpPr txBox="1"/>
          <p:nvPr/>
        </p:nvSpPr>
        <p:spPr>
          <a:xfrm>
            <a:off x="350982" y="5439010"/>
            <a:ext cx="11637817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endParaRPr lang="en-GB" sz="2400" dirty="0"/>
          </a:p>
          <a:p>
            <a:endParaRPr lang="en-GB" sz="24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6DC79F7-4AB0-4A45-98DC-2CEF0BC56AE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31305" y="797934"/>
            <a:ext cx="9023927" cy="46410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493906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897" y="-31138"/>
            <a:ext cx="10515600" cy="830997"/>
          </a:xfrm>
        </p:spPr>
        <p:txBody>
          <a:bodyPr/>
          <a:lstStyle/>
          <a:p>
            <a:pPr algn="ctr"/>
            <a:r>
              <a:rPr lang="sv-SE" b="1" dirty="0">
                <a:solidFill>
                  <a:schemeClr val="accent1"/>
                </a:solidFill>
              </a:rPr>
              <a:t>PF-07321332: Closed (but FAIR)  </a:t>
            </a:r>
            <a:r>
              <a:rPr lang="en-GB" b="1" dirty="0">
                <a:solidFill>
                  <a:schemeClr val="accent1"/>
                </a:solidFill>
              </a:rPr>
              <a:t> </a:t>
            </a:r>
          </a:p>
        </p:txBody>
      </p:sp>
      <p:sp>
        <p:nvSpPr>
          <p:cNvPr id="41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9448800" y="6356350"/>
            <a:ext cx="2743200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</a:t>
            </a:r>
          </a:p>
        </p:txBody>
      </p:sp>
      <p:sp>
        <p:nvSpPr>
          <p:cNvPr id="3" name="Rectangle 2"/>
          <p:cNvSpPr/>
          <p:nvPr/>
        </p:nvSpPr>
        <p:spPr>
          <a:xfrm>
            <a:off x="9621078" y="6420678"/>
            <a:ext cx="1187546" cy="437322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44000" tIns="108000" rIns="108000" bIns="108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22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+mn-ea"/>
              <a:cs typeface="+mn-cs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18B97F9-4D8B-408F-92FB-96A26F123C8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27530" y="4002236"/>
            <a:ext cx="7764470" cy="2418442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D91AAFB8-47B5-4849-8803-5A6D2DD682F8}"/>
              </a:ext>
            </a:extLst>
          </p:cNvPr>
          <p:cNvSpPr txBox="1"/>
          <p:nvPr/>
        </p:nvSpPr>
        <p:spPr>
          <a:xfrm>
            <a:off x="240145" y="4460997"/>
            <a:ext cx="4187385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/>
              <a:t>medRxiv preprint July 2021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/>
              <a:t>Assume patent pending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/>
              <a:t>Medkoo Biosciences offering synthesis(!) 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63B59CBA-D181-4BFF-AE4F-75C3A2B6218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25946" y="770405"/>
            <a:ext cx="8991600" cy="3057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25127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897" y="-31138"/>
            <a:ext cx="10515600" cy="830997"/>
          </a:xfrm>
        </p:spPr>
        <p:txBody>
          <a:bodyPr/>
          <a:lstStyle/>
          <a:p>
            <a:pPr algn="ctr"/>
            <a:r>
              <a:rPr lang="sv-SE" b="1" dirty="0">
                <a:solidFill>
                  <a:schemeClr val="accent1"/>
                </a:solidFill>
              </a:rPr>
              <a:t>SH-879 - closed   </a:t>
            </a:r>
            <a:r>
              <a:rPr lang="en-GB" b="1" dirty="0">
                <a:solidFill>
                  <a:schemeClr val="accent1"/>
                </a:solidFill>
              </a:rPr>
              <a:t> </a:t>
            </a:r>
          </a:p>
        </p:txBody>
      </p:sp>
      <p:sp>
        <p:nvSpPr>
          <p:cNvPr id="41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9448800" y="6356350"/>
            <a:ext cx="2743200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</a:t>
            </a:r>
          </a:p>
        </p:txBody>
      </p:sp>
      <p:sp>
        <p:nvSpPr>
          <p:cNvPr id="3" name="Rectangle 2"/>
          <p:cNvSpPr/>
          <p:nvPr/>
        </p:nvSpPr>
        <p:spPr>
          <a:xfrm>
            <a:off x="9621078" y="6420678"/>
            <a:ext cx="1187546" cy="437322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44000" tIns="108000" rIns="108000" bIns="108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22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+mn-ea"/>
              <a:cs typeface="+mn-cs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91AAFB8-47B5-4849-8803-5A6D2DD682F8}"/>
              </a:ext>
            </a:extLst>
          </p:cNvPr>
          <p:cNvSpPr txBox="1"/>
          <p:nvPr/>
        </p:nvSpPr>
        <p:spPr>
          <a:xfrm>
            <a:off x="1147387" y="5742771"/>
            <a:ext cx="9162473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800" dirty="0"/>
              <a:t>Blinded code, no public name-to-structure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800" dirty="0"/>
              <a:t>Assume paper and patent publication both pending?  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EA69520-D0AC-4B61-BC61-CA491A3AE13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5503" y="864187"/>
            <a:ext cx="9411639" cy="47214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085087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7152" y="107408"/>
            <a:ext cx="4221248" cy="830997"/>
          </a:xfrm>
        </p:spPr>
        <p:txBody>
          <a:bodyPr>
            <a:normAutofit/>
          </a:bodyPr>
          <a:lstStyle/>
          <a:p>
            <a:pPr algn="ctr"/>
            <a:r>
              <a:rPr lang="sv-SE" b="1" dirty="0">
                <a:solidFill>
                  <a:schemeClr val="accent1"/>
                </a:solidFill>
              </a:rPr>
              <a:t>ML-1000 – closed     </a:t>
            </a:r>
            <a:r>
              <a:rPr lang="en-GB" b="1" dirty="0">
                <a:solidFill>
                  <a:schemeClr val="accent1"/>
                </a:solidFill>
              </a:rPr>
              <a:t> </a:t>
            </a:r>
          </a:p>
        </p:txBody>
      </p:sp>
      <p:sp>
        <p:nvSpPr>
          <p:cNvPr id="41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9448800" y="6356350"/>
            <a:ext cx="2743200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</a:t>
            </a:r>
          </a:p>
        </p:txBody>
      </p:sp>
      <p:sp>
        <p:nvSpPr>
          <p:cNvPr id="3" name="Rectangle 2"/>
          <p:cNvSpPr/>
          <p:nvPr/>
        </p:nvSpPr>
        <p:spPr>
          <a:xfrm>
            <a:off x="9621078" y="6420678"/>
            <a:ext cx="1187546" cy="437322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44000" tIns="108000" rIns="108000" bIns="108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22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+mn-ea"/>
              <a:cs typeface="+mn-cs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AB2B751-804E-42E5-9A6C-7029144EDCD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45003" y="229463"/>
            <a:ext cx="5995323" cy="630944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B550A1E-04B5-4C97-B4E2-BEB63099814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1012" y="1028700"/>
            <a:ext cx="4762500" cy="4191000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ACBE46D6-52AD-468F-9577-3412A8C3900D}"/>
              </a:ext>
            </a:extLst>
          </p:cNvPr>
          <p:cNvSpPr txBox="1"/>
          <p:nvPr/>
        </p:nvSpPr>
        <p:spPr>
          <a:xfrm>
            <a:off x="193965" y="5644634"/>
            <a:ext cx="539057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400" dirty="0"/>
              <a:t>Sort of FAIR but preprint not published and only structure sketch in PDF </a:t>
            </a:r>
          </a:p>
        </p:txBody>
      </p:sp>
    </p:spTree>
    <p:extLst>
      <p:ext uri="{BB962C8B-B14F-4D97-AF65-F5344CB8AC3E}">
        <p14:creationId xmlns:p14="http://schemas.microsoft.com/office/powerpoint/2010/main" val="267484225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7388" y="201599"/>
            <a:ext cx="11577223" cy="830997"/>
          </a:xfrm>
        </p:spPr>
        <p:txBody>
          <a:bodyPr>
            <a:normAutofit fontScale="90000"/>
          </a:bodyPr>
          <a:lstStyle/>
          <a:p>
            <a:pPr algn="ctr"/>
            <a:r>
              <a:rPr lang="sv-SE" b="1" dirty="0">
                <a:solidFill>
                  <a:schemeClr val="accent1"/>
                </a:solidFill>
              </a:rPr>
              <a:t>M-prot docking-sans-testing : open (but embarassing)  </a:t>
            </a:r>
            <a:endParaRPr lang="en-GB" b="1" dirty="0">
              <a:solidFill>
                <a:schemeClr val="accent1"/>
              </a:solidFill>
            </a:endParaRPr>
          </a:p>
        </p:txBody>
      </p:sp>
      <p:sp>
        <p:nvSpPr>
          <p:cNvPr id="41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9448800" y="6356350"/>
            <a:ext cx="2743200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</a:t>
            </a:r>
          </a:p>
        </p:txBody>
      </p:sp>
      <p:sp>
        <p:nvSpPr>
          <p:cNvPr id="3" name="Rectangle 2"/>
          <p:cNvSpPr/>
          <p:nvPr/>
        </p:nvSpPr>
        <p:spPr>
          <a:xfrm>
            <a:off x="9621078" y="6420678"/>
            <a:ext cx="1187546" cy="437322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44000" tIns="108000" rIns="108000" bIns="108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22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+mn-ea"/>
              <a:cs typeface="+mn-cs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FD6D8B9-144B-438F-AC8E-6B7022295E7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3395" y="1289694"/>
            <a:ext cx="4151185" cy="1798934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1D24EBEA-5900-49D8-A4A7-8D94C3B0E1F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57172" y="1215511"/>
            <a:ext cx="3651188" cy="1947300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CC55C94F-D036-4C18-AD52-4999293733C4}"/>
              </a:ext>
            </a:extLst>
          </p:cNvPr>
          <p:cNvSpPr txBox="1"/>
          <p:nvPr/>
        </p:nvSpPr>
        <p:spPr>
          <a:xfrm>
            <a:off x="5983133" y="3390771"/>
            <a:ext cx="5599268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>
                <a:hlinkClick r:id="rId5"/>
              </a:rPr>
              <a:t>https://cdsouthan.blogspot.com/2020/04/we-predicteth-too-much-methinks.html</a:t>
            </a:r>
            <a:endParaRPr lang="en-GB" dirty="0"/>
          </a:p>
          <a:p>
            <a:endParaRPr lang="en-GB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F5B96437-EF48-438D-A4B8-BF3977310EE1}"/>
              </a:ext>
            </a:extLst>
          </p:cNvPr>
          <p:cNvSpPr txBox="1"/>
          <p:nvPr/>
        </p:nvSpPr>
        <p:spPr>
          <a:xfrm>
            <a:off x="609599" y="3439417"/>
            <a:ext cx="429491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>
                <a:hlinkClick r:id="rId6"/>
              </a:rPr>
              <a:t>https://www.science.org/content/blog-post/too-many-papers</a:t>
            </a:r>
            <a:endParaRPr lang="en-GB" dirty="0"/>
          </a:p>
          <a:p>
            <a:endParaRPr lang="en-GB" dirty="0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D2E0DDA8-759F-4314-B4A1-9E5BE452E38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84852" y="4305362"/>
            <a:ext cx="4928270" cy="19473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64ABDF6-568E-47FA-86A0-158891E745A5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983133" y="4314101"/>
            <a:ext cx="5599267" cy="958104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8EC74F5B-5EAC-4197-9DAC-A3D4519FCF01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983133" y="5336534"/>
            <a:ext cx="5743575" cy="9043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411280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897" y="-63363"/>
            <a:ext cx="10515600" cy="830997"/>
          </a:xfrm>
        </p:spPr>
        <p:txBody>
          <a:bodyPr/>
          <a:lstStyle/>
          <a:p>
            <a:pPr algn="ctr"/>
            <a:r>
              <a:rPr lang="sv-SE" b="1" dirty="0">
                <a:solidFill>
                  <a:schemeClr val="accent1"/>
                </a:solidFill>
              </a:rPr>
              <a:t>Conclusions  </a:t>
            </a:r>
            <a:r>
              <a:rPr lang="en-GB" b="1" dirty="0">
                <a:solidFill>
                  <a:schemeClr val="accent1"/>
                </a:solidFill>
              </a:rPr>
              <a:t> </a:t>
            </a:r>
          </a:p>
        </p:txBody>
      </p:sp>
      <p:sp>
        <p:nvSpPr>
          <p:cNvPr id="41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9448800" y="6356350"/>
            <a:ext cx="2743200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</a:t>
            </a:r>
          </a:p>
        </p:txBody>
      </p:sp>
      <p:sp>
        <p:nvSpPr>
          <p:cNvPr id="3" name="Rectangle 2"/>
          <p:cNvSpPr/>
          <p:nvPr/>
        </p:nvSpPr>
        <p:spPr>
          <a:xfrm>
            <a:off x="9621078" y="6420678"/>
            <a:ext cx="1187546" cy="437322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44000" tIns="108000" rIns="108000" bIns="108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22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+mn-ea"/>
              <a:cs typeface="+mn-c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44156FE-B274-4CE4-B7B3-3BEB8006D86C}"/>
              </a:ext>
            </a:extLst>
          </p:cNvPr>
          <p:cNvSpPr txBox="1"/>
          <p:nvPr/>
        </p:nvSpPr>
        <p:spPr>
          <a:xfrm>
            <a:off x="115454" y="890951"/>
            <a:ext cx="11961091" cy="43396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800" dirty="0"/>
              <a:t>Welcome prospect of M-prot inhibitors becoming effective antiviral medicines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800" dirty="0"/>
              <a:t>Would be G8t if some of those “not happened” things were to “happen” 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800" dirty="0"/>
              <a:t>Signs of Open Science impact but many “business as usual” fragmented efforts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800" dirty="0"/>
              <a:t>SARS Cov-2 discordant screening, repurposing efforts and M-prot inhibition results throws the experimental reproducibility crisis into stark perspective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800" dirty="0"/>
              <a:t>Can this be ameliorated by assay protocol, reagent and compound swapping?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800" dirty="0"/>
              <a:t>The </a:t>
            </a:r>
            <a:r>
              <a:rPr lang="en-GB" sz="2800" i="1" dirty="0"/>
              <a:t>in silico </a:t>
            </a:r>
            <a:r>
              <a:rPr lang="en-GB" sz="2800" dirty="0"/>
              <a:t>prediction results swamping of experimental testing capacity by orders of magnitude has become problematic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800" dirty="0"/>
              <a:t>Expert curation of papers into BindingDB and GtoPdb is valuable FAIR-ification</a:t>
            </a:r>
          </a:p>
          <a:p>
            <a:endParaRPr lang="en-GB" sz="24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73FD346-5FB6-4380-B6BD-FEE3CE38AEBD}"/>
              </a:ext>
            </a:extLst>
          </p:cNvPr>
          <p:cNvSpPr txBox="1"/>
          <p:nvPr/>
        </p:nvSpPr>
        <p:spPr>
          <a:xfrm>
            <a:off x="411018" y="5220349"/>
            <a:ext cx="11628582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400" dirty="0"/>
              <a:t>Ioannidis, Sept 2021 “if full public data-sharing cannot happen even for a question relevant to the deaths of millions and the suffering of billions, what hope is there for scientific transparency and a sharing culture?</a:t>
            </a:r>
          </a:p>
        </p:txBody>
      </p:sp>
    </p:spTree>
    <p:extLst>
      <p:ext uri="{BB962C8B-B14F-4D97-AF65-F5344CB8AC3E}">
        <p14:creationId xmlns:p14="http://schemas.microsoft.com/office/powerpoint/2010/main" val="267824455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7697" y="109217"/>
            <a:ext cx="10515600" cy="830997"/>
          </a:xfrm>
        </p:spPr>
        <p:txBody>
          <a:bodyPr/>
          <a:lstStyle/>
          <a:p>
            <a:pPr algn="ctr"/>
            <a:r>
              <a:rPr lang="sv-SE" b="1" dirty="0">
                <a:solidFill>
                  <a:schemeClr val="accent1"/>
                </a:solidFill>
              </a:rPr>
              <a:t>Further info and questions welcome </a:t>
            </a:r>
            <a:r>
              <a:rPr lang="en-GB" b="1" dirty="0">
                <a:solidFill>
                  <a:schemeClr val="accent1"/>
                </a:solidFill>
              </a:rPr>
              <a:t> </a:t>
            </a:r>
          </a:p>
        </p:txBody>
      </p:sp>
      <p:sp>
        <p:nvSpPr>
          <p:cNvPr id="41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9448800" y="6356350"/>
            <a:ext cx="2743200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</a:t>
            </a:r>
          </a:p>
        </p:txBody>
      </p:sp>
      <p:sp>
        <p:nvSpPr>
          <p:cNvPr id="3" name="Rectangle 2"/>
          <p:cNvSpPr/>
          <p:nvPr/>
        </p:nvSpPr>
        <p:spPr>
          <a:xfrm>
            <a:off x="9621078" y="6420678"/>
            <a:ext cx="1187546" cy="437322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44000" tIns="108000" rIns="108000" bIns="108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22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+mn-ea"/>
              <a:cs typeface="+mn-cs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E93E165-703A-4114-99EA-F8AEFAD93C53}"/>
              </a:ext>
            </a:extLst>
          </p:cNvPr>
          <p:cNvSpPr txBox="1"/>
          <p:nvPr/>
        </p:nvSpPr>
        <p:spPr>
          <a:xfrm>
            <a:off x="665020" y="4292860"/>
            <a:ext cx="10409380" cy="123110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2800" dirty="0">
                <a:solidFill>
                  <a:srgbClr val="00B0F0"/>
                </a:solidFill>
              </a:rPr>
              <a:t>BindingDB Data for COVID-19, MERS &amp; SARS</a:t>
            </a:r>
          </a:p>
          <a:p>
            <a:pPr algn="ctr"/>
            <a:r>
              <a:rPr lang="en-GB" sz="2800" dirty="0"/>
              <a:t> </a:t>
            </a:r>
            <a:r>
              <a:rPr lang="en-GB" sz="2800" dirty="0">
                <a:hlinkClick r:id="rId3"/>
              </a:rPr>
              <a:t>www.bindingdb.org/bind/Covid19.jsp</a:t>
            </a:r>
            <a:endParaRPr lang="en-GB" sz="2800" dirty="0"/>
          </a:p>
          <a:p>
            <a:endParaRPr lang="en-GB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B1AC5EC-7E8D-437B-A5A3-0E945CF86C61}"/>
              </a:ext>
            </a:extLst>
          </p:cNvPr>
          <p:cNvSpPr txBox="1"/>
          <p:nvPr/>
        </p:nvSpPr>
        <p:spPr>
          <a:xfrm>
            <a:off x="554182" y="5520274"/>
            <a:ext cx="11573163" cy="15081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endParaRPr lang="en-GB" dirty="0">
              <a:solidFill>
                <a:srgbClr val="00B0F0"/>
              </a:solidFill>
            </a:endParaRPr>
          </a:p>
          <a:p>
            <a:pPr algn="ctr"/>
            <a:r>
              <a:rPr lang="en-GB" sz="2800" dirty="0">
                <a:solidFill>
                  <a:srgbClr val="00B0F0"/>
                </a:solidFill>
              </a:rPr>
              <a:t>Guide to Pharmacology  M-protease target entry</a:t>
            </a:r>
            <a:endParaRPr lang="en-GB" sz="2800" dirty="0">
              <a:solidFill>
                <a:srgbClr val="6EB3BB"/>
              </a:solidFill>
            </a:endParaRPr>
          </a:p>
          <a:p>
            <a:pPr algn="ctr"/>
            <a:r>
              <a:rPr lang="en-GB" sz="2800" dirty="0">
                <a:hlinkClick r:id="rId4"/>
              </a:rPr>
              <a:t>www.guidetopharmacology.org/GRAC/ObjectDisplayForward?objectId=3111</a:t>
            </a:r>
            <a:endParaRPr lang="en-GB" sz="2800" dirty="0"/>
          </a:p>
          <a:p>
            <a:endParaRPr lang="en-GB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4DA896E-9003-4E10-8F37-99560064557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43975" y="1338476"/>
            <a:ext cx="9814789" cy="23833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98899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Rectangle 42">
            <a:extLst>
              <a:ext uri="{FF2B5EF4-FFF2-40B4-BE49-F238E27FC236}">
                <a16:creationId xmlns:a16="http://schemas.microsoft.com/office/drawing/2014/main" id="{8A78939F-C140-8445-BA08-6122D0CA876F}"/>
              </a:ext>
            </a:extLst>
          </p:cNvPr>
          <p:cNvSpPr/>
          <p:nvPr/>
        </p:nvSpPr>
        <p:spPr>
          <a:xfrm>
            <a:off x="2689" y="535372"/>
            <a:ext cx="12192000" cy="200231"/>
          </a:xfrm>
          <a:prstGeom prst="rect">
            <a:avLst/>
          </a:prstGeom>
          <a:solidFill>
            <a:srgbClr val="00A6CE">
              <a:alpha val="3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FD6D2172-EB29-6443-AA1D-B47112C22E50}"/>
              </a:ext>
            </a:extLst>
          </p:cNvPr>
          <p:cNvSpPr/>
          <p:nvPr/>
        </p:nvSpPr>
        <p:spPr>
          <a:xfrm>
            <a:off x="0" y="1979710"/>
            <a:ext cx="12194688" cy="4097149"/>
          </a:xfrm>
          <a:prstGeom prst="rect">
            <a:avLst/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7" name="Content Placeholder 2">
            <a:extLst>
              <a:ext uri="{FF2B5EF4-FFF2-40B4-BE49-F238E27FC236}">
                <a16:creationId xmlns:a16="http://schemas.microsoft.com/office/drawing/2014/main" id="{B795B3F1-142F-DA41-8847-5BF26A352917}"/>
              </a:ext>
            </a:extLst>
          </p:cNvPr>
          <p:cNvSpPr txBox="1">
            <a:spLocks/>
          </p:cNvSpPr>
          <p:nvPr/>
        </p:nvSpPr>
        <p:spPr>
          <a:xfrm>
            <a:off x="845015" y="2732037"/>
            <a:ext cx="8159354" cy="2790797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srgbClr val="004E74"/>
                </a:solidFill>
                <a:effectLst/>
                <a:uLnTx/>
                <a:uFillTx/>
                <a:latin typeface="Calibri" panose="020F0502020204030204"/>
                <a:ea typeface="+mn-lt"/>
                <a:cs typeface="Calibri" panose="020F0502020204030204"/>
              </a:rPr>
              <a:t>It is ambitious, and it is achievable.​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004E74"/>
                </a:solidFill>
                <a:effectLst/>
                <a:uLnTx/>
                <a:uFillTx/>
                <a:latin typeface="Calibri" panose="020F0502020204030204"/>
                <a:ea typeface="+mn-lt"/>
                <a:cs typeface="Calibri" panose="020F0502020204030204"/>
              </a:rPr>
              <a:t>We do this by championing innovative life science technology</a:t>
            </a:r>
            <a:b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004E74"/>
                </a:solidFill>
                <a:effectLst/>
                <a:uLnTx/>
                <a:uFillTx/>
                <a:latin typeface="Calibri" panose="020F0502020204030204"/>
                <a:ea typeface="+mn-lt"/>
                <a:cs typeface="Calibri" panose="020F0502020204030204"/>
              </a:rPr>
            </a:b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004E74"/>
                </a:solidFill>
                <a:effectLst/>
                <a:uLnTx/>
                <a:uFillTx/>
                <a:latin typeface="Calibri" panose="020F0502020204030204"/>
                <a:ea typeface="+mn-lt"/>
                <a:cs typeface="Calibri" panose="020F0502020204030204"/>
              </a:rPr>
              <a:t>and new approaches, </a:t>
            </a: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srgbClr val="004E74"/>
                </a:solidFill>
                <a:effectLst/>
                <a:uLnTx/>
                <a:uFillTx/>
                <a:latin typeface="Calibri" panose="020F0502020204030204"/>
                <a:ea typeface="+mn-lt"/>
                <a:cs typeface="Calibri" panose="020F0502020204030204"/>
              </a:rPr>
              <a:t>supporting UK innovators to succeed</a:t>
            </a: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004E74"/>
                </a:solidFill>
                <a:effectLst/>
                <a:uLnTx/>
                <a:uFillTx/>
                <a:latin typeface="Calibri" panose="020F0502020204030204"/>
                <a:ea typeface="+mn-lt"/>
                <a:cs typeface="Calibri" panose="020F0502020204030204"/>
              </a:rPr>
              <a:t>. ​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004E74"/>
                </a:solidFill>
                <a:effectLst/>
                <a:uLnTx/>
                <a:uFillTx/>
                <a:latin typeface="Calibri" panose="020F0502020204030204"/>
                <a:ea typeface="+mn-lt"/>
                <a:cs typeface="Calibri" panose="020F0502020204030204"/>
              </a:rPr>
              <a:t>We are helping to industrialise and drive the</a:t>
            </a:r>
            <a:b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004E74"/>
                </a:solidFill>
                <a:effectLst/>
                <a:uLnTx/>
                <a:uFillTx/>
                <a:latin typeface="Calibri" panose="020F0502020204030204"/>
                <a:ea typeface="+mn-lt"/>
                <a:cs typeface="Calibri" panose="020F0502020204030204"/>
              </a:rPr>
            </a:b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004E74"/>
                </a:solidFill>
                <a:effectLst/>
                <a:uLnTx/>
                <a:uFillTx/>
                <a:latin typeface="Calibri" panose="020F0502020204030204"/>
                <a:ea typeface="+mn-lt"/>
                <a:cs typeface="Calibri" panose="020F0502020204030204"/>
              </a:rPr>
              <a:t>adoption of </a:t>
            </a: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srgbClr val="004E74"/>
                </a:solidFill>
                <a:effectLst/>
                <a:uLnTx/>
                <a:uFillTx/>
                <a:latin typeface="Calibri" panose="020F0502020204030204"/>
                <a:ea typeface="+mn-lt"/>
                <a:cs typeface="Calibri" panose="020F0502020204030204"/>
              </a:rPr>
              <a:t>new techniques and technologies</a:t>
            </a: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004E74"/>
                </a:solidFill>
                <a:effectLst/>
                <a:uLnTx/>
                <a:uFillTx/>
                <a:latin typeface="Calibri" panose="020F0502020204030204"/>
                <a:ea typeface="+mn-lt"/>
                <a:cs typeface="Calibri" panose="020F0502020204030204"/>
              </a:rPr>
              <a:t>.​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004E74"/>
                </a:solidFill>
                <a:effectLst/>
                <a:uLnTx/>
                <a:uFillTx/>
                <a:latin typeface="Calibri" panose="020F0502020204030204"/>
                <a:ea typeface="+mn-lt"/>
                <a:cs typeface="Calibri" panose="020F0502020204030204"/>
              </a:rPr>
              <a:t>We are driven by helping our community</a:t>
            </a:r>
            <a:b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004E74"/>
                </a:solidFill>
                <a:effectLst/>
                <a:uLnTx/>
                <a:uFillTx/>
                <a:latin typeface="Calibri" panose="020F0502020204030204"/>
                <a:ea typeface="+mn-lt"/>
                <a:cs typeface="Calibri" panose="020F0502020204030204"/>
              </a:rPr>
            </a:b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srgbClr val="004E74"/>
                </a:solidFill>
                <a:effectLst/>
                <a:uLnTx/>
                <a:uFillTx/>
                <a:latin typeface="Calibri" panose="020F0502020204030204"/>
                <a:ea typeface="+mn-lt"/>
                <a:cs typeface="Calibri" panose="020F0502020204030204"/>
              </a:rPr>
              <a:t>make their mark on the industry and patients</a:t>
            </a: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004E74"/>
                </a:solidFill>
                <a:effectLst/>
                <a:uLnTx/>
                <a:uFillTx/>
                <a:latin typeface="Calibri" panose="020F0502020204030204"/>
                <a:ea typeface="+mn-lt"/>
                <a:cs typeface="Calibri" panose="020F0502020204030204"/>
              </a:rPr>
              <a:t>.</a:t>
            </a:r>
            <a:endParaRPr kumimoji="0" lang="en-GB" sz="2400" b="1" i="0" u="none" strike="noStrike" kern="1200" cap="none" spc="0" normalizeH="0" baseline="0" noProof="0" dirty="0">
              <a:ln>
                <a:noFill/>
              </a:ln>
              <a:solidFill>
                <a:srgbClr val="004E74"/>
              </a:solidFill>
              <a:effectLst/>
              <a:uLnTx/>
              <a:uFillTx/>
              <a:latin typeface="Calibri" panose="020F0502020204030204"/>
              <a:ea typeface="+mn-ea"/>
              <a:cs typeface="Calibri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F71C7AF-59E7-494B-A5A6-2325CD5B2005}"/>
              </a:ext>
            </a:extLst>
          </p:cNvPr>
          <p:cNvSpPr txBox="1"/>
          <p:nvPr/>
        </p:nvSpPr>
        <p:spPr>
          <a:xfrm>
            <a:off x="2688" y="729902"/>
            <a:ext cx="12192000" cy="1625100"/>
          </a:xfrm>
          <a:prstGeom prst="rect">
            <a:avLst/>
          </a:prstGeom>
          <a:gradFill>
            <a:gsLst>
              <a:gs pos="43000">
                <a:srgbClr val="065E93"/>
              </a:gs>
              <a:gs pos="0">
                <a:srgbClr val="0973BB"/>
              </a:gs>
              <a:gs pos="100000">
                <a:srgbClr val="044D74"/>
              </a:gs>
            </a:gsLst>
            <a:lin ang="16800000" scaled="0"/>
          </a:gradFill>
        </p:spPr>
        <p:txBody>
          <a:bodyPr wrap="square" lIns="900000" tIns="46800" rIns="90000" rtlCol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800" b="1" i="0" u="none" strike="noStrike" kern="1200" cap="none" spc="0" normalizeH="0" baseline="0" noProof="0" dirty="0">
                <a:ln>
                  <a:noFill/>
                </a:ln>
                <a:solidFill>
                  <a:srgbClr val="D1E8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MDC is enabling the community to reshape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800" b="1" i="0" u="none" strike="noStrike" kern="1200" cap="none" spc="0" normalizeH="0" baseline="0" noProof="0" dirty="0">
                <a:ln>
                  <a:noFill/>
                </a:ln>
                <a:solidFill>
                  <a:srgbClr val="D1E8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medicines discovery</a:t>
            </a:r>
          </a:p>
        </p:txBody>
      </p: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C3B7E6A4-0310-B04F-BA88-60C34699E168}"/>
              </a:ext>
            </a:extLst>
          </p:cNvPr>
          <p:cNvCxnSpPr>
            <a:cxnSpLocks/>
          </p:cNvCxnSpPr>
          <p:nvPr/>
        </p:nvCxnSpPr>
        <p:spPr>
          <a:xfrm>
            <a:off x="2688" y="729902"/>
            <a:ext cx="12192000" cy="0"/>
          </a:xfrm>
          <a:prstGeom prst="line">
            <a:avLst/>
          </a:prstGeom>
          <a:ln w="44450">
            <a:solidFill>
              <a:srgbClr val="0973B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" name="Group 5">
            <a:extLst>
              <a:ext uri="{FF2B5EF4-FFF2-40B4-BE49-F238E27FC236}">
                <a16:creationId xmlns:a16="http://schemas.microsoft.com/office/drawing/2014/main" id="{62CD9FDE-8FED-DC40-A5D3-361508A30400}"/>
              </a:ext>
            </a:extLst>
          </p:cNvPr>
          <p:cNvGrpSpPr/>
          <p:nvPr/>
        </p:nvGrpSpPr>
        <p:grpSpPr>
          <a:xfrm>
            <a:off x="2688" y="6092283"/>
            <a:ext cx="12192000" cy="230346"/>
            <a:chOff x="0" y="5733493"/>
            <a:chExt cx="12192000" cy="230346"/>
          </a:xfrm>
        </p:grpSpPr>
        <p:sp>
          <p:nvSpPr>
            <p:cNvPr id="44" name="Rectangle 43">
              <a:extLst>
                <a:ext uri="{FF2B5EF4-FFF2-40B4-BE49-F238E27FC236}">
                  <a16:creationId xmlns:a16="http://schemas.microsoft.com/office/drawing/2014/main" id="{74D7D6D6-6260-F947-9D70-2CA6512D6C72}"/>
                </a:ext>
              </a:extLst>
            </p:cNvPr>
            <p:cNvSpPr/>
            <p:nvPr/>
          </p:nvSpPr>
          <p:spPr>
            <a:xfrm>
              <a:off x="0" y="5768149"/>
              <a:ext cx="12163009" cy="195690"/>
            </a:xfrm>
            <a:prstGeom prst="rect">
              <a:avLst/>
            </a:prstGeom>
            <a:solidFill>
              <a:srgbClr val="00A6CE">
                <a:alpha val="37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761A8294-0893-6447-9258-4318D3BC3C72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5733493"/>
              <a:ext cx="12192000" cy="0"/>
            </a:xfrm>
            <a:prstGeom prst="line">
              <a:avLst/>
            </a:prstGeom>
            <a:ln w="44450">
              <a:solidFill>
                <a:srgbClr val="0A73B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C65826F3-E5DE-E244-8B89-90321A60DCA2}"/>
              </a:ext>
            </a:extLst>
          </p:cNvPr>
          <p:cNvGrpSpPr/>
          <p:nvPr/>
        </p:nvGrpSpPr>
        <p:grpSpPr>
          <a:xfrm>
            <a:off x="9559095" y="3039358"/>
            <a:ext cx="2353145" cy="2353145"/>
            <a:chOff x="785902" y="4340976"/>
            <a:chExt cx="2353145" cy="2353145"/>
          </a:xfrm>
        </p:grpSpPr>
        <p:pic>
          <p:nvPicPr>
            <p:cNvPr id="69" name="Picture 68">
              <a:extLst>
                <a:ext uri="{FF2B5EF4-FFF2-40B4-BE49-F238E27FC236}">
                  <a16:creationId xmlns:a16="http://schemas.microsoft.com/office/drawing/2014/main" id="{44F7A373-DCDF-C64C-BCA1-34A8291430E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b="-921"/>
            <a:stretch/>
          </p:blipFill>
          <p:spPr>
            <a:xfrm>
              <a:off x="926883" y="4459884"/>
              <a:ext cx="2092957" cy="2093558"/>
            </a:xfrm>
            <a:prstGeom prst="ellipse">
              <a:avLst/>
            </a:prstGeom>
            <a:ln w="66675">
              <a:solidFill>
                <a:schemeClr val="bg1">
                  <a:lumMod val="85000"/>
                </a:schemeClr>
              </a:solidFill>
            </a:ln>
          </p:spPr>
        </p:pic>
        <p:sp>
          <p:nvSpPr>
            <p:cNvPr id="70" name="Oval 69">
              <a:extLst>
                <a:ext uri="{FF2B5EF4-FFF2-40B4-BE49-F238E27FC236}">
                  <a16:creationId xmlns:a16="http://schemas.microsoft.com/office/drawing/2014/main" id="{17E1987C-30E7-2D4C-8010-0B5159DC8C84}"/>
                </a:ext>
              </a:extLst>
            </p:cNvPr>
            <p:cNvSpPr/>
            <p:nvPr/>
          </p:nvSpPr>
          <p:spPr>
            <a:xfrm>
              <a:off x="785902" y="4340976"/>
              <a:ext cx="2353145" cy="2353145"/>
            </a:xfrm>
            <a:prstGeom prst="ellipse">
              <a:avLst/>
            </a:prstGeom>
            <a:noFill/>
            <a:ln w="12700" cap="rnd">
              <a:solidFill>
                <a:srgbClr val="01A6CE"/>
              </a:solidFill>
              <a:prstDash val="dash"/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4" name="TextBox 3">
            <a:extLst>
              <a:ext uri="{FF2B5EF4-FFF2-40B4-BE49-F238E27FC236}">
                <a16:creationId xmlns:a16="http://schemas.microsoft.com/office/drawing/2014/main" id="{6D7D1237-18E4-45A0-A731-DE349B8B04E4}"/>
              </a:ext>
            </a:extLst>
          </p:cNvPr>
          <p:cNvSpPr txBox="1"/>
          <p:nvPr/>
        </p:nvSpPr>
        <p:spPr>
          <a:xfrm>
            <a:off x="8211216" y="5491135"/>
            <a:ext cx="39807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>
                <a:solidFill>
                  <a:srgbClr val="002060"/>
                </a:solidFill>
              </a:rPr>
              <a:t>https://md.catapult.org.uk/</a:t>
            </a:r>
          </a:p>
        </p:txBody>
      </p:sp>
    </p:spTree>
    <p:extLst>
      <p:ext uri="{BB962C8B-B14F-4D97-AF65-F5344CB8AC3E}">
        <p14:creationId xmlns:p14="http://schemas.microsoft.com/office/powerpoint/2010/main" val="2149759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897" y="-63363"/>
            <a:ext cx="10515600" cy="830997"/>
          </a:xfrm>
        </p:spPr>
        <p:txBody>
          <a:bodyPr/>
          <a:lstStyle/>
          <a:p>
            <a:pPr algn="ctr"/>
            <a:r>
              <a:rPr lang="sv-SE" b="1" dirty="0">
                <a:solidFill>
                  <a:schemeClr val="accent1"/>
                </a:solidFill>
              </a:rPr>
              <a:t>Outline</a:t>
            </a:r>
            <a:endParaRPr lang="en-GB" b="1" dirty="0">
              <a:solidFill>
                <a:schemeClr val="accent1"/>
              </a:solidFill>
            </a:endParaRP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AC5D72DB-007D-4400-BAEC-420159A9E27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57432" y="2512292"/>
            <a:ext cx="10515600" cy="3993572"/>
          </a:xfrm>
        </p:spPr>
        <p:txBody>
          <a:bodyPr/>
          <a:lstStyle/>
          <a:p>
            <a:pPr marL="0" indent="0">
              <a:buNone/>
            </a:pPr>
            <a:r>
              <a:rPr lang="sv-SE" dirty="0"/>
              <a:t> </a:t>
            </a:r>
            <a:endParaRPr lang="en-GB" dirty="0"/>
          </a:p>
        </p:txBody>
      </p:sp>
      <p:sp>
        <p:nvSpPr>
          <p:cNvPr id="41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9448800" y="6356350"/>
            <a:ext cx="2743200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</a:t>
            </a:r>
          </a:p>
        </p:txBody>
      </p:sp>
      <p:sp>
        <p:nvSpPr>
          <p:cNvPr id="3" name="Rectangle 2"/>
          <p:cNvSpPr/>
          <p:nvPr/>
        </p:nvSpPr>
        <p:spPr>
          <a:xfrm>
            <a:off x="9621078" y="6420678"/>
            <a:ext cx="1187546" cy="437322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44000" tIns="108000" rIns="108000" bIns="108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22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+mn-ea"/>
              <a:cs typeface="+mn-c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44156FE-B274-4CE4-B7B3-3BEB8006D86C}"/>
              </a:ext>
            </a:extLst>
          </p:cNvPr>
          <p:cNvSpPr txBox="1"/>
          <p:nvPr/>
        </p:nvSpPr>
        <p:spPr>
          <a:xfrm>
            <a:off x="199341" y="669119"/>
            <a:ext cx="11831782" cy="535531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2800" dirty="0"/>
              <a:t>M-protease precedents 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2800" dirty="0"/>
              <a:t>What did not happen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2800" dirty="0"/>
              <a:t>Curation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2800" dirty="0"/>
              <a:t>Open and closed examples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2800" dirty="0"/>
              <a:t>Too much docking   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2800" dirty="0"/>
              <a:t>Conclusions 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2800" dirty="0"/>
              <a:t>References 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en-GB" sz="2400" dirty="0"/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126940675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3707" y="14859"/>
            <a:ext cx="10898620" cy="1014708"/>
          </a:xfrm>
        </p:spPr>
        <p:txBody>
          <a:bodyPr>
            <a:normAutofit fontScale="90000"/>
          </a:bodyPr>
          <a:lstStyle/>
          <a:p>
            <a:pPr algn="ctr"/>
            <a:r>
              <a:rPr lang="sv-SE" b="1" dirty="0">
                <a:solidFill>
                  <a:schemeClr val="accent1"/>
                </a:solidFill>
              </a:rPr>
              <a:t>Coronavirus M-protease as a SARS-CoV-2 drug target</a:t>
            </a:r>
            <a:br>
              <a:rPr lang="sv-SE" b="1" dirty="0">
                <a:solidFill>
                  <a:schemeClr val="accent1"/>
                </a:solidFill>
              </a:rPr>
            </a:br>
            <a:r>
              <a:rPr lang="sv-SE" sz="3100" b="1" dirty="0">
                <a:solidFill>
                  <a:schemeClr val="accent1"/>
                </a:solidFill>
              </a:rPr>
              <a:t>At 96% aa identity to SARS we should have hit the ground running..... </a:t>
            </a:r>
            <a:endParaRPr lang="en-GB" sz="3100" b="1" dirty="0">
              <a:solidFill>
                <a:schemeClr val="accent1"/>
              </a:solidFill>
            </a:endParaRP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AC5D72DB-007D-4400-BAEC-420159A9E27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57432" y="2512292"/>
            <a:ext cx="10515600" cy="3993572"/>
          </a:xfrm>
        </p:spPr>
        <p:txBody>
          <a:bodyPr/>
          <a:lstStyle/>
          <a:p>
            <a:pPr marL="0" indent="0">
              <a:buNone/>
            </a:pPr>
            <a:r>
              <a:rPr lang="sv-SE" dirty="0"/>
              <a:t> </a:t>
            </a:r>
            <a:endParaRPr lang="en-GB" dirty="0"/>
          </a:p>
        </p:txBody>
      </p:sp>
      <p:sp>
        <p:nvSpPr>
          <p:cNvPr id="41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9448800" y="6356350"/>
            <a:ext cx="2743200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</a:t>
            </a:r>
          </a:p>
        </p:txBody>
      </p:sp>
      <p:sp>
        <p:nvSpPr>
          <p:cNvPr id="3" name="Rectangle 2"/>
          <p:cNvSpPr/>
          <p:nvPr/>
        </p:nvSpPr>
        <p:spPr>
          <a:xfrm>
            <a:off x="9621078" y="6420678"/>
            <a:ext cx="1187546" cy="437322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44000" tIns="108000" rIns="108000" bIns="108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22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+mn-ea"/>
              <a:cs typeface="+mn-c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44156FE-B274-4CE4-B7B3-3BEB8006D86C}"/>
              </a:ext>
            </a:extLst>
          </p:cNvPr>
          <p:cNvSpPr txBox="1"/>
          <p:nvPr/>
        </p:nvSpPr>
        <p:spPr>
          <a:xfrm>
            <a:off x="360218" y="1786719"/>
            <a:ext cx="11831782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800100" lvl="1" indent="-342900">
              <a:buFont typeface="Arial" panose="020B0604020202020204" pitchFamily="34" charset="0"/>
              <a:buChar char="•"/>
            </a:pPr>
            <a:endParaRPr lang="en-GB" sz="2400" dirty="0"/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en-GB" sz="2400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0AB3275-9ED1-4983-966E-F0143606AD7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3366" y="1140648"/>
            <a:ext cx="4478229" cy="215474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E209C345-ED6B-484F-92EE-EF703EBE6E4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17805" y="1140648"/>
            <a:ext cx="5913977" cy="1409083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6CE93AAA-3AFE-40E8-9B38-63A54E706CA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17805" y="2740145"/>
            <a:ext cx="6048375" cy="1133475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BA054EA5-4929-4FFC-BF33-A52C8CDC7BBD}"/>
              </a:ext>
            </a:extLst>
          </p:cNvPr>
          <p:cNvSpPr txBox="1"/>
          <p:nvPr/>
        </p:nvSpPr>
        <p:spPr>
          <a:xfrm>
            <a:off x="732271" y="3463320"/>
            <a:ext cx="508923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/>
              <a:t>Hilgenfeld with “SARS Inhibited” Sculpture, </a:t>
            </a:r>
            <a:r>
              <a:rPr lang="en-GB" dirty="0">
                <a:highlight>
                  <a:srgbClr val="FFFF00"/>
                </a:highlight>
              </a:rPr>
              <a:t>2006</a:t>
            </a:r>
            <a:r>
              <a:rPr lang="en-GB" dirty="0"/>
              <a:t> Central Plaza of Singapore ‘Biopolis’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F4548A78-9B43-4584-87F4-331787AC076A}"/>
              </a:ext>
            </a:extLst>
          </p:cNvPr>
          <p:cNvSpPr txBox="1"/>
          <p:nvPr/>
        </p:nvSpPr>
        <p:spPr>
          <a:xfrm>
            <a:off x="724584" y="4164406"/>
            <a:ext cx="11467416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/>
              <a:t>Pfizer  WO-</a:t>
            </a:r>
            <a:r>
              <a:rPr lang="en-GB" dirty="0">
                <a:highlight>
                  <a:srgbClr val="FFFF00"/>
                </a:highlight>
              </a:rPr>
              <a:t>2005</a:t>
            </a:r>
            <a:r>
              <a:rPr lang="en-GB" dirty="0"/>
              <a:t>113580-A1 “Anticoronviral compounds and compositions, their pharmaceutical uses and materials for their synthesis”</a:t>
            </a:r>
          </a:p>
          <a:p>
            <a:endParaRPr lang="en-GB" dirty="0"/>
          </a:p>
          <a:p>
            <a:r>
              <a:rPr lang="en-GB" dirty="0"/>
              <a:t>Example 20 = PubChem CID 11561899 = PF-00835231</a:t>
            </a:r>
          </a:p>
          <a:p>
            <a:r>
              <a:rPr lang="en-GB" dirty="0"/>
              <a:t>QDIMHKWNHMVDJB-WBAXXEDZSA-N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6D849533-677E-446E-B67A-5CA13F19414C}"/>
              </a:ext>
            </a:extLst>
          </p:cNvPr>
          <p:cNvSpPr txBox="1"/>
          <p:nvPr/>
        </p:nvSpPr>
        <p:spPr>
          <a:xfrm>
            <a:off x="688075" y="5836133"/>
            <a:ext cx="5297089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/>
              <a:t>PF-07304814, the phosphate prodrug of PF-00835231 entered Phase 1 NCT04627532  (i.v.)  in Oct 2020 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4EF2BED1-BD73-418B-8C36-2A2802FB922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949704" y="4618182"/>
            <a:ext cx="6096968" cy="21032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105176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897" y="44870"/>
            <a:ext cx="10515600" cy="830997"/>
          </a:xfrm>
        </p:spPr>
        <p:txBody>
          <a:bodyPr/>
          <a:lstStyle/>
          <a:p>
            <a:pPr algn="ctr"/>
            <a:r>
              <a:rPr lang="sv-SE" b="1" dirty="0">
                <a:solidFill>
                  <a:schemeClr val="accent1"/>
                </a:solidFill>
              </a:rPr>
              <a:t>But we did not learn  from the past </a:t>
            </a:r>
            <a:endParaRPr lang="en-GB" b="1" dirty="0">
              <a:solidFill>
                <a:schemeClr val="accent1"/>
              </a:solidFill>
            </a:endParaRP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AC5D72DB-007D-4400-BAEC-420159A9E27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57432" y="2512292"/>
            <a:ext cx="10515600" cy="3993572"/>
          </a:xfrm>
        </p:spPr>
        <p:txBody>
          <a:bodyPr/>
          <a:lstStyle/>
          <a:p>
            <a:pPr marL="0" indent="0">
              <a:buNone/>
            </a:pPr>
            <a:r>
              <a:rPr lang="sv-SE" dirty="0"/>
              <a:t> </a:t>
            </a:r>
            <a:endParaRPr lang="en-GB" dirty="0"/>
          </a:p>
        </p:txBody>
      </p:sp>
      <p:sp>
        <p:nvSpPr>
          <p:cNvPr id="41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9448800" y="6356350"/>
            <a:ext cx="2743200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</a:t>
            </a:r>
          </a:p>
        </p:txBody>
      </p:sp>
      <p:sp>
        <p:nvSpPr>
          <p:cNvPr id="3" name="Rectangle 2"/>
          <p:cNvSpPr/>
          <p:nvPr/>
        </p:nvSpPr>
        <p:spPr>
          <a:xfrm>
            <a:off x="9621078" y="6420678"/>
            <a:ext cx="1187546" cy="437322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44000" tIns="108000" rIns="108000" bIns="108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22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+mn-ea"/>
              <a:cs typeface="+mn-cs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120AD13-3B64-42E3-AE01-634CE6FC0733}"/>
              </a:ext>
            </a:extLst>
          </p:cNvPr>
          <p:cNvSpPr txBox="1"/>
          <p:nvPr/>
        </p:nvSpPr>
        <p:spPr>
          <a:xfrm>
            <a:off x="138546" y="4112354"/>
            <a:ext cx="11914908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400" dirty="0"/>
              <a:t>(Burley quote) “During the SARS outbreak, I was confident that drug companies would build on open-access data and produce anti-SARS drugs. None was forthcoming. I was similarly optimistic in the wake of the MERS epidemic a decade later. Again, I was disappointed. Economists call this a failure of the free market. With no clear prospect of income from investment in drugs for future epidemics, most companies choose to focus on potential blockbusters” 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3C3A8C5D-BF53-49FF-92E0-0D32003B67A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8000" y="1108551"/>
            <a:ext cx="4384275" cy="2216539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23DD0423-F2E1-4B84-B39B-7C36903334F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06472" y="1012392"/>
            <a:ext cx="6012873" cy="27826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575396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0109" y="36220"/>
            <a:ext cx="11831781" cy="830997"/>
          </a:xfrm>
        </p:spPr>
        <p:txBody>
          <a:bodyPr>
            <a:normAutofit fontScale="90000"/>
          </a:bodyPr>
          <a:lstStyle/>
          <a:p>
            <a:pPr algn="ctr"/>
            <a:r>
              <a:rPr lang="sv-SE" b="1" dirty="0">
                <a:solidFill>
                  <a:schemeClr val="accent1"/>
                </a:solidFill>
              </a:rPr>
              <a:t>What </a:t>
            </a:r>
            <a:r>
              <a:rPr lang="sv-SE" b="1" u="sng" dirty="0">
                <a:solidFill>
                  <a:schemeClr val="accent1"/>
                </a:solidFill>
              </a:rPr>
              <a:t>could</a:t>
            </a:r>
            <a:r>
              <a:rPr lang="sv-SE" b="1" dirty="0">
                <a:solidFill>
                  <a:schemeClr val="accent1"/>
                </a:solidFill>
              </a:rPr>
              <a:t> have happened after Jan 2020 but did not </a:t>
            </a:r>
            <a:r>
              <a:rPr lang="en-GB" b="1" dirty="0">
                <a:solidFill>
                  <a:schemeClr val="accent1"/>
                </a:solidFill>
              </a:rPr>
              <a:t> 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AC5D72DB-007D-4400-BAEC-420159A9E27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57432" y="2512292"/>
            <a:ext cx="10515600" cy="3993572"/>
          </a:xfrm>
        </p:spPr>
        <p:txBody>
          <a:bodyPr/>
          <a:lstStyle/>
          <a:p>
            <a:pPr marL="0" indent="0">
              <a:buNone/>
            </a:pPr>
            <a:r>
              <a:rPr lang="sv-SE" dirty="0"/>
              <a:t> </a:t>
            </a:r>
            <a:endParaRPr lang="en-GB" dirty="0"/>
          </a:p>
        </p:txBody>
      </p:sp>
      <p:sp>
        <p:nvSpPr>
          <p:cNvPr id="41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9448800" y="6356350"/>
            <a:ext cx="2743200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</a:t>
            </a:r>
          </a:p>
        </p:txBody>
      </p:sp>
      <p:sp>
        <p:nvSpPr>
          <p:cNvPr id="3" name="Rectangle 2"/>
          <p:cNvSpPr/>
          <p:nvPr/>
        </p:nvSpPr>
        <p:spPr>
          <a:xfrm>
            <a:off x="9621078" y="6420678"/>
            <a:ext cx="1187546" cy="437322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44000" tIns="108000" rIns="108000" bIns="108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22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+mn-ea"/>
              <a:cs typeface="+mn-c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44156FE-B274-4CE4-B7B3-3BEB8006D86C}"/>
              </a:ext>
            </a:extLst>
          </p:cNvPr>
          <p:cNvSpPr txBox="1"/>
          <p:nvPr/>
        </p:nvSpPr>
        <p:spPr>
          <a:xfrm>
            <a:off x="180109" y="765617"/>
            <a:ext cx="11831782" cy="60324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GB" sz="2800" dirty="0"/>
              <a:t>Screening groups collaboratively cross-standardising  M-Prot assay protocols</a:t>
            </a:r>
          </a:p>
          <a:p>
            <a:pPr marL="457200" indent="-4572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GB" sz="2800" dirty="0"/>
              <a:t>Exchanging enzyme preps,  substrates and reference inhibitors</a:t>
            </a:r>
          </a:p>
          <a:p>
            <a:pPr marL="457200" indent="-4572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GB" sz="2800" dirty="0"/>
              <a:t>Cross-screening each other’s leads for reproducibility and variance</a:t>
            </a:r>
          </a:p>
          <a:p>
            <a:pPr marL="457200" indent="-4572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GB" sz="2800" dirty="0"/>
              <a:t>Major pharma companies each running their HTS decks of 2-3 mill cpds against the identical M-Prot assay and openly sharing confirmed data </a:t>
            </a:r>
          </a:p>
          <a:p>
            <a:pPr marL="457200" indent="-4572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GB" sz="2800" dirty="0"/>
              <a:t>Open Science ways of working with google-crawled open lab books</a:t>
            </a:r>
          </a:p>
          <a:p>
            <a:pPr marL="457200" indent="-4572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GB" sz="2800" dirty="0"/>
              <a:t>Large-scale collaborative HPC docking triaged &gt; open screening confirmation </a:t>
            </a:r>
          </a:p>
          <a:p>
            <a:pPr marL="457200" indent="-4572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GB" sz="2800" dirty="0"/>
              <a:t>All M-prot papers &gt; pre-prints, FAIR,  &gt;  OA free text, CC-0</a:t>
            </a:r>
          </a:p>
          <a:p>
            <a:pPr marL="457200" indent="-4572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GB" sz="2800" dirty="0"/>
              <a:t>Authors depositing data from their papers directly to open databases </a:t>
            </a:r>
          </a:p>
          <a:p>
            <a:pPr marL="457200" indent="-4572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GB" sz="2800" dirty="0"/>
              <a:t>Surfacing patent data immediately after publication (patent pooling?)</a:t>
            </a:r>
          </a:p>
          <a:p>
            <a:pPr marL="457200" indent="-4572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GB" sz="2800" dirty="0"/>
              <a:t>Standardising cell</a:t>
            </a:r>
            <a:r>
              <a:rPr lang="sv-SE" sz="2800" dirty="0"/>
              <a:t>-line antiviral testing for global inter-team reproducability</a:t>
            </a:r>
          </a:p>
          <a:p>
            <a:pPr marL="457200" indent="-4572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sv-SE" sz="2800" dirty="0"/>
              <a:t>Chemical vendors offering old and new M-prot inhibitors at cost </a:t>
            </a:r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190924069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5469" y="0"/>
            <a:ext cx="10515600" cy="830997"/>
          </a:xfrm>
        </p:spPr>
        <p:txBody>
          <a:bodyPr>
            <a:normAutofit fontScale="90000"/>
          </a:bodyPr>
          <a:lstStyle/>
          <a:p>
            <a:pPr algn="ctr"/>
            <a:r>
              <a:rPr lang="sv-SE" b="1" dirty="0">
                <a:solidFill>
                  <a:schemeClr val="accent1"/>
                </a:solidFill>
              </a:rPr>
              <a:t>Guide to Pharmacolgy (GtoPdb)  M-prot curation </a:t>
            </a:r>
            <a:endParaRPr lang="en-GB" b="1" dirty="0">
              <a:solidFill>
                <a:schemeClr val="accent1"/>
              </a:solidFill>
            </a:endParaRPr>
          </a:p>
        </p:txBody>
      </p:sp>
      <p:sp>
        <p:nvSpPr>
          <p:cNvPr id="41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9448800" y="6356350"/>
            <a:ext cx="2743200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</a:t>
            </a:r>
          </a:p>
        </p:txBody>
      </p:sp>
      <p:sp>
        <p:nvSpPr>
          <p:cNvPr id="3" name="Rectangle 2"/>
          <p:cNvSpPr/>
          <p:nvPr/>
        </p:nvSpPr>
        <p:spPr>
          <a:xfrm>
            <a:off x="9621078" y="6420678"/>
            <a:ext cx="1187546" cy="437322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44000" tIns="108000" rIns="108000" bIns="108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22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+mn-ea"/>
              <a:cs typeface="+mn-cs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16216F9-AB4E-49A4-96F4-EA4EF847058E}"/>
              </a:ext>
            </a:extLst>
          </p:cNvPr>
          <p:cNvSpPr txBox="1"/>
          <p:nvPr/>
        </p:nvSpPr>
        <p:spPr>
          <a:xfrm>
            <a:off x="350982" y="5288340"/>
            <a:ext cx="11637817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sv-SE" sz="2400" dirty="0"/>
              <a:t>S</a:t>
            </a:r>
            <a:r>
              <a:rPr lang="en-GB" sz="2400" dirty="0"/>
              <a:t>election of quantitative binding papers now at 43 inhibitor compounds (mid to low nM)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/>
              <a:t>Annotated against the 306 aa entry YP_009725301, not the polyprotein of 7096 aa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/>
              <a:t>~6 database releases per year (each pushed to PubChem) latest  2021.3, 2nd Sep 2021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/>
              <a:t>Curatorial extraction makes the data from the papers practically FAIR 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D23A648-86E0-4280-9CC5-B870A54BA1D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47469" y="705923"/>
            <a:ext cx="8991600" cy="45310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020155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5469" y="0"/>
            <a:ext cx="10515600" cy="830997"/>
          </a:xfrm>
        </p:spPr>
        <p:txBody>
          <a:bodyPr>
            <a:normAutofit fontScale="90000"/>
          </a:bodyPr>
          <a:lstStyle/>
          <a:p>
            <a:pPr algn="ctr"/>
            <a:r>
              <a:rPr lang="sv-SE" b="1" dirty="0">
                <a:solidFill>
                  <a:schemeClr val="accent1"/>
                </a:solidFill>
              </a:rPr>
              <a:t>GtoPdb 43 curated  M-prot inhibitors in PubChem </a:t>
            </a:r>
            <a:endParaRPr lang="en-GB" b="1" dirty="0">
              <a:solidFill>
                <a:schemeClr val="accent1"/>
              </a:solidFill>
            </a:endParaRPr>
          </a:p>
        </p:txBody>
      </p:sp>
      <p:sp>
        <p:nvSpPr>
          <p:cNvPr id="41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9448800" y="6356350"/>
            <a:ext cx="2743200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</a:t>
            </a:r>
          </a:p>
        </p:txBody>
      </p:sp>
      <p:sp>
        <p:nvSpPr>
          <p:cNvPr id="3" name="Rectangle 2"/>
          <p:cNvSpPr/>
          <p:nvPr/>
        </p:nvSpPr>
        <p:spPr>
          <a:xfrm>
            <a:off x="9621078" y="6420678"/>
            <a:ext cx="1187546" cy="437322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44000" tIns="108000" rIns="108000" bIns="108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22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+mn-ea"/>
              <a:cs typeface="+mn-cs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16216F9-AB4E-49A4-96F4-EA4EF847058E}"/>
              </a:ext>
            </a:extLst>
          </p:cNvPr>
          <p:cNvSpPr txBox="1"/>
          <p:nvPr/>
        </p:nvSpPr>
        <p:spPr>
          <a:xfrm>
            <a:off x="485469" y="6219825"/>
            <a:ext cx="11637817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sv-SE" sz="2400" dirty="0"/>
              <a:t>GtopPdb only source for 12,  patent matches low (13) and vendors also low (15) </a:t>
            </a:r>
            <a:endParaRPr lang="en-GB" sz="240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A79F064-236A-4577-94D5-F780BD01B8B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59346" y="666120"/>
            <a:ext cx="8839834" cy="55537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612912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5469" y="0"/>
            <a:ext cx="10515600" cy="830997"/>
          </a:xfrm>
        </p:spPr>
        <p:txBody>
          <a:bodyPr>
            <a:normAutofit/>
          </a:bodyPr>
          <a:lstStyle/>
          <a:p>
            <a:pPr algn="ctr"/>
            <a:r>
              <a:rPr lang="sv-SE" b="1" dirty="0">
                <a:solidFill>
                  <a:schemeClr val="accent1"/>
                </a:solidFill>
              </a:rPr>
              <a:t>BindingDB  SARS-CoV-2 curation </a:t>
            </a:r>
            <a:endParaRPr lang="en-GB" b="1" dirty="0">
              <a:solidFill>
                <a:schemeClr val="accent1"/>
              </a:solidFill>
            </a:endParaRPr>
          </a:p>
        </p:txBody>
      </p:sp>
      <p:sp>
        <p:nvSpPr>
          <p:cNvPr id="41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9448800" y="6356350"/>
            <a:ext cx="2743200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</a:t>
            </a:r>
          </a:p>
        </p:txBody>
      </p:sp>
      <p:sp>
        <p:nvSpPr>
          <p:cNvPr id="3" name="Rectangle 2"/>
          <p:cNvSpPr/>
          <p:nvPr/>
        </p:nvSpPr>
        <p:spPr>
          <a:xfrm>
            <a:off x="9621078" y="6420678"/>
            <a:ext cx="1187546" cy="437322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44000" tIns="108000" rIns="108000" bIns="108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22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+mn-ea"/>
              <a:cs typeface="+mn-cs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16216F9-AB4E-49A4-96F4-EA4EF847058E}"/>
              </a:ext>
            </a:extLst>
          </p:cNvPr>
          <p:cNvSpPr txBox="1"/>
          <p:nvPr/>
        </p:nvSpPr>
        <p:spPr>
          <a:xfrm>
            <a:off x="350982" y="5439010"/>
            <a:ext cx="11637817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sv-SE" sz="2400" dirty="0"/>
              <a:t>Broad selection of medicinal chemistry papers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v-SE" sz="2400" dirty="0"/>
              <a:t>Uniquely curation of coronavirus medicinal chemistry patents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v-SE" sz="2400" dirty="0"/>
              <a:t>Collaboration with GtoPdb curating potent leads only where BDB extracts the SAR set</a:t>
            </a:r>
            <a:endParaRPr lang="en-GB" sz="24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8B83A34-A178-4C92-91DD-F9B30A98D48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1424" y="830997"/>
            <a:ext cx="9278648" cy="4415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649002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MDC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{14240B2B-F0B6-3A41-A58B-B872C68AD6A3}tf16401378</Template>
  <TotalTime>17566</TotalTime>
  <Words>922</Words>
  <Application>Microsoft Office PowerPoint</Application>
  <PresentationFormat>Widescreen</PresentationFormat>
  <Paragraphs>122</Paragraphs>
  <Slides>18</Slides>
  <Notes>18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18</vt:i4>
      </vt:variant>
    </vt:vector>
  </HeadingPairs>
  <TitlesOfParts>
    <vt:vector size="24" baseType="lpstr">
      <vt:lpstr>Arial</vt:lpstr>
      <vt:lpstr>Calibri</vt:lpstr>
      <vt:lpstr>Calibri Light</vt:lpstr>
      <vt:lpstr>Trebuchet MS</vt:lpstr>
      <vt:lpstr>Office Theme</vt:lpstr>
      <vt:lpstr>1_Office Theme</vt:lpstr>
      <vt:lpstr>PowerPoint Presentation</vt:lpstr>
      <vt:lpstr>PowerPoint Presentation</vt:lpstr>
      <vt:lpstr>Outline</vt:lpstr>
      <vt:lpstr>Coronavirus M-protease as a SARS-CoV-2 drug target At 96% aa identity to SARS we should have hit the ground running..... </vt:lpstr>
      <vt:lpstr>But we did not learn  from the past </vt:lpstr>
      <vt:lpstr>What could have happened after Jan 2020 but did not  </vt:lpstr>
      <vt:lpstr>Guide to Pharmacolgy (GtoPdb)  M-prot curation </vt:lpstr>
      <vt:lpstr>GtoPdb 43 curated  M-prot inhibitors in PubChem </vt:lpstr>
      <vt:lpstr>BindingDB  SARS-CoV-2 curation </vt:lpstr>
      <vt:lpstr>Covid Moonshot:  open </vt:lpstr>
      <vt:lpstr>Diamond Light Source X-Chem fragments in PDB:  open </vt:lpstr>
      <vt:lpstr>Escalate f4 Covid: Open  </vt:lpstr>
      <vt:lpstr>PF-07321332: Closed (but FAIR)   </vt:lpstr>
      <vt:lpstr>SH-879 - closed    </vt:lpstr>
      <vt:lpstr>ML-1000 – closed      </vt:lpstr>
      <vt:lpstr>M-prot docking-sans-testing : open (but embarassing)  </vt:lpstr>
      <vt:lpstr>Conclusions   </vt:lpstr>
      <vt:lpstr>Further info and questions welcome 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Probes</dc:title>
  <dc:creator>Chris Southan</dc:creator>
  <cp:lastModifiedBy>Chris Southan</cp:lastModifiedBy>
  <cp:revision>73</cp:revision>
  <dcterms:created xsi:type="dcterms:W3CDTF">2020-01-31T09:19:44Z</dcterms:created>
  <dcterms:modified xsi:type="dcterms:W3CDTF">2021-09-15T13:10:47Z</dcterms:modified>
</cp:coreProperties>
</file>