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259" r:id="rId4"/>
    <p:sldId id="328" r:id="rId5"/>
    <p:sldId id="325" r:id="rId6"/>
    <p:sldId id="315" r:id="rId7"/>
    <p:sldId id="324" r:id="rId8"/>
    <p:sldId id="323" r:id="rId9"/>
    <p:sldId id="326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FAB"/>
    <a:srgbClr val="4D1548"/>
    <a:srgbClr val="A68AA3"/>
    <a:srgbClr val="BEE5DD"/>
    <a:srgbClr val="DEF1ED"/>
    <a:srgbClr val="F26522"/>
    <a:srgbClr val="FEEBE2"/>
    <a:srgbClr val="0041AF"/>
    <a:srgbClr val="003FAD"/>
    <a:srgbClr val="DD7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6"/>
    <p:restoredTop sz="94787"/>
  </p:normalViewPr>
  <p:slideViewPr>
    <p:cSldViewPr snapToGrid="0" snapToObjects="1">
      <p:cViewPr varScale="1">
        <p:scale>
          <a:sx n="120" d="100"/>
          <a:sy n="120" d="100"/>
        </p:scale>
        <p:origin x="19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68924-B5D8-684E-9C0C-5D3AF7561D78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2DC8-B088-BA4D-A0D0-635A2A2A1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2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2DC8-B088-BA4D-A0D0-635A2A2A16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2001D-B7D4-F548-8281-1BE5B21DD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551D5-D5BB-2C4D-8BBD-359E9C4EC7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30B65-DAAE-CD41-85A2-AFCDE99374A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E92B62-53CA-A940-87BE-DB754422E710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14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320BB-55EE-9345-BA7E-CA93A7618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15642-0CD7-A341-AEB6-4247259726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9C391-3A53-4A47-9755-6D95C8C2D7B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9D1ACF-067C-6F44-9D7F-7F68AE851C06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6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C9450-38F0-C94C-AE11-B2DF1B2D6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AA1BF-E1E6-D14A-92AA-81CC4632D8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FDA33-63C6-EC46-BE16-53AA16EC047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AD81CD-19E9-D34A-A02E-5E85B8747A05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0CCD-EE06-AE49-890D-F78CAF933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C0676-1E20-2440-B296-AE293D70B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0993C-ED71-4340-8172-CFE6B2A4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22C9-91B2-4E42-8DA2-88E10DA0FBBE}" type="datetime1">
              <a:rPr lang="en-US" smtClean="0"/>
              <a:t>6/17/20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1849A-35AB-0B4A-A314-65215090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66DB0-2FAE-8748-B183-37287D8A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0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6A11-6ECC-8843-99BA-44FFF88E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4027A-6A6E-5341-B7A5-D78ADCEDB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2ECA-127F-644E-A73E-8CFD7DCF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C050-630B-6C4C-B777-FEE987D4DE8B}" type="datetime1">
              <a:rPr lang="en-US" smtClean="0"/>
              <a:t>6/17/20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FE8B8-F273-0846-972F-0CE434F2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CB2B-44B1-BA4C-81D6-43C674B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6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453D8-D76C-8343-9BBF-177BE8B86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C75A3-5661-7D49-A7FE-116DB5D1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FF084-498C-8E4C-99F9-D55E30F6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E7AB-A177-7646-AF4E-81110B42780A}" type="datetime1">
              <a:rPr lang="en-US" smtClean="0"/>
              <a:t>6/17/20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26DE-9763-D44D-B366-476C6A94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0417-47D1-404D-9A6C-6694F9DC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1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30F9-00FF-7845-AB36-6518FF66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A1AE-4ECE-F342-8EB4-E204D9D3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0B32-810D-8840-99BC-0675FD49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904-84C4-2542-B07F-7613114916C4}" type="datetime1">
              <a:rPr lang="en-US" smtClean="0"/>
              <a:t>6/17/20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FD595-BEB5-9743-AA0C-F49E3CAE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C51C5-2C34-F241-8E96-25C33514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E20A-4781-AD4F-B1E4-1B067B8A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47A8-14E1-D349-9851-BCBE6C05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992-6886-8341-9421-09537C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5B78-FDC1-AD4A-9BEA-FD9A5F1A2DF5}" type="datetime1">
              <a:rPr lang="en-US" smtClean="0"/>
              <a:t>6/17/20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16903-0F62-C849-BB3B-4F41C004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B253-1ABB-2C42-A861-F7CA6869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8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D531-73EC-B649-AE51-29B43CB4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B221-B4BC-E942-833B-98AA7BE93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C300E-26CC-8E4E-A506-FA9F94A4D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AE58D-0F19-6348-9854-D332C2C6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B0FC-BFBD-E242-A6FB-A4D544D90467}" type="datetime1">
              <a:rPr lang="en-US" smtClean="0"/>
              <a:t>6/17/20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990A2-9DD6-A24A-A547-54B02C2E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80F12-1933-1C46-B4EC-099F3B34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D8BA-79E8-7F48-BDE3-C011E465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84FC8-032F-8049-9A88-024B416E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BE438-4565-E946-9D2F-C3F5B6BA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9AF0D-AF61-554F-B1F8-AD4460F9C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A63DD-B731-CD4C-BA01-45E363E51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F6E5D-D61B-8F4F-8BBD-5176B96D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F2AD-0F09-284B-A213-83D39CC0118D}" type="datetime1">
              <a:rPr lang="en-US" smtClean="0"/>
              <a:t>6/17/20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0C0D7-6D9D-A843-A1FE-39DA868F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AE609-78E9-724F-9F81-40D918E8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8C05-0903-EE4F-A3AF-35A9C6D1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BB148-E596-904A-93D4-BFD131DC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62A-6BEE-1E45-BE25-7771D284EC26}" type="datetime1">
              <a:rPr lang="en-US" smtClean="0"/>
              <a:t>6/17/20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DEEAD-2985-0F40-94A1-AAF261CF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DA1BF-3C31-DA45-8C67-D40A180B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CD8EF-CDEB-EC4B-BB42-FD3AB3CE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D1A5-441F-2344-AB9A-EC40ADEC9792}" type="datetime1">
              <a:rPr lang="en-US" smtClean="0"/>
              <a:t>6/17/20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7AA92-D5AD-F648-8935-C75A8FB9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87C5-627A-344F-85F3-558153E3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FA5B-F129-B044-A82C-E1A05F7A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67D2-9819-9D4A-8128-FF44AAE4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5105E-2F29-2B42-8B2C-BE521E75D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4414A-D13F-5C44-AB40-C6A570D2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ECF5-900E-2C4D-AAEB-7F22A3CBC5FA}" type="datetime1">
              <a:rPr lang="en-US" smtClean="0"/>
              <a:t>6/17/20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74AA7-FA4A-D445-8549-D37DDCE9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4C587-89A1-F24B-A3BE-1EF71BD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E683-7672-EF43-815F-A6E8FE4A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7C22E-ED61-714C-B637-58D16987E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D6CA2-EDB4-554C-881E-2BE03D789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02710-77D2-194A-AD2B-7CE200C7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AC86-3CDC-514D-9F5E-54AE38D30DAE}" type="datetime1">
              <a:rPr lang="en-US" smtClean="0"/>
              <a:t>6/17/20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44242-D91B-DD46-9A8F-5F6CDA5D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8315D-AE44-BD48-BF9B-CD6B805A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3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6D363-B0D5-5946-A792-B26B399B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F994-7142-734F-BCCA-F1F3562B1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583B7-8B59-D942-B3BF-70EE6BDEC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80EE-F70B-234F-BEF6-8786EB00D9B8}" type="datetime1">
              <a:rPr lang="en-US" smtClean="0"/>
              <a:t>6/17/20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39059-D07E-3E4D-89AA-86ED8199F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09EEB-D518-AF4C-AE73-FE8AB067B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067D-5D98-8D4B-AD2C-6C7346A87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6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ollections/3830401/cherished%3futm_source=unsplash&amp;utm_medium=referral&amp;utm_content=creditCopyText" TargetMode="External"/><Relationship Id="rId5" Type="http://schemas.openxmlformats.org/officeDocument/2006/relationships/hyperlink" Target="https://unsplash.com/@stellrweb?utm_source=unsplash&amp;utm_medium=referral&amp;utm_content=creditCopyText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AD2EE-8BE1-3D41-9EBD-2091F5B3F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056"/>
            <a:ext cx="13756483" cy="91630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73B241-8428-794C-8FC1-D3B30D31192D}"/>
              </a:ext>
            </a:extLst>
          </p:cNvPr>
          <p:cNvSpPr/>
          <p:nvPr/>
        </p:nvSpPr>
        <p:spPr>
          <a:xfrm>
            <a:off x="0" y="3108872"/>
            <a:ext cx="12192000" cy="33528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ONCODE</a:t>
            </a:r>
            <a:br>
              <a:rPr lang="en-GB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1" dirty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RDM KNOWLEDGE CLIPS</a:t>
            </a:r>
          </a:p>
          <a:p>
            <a:pPr algn="ctr"/>
            <a:r>
              <a:rPr lang="en-GB" sz="3600" i="1" dirty="0">
                <a:solidFill>
                  <a:schemeClr val="tx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Budgeting for Research Data Management</a:t>
            </a:r>
          </a:p>
          <a:p>
            <a:pPr algn="ctr"/>
            <a:endParaRPr lang="en-GB" sz="2400" i="1" dirty="0">
              <a:solidFill>
                <a:schemeClr val="tx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endParaRPr lang="en-GB" sz="2400" i="1" dirty="0">
              <a:solidFill>
                <a:schemeClr val="tx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SUMMER 2020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Jasmin K. Böhmer | Data Steward | de Ridder Group | CMM | UMC Utrecht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683F22-A133-944B-91B6-1A20111AE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12800" cy="15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47F4E-25B8-4149-AF98-094606C07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334" y="4994822"/>
            <a:ext cx="589331" cy="5423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92292B-0DA1-9341-B9A3-66971F7E22DF}"/>
              </a:ext>
            </a:extLst>
          </p:cNvPr>
          <p:cNvSpPr/>
          <p:nvPr/>
        </p:nvSpPr>
        <p:spPr>
          <a:xfrm>
            <a:off x="48006" y="6552114"/>
            <a:ext cx="15295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Photo by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StellrWeb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24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84248-59EF-3D45-BCDE-926D942943D9}"/>
              </a:ext>
            </a:extLst>
          </p:cNvPr>
          <p:cNvSpPr txBox="1"/>
          <p:nvPr/>
        </p:nvSpPr>
        <p:spPr>
          <a:xfrm>
            <a:off x="3009072" y="2986995"/>
            <a:ext cx="8093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6513" algn="l"/>
                <a:tab pos="609600" algn="l"/>
              </a:tabLst>
            </a:pPr>
            <a:r>
              <a:rPr lang="en-GB" sz="1200" b="1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Jasmin K. Böhmer</a:t>
            </a:r>
          </a:p>
          <a:p>
            <a:pPr algn="r">
              <a:tabLst>
                <a:tab pos="36513" algn="l"/>
                <a:tab pos="609600" algn="l"/>
              </a:tabLst>
            </a:pPr>
            <a:r>
              <a:rPr lang="en-GB" sz="1200" b="1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Steward</a:t>
            </a:r>
          </a:p>
          <a:p>
            <a:pPr algn="r">
              <a:tabLst>
                <a:tab pos="36513" algn="l"/>
                <a:tab pos="609600" algn="l"/>
              </a:tabLst>
            </a:pPr>
            <a:r>
              <a:rPr lang="en-GB" sz="1200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UMC Utrecht, Center for Molecular Medicine</a:t>
            </a:r>
          </a:p>
          <a:p>
            <a:pPr algn="r">
              <a:tabLst>
                <a:tab pos="36513" algn="l"/>
                <a:tab pos="609600" algn="l"/>
              </a:tabLst>
            </a:pPr>
            <a:r>
              <a:rPr lang="en-GB" sz="1200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Stratenum 1.304</a:t>
            </a:r>
          </a:p>
          <a:p>
            <a:pPr algn="r">
              <a:tabLst>
                <a:tab pos="36513" algn="l"/>
                <a:tab pos="609600" algn="l"/>
              </a:tabLst>
            </a:pPr>
            <a:endParaRPr lang="en-GB" sz="1200" b="1" dirty="0">
              <a:solidFill>
                <a:srgbClr val="4D154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algn="r">
              <a:tabLst>
                <a:tab pos="36513" algn="l"/>
                <a:tab pos="609600" algn="l"/>
              </a:tabLst>
            </a:pPr>
            <a:r>
              <a:rPr lang="en-GB" sz="1200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j.k.bohmer@umcutrecht.nl</a:t>
            </a:r>
          </a:p>
          <a:p>
            <a:pPr algn="r">
              <a:tabLst>
                <a:tab pos="36513" algn="l"/>
                <a:tab pos="609600" algn="l"/>
              </a:tabLst>
            </a:pPr>
            <a:r>
              <a:rPr lang="en-US" sz="1200" i="1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https://ubc.uu.nl/infrastructure/data-stewardship/</a:t>
            </a:r>
          </a:p>
          <a:p>
            <a:pPr algn="r">
              <a:tabLst>
                <a:tab pos="36513" algn="l"/>
                <a:tab pos="609600" algn="l"/>
              </a:tabLst>
            </a:pPr>
            <a:r>
              <a:rPr lang="en-US" sz="1200" i="1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srgbClr val="4D154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tabLst>
                <a:tab pos="36513" algn="l"/>
                <a:tab pos="609600" algn="l"/>
              </a:tabLst>
            </a:pPr>
            <a:r>
              <a:rPr lang="en-GB" sz="1200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@JasminBoehmer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AD70EB-6B8B-FD4B-B574-4C1860C6BB18}"/>
              </a:ext>
            </a:extLst>
          </p:cNvPr>
          <p:cNvGrpSpPr/>
          <p:nvPr/>
        </p:nvGrpSpPr>
        <p:grpSpPr>
          <a:xfrm>
            <a:off x="3465040" y="6256404"/>
            <a:ext cx="5261920" cy="400110"/>
            <a:chOff x="6669215" y="6206006"/>
            <a:chExt cx="5261920" cy="4001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FAB206-7075-684A-980D-976587FFF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9215" y="6310811"/>
              <a:ext cx="558800" cy="1905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941FCD-0D0D-6645-94EA-C2C2CF4D7099}"/>
                </a:ext>
              </a:extLst>
            </p:cNvPr>
            <p:cNvSpPr txBox="1"/>
            <p:nvPr/>
          </p:nvSpPr>
          <p:spPr>
            <a:xfrm>
              <a:off x="7276757" y="6206006"/>
              <a:ext cx="46543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4D154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This work is licensed under a </a:t>
              </a:r>
              <a:r>
                <a:rPr lang="en-US" sz="1000" dirty="0">
                  <a:solidFill>
                    <a:srgbClr val="4D154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 4.0 International License</a:t>
              </a:r>
              <a:r>
                <a:rPr lang="en-US" sz="1000" dirty="0">
                  <a:solidFill>
                    <a:srgbClr val="4D154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GB" sz="1000" dirty="0">
                <a:solidFill>
                  <a:srgbClr val="4D154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0FF268-C7EB-4342-A54C-2D4B74C2B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7EBFF62-0726-BE49-AD90-E269DD00A72B}"/>
              </a:ext>
            </a:extLst>
          </p:cNvPr>
          <p:cNvSpPr txBox="1">
            <a:spLocks/>
          </p:cNvSpPr>
          <p:nvPr/>
        </p:nvSpPr>
        <p:spPr>
          <a:xfrm>
            <a:off x="600740" y="989676"/>
            <a:ext cx="9144000" cy="96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4D154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9475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C5FF29B-4271-C049-BDAC-8A14F7AEC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822304"/>
            <a:ext cx="11525250" cy="1158895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Research Data Management Knowledge Clip</a:t>
            </a:r>
            <a:br>
              <a:rPr lang="en-GB" sz="48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</a:br>
            <a:r>
              <a:rPr lang="en-GB" sz="5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RDM Budgeting</a:t>
            </a:r>
            <a:endParaRPr lang="en-GB" sz="4800" b="1" dirty="0">
              <a:solidFill>
                <a:srgbClr val="4D1548"/>
              </a:solidFill>
              <a:latin typeface="Open Sans Condensed" panose="020B0606030504020204" pitchFamily="34" charset="0"/>
              <a:ea typeface="Open Sans Condensed" panose="020B0606030504020204" pitchFamily="34" charset="0"/>
              <a:cs typeface="Open Sans Condensed" panose="020B0606030504020204" pitchFamily="34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F2A0CA6B-132C-4549-897F-90AFD7413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385" y="2596823"/>
            <a:ext cx="8773321" cy="3810061"/>
          </a:xfrm>
        </p:spPr>
        <p:txBody>
          <a:bodyPr/>
          <a:lstStyle/>
          <a:p>
            <a:pPr marL="522288" indent="-342900" algn="l">
              <a:lnSpc>
                <a:spcPct val="150000"/>
              </a:lnSpc>
              <a:buBlip>
                <a:blip r:embed="rId3"/>
              </a:buBlip>
            </a:pPr>
            <a:r>
              <a:rPr lang="en-GB" dirty="0">
                <a:solidFill>
                  <a:srgbClr val="4D15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Data Management (RDM) intro</a:t>
            </a:r>
          </a:p>
          <a:p>
            <a:pPr marL="522288" indent="-342900" algn="l">
              <a:lnSpc>
                <a:spcPct val="150000"/>
              </a:lnSpc>
              <a:buBlip>
                <a:blip r:embed="rId3"/>
              </a:buBlip>
            </a:pPr>
            <a:r>
              <a:rPr lang="en-GB" dirty="0">
                <a:solidFill>
                  <a:srgbClr val="4D15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 of Thumb</a:t>
            </a:r>
          </a:p>
          <a:p>
            <a:pPr marL="522288" indent="-342900" algn="l">
              <a:lnSpc>
                <a:spcPct val="150000"/>
              </a:lnSpc>
              <a:buBlip>
                <a:blip r:embed="rId3"/>
              </a:buBlip>
            </a:pPr>
            <a:r>
              <a:rPr lang="en-GB" dirty="0">
                <a:solidFill>
                  <a:srgbClr val="4D15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Budgeting for RDM</a:t>
            </a:r>
          </a:p>
          <a:p>
            <a:pPr marL="522288" indent="-342900" algn="l">
              <a:lnSpc>
                <a:spcPct val="150000"/>
              </a:lnSpc>
              <a:buBlip>
                <a:blip r:embed="rId3"/>
              </a:buBlip>
            </a:pPr>
            <a:r>
              <a:rPr lang="en-GB" dirty="0">
                <a:solidFill>
                  <a:srgbClr val="4D154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RDM costing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400F3-BB2E-6644-A322-FD753234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23">
            <a:extLst>
              <a:ext uri="{FF2B5EF4-FFF2-40B4-BE49-F238E27FC236}">
                <a16:creationId xmlns:a16="http://schemas.microsoft.com/office/drawing/2014/main" id="{100E6C0E-B8B1-4A40-855B-CA1F2494F5AA}"/>
              </a:ext>
            </a:extLst>
          </p:cNvPr>
          <p:cNvGrpSpPr/>
          <p:nvPr/>
        </p:nvGrpSpPr>
        <p:grpSpPr>
          <a:xfrm>
            <a:off x="-496107" y="1054818"/>
            <a:ext cx="7056589" cy="5379177"/>
            <a:chOff x="-467532" y="779928"/>
            <a:chExt cx="7056589" cy="53791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1E1F88-80B2-B94B-92B5-C54DBFE2F949}"/>
                </a:ext>
              </a:extLst>
            </p:cNvPr>
            <p:cNvSpPr/>
            <p:nvPr/>
          </p:nvSpPr>
          <p:spPr>
            <a:xfrm>
              <a:off x="-467532" y="779928"/>
              <a:ext cx="7056589" cy="513268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7FAC47F-9714-8241-A992-E067B7C97303}"/>
                </a:ext>
              </a:extLst>
            </p:cNvPr>
            <p:cNvSpPr/>
            <p:nvPr/>
          </p:nvSpPr>
          <p:spPr>
            <a:xfrm>
              <a:off x="241392" y="785497"/>
              <a:ext cx="5373608" cy="53736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3611"/>
                <a:gd name="f7" fmla="+- 0 0 19537329"/>
                <a:gd name="f8" fmla="val 3131035"/>
                <a:gd name="f9" fmla="val 199764"/>
                <a:gd name="f10" fmla="val 2526403"/>
                <a:gd name="f11" fmla="val 16807634"/>
                <a:gd name="f12" fmla="val 19579060"/>
                <a:gd name="f13" fmla="val 1626832"/>
                <a:gd name="f14" fmla="val 219301"/>
                <a:gd name="f15" fmla="val 1937562"/>
                <a:gd name="f16" fmla="val 430506"/>
                <a:gd name="f17" fmla="val 1821818"/>
                <a:gd name="f18" fmla="val 806490"/>
                <a:gd name="f19" fmla="val 1771501"/>
                <a:gd name="f20" fmla="val 654962"/>
                <a:gd name="f21" fmla="val 2228490"/>
                <a:gd name="f22" fmla="val 14744963"/>
                <a:gd name="f23" fmla="+- 0 0 -280"/>
                <a:gd name="f24" fmla="+- 0 0 -341"/>
                <a:gd name="f25" fmla="+- 0 0 -431"/>
                <a:gd name="f26" fmla="+- 0 0 -521"/>
                <a:gd name="f27" fmla="*/ f3 1 5373611"/>
                <a:gd name="f28" fmla="*/ f4 1 5373611"/>
                <a:gd name="f29" fmla="val f5"/>
                <a:gd name="f30" fmla="val f6"/>
                <a:gd name="f31" fmla="*/ f23 f0 1"/>
                <a:gd name="f32" fmla="*/ f24 f0 1"/>
                <a:gd name="f33" fmla="*/ f25 f0 1"/>
                <a:gd name="f34" fmla="*/ f26 f0 1"/>
                <a:gd name="f35" fmla="+- f30 0 f29"/>
                <a:gd name="f36" fmla="*/ f31 1 f2"/>
                <a:gd name="f37" fmla="*/ f32 1 f2"/>
                <a:gd name="f38" fmla="*/ f33 1 f2"/>
                <a:gd name="f39" fmla="*/ f34 1 f2"/>
                <a:gd name="f40" fmla="*/ f35 1 5373611"/>
                <a:gd name="f41" fmla="+- f36 0 f1"/>
                <a:gd name="f42" fmla="+- f37 0 f1"/>
                <a:gd name="f43" fmla="+- f38 0 f1"/>
                <a:gd name="f44" fmla="+- f39 0 f1"/>
                <a:gd name="f45" fmla="*/ 3104843 1 f40"/>
                <a:gd name="f46" fmla="*/ 346400 1 f40"/>
                <a:gd name="f47" fmla="*/ 1626832 1 f40"/>
                <a:gd name="f48" fmla="*/ 219301 1 f40"/>
                <a:gd name="f49" fmla="*/ 1937562 1 f40"/>
                <a:gd name="f50" fmla="*/ 430506 1 f40"/>
                <a:gd name="f51" fmla="*/ 1821818 1 f40"/>
                <a:gd name="f52" fmla="*/ 806490 1 f40"/>
                <a:gd name="f53" fmla="*/ 900369 1 f40"/>
                <a:gd name="f54" fmla="*/ 4473242 1 f40"/>
                <a:gd name="f55" fmla="*/ f53 f27 1"/>
                <a:gd name="f56" fmla="*/ f54 f27 1"/>
                <a:gd name="f57" fmla="*/ f54 f28 1"/>
                <a:gd name="f58" fmla="*/ f53 f28 1"/>
                <a:gd name="f59" fmla="*/ f45 f27 1"/>
                <a:gd name="f60" fmla="*/ f46 f28 1"/>
                <a:gd name="f61" fmla="*/ f47 f27 1"/>
                <a:gd name="f62" fmla="*/ f48 f28 1"/>
                <a:gd name="f63" fmla="*/ f49 f27 1"/>
                <a:gd name="f64" fmla="*/ f50 f28 1"/>
                <a:gd name="f65" fmla="*/ f51 f27 1"/>
                <a:gd name="f66" fmla="*/ f5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9" y="f60"/>
                </a:cxn>
                <a:cxn ang="f42">
                  <a:pos x="f61" y="f62"/>
                </a:cxn>
                <a:cxn ang="f43">
                  <a:pos x="f63" y="f64"/>
                </a:cxn>
                <a:cxn ang="f44">
                  <a:pos x="f65" y="f66"/>
                </a:cxn>
              </a:cxnLst>
              <a:rect l="f55" t="f58" r="f56" b="f57"/>
              <a:pathLst>
                <a:path w="5373611" h="5373611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FADFAB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7B9E651-34D1-5042-B7CC-CED1B3B89284}"/>
                </a:ext>
              </a:extLst>
            </p:cNvPr>
            <p:cNvSpPr/>
            <p:nvPr/>
          </p:nvSpPr>
          <p:spPr>
            <a:xfrm>
              <a:off x="2375089" y="781007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Write Proposal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D070B49-254D-1C45-A366-26687EC9DD11}"/>
                </a:ext>
              </a:extLst>
            </p:cNvPr>
            <p:cNvSpPr/>
            <p:nvPr/>
          </p:nvSpPr>
          <p:spPr>
            <a:xfrm>
              <a:off x="4202166" y="1402963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Start </a:t>
              </a:r>
              <a:b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Project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E040F0E-4F46-A643-8E1C-1E27B3B83948}"/>
                </a:ext>
              </a:extLst>
            </p:cNvPr>
            <p:cNvSpPr/>
            <p:nvPr/>
          </p:nvSpPr>
          <p:spPr>
            <a:xfrm>
              <a:off x="4631792" y="2674610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Acquire</a:t>
              </a:r>
              <a:b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Samples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92F3060-8947-4F46-AE07-60B76D5060EB}"/>
                </a:ext>
              </a:extLst>
            </p:cNvPr>
            <p:cNvSpPr/>
            <p:nvPr/>
          </p:nvSpPr>
          <p:spPr>
            <a:xfrm>
              <a:off x="4359603" y="4218291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94430" tIns="94430" rIns="94430" bIns="94430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Generate, Create,</a:t>
              </a:r>
              <a:b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Collect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A62AF6E-67CE-2948-88B1-5DE66D2AF8A2}"/>
                </a:ext>
              </a:extLst>
            </p:cNvPr>
            <p:cNvSpPr/>
            <p:nvPr/>
          </p:nvSpPr>
          <p:spPr>
            <a:xfrm>
              <a:off x="3260449" y="5369681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Process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F55B60-7FA7-F040-9F8D-5CACAC5F7B6A}"/>
                </a:ext>
              </a:extLst>
            </p:cNvPr>
            <p:cNvSpPr/>
            <p:nvPr/>
          </p:nvSpPr>
          <p:spPr>
            <a:xfrm>
              <a:off x="1067007" y="5369681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Analyse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427996-091C-9646-82E5-8190C3122D1B}"/>
                </a:ext>
              </a:extLst>
            </p:cNvPr>
            <p:cNvSpPr/>
            <p:nvPr/>
          </p:nvSpPr>
          <p:spPr>
            <a:xfrm>
              <a:off x="390576" y="4218291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Interpret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727EB7B-EA93-E64A-8394-7EB49927ADC0}"/>
                </a:ext>
              </a:extLst>
            </p:cNvPr>
            <p:cNvSpPr/>
            <p:nvPr/>
          </p:nvSpPr>
          <p:spPr>
            <a:xfrm>
              <a:off x="118387" y="2674610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Publish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44883E-F9A8-0C4E-8245-994C15450B34}"/>
                </a:ext>
              </a:extLst>
            </p:cNvPr>
            <p:cNvSpPr/>
            <p:nvPr/>
          </p:nvSpPr>
          <p:spPr>
            <a:xfrm>
              <a:off x="390575" y="1383729"/>
              <a:ext cx="1371343" cy="685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1348"/>
                <a:gd name="f7" fmla="val 685674"/>
                <a:gd name="f8" fmla="val 114281"/>
                <a:gd name="f9" fmla="val 51165"/>
                <a:gd name="f10" fmla="val 1257067"/>
                <a:gd name="f11" fmla="val 1320183"/>
                <a:gd name="f12" fmla="val 571393"/>
                <a:gd name="f13" fmla="val 634509"/>
                <a:gd name="f14" fmla="+- 0 0 -90"/>
                <a:gd name="f15" fmla="*/ f3 1 1371348"/>
                <a:gd name="f16" fmla="*/ f4 1 68567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71348"/>
                <a:gd name="f25" fmla="*/ f21 1 685674"/>
                <a:gd name="f26" fmla="*/ 0 f22 1"/>
                <a:gd name="f27" fmla="*/ 114281 f21 1"/>
                <a:gd name="f28" fmla="*/ 114281 f22 1"/>
                <a:gd name="f29" fmla="*/ 0 f21 1"/>
                <a:gd name="f30" fmla="*/ 1257067 f22 1"/>
                <a:gd name="f31" fmla="*/ 1371348 f22 1"/>
                <a:gd name="f32" fmla="*/ 571393 f21 1"/>
                <a:gd name="f33" fmla="*/ 685674 f21 1"/>
                <a:gd name="f34" fmla="+- f23 0 f1"/>
                <a:gd name="f35" fmla="*/ f26 1 1371348"/>
                <a:gd name="f36" fmla="*/ f27 1 685674"/>
                <a:gd name="f37" fmla="*/ f28 1 1371348"/>
                <a:gd name="f38" fmla="*/ f29 1 685674"/>
                <a:gd name="f39" fmla="*/ f30 1 1371348"/>
                <a:gd name="f40" fmla="*/ f31 1 1371348"/>
                <a:gd name="f41" fmla="*/ f32 1 685674"/>
                <a:gd name="f42" fmla="*/ f33 1 685674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1371348" h="6856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ADFAB"/>
            </a:solidFill>
            <a:ln w="12701" cap="flat">
              <a:solidFill>
                <a:schemeClr val="accent4"/>
              </a:solidFill>
              <a:prstDash val="solid"/>
              <a:miter/>
            </a:ln>
          </p:spPr>
          <p:txBody>
            <a:bodyPr vert="horz" wrap="square" lIns="102056" tIns="102056" rIns="102056" bIns="10205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Validate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19CADF71-6DE2-4241-988A-0B8697C07B0E}"/>
              </a:ext>
            </a:extLst>
          </p:cNvPr>
          <p:cNvSpPr txBox="1"/>
          <p:nvPr/>
        </p:nvSpPr>
        <p:spPr>
          <a:xfrm>
            <a:off x="1499290" y="3331692"/>
            <a:ext cx="306623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u="none" strike="noStrike" kern="1200" cap="none" spc="0" baseline="0" dirty="0">
                <a:solidFill>
                  <a:srgbClr val="000000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Research </a:t>
            </a:r>
            <a:r>
              <a:rPr lang="en-GB" sz="2400" b="1" u="none" strike="noStrike" kern="1200" cap="none" spc="0" baseline="0" dirty="0">
                <a:solidFill>
                  <a:schemeClr val="accent4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PROCESS</a:t>
            </a:r>
            <a:r>
              <a:rPr lang="en-GB" sz="2400" b="1" u="none" strike="noStrike" kern="1200" cap="none" spc="0" baseline="0" dirty="0">
                <a:solidFill>
                  <a:srgbClr val="000000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 Lifecycle</a:t>
            </a:r>
          </a:p>
        </p:txBody>
      </p:sp>
      <p:grpSp>
        <p:nvGrpSpPr>
          <p:cNvPr id="18" name="Diagram 9">
            <a:extLst>
              <a:ext uri="{FF2B5EF4-FFF2-40B4-BE49-F238E27FC236}">
                <a16:creationId xmlns:a16="http://schemas.microsoft.com/office/drawing/2014/main" id="{CEAF9260-7670-C44D-BDFB-87EA53AC7F5D}"/>
              </a:ext>
            </a:extLst>
          </p:cNvPr>
          <p:cNvGrpSpPr/>
          <p:nvPr/>
        </p:nvGrpSpPr>
        <p:grpSpPr>
          <a:xfrm>
            <a:off x="5387663" y="1150336"/>
            <a:ext cx="7107064" cy="5337243"/>
            <a:chOff x="5416238" y="875446"/>
            <a:chExt cx="7107064" cy="53372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BD1EA3-EB48-2944-A2CB-C2D49CA5BF88}"/>
                </a:ext>
              </a:extLst>
            </p:cNvPr>
            <p:cNvSpPr/>
            <p:nvPr/>
          </p:nvSpPr>
          <p:spPr>
            <a:xfrm>
              <a:off x="5416238" y="879954"/>
              <a:ext cx="7107064" cy="53327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402A69-0242-214F-BBEF-D0EC24B7B0A5}"/>
                </a:ext>
              </a:extLst>
            </p:cNvPr>
            <p:cNvSpPr/>
            <p:nvPr/>
          </p:nvSpPr>
          <p:spPr>
            <a:xfrm>
              <a:off x="6304376" y="875446"/>
              <a:ext cx="5330796" cy="5330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0798"/>
                <a:gd name="f7" fmla="+- 0 0 18710224"/>
                <a:gd name="f8" fmla="val 3327629"/>
                <a:gd name="f9" fmla="val 240184"/>
                <a:gd name="f10" fmla="val 2514004"/>
                <a:gd name="f11" fmla="val 17116372"/>
                <a:gd name="f12" fmla="val 18747491"/>
                <a:gd name="f13" fmla="val 1253884"/>
                <a:gd name="f14" fmla="val 405698"/>
                <a:gd name="f15" fmla="val 1574966"/>
                <a:gd name="f16" fmla="val 557288"/>
                <a:gd name="f17" fmla="val 1522163"/>
                <a:gd name="f18" fmla="val 924356"/>
                <a:gd name="f19" fmla="val 1452893"/>
                <a:gd name="f20" fmla="val 790437"/>
                <a:gd name="f21" fmla="val 2232858"/>
                <a:gd name="f22" fmla="val 14226596"/>
                <a:gd name="f23" fmla="+- 0 0 -285"/>
                <a:gd name="f24" fmla="+- 0 0 -332"/>
                <a:gd name="f25" fmla="+- 0 0 -422"/>
                <a:gd name="f26" fmla="+- 0 0 -512"/>
                <a:gd name="f27" fmla="*/ f3 1 5330798"/>
                <a:gd name="f28" fmla="*/ f4 1 5330798"/>
                <a:gd name="f29" fmla="val f5"/>
                <a:gd name="f30" fmla="val f6"/>
                <a:gd name="f31" fmla="*/ f23 f0 1"/>
                <a:gd name="f32" fmla="*/ f24 f0 1"/>
                <a:gd name="f33" fmla="*/ f25 f0 1"/>
                <a:gd name="f34" fmla="*/ f26 f0 1"/>
                <a:gd name="f35" fmla="+- f30 0 f29"/>
                <a:gd name="f36" fmla="*/ f31 1 f2"/>
                <a:gd name="f37" fmla="*/ f32 1 f2"/>
                <a:gd name="f38" fmla="*/ f33 1 f2"/>
                <a:gd name="f39" fmla="*/ f34 1 f2"/>
                <a:gd name="f40" fmla="*/ f35 1 5330798"/>
                <a:gd name="f41" fmla="+- f36 0 f1"/>
                <a:gd name="f42" fmla="+- f37 0 f1"/>
                <a:gd name="f43" fmla="+- f38 0 f1"/>
                <a:gd name="f44" fmla="+- f39 0 f1"/>
                <a:gd name="f45" fmla="*/ 3290599 1 f40"/>
                <a:gd name="f46" fmla="*/ 375792 1 f40"/>
                <a:gd name="f47" fmla="*/ 1253884 1 f40"/>
                <a:gd name="f48" fmla="*/ 405698 1 f40"/>
                <a:gd name="f49" fmla="*/ 1574966 1 f40"/>
                <a:gd name="f50" fmla="*/ 557288 1 f40"/>
                <a:gd name="f51" fmla="*/ 1522163 1 f40"/>
                <a:gd name="f52" fmla="*/ 924356 1 f40"/>
                <a:gd name="f53" fmla="*/ 887729 1 f40"/>
                <a:gd name="f54" fmla="*/ 4443069 1 f40"/>
                <a:gd name="f55" fmla="*/ f53 f27 1"/>
                <a:gd name="f56" fmla="*/ f54 f27 1"/>
                <a:gd name="f57" fmla="*/ f54 f28 1"/>
                <a:gd name="f58" fmla="*/ f53 f28 1"/>
                <a:gd name="f59" fmla="*/ f45 f27 1"/>
                <a:gd name="f60" fmla="*/ f46 f28 1"/>
                <a:gd name="f61" fmla="*/ f47 f27 1"/>
                <a:gd name="f62" fmla="*/ f48 f28 1"/>
                <a:gd name="f63" fmla="*/ f49 f27 1"/>
                <a:gd name="f64" fmla="*/ f50 f28 1"/>
                <a:gd name="f65" fmla="*/ f51 f27 1"/>
                <a:gd name="f66" fmla="*/ f5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9" y="f60"/>
                </a:cxn>
                <a:cxn ang="f42">
                  <a:pos x="f61" y="f62"/>
                </a:cxn>
                <a:cxn ang="f43">
                  <a:pos x="f63" y="f64"/>
                </a:cxn>
                <a:cxn ang="f44">
                  <a:pos x="f65" y="f66"/>
                </a:cxn>
              </a:cxnLst>
              <a:rect l="f55" t="f58" r="f56" b="f57"/>
              <a:pathLst>
                <a:path w="5330798" h="5330798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A0A268-2837-C24F-BF55-D9BC49A71759}"/>
                </a:ext>
              </a:extLst>
            </p:cNvPr>
            <p:cNvSpPr/>
            <p:nvPr/>
          </p:nvSpPr>
          <p:spPr>
            <a:xfrm>
              <a:off x="7966874" y="882277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7F7F7"/>
            </a:solidFill>
            <a:ln w="12701" cap="flat">
              <a:solidFill>
                <a:srgbClr val="7F7F7F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PLANNING</a:t>
              </a:r>
            </a:p>
            <a:p>
              <a:pPr marL="0" marR="0" lvl="0" indent="0" algn="ctr" defTabSz="8001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Research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C15AE0C-8E7B-B34D-97F8-5DC2804E63C8}"/>
                </a:ext>
              </a:extLst>
            </p:cNvPr>
            <p:cNvSpPr/>
            <p:nvPr/>
          </p:nvSpPr>
          <p:spPr>
            <a:xfrm>
              <a:off x="9839730" y="1963573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E5E5E5"/>
            </a:solidFill>
            <a:ln w="12701" cap="flat">
              <a:solidFill>
                <a:srgbClr val="7F7F7F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COLLECTING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Data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B39986-EDA6-B644-A6AF-CB66DB0F87C0}"/>
                </a:ext>
              </a:extLst>
            </p:cNvPr>
            <p:cNvSpPr/>
            <p:nvPr/>
          </p:nvSpPr>
          <p:spPr>
            <a:xfrm>
              <a:off x="9839730" y="4126165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CBCBCB"/>
            </a:solidFill>
            <a:ln w="12701" cap="flat">
              <a:solidFill>
                <a:srgbClr val="7F7F7F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PROCESSING &amp;</a:t>
              </a:r>
              <a:b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ANALYSING Data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C6F43E-920C-A94B-8C9F-491E19B4300E}"/>
                </a:ext>
              </a:extLst>
            </p:cNvPr>
            <p:cNvSpPr/>
            <p:nvPr/>
          </p:nvSpPr>
          <p:spPr>
            <a:xfrm>
              <a:off x="7966874" y="5207471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2B2B2"/>
            </a:solidFill>
            <a:ln w="12701" cap="flat">
              <a:solidFill>
                <a:srgbClr val="7F7F7F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PUBLISHING &amp;</a:t>
              </a:r>
              <a:b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SHARING Data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2AF3959-6E01-F943-A7C8-97DA1ACF04FC}"/>
                </a:ext>
              </a:extLst>
            </p:cNvPr>
            <p:cNvSpPr/>
            <p:nvPr/>
          </p:nvSpPr>
          <p:spPr>
            <a:xfrm>
              <a:off x="6094009" y="4126165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89898"/>
            </a:solidFill>
            <a:ln w="12701" cap="flat">
              <a:solidFill>
                <a:srgbClr val="7F7F7F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PRESERVING </a:t>
              </a:r>
              <a:b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E7F0694-78EB-164C-A213-D69103EC55E7}"/>
                </a:ext>
              </a:extLst>
            </p:cNvPr>
            <p:cNvSpPr/>
            <p:nvPr/>
          </p:nvSpPr>
          <p:spPr>
            <a:xfrm>
              <a:off x="6094009" y="1963573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7F7F7F"/>
            </a:solidFill>
            <a:ln w="12701" cap="flat">
              <a:solidFill>
                <a:srgbClr val="7F7F7F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RE-USING</a:t>
              </a:r>
              <a:b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Data</a:t>
              </a: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40858F7D-2E39-AF4B-9205-2A0B3A2B0B72}"/>
              </a:ext>
            </a:extLst>
          </p:cNvPr>
          <p:cNvSpPr txBox="1"/>
          <p:nvPr/>
        </p:nvSpPr>
        <p:spPr>
          <a:xfrm>
            <a:off x="7445991" y="3336979"/>
            <a:ext cx="2990408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u="none" strike="noStrike" kern="1200" cap="none" spc="0" baseline="0" dirty="0">
                <a:solidFill>
                  <a:srgbClr val="000000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Research </a:t>
            </a:r>
            <a:r>
              <a:rPr lang="en-GB" sz="2400" b="1" u="none" strike="noStrike" kern="1200" cap="none" spc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DATA</a:t>
            </a:r>
            <a:r>
              <a:rPr lang="en-GB" sz="2400" b="1" u="none" strike="noStrike" kern="1200" cap="none" spc="0" baseline="0" dirty="0">
                <a:solidFill>
                  <a:srgbClr val="000000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 Lifecycle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8D5BD3AE-A7E4-C24E-80EE-2736E20F21A6}"/>
              </a:ext>
            </a:extLst>
          </p:cNvPr>
          <p:cNvSpPr txBox="1">
            <a:spLocks/>
          </p:cNvSpPr>
          <p:nvPr/>
        </p:nvSpPr>
        <p:spPr>
          <a:xfrm>
            <a:off x="415981" y="-178261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Budgeting for Research Data Management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097C72-B33B-074F-8D9B-F42F57AC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>
            <a:extLst>
              <a:ext uri="{FF2B5EF4-FFF2-40B4-BE49-F238E27FC236}">
                <a16:creationId xmlns:a16="http://schemas.microsoft.com/office/drawing/2014/main" id="{3918E2DF-BCC5-9144-915F-7DCAB981DFDE}"/>
              </a:ext>
            </a:extLst>
          </p:cNvPr>
          <p:cNvSpPr txBox="1"/>
          <p:nvPr/>
        </p:nvSpPr>
        <p:spPr>
          <a:xfrm>
            <a:off x="556828" y="6321274"/>
            <a:ext cx="4577605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https://www.slideshare.net/MariekeGuy/research-</a:t>
            </a:r>
            <a:r>
              <a:rPr lang="en-GB" sz="800" b="0" i="0" u="none" strike="noStrike" kern="1200" cap="none" spc="0" baseline="0" dirty="0" err="1">
                <a:solidFill>
                  <a:srgbClr val="7F7F7F"/>
                </a:solidFill>
                <a:uFillTx/>
                <a:latin typeface="Calibri"/>
              </a:rPr>
              <a:t>lifecyclenorthampton</a:t>
            </a:r>
            <a:br>
              <a:rPr lang="en-GB" sz="8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</a:br>
            <a:r>
              <a:rPr lang="en-GB" sz="800" b="0" i="0" u="none" strike="noStrike" kern="1200" cap="none" spc="0" baseline="0" dirty="0">
                <a:solidFill>
                  <a:srgbClr val="7F7F7F"/>
                </a:solidFill>
                <a:uFillTx/>
                <a:latin typeface="Calibri"/>
              </a:rPr>
              <a:t>https://www.ukdataservice.ac.uk/manage-data/lifecycle</a:t>
            </a:r>
          </a:p>
        </p:txBody>
      </p:sp>
      <p:grpSp>
        <p:nvGrpSpPr>
          <p:cNvPr id="18" name="Diagram 9">
            <a:extLst>
              <a:ext uri="{FF2B5EF4-FFF2-40B4-BE49-F238E27FC236}">
                <a16:creationId xmlns:a16="http://schemas.microsoft.com/office/drawing/2014/main" id="{CEAF9260-7670-C44D-BDFB-87EA53AC7F5D}"/>
              </a:ext>
            </a:extLst>
          </p:cNvPr>
          <p:cNvGrpSpPr/>
          <p:nvPr/>
        </p:nvGrpSpPr>
        <p:grpSpPr>
          <a:xfrm>
            <a:off x="2542468" y="1180892"/>
            <a:ext cx="7107064" cy="5337243"/>
            <a:chOff x="5416238" y="875446"/>
            <a:chExt cx="7107064" cy="53372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BD1EA3-EB48-2944-A2CB-C2D49CA5BF88}"/>
                </a:ext>
              </a:extLst>
            </p:cNvPr>
            <p:cNvSpPr/>
            <p:nvPr/>
          </p:nvSpPr>
          <p:spPr>
            <a:xfrm>
              <a:off x="5416238" y="879954"/>
              <a:ext cx="7107064" cy="5332735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402A69-0242-214F-BBEF-D0EC24B7B0A5}"/>
                </a:ext>
              </a:extLst>
            </p:cNvPr>
            <p:cNvSpPr/>
            <p:nvPr/>
          </p:nvSpPr>
          <p:spPr>
            <a:xfrm>
              <a:off x="6304376" y="875446"/>
              <a:ext cx="5330796" cy="5330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0798"/>
                <a:gd name="f7" fmla="+- 0 0 18710224"/>
                <a:gd name="f8" fmla="val 3327629"/>
                <a:gd name="f9" fmla="val 240184"/>
                <a:gd name="f10" fmla="val 2514004"/>
                <a:gd name="f11" fmla="val 17116372"/>
                <a:gd name="f12" fmla="val 18747491"/>
                <a:gd name="f13" fmla="val 1253884"/>
                <a:gd name="f14" fmla="val 405698"/>
                <a:gd name="f15" fmla="val 1574966"/>
                <a:gd name="f16" fmla="val 557288"/>
                <a:gd name="f17" fmla="val 1522163"/>
                <a:gd name="f18" fmla="val 924356"/>
                <a:gd name="f19" fmla="val 1452893"/>
                <a:gd name="f20" fmla="val 790437"/>
                <a:gd name="f21" fmla="val 2232858"/>
                <a:gd name="f22" fmla="val 14226596"/>
                <a:gd name="f23" fmla="+- 0 0 -285"/>
                <a:gd name="f24" fmla="+- 0 0 -332"/>
                <a:gd name="f25" fmla="+- 0 0 -422"/>
                <a:gd name="f26" fmla="+- 0 0 -512"/>
                <a:gd name="f27" fmla="*/ f3 1 5330798"/>
                <a:gd name="f28" fmla="*/ f4 1 5330798"/>
                <a:gd name="f29" fmla="val f5"/>
                <a:gd name="f30" fmla="val f6"/>
                <a:gd name="f31" fmla="*/ f23 f0 1"/>
                <a:gd name="f32" fmla="*/ f24 f0 1"/>
                <a:gd name="f33" fmla="*/ f25 f0 1"/>
                <a:gd name="f34" fmla="*/ f26 f0 1"/>
                <a:gd name="f35" fmla="+- f30 0 f29"/>
                <a:gd name="f36" fmla="*/ f31 1 f2"/>
                <a:gd name="f37" fmla="*/ f32 1 f2"/>
                <a:gd name="f38" fmla="*/ f33 1 f2"/>
                <a:gd name="f39" fmla="*/ f34 1 f2"/>
                <a:gd name="f40" fmla="*/ f35 1 5330798"/>
                <a:gd name="f41" fmla="+- f36 0 f1"/>
                <a:gd name="f42" fmla="+- f37 0 f1"/>
                <a:gd name="f43" fmla="+- f38 0 f1"/>
                <a:gd name="f44" fmla="+- f39 0 f1"/>
                <a:gd name="f45" fmla="*/ 3290599 1 f40"/>
                <a:gd name="f46" fmla="*/ 375792 1 f40"/>
                <a:gd name="f47" fmla="*/ 1253884 1 f40"/>
                <a:gd name="f48" fmla="*/ 405698 1 f40"/>
                <a:gd name="f49" fmla="*/ 1574966 1 f40"/>
                <a:gd name="f50" fmla="*/ 557288 1 f40"/>
                <a:gd name="f51" fmla="*/ 1522163 1 f40"/>
                <a:gd name="f52" fmla="*/ 924356 1 f40"/>
                <a:gd name="f53" fmla="*/ 887729 1 f40"/>
                <a:gd name="f54" fmla="*/ 4443069 1 f40"/>
                <a:gd name="f55" fmla="*/ f53 f27 1"/>
                <a:gd name="f56" fmla="*/ f54 f27 1"/>
                <a:gd name="f57" fmla="*/ f54 f28 1"/>
                <a:gd name="f58" fmla="*/ f53 f28 1"/>
                <a:gd name="f59" fmla="*/ f45 f27 1"/>
                <a:gd name="f60" fmla="*/ f46 f28 1"/>
                <a:gd name="f61" fmla="*/ f47 f27 1"/>
                <a:gd name="f62" fmla="*/ f48 f28 1"/>
                <a:gd name="f63" fmla="*/ f49 f27 1"/>
                <a:gd name="f64" fmla="*/ f50 f28 1"/>
                <a:gd name="f65" fmla="*/ f51 f27 1"/>
                <a:gd name="f66" fmla="*/ f52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9" y="f60"/>
                </a:cxn>
                <a:cxn ang="f42">
                  <a:pos x="f61" y="f62"/>
                </a:cxn>
                <a:cxn ang="f43">
                  <a:pos x="f63" y="f64"/>
                </a:cxn>
                <a:cxn ang="f44">
                  <a:pos x="f65" y="f66"/>
                </a:cxn>
              </a:cxnLst>
              <a:rect l="f55" t="f58" r="f56" b="f57"/>
              <a:pathLst>
                <a:path w="5330798" h="5330798">
                  <a:moveTo>
                    <a:pt x="f8" y="f9"/>
                  </a:moveTo>
                  <a:arcTo wR="f10" hR="f10" stAng="f11" swAng="f12"/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arcTo wR="f21" hR="f21" stAng="f22" swAng="f7"/>
                  <a:close/>
                </a:path>
              </a:pathLst>
            </a:custGeom>
            <a:gradFill flip="none" rotWithShape="1">
              <a:gsLst>
                <a:gs pos="12000">
                  <a:srgbClr val="4D1548"/>
                </a:gs>
                <a:gs pos="53000">
                  <a:srgbClr val="A68AA3"/>
                </a:gs>
                <a:gs pos="73000">
                  <a:srgbClr val="FADFAB"/>
                </a:gs>
              </a:gsLst>
              <a:path path="circle">
                <a:fillToRect l="100000" b="100000"/>
              </a:path>
              <a:tileRect t="-100000" r="-1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A0A268-2837-C24F-BF55-D9BC49A71759}"/>
                </a:ext>
              </a:extLst>
            </p:cNvPr>
            <p:cNvSpPr/>
            <p:nvPr/>
          </p:nvSpPr>
          <p:spPr>
            <a:xfrm>
              <a:off x="7966874" y="882277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68AA3"/>
            </a:solidFill>
            <a:ln w="12701" cap="flat">
              <a:solidFill>
                <a:srgbClr val="4D1548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PLANNING</a:t>
              </a:r>
            </a:p>
            <a:p>
              <a:pPr marL="0" marR="0" lvl="0" indent="0" algn="ctr" defTabSz="8001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C15AE0C-8E7B-B34D-97F8-5DC2804E63C8}"/>
                </a:ext>
              </a:extLst>
            </p:cNvPr>
            <p:cNvSpPr/>
            <p:nvPr/>
          </p:nvSpPr>
          <p:spPr>
            <a:xfrm>
              <a:off x="9839730" y="1963573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68AA3"/>
            </a:solidFill>
            <a:ln w="12701" cap="flat">
              <a:solidFill>
                <a:srgbClr val="4D1548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COLLECTING</a:t>
              </a:r>
            </a:p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AB39986-EDA6-B644-A6AF-CB66DB0F87C0}"/>
                </a:ext>
              </a:extLst>
            </p:cNvPr>
            <p:cNvSpPr/>
            <p:nvPr/>
          </p:nvSpPr>
          <p:spPr>
            <a:xfrm>
              <a:off x="9839730" y="4126165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68AA3"/>
            </a:solidFill>
            <a:ln w="12701" cap="flat">
              <a:solidFill>
                <a:srgbClr val="4D1548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PROCESSING &amp;</a:t>
              </a:r>
              <a:br>
                <a:rPr lang="en-GB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ANALYSING Data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C6F43E-920C-A94B-8C9F-491E19B4300E}"/>
                </a:ext>
              </a:extLst>
            </p:cNvPr>
            <p:cNvSpPr/>
            <p:nvPr/>
          </p:nvSpPr>
          <p:spPr>
            <a:xfrm>
              <a:off x="7966874" y="5207471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ADFAB"/>
                </a:gs>
                <a:gs pos="44000">
                  <a:schemeClr val="accent4">
                    <a:lumMod val="20000"/>
                    <a:lumOff val="80000"/>
                  </a:schemeClr>
                </a:gs>
                <a:gs pos="80000">
                  <a:srgbClr val="A68AA3"/>
                </a:gs>
                <a:gs pos="100000">
                  <a:srgbClr val="4D1548"/>
                </a:gs>
              </a:gsLst>
              <a:lin ang="0" scaled="1"/>
              <a:tileRect/>
            </a:gradFill>
            <a:ln w="12701" cap="flat">
              <a:gradFill flip="none" rotWithShape="1">
                <a:gsLst>
                  <a:gs pos="0">
                    <a:srgbClr val="FADFAB"/>
                  </a:gs>
                  <a:gs pos="38000">
                    <a:schemeClr val="accent4">
                      <a:lumMod val="20000"/>
                      <a:lumOff val="80000"/>
                    </a:schemeClr>
                  </a:gs>
                  <a:gs pos="82000">
                    <a:srgbClr val="A68AA3"/>
                  </a:gs>
                  <a:gs pos="100000">
                    <a:srgbClr val="4D1548"/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PUBLISHING </a:t>
              </a:r>
              <a:r>
                <a:rPr lang="en-US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&amp;</a:t>
              </a:r>
              <a:b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SHARING </a:t>
              </a:r>
              <a:r>
                <a:rPr lang="en-US" sz="1800" b="1" i="0" u="none" strike="noStrike" kern="1200" cap="none" spc="0" baseline="0" dirty="0">
                  <a:solidFill>
                    <a:schemeClr val="bg1"/>
                  </a:solidFill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2AF3959-6E01-F943-A7C8-97DA1ACF04FC}"/>
                </a:ext>
              </a:extLst>
            </p:cNvPr>
            <p:cNvSpPr/>
            <p:nvPr/>
          </p:nvSpPr>
          <p:spPr>
            <a:xfrm>
              <a:off x="6094009" y="4126165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1" cap="flat">
              <a:solidFill>
                <a:srgbClr val="FADFAB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PRESERVING </a:t>
              </a:r>
              <a:b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E7F0694-78EB-164C-A213-D69103EC55E7}"/>
                </a:ext>
              </a:extLst>
            </p:cNvPr>
            <p:cNvSpPr/>
            <p:nvPr/>
          </p:nvSpPr>
          <p:spPr>
            <a:xfrm>
              <a:off x="6094009" y="1963573"/>
              <a:ext cx="2005800" cy="1002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05802"/>
                <a:gd name="f7" fmla="val 1002901"/>
                <a:gd name="f8" fmla="val 167154"/>
                <a:gd name="f9" fmla="val 74837"/>
                <a:gd name="f10" fmla="val 1838648"/>
                <a:gd name="f11" fmla="val 1930965"/>
                <a:gd name="f12" fmla="val 835747"/>
                <a:gd name="f13" fmla="val 928064"/>
                <a:gd name="f14" fmla="+- 0 0 -90"/>
                <a:gd name="f15" fmla="*/ f3 1 2005802"/>
                <a:gd name="f16" fmla="*/ f4 1 100290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005802"/>
                <a:gd name="f25" fmla="*/ f21 1 1002901"/>
                <a:gd name="f26" fmla="*/ 0 f22 1"/>
                <a:gd name="f27" fmla="*/ 167154 f21 1"/>
                <a:gd name="f28" fmla="*/ 167154 f22 1"/>
                <a:gd name="f29" fmla="*/ 0 f21 1"/>
                <a:gd name="f30" fmla="*/ 1838648 f22 1"/>
                <a:gd name="f31" fmla="*/ 2005802 f22 1"/>
                <a:gd name="f32" fmla="*/ 835747 f21 1"/>
                <a:gd name="f33" fmla="*/ 1002901 f21 1"/>
                <a:gd name="f34" fmla="+- f23 0 f1"/>
                <a:gd name="f35" fmla="*/ f26 1 2005802"/>
                <a:gd name="f36" fmla="*/ f27 1 1002901"/>
                <a:gd name="f37" fmla="*/ f28 1 2005802"/>
                <a:gd name="f38" fmla="*/ f29 1 1002901"/>
                <a:gd name="f39" fmla="*/ f30 1 2005802"/>
                <a:gd name="f40" fmla="*/ f31 1 2005802"/>
                <a:gd name="f41" fmla="*/ f32 1 1002901"/>
                <a:gd name="f42" fmla="*/ f33 1 1002901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2005802" h="100290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1" cap="flat">
              <a:solidFill>
                <a:srgbClr val="FADFAB"/>
              </a:solidFill>
              <a:prstDash val="solid"/>
              <a:miter/>
            </a:ln>
          </p:spPr>
          <p:txBody>
            <a:bodyPr vert="horz" wrap="square" lIns="117536" tIns="117536" rIns="117536" bIns="117536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RE-USING</a:t>
              </a:r>
              <a:b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800" b="1" i="0" u="none" strike="noStrike" kern="1200" cap="none" spc="0" baseline="0" dirty="0"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</a:p>
          </p:txBody>
        </p:sp>
      </p:grpSp>
      <p:sp>
        <p:nvSpPr>
          <p:cNvPr id="30" name="Titel 1">
            <a:extLst>
              <a:ext uri="{FF2B5EF4-FFF2-40B4-BE49-F238E27FC236}">
                <a16:creationId xmlns:a16="http://schemas.microsoft.com/office/drawing/2014/main" id="{8D5BD3AE-A7E4-C24E-80EE-2736E20F21A6}"/>
              </a:ext>
            </a:extLst>
          </p:cNvPr>
          <p:cNvSpPr txBox="1">
            <a:spLocks/>
          </p:cNvSpPr>
          <p:nvPr/>
        </p:nvSpPr>
        <p:spPr>
          <a:xfrm>
            <a:off x="421666" y="21997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Budgeting for Research Data Management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9097C72-B33B-074F-8D9B-F42F57AC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488A316-000F-8A4C-B653-C2B727829D77}"/>
              </a:ext>
            </a:extLst>
          </p:cNvPr>
          <p:cNvSpPr txBox="1"/>
          <p:nvPr/>
        </p:nvSpPr>
        <p:spPr>
          <a:xfrm rot="19576290">
            <a:off x="9177550" y="3154089"/>
            <a:ext cx="237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Active </a:t>
            </a:r>
          </a:p>
          <a:p>
            <a:pPr algn="ctr"/>
            <a:r>
              <a:rPr lang="en-GB" sz="2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research data management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40858F7D-2E39-AF4B-9205-2A0B3A2B0B72}"/>
              </a:ext>
            </a:extLst>
          </p:cNvPr>
          <p:cNvSpPr txBox="1"/>
          <p:nvPr/>
        </p:nvSpPr>
        <p:spPr>
          <a:xfrm>
            <a:off x="4333733" y="3491727"/>
            <a:ext cx="369267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u="none" strike="noStrike" kern="1200" cap="none" spc="0" baseline="0" dirty="0">
                <a:solidFill>
                  <a:srgbClr val="000000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Research DATA Lifecycle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082F2E-E1EB-BA45-A6A4-C85B4C0D17F0}"/>
              </a:ext>
            </a:extLst>
          </p:cNvPr>
          <p:cNvSpPr txBox="1"/>
          <p:nvPr/>
        </p:nvSpPr>
        <p:spPr>
          <a:xfrm rot="19576290">
            <a:off x="640538" y="3154088"/>
            <a:ext cx="237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Passive </a:t>
            </a:r>
          </a:p>
          <a:p>
            <a:pPr algn="ctr"/>
            <a:r>
              <a:rPr lang="en-GB" sz="2400" b="1" dirty="0">
                <a:solidFill>
                  <a:schemeClr val="accent4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29877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345BFF8-C53B-9F4A-8E4C-AD2913A719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518053">
            <a:off x="2406315" y="3160526"/>
            <a:ext cx="7112449" cy="2860714"/>
          </a:xfrm>
          <a:ln w="9528">
            <a:noFill/>
            <a:prstDash val="solid"/>
          </a:ln>
        </p:spPr>
        <p:txBody>
          <a:bodyPr anchorCtr="0">
            <a:normAutofit/>
          </a:bodyPr>
          <a:lstStyle/>
          <a:p>
            <a:pPr marL="179386" lvl="0" algn="l">
              <a:lnSpc>
                <a:spcPct val="150000"/>
              </a:lnSpc>
            </a:pPr>
            <a:r>
              <a:rPr lang="en-US" sz="4400" i="1" dirty="0">
                <a:latin typeface="Helvetica Neue Medium" pitchFamily="2"/>
                <a:ea typeface="Helvetica Neue Medium" pitchFamily="2"/>
                <a:cs typeface="Helvetica Neue Medium" pitchFamily="2"/>
              </a:rPr>
              <a:t> </a:t>
            </a:r>
            <a:r>
              <a:rPr lang="en-US" sz="43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 5% of research funds</a:t>
            </a:r>
            <a:br>
              <a:rPr lang="en-US" sz="43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43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ensuring data are reusable</a:t>
            </a:r>
            <a:endParaRPr lang="en-GB" sz="4800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C473D4E-C5B3-5244-AB34-790C858A6A61}"/>
              </a:ext>
            </a:extLst>
          </p:cNvPr>
          <p:cNvSpPr/>
          <p:nvPr/>
        </p:nvSpPr>
        <p:spPr>
          <a:xfrm>
            <a:off x="838200" y="6356350"/>
            <a:ext cx="6096003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https://www.nature.com/articles/d41586-020-00505-7</a:t>
            </a:r>
            <a:endParaRPr lang="en-GB" sz="800" i="0" u="none" strike="noStrike" kern="1200" cap="none" spc="0" baseline="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Calibri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42CD54-1AFF-2B44-81D0-4F71450139F5}"/>
              </a:ext>
            </a:extLst>
          </p:cNvPr>
          <p:cNvSpPr/>
          <p:nvPr/>
        </p:nvSpPr>
        <p:spPr>
          <a:xfrm>
            <a:off x="666753" y="1554287"/>
            <a:ext cx="2417328" cy="6697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179386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u="none" strike="noStrike" kern="1200" cap="none" spc="0" baseline="0" dirty="0">
                <a:solidFill>
                  <a:srgbClr val="000000"/>
                </a:solidFill>
                <a:uFillTx/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Rule of Thumb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C3D4A-64E8-E449-A195-4AA2D11B7EE4}"/>
              </a:ext>
            </a:extLst>
          </p:cNvPr>
          <p:cNvSpPr/>
          <p:nvPr/>
        </p:nvSpPr>
        <p:spPr>
          <a:xfrm rot="424213">
            <a:off x="2737887" y="2532211"/>
            <a:ext cx="492440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1" u="none" strike="noStrike" kern="1200" cap="none" spc="0" baseline="0" dirty="0">
                <a:solidFill>
                  <a:schemeClr val="accent4"/>
                </a:solidFill>
                <a:uFillTx/>
                <a:latin typeface="Helvetica Neue Medium" pitchFamily="2"/>
                <a:ea typeface="Helvetica Neue Medium" pitchFamily="2"/>
                <a:cs typeface="Helvetica Neue Medium" pitchFamily="2"/>
              </a:rPr>
              <a:t>“</a:t>
            </a:r>
            <a:endParaRPr lang="en-GB" sz="5400" b="0" i="0" u="none" strike="noStrike" kern="1200" cap="none" spc="0" baseline="0" dirty="0">
              <a:solidFill>
                <a:schemeClr val="accent4"/>
              </a:solidFill>
              <a:uFillTx/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96468F-B863-7C40-ABE5-A9397FAC0E44}"/>
              </a:ext>
            </a:extLst>
          </p:cNvPr>
          <p:cNvSpPr/>
          <p:nvPr/>
        </p:nvSpPr>
        <p:spPr>
          <a:xfrm rot="461735">
            <a:off x="9408072" y="4648256"/>
            <a:ext cx="492440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1" u="none" strike="noStrike" kern="1200" cap="none" spc="0" baseline="0" dirty="0">
                <a:solidFill>
                  <a:schemeClr val="accent4"/>
                </a:solidFill>
                <a:uFillTx/>
                <a:latin typeface="Helvetica Neue Medium" pitchFamily="2"/>
                <a:ea typeface="Helvetica Neue Medium" pitchFamily="2"/>
                <a:cs typeface="Helvetica Neue Medium" pitchFamily="2"/>
              </a:rPr>
              <a:t>”</a:t>
            </a:r>
            <a:endParaRPr lang="en-GB" sz="5400" b="0" i="0" u="none" strike="noStrike" kern="1200" cap="none" spc="0" baseline="0" dirty="0">
              <a:solidFill>
                <a:schemeClr val="accent4"/>
              </a:solidFill>
              <a:uFillTx/>
              <a:latin typeface="Calibri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39EA96B6-804A-F545-BB68-4600A39B9165}"/>
              </a:ext>
            </a:extLst>
          </p:cNvPr>
          <p:cNvSpPr txBox="1"/>
          <p:nvPr/>
        </p:nvSpPr>
        <p:spPr>
          <a:xfrm rot="2045116">
            <a:off x="8775778" y="2127739"/>
            <a:ext cx="2101757" cy="31547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9900" b="0" i="0" u="none" strike="noStrike" kern="1200" cap="none" spc="0" baseline="0" dirty="0">
                <a:solidFill>
                  <a:schemeClr val="accent4"/>
                </a:solidFill>
                <a:uFillTx/>
                <a:latin typeface="Wingdings" pitchFamily="2"/>
              </a:rPr>
              <a:t></a:t>
            </a:r>
            <a:endParaRPr lang="en-US" sz="19900" b="0" i="0" u="none" strike="noStrike" kern="1200" cap="none" spc="0" baseline="0" dirty="0">
              <a:solidFill>
                <a:schemeClr val="accent4"/>
              </a:solidFill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8B4787-63D9-1949-9252-115F776C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91B7A47-FF44-9248-A168-41F3B7328C7E}"/>
              </a:ext>
            </a:extLst>
          </p:cNvPr>
          <p:cNvSpPr txBox="1">
            <a:spLocks/>
          </p:cNvSpPr>
          <p:nvPr/>
        </p:nvSpPr>
        <p:spPr>
          <a:xfrm>
            <a:off x="421666" y="21997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Budgeting for Research Data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6FED3-7E19-3A40-8041-E92ED44CAE48}"/>
              </a:ext>
            </a:extLst>
          </p:cNvPr>
          <p:cNvSpPr/>
          <p:nvPr/>
        </p:nvSpPr>
        <p:spPr>
          <a:xfrm>
            <a:off x="9152092" y="5600403"/>
            <a:ext cx="2172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Prof. Dr. Barend Mons, 2020</a:t>
            </a:r>
          </a:p>
          <a:p>
            <a:r>
              <a:rPr lang="en-GB" sz="1400" dirty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Co-Lead GO FAIR Initiative </a:t>
            </a:r>
          </a:p>
        </p:txBody>
      </p:sp>
    </p:spTree>
    <p:extLst>
      <p:ext uri="{BB962C8B-B14F-4D97-AF65-F5344CB8AC3E}">
        <p14:creationId xmlns:p14="http://schemas.microsoft.com/office/powerpoint/2010/main" val="35974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0.05996 L 0.01979 0.02453 C 0.02383 0.04352 0.03008 0.05393 0.03659 0.05393 C 0.04388 0.05393 0.04987 0.04352 0.05391 0.02453 L 0.07383 -0.0599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72E18C2-40F5-CF40-B4B0-452EA714F6D9}"/>
              </a:ext>
            </a:extLst>
          </p:cNvPr>
          <p:cNvSpPr/>
          <p:nvPr/>
        </p:nvSpPr>
        <p:spPr>
          <a:xfrm>
            <a:off x="1608886" y="1358149"/>
            <a:ext cx="4305781" cy="2426451"/>
          </a:xfrm>
          <a:prstGeom prst="rect">
            <a:avLst/>
          </a:prstGeom>
          <a:noFill/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chemeClr val="accent4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ICT Costs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 Power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Space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Space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Software Licenses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Hardware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F5797A-BFDE-0846-BD91-27B71ACE721E}"/>
              </a:ext>
            </a:extLst>
          </p:cNvPr>
          <p:cNvSpPr/>
          <p:nvPr/>
        </p:nvSpPr>
        <p:spPr>
          <a:xfrm>
            <a:off x="6277337" y="1358149"/>
            <a:ext cx="4305781" cy="2426451"/>
          </a:xfrm>
          <a:prstGeom prst="rect">
            <a:avLst/>
          </a:prstGeom>
          <a:noFill/>
          <a:ln w="12701" cap="flat">
            <a:solidFill>
              <a:srgbClr val="FADFA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4D1548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Archiving and Open Access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Access Publication costs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Archiving per GB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and IPR for your data</a:t>
            </a:r>
          </a:p>
          <a:p>
            <a:pPr marL="515942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30192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5AB08DE-CDD4-F24E-BC7C-8E5B5AF3D0B1}"/>
              </a:ext>
            </a:extLst>
          </p:cNvPr>
          <p:cNvSpPr/>
          <p:nvPr/>
        </p:nvSpPr>
        <p:spPr>
          <a:xfrm>
            <a:off x="1608886" y="3980428"/>
            <a:ext cx="4305781" cy="2426451"/>
          </a:xfrm>
          <a:prstGeom prst="rect">
            <a:avLst/>
          </a:prstGeom>
          <a:noFill/>
          <a:ln w="12701" cap="flat">
            <a:solidFill>
              <a:srgbClr val="FADFA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4D1548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Data Management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and material reuse licenses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cleaning and preparation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Management Planning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66B8E83-F03A-1D43-A0DB-1E2A3EA044BF}"/>
              </a:ext>
            </a:extLst>
          </p:cNvPr>
          <p:cNvSpPr/>
          <p:nvPr/>
        </p:nvSpPr>
        <p:spPr>
          <a:xfrm>
            <a:off x="6277337" y="3980428"/>
            <a:ext cx="4305781" cy="2426451"/>
          </a:xfrm>
          <a:prstGeom prst="rect">
            <a:avLst/>
          </a:prstGeom>
          <a:noFill/>
          <a:ln w="12701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chemeClr val="accent4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Staff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Manager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Steward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Bioinformatician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/ Laboratory staff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25331-5C56-3644-B074-D75631F7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91735FA-ADA9-CB42-B450-EEB43276EA72}"/>
              </a:ext>
            </a:extLst>
          </p:cNvPr>
          <p:cNvSpPr txBox="1">
            <a:spLocks/>
          </p:cNvSpPr>
          <p:nvPr/>
        </p:nvSpPr>
        <p:spPr>
          <a:xfrm>
            <a:off x="421666" y="21997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Budgeting for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0588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22FF234-9BB5-F14F-808D-CF867FA33C90}"/>
              </a:ext>
            </a:extLst>
          </p:cNvPr>
          <p:cNvSpPr/>
          <p:nvPr/>
        </p:nvSpPr>
        <p:spPr>
          <a:xfrm>
            <a:off x="1608886" y="1358149"/>
            <a:ext cx="8974232" cy="2426451"/>
          </a:xfrm>
          <a:prstGeom prst="rect">
            <a:avLst/>
          </a:prstGeom>
          <a:noFill/>
          <a:ln w="12701" cap="flat">
            <a:solidFill>
              <a:srgbClr val="FADFA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none" strike="noStrike" kern="1200" cap="none" spc="0" baseline="0" dirty="0">
                <a:solidFill>
                  <a:srgbClr val="4D1548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Basics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yourself about institutional, community related, and national infrastructure and service portfolios </a:t>
            </a:r>
          </a:p>
          <a:p>
            <a:pPr marL="230191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costs for storage, back-up, and licenses</a:t>
            </a:r>
          </a:p>
          <a:p>
            <a:pPr marL="230191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1548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open access costs, and data archiving costs for at least publication related data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EEF833F-E45C-4E40-8AB7-3C704AFA8567}"/>
              </a:ext>
            </a:extLst>
          </p:cNvPr>
          <p:cNvSpPr/>
          <p:nvPr/>
        </p:nvSpPr>
        <p:spPr>
          <a:xfrm>
            <a:off x="1608886" y="3980428"/>
            <a:ext cx="8974232" cy="2426451"/>
          </a:xfrm>
          <a:prstGeom prst="rect">
            <a:avLst/>
          </a:prstGeom>
          <a:noFill/>
          <a:ln w="12701" cap="flat">
            <a:solidFill>
              <a:srgbClr val="4D1548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none" strike="noStrike" kern="1200" cap="none" spc="0" baseline="0" dirty="0">
                <a:solidFill>
                  <a:schemeClr val="accent4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 up 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staff according to project complexity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budget to store (all) data locally for 10 years (VSNU compliance) and budget to publish and archive most of the data in certified and standardised data archives</a:t>
            </a: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3" marR="0" lvl="0" indent="-26511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budget to create 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FAIR Data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1600" b="0" i="1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BF2BE-D0BB-2449-AF68-6B10CA604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09ADC2B-5F59-F745-926E-54ACD38E1A4C}"/>
              </a:ext>
            </a:extLst>
          </p:cNvPr>
          <p:cNvSpPr txBox="1">
            <a:spLocks/>
          </p:cNvSpPr>
          <p:nvPr/>
        </p:nvSpPr>
        <p:spPr>
          <a:xfrm>
            <a:off x="421666" y="21997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Budgeting for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4026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A637C92A-C942-324A-B735-FC51F2606344}"/>
              </a:ext>
            </a:extLst>
          </p:cNvPr>
          <p:cNvSpPr/>
          <p:nvPr/>
        </p:nvSpPr>
        <p:spPr>
          <a:xfrm>
            <a:off x="666753" y="6237607"/>
            <a:ext cx="675862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https://www.uu.nl/en/research/research-data-management/guides/costs-of-data-management</a:t>
            </a:r>
            <a:br>
              <a:rPr lang="en-US" sz="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</a:br>
            <a:r>
              <a:rPr lang="en-US" sz="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https://www.openaire.eu/how-to-comply-to-h2020-mandates-rdm-costs</a:t>
            </a:r>
            <a:br>
              <a:rPr lang="en-US" sz="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</a:br>
            <a:r>
              <a:rPr lang="en-US" sz="80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</a:rPr>
              <a:t>https://zingtree.com/host.php?style=buttons&amp;tree_id=511095771&amp;persist_names=Restart&amp;persist_node_ids=1&amp;start_node=1&amp;start_tree=511095771</a:t>
            </a:r>
            <a:endParaRPr lang="en-GB" sz="800" b="0" i="0" u="none" strike="noStrike" kern="1200" cap="none" spc="0" baseline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CB74824-35B8-FA41-93E6-325464418B7A}"/>
              </a:ext>
            </a:extLst>
          </p:cNvPr>
          <p:cNvSpPr/>
          <p:nvPr/>
        </p:nvSpPr>
        <p:spPr>
          <a:xfrm>
            <a:off x="739758" y="4983223"/>
            <a:ext cx="10712488" cy="711202"/>
          </a:xfrm>
          <a:prstGeom prst="rect">
            <a:avLst/>
          </a:prstGeom>
          <a:noFill/>
          <a:ln w="12701" cap="flat">
            <a:solidFill>
              <a:srgbClr val="FADFAB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online guidance with costing points from start to finish of a research project</a:t>
            </a:r>
          </a:p>
        </p:txBody>
      </p:sp>
      <p:grpSp>
        <p:nvGrpSpPr>
          <p:cNvPr id="6" name="Group 18">
            <a:extLst>
              <a:ext uri="{FF2B5EF4-FFF2-40B4-BE49-F238E27FC236}">
                <a16:creationId xmlns:a16="http://schemas.microsoft.com/office/drawing/2014/main" id="{0535CA8E-CB6A-FF47-B910-61D13CCBA373}"/>
              </a:ext>
            </a:extLst>
          </p:cNvPr>
          <p:cNvGrpSpPr/>
          <p:nvPr/>
        </p:nvGrpSpPr>
        <p:grpSpPr>
          <a:xfrm>
            <a:off x="739758" y="2294860"/>
            <a:ext cx="10712488" cy="2265270"/>
            <a:chOff x="739758" y="2294860"/>
            <a:chExt cx="10712488" cy="226527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ABD0252-4895-A040-A007-01169C7C8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758" y="2297859"/>
              <a:ext cx="4408523" cy="22622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AAF05BCD-0E5D-BD48-8528-87189F349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0719" y="2294860"/>
              <a:ext cx="3388400" cy="226227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114AAEB6-6B62-5144-BEB3-8042C6E5B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1565" y="2294860"/>
              <a:ext cx="2730681" cy="2263972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DE33EFD-3B24-CA47-BE3D-ADDA68574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65BF663-475B-454F-BBD7-304F9A2FEB1F}"/>
              </a:ext>
            </a:extLst>
          </p:cNvPr>
          <p:cNvSpPr txBox="1">
            <a:spLocks/>
          </p:cNvSpPr>
          <p:nvPr/>
        </p:nvSpPr>
        <p:spPr>
          <a:xfrm>
            <a:off x="421666" y="21997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Online RDM costing tools</a:t>
            </a:r>
          </a:p>
        </p:txBody>
      </p:sp>
    </p:spTree>
    <p:extLst>
      <p:ext uri="{BB962C8B-B14F-4D97-AF65-F5344CB8AC3E}">
        <p14:creationId xmlns:p14="http://schemas.microsoft.com/office/powerpoint/2010/main" val="698019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1">
            <a:extLst>
              <a:ext uri="{FF2B5EF4-FFF2-40B4-BE49-F238E27FC236}">
                <a16:creationId xmlns:a16="http://schemas.microsoft.com/office/drawing/2014/main" id="{F1BC70C2-6BAC-6146-A1CE-33F0FB960EE0}"/>
              </a:ext>
            </a:extLst>
          </p:cNvPr>
          <p:cNvSpPr/>
          <p:nvPr/>
        </p:nvSpPr>
        <p:spPr>
          <a:xfrm>
            <a:off x="666753" y="1300825"/>
            <a:ext cx="8905872" cy="7779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ADFAB"/>
          </a:solidFill>
          <a:ln w="12701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Research data life time </a:t>
            </a:r>
            <a:r>
              <a:rPr lang="en-GB" sz="2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exceed their original projects’ duration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AC3D0A7B-5F21-494F-8837-8853CA0EAADC}"/>
              </a:ext>
            </a:extLst>
          </p:cNvPr>
          <p:cNvSpPr/>
          <p:nvPr/>
        </p:nvSpPr>
        <p:spPr>
          <a:xfrm>
            <a:off x="4501774" y="2354854"/>
            <a:ext cx="7347048" cy="77791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4D1548"/>
          </a:solidFill>
          <a:ln w="12701" cap="flat">
            <a:solidFill>
              <a:srgbClr val="4D1548"/>
            </a:solidFill>
            <a:prstDash val="solid"/>
            <a:miter/>
          </a:ln>
        </p:spPr>
        <p:txBody>
          <a:bodyPr vert="horz" wrap="square" lIns="90004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chemeClr val="bg1"/>
                </a:solidFill>
                <a:latin typeface="Verdana" pitchFamily="34"/>
                <a:ea typeface="Verdana" pitchFamily="34"/>
                <a:cs typeface="Verdana" pitchFamily="34"/>
              </a:rPr>
              <a:t>Budget at least 5% for RDM costs</a:t>
            </a:r>
          </a:p>
        </p:txBody>
      </p:sp>
      <p:sp>
        <p:nvSpPr>
          <p:cNvPr id="6" name="Pentagon 6">
            <a:extLst>
              <a:ext uri="{FF2B5EF4-FFF2-40B4-BE49-F238E27FC236}">
                <a16:creationId xmlns:a16="http://schemas.microsoft.com/office/drawing/2014/main" id="{84BC6B16-1BBB-6A4C-9F60-7D341C91792F}"/>
              </a:ext>
            </a:extLst>
          </p:cNvPr>
          <p:cNvSpPr/>
          <p:nvPr/>
        </p:nvSpPr>
        <p:spPr>
          <a:xfrm>
            <a:off x="666743" y="3408892"/>
            <a:ext cx="6705608" cy="7779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ADFAB"/>
          </a:solidFill>
          <a:ln w="12701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Inform yourself about institutional services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8FC4CE22-9BC8-164B-AD28-1B452362BDC1}"/>
              </a:ext>
            </a:extLst>
          </p:cNvPr>
          <p:cNvSpPr/>
          <p:nvPr/>
        </p:nvSpPr>
        <p:spPr>
          <a:xfrm>
            <a:off x="2281738" y="4462930"/>
            <a:ext cx="9567083" cy="7779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4D1548"/>
          </a:solidFill>
          <a:ln w="12701" cap="flat">
            <a:solidFill>
              <a:srgbClr val="4D154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Rather budget RDM costs early on – ideally in the proposal stage</a:t>
            </a:r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F1EB72F0-F267-5B4C-AB30-76636E670D1D}"/>
              </a:ext>
            </a:extLst>
          </p:cNvPr>
          <p:cNvSpPr/>
          <p:nvPr/>
        </p:nvSpPr>
        <p:spPr>
          <a:xfrm>
            <a:off x="666741" y="5491804"/>
            <a:ext cx="7419983" cy="7779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ADFAB"/>
          </a:solidFill>
          <a:ln w="12701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Scale up resources according to project needs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4AFD3-FA18-FE45-9AAE-4DD0A28A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2" y="6286420"/>
            <a:ext cx="369518" cy="34007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6B4EC369-F306-CF4F-88E9-91447F591689}"/>
              </a:ext>
            </a:extLst>
          </p:cNvPr>
          <p:cNvSpPr txBox="1">
            <a:spLocks/>
          </p:cNvSpPr>
          <p:nvPr/>
        </p:nvSpPr>
        <p:spPr>
          <a:xfrm>
            <a:off x="421666" y="21997"/>
            <a:ext cx="11525250" cy="1158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4D1548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RDM Budgeting Summary</a:t>
            </a:r>
          </a:p>
        </p:txBody>
      </p:sp>
    </p:spTree>
    <p:extLst>
      <p:ext uri="{BB962C8B-B14F-4D97-AF65-F5344CB8AC3E}">
        <p14:creationId xmlns:p14="http://schemas.microsoft.com/office/powerpoint/2010/main" val="163387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</TotalTime>
  <Words>567</Words>
  <Application>Microsoft Macintosh PowerPoint</Application>
  <PresentationFormat>Widescreen</PresentationFormat>
  <Paragraphs>117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Helvetica Neue Medium</vt:lpstr>
      <vt:lpstr>Open Sans</vt:lpstr>
      <vt:lpstr>Open Sans Condensed</vt:lpstr>
      <vt:lpstr>Open Sans Condensed Light</vt:lpstr>
      <vt:lpstr>Open Sans Extrabold</vt:lpstr>
      <vt:lpstr>Open Sans Light</vt:lpstr>
      <vt:lpstr>Verdana</vt:lpstr>
      <vt:lpstr>Wingdings</vt:lpstr>
      <vt:lpstr>Office Theme</vt:lpstr>
      <vt:lpstr>PowerPoint Presentation</vt:lpstr>
      <vt:lpstr>Research Data Management Knowledge Clip RDM Budgeting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K. Böhmer</dc:creator>
  <cp:lastModifiedBy>Jasmin K. Böhmer</cp:lastModifiedBy>
  <cp:revision>534</cp:revision>
  <cp:lastPrinted>2019-10-02T14:06:23Z</cp:lastPrinted>
  <dcterms:created xsi:type="dcterms:W3CDTF">2019-01-03T12:15:03Z</dcterms:created>
  <dcterms:modified xsi:type="dcterms:W3CDTF">2020-06-17T12:03:25Z</dcterms:modified>
</cp:coreProperties>
</file>