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3" r:id="rId4"/>
    <p:sldId id="259" r:id="rId5"/>
    <p:sldId id="261" r:id="rId6"/>
    <p:sldId id="262" r:id="rId7"/>
    <p:sldId id="260" r:id="rId8"/>
    <p:sldId id="257" r:id="rId9"/>
    <p:sldId id="266" r:id="rId10"/>
    <p:sldId id="267" r:id="rId11"/>
    <p:sldId id="268" r:id="rId12"/>
    <p:sldId id="269" r:id="rId13"/>
    <p:sldId id="270" r:id="rId14"/>
    <p:sldId id="271" r:id="rId15"/>
    <p:sldId id="265" r:id="rId16"/>
    <p:sldId id="264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65"/>
  </p:normalViewPr>
  <p:slideViewPr>
    <p:cSldViewPr snapToGrid="0" snapToObjects="1">
      <p:cViewPr varScale="1">
        <p:scale>
          <a:sx n="95" d="100"/>
          <a:sy n="95" d="100"/>
        </p:scale>
        <p:origin x="200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36B2-ADA3-224C-A99D-C008BF8BD3A6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3605-8E24-7346-8FBF-FE452BEE8DC4}" type="slidenum">
              <a:rPr lang="pt-BR" smtClean="0"/>
              <a:t>‹n.º›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19" y="188108"/>
            <a:ext cx="5767962" cy="579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36B2-ADA3-224C-A99D-C008BF8BD3A6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3605-8E24-7346-8FBF-FE452BEE8DC4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7498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36B2-ADA3-224C-A99D-C008BF8BD3A6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3605-8E24-7346-8FBF-FE452BEE8DC4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670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36B2-ADA3-224C-A99D-C008BF8BD3A6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3605-8E24-7346-8FBF-FE452BEE8DC4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232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36B2-ADA3-224C-A99D-C008BF8BD3A6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3605-8E24-7346-8FBF-FE452BEE8DC4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3706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36B2-ADA3-224C-A99D-C008BF8BD3A6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3605-8E24-7346-8FBF-FE452BEE8DC4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7343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36B2-ADA3-224C-A99D-C008BF8BD3A6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3605-8E24-7346-8FBF-FE452BEE8DC4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3294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36B2-ADA3-224C-A99D-C008BF8BD3A6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3605-8E24-7346-8FBF-FE452BEE8DC4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64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36B2-ADA3-224C-A99D-C008BF8BD3A6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3605-8E24-7346-8FBF-FE452BEE8DC4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61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36B2-ADA3-224C-A99D-C008BF8BD3A6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3605-8E24-7346-8FBF-FE452BEE8DC4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5906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36B2-ADA3-224C-A99D-C008BF8BD3A6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3605-8E24-7346-8FBF-FE452BEE8DC4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6463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536B2-ADA3-224C-A99D-C008BF8BD3A6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03605-8E24-7346-8FBF-FE452BEE8DC4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1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construção do programa de pós-graduação em Humanidades Digitais da UFRRJ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pt-BR" dirty="0" smtClean="0"/>
          </a:p>
          <a:p>
            <a:r>
              <a:rPr lang="pt-BR" dirty="0" smtClean="0"/>
              <a:t>Alexandre Fortes</a:t>
            </a:r>
          </a:p>
          <a:p>
            <a:endParaRPr lang="pt-BR" dirty="0"/>
          </a:p>
          <a:p>
            <a:r>
              <a:rPr lang="pt-BR" dirty="0" smtClean="0"/>
              <a:t>Seminário “Pensamento Social e o desafio das Metodologias Informacionais”</a:t>
            </a:r>
          </a:p>
          <a:p>
            <a:r>
              <a:rPr lang="pt-BR" dirty="0" smtClean="0"/>
              <a:t>Fiocruz, 26 de março de 2019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725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" y="645456"/>
            <a:ext cx="6034170" cy="588981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024" y="1189317"/>
            <a:ext cx="50165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Centro </a:t>
            </a:r>
            <a:r>
              <a:rPr lang="pt-BR" dirty="0"/>
              <a:t>de Inovação Tecnológica e Educação Inclusiva </a:t>
            </a:r>
            <a:r>
              <a:rPr lang="pt-BR" dirty="0" smtClean="0"/>
              <a:t>- CITEI</a:t>
            </a:r>
            <a:endParaRPr lang="pt-BR" dirty="0"/>
          </a:p>
        </p:txBody>
      </p:sp>
      <p:pic>
        <p:nvPicPr>
          <p:cNvPr id="1026" name="Picture 2" descr=" imagem pode conter: text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174" y="1664451"/>
            <a:ext cx="5055652" cy="186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433040" y="3718655"/>
            <a:ext cx="6066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Avaliação do </a:t>
            </a:r>
            <a:r>
              <a:rPr lang="pt-BR" dirty="0"/>
              <a:t>protocolo da Unicef sobre livros didáticos digitais </a:t>
            </a:r>
          </a:p>
        </p:txBody>
      </p:sp>
      <p:pic>
        <p:nvPicPr>
          <p:cNvPr id="1028" name="Picture 4" descr="http://www.faperj.br/img/repositorio/atividade_cap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266" y="4087986"/>
            <a:ext cx="3515119" cy="267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faperj.br/img/repositorio/atividade_laranja_credito_obee_r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835" y="4166957"/>
            <a:ext cx="3785465" cy="251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02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Mestrado em Humanidades Digitais (APCN 2018)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Corpo docente:</a:t>
            </a:r>
          </a:p>
          <a:p>
            <a:pPr lvl="1"/>
            <a:r>
              <a:rPr lang="pt-BR" dirty="0" smtClean="0"/>
              <a:t>07 professores de Ciência da Computação</a:t>
            </a:r>
          </a:p>
          <a:p>
            <a:pPr lvl="1"/>
            <a:r>
              <a:rPr lang="pt-BR" dirty="0" smtClean="0"/>
              <a:t>01 de Engenharia </a:t>
            </a:r>
          </a:p>
          <a:p>
            <a:pPr lvl="1"/>
            <a:r>
              <a:rPr lang="pt-BR" dirty="0" smtClean="0"/>
              <a:t>05 de Humanidades (História, Educação, Geografia, Direito)</a:t>
            </a:r>
          </a:p>
          <a:p>
            <a:r>
              <a:rPr lang="pt-BR" dirty="0" smtClean="0"/>
              <a:t>Área de Concentração: </a:t>
            </a:r>
            <a:r>
              <a:rPr lang="pt-BR" i="1" dirty="0"/>
              <a:t>Análise Qualitativa e Quantitativa de Dinâmicas </a:t>
            </a:r>
            <a:r>
              <a:rPr lang="pt-BR" i="1" dirty="0" smtClean="0"/>
              <a:t>Sociais</a:t>
            </a:r>
            <a:endParaRPr lang="pt-BR" dirty="0" smtClean="0"/>
          </a:p>
          <a:p>
            <a:r>
              <a:rPr lang="pt-BR" dirty="0" smtClean="0"/>
              <a:t>Linhas de Pesquisa:</a:t>
            </a:r>
          </a:p>
          <a:p>
            <a:pPr lvl="1"/>
            <a:r>
              <a:rPr lang="pt-BR" b="1" i="1" dirty="0"/>
              <a:t>Métodos Computacionais em Políticas Públicas</a:t>
            </a:r>
            <a:endParaRPr lang="pt-BR" dirty="0"/>
          </a:p>
          <a:p>
            <a:pPr lvl="1"/>
            <a:r>
              <a:rPr lang="pt-BR" b="1" i="1" dirty="0"/>
              <a:t>Mineração de Dados </a:t>
            </a:r>
            <a:r>
              <a:rPr lang="pt-BR" b="1" i="1" dirty="0" smtClean="0"/>
              <a:t>Digitais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853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Pré-Projetos da Primeira Turma (2019)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19518"/>
            <a:ext cx="10515600" cy="4948517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Aperfeiçoamento da geração e processamento de dados sobre mortalidade letal no Rio de Janeiro</a:t>
            </a:r>
          </a:p>
          <a:p>
            <a:r>
              <a:rPr lang="pt-BR" dirty="0" smtClean="0"/>
              <a:t>Inteligência artificial na gestão de semáforos</a:t>
            </a:r>
          </a:p>
          <a:p>
            <a:r>
              <a:rPr lang="pt-BR" dirty="0" smtClean="0"/>
              <a:t>Estudo comparativo sobre o impacto do movimento “</a:t>
            </a:r>
            <a:r>
              <a:rPr lang="pt-BR" i="1" dirty="0" err="1" smtClean="0"/>
              <a:t>Women</a:t>
            </a:r>
            <a:r>
              <a:rPr lang="pt-BR" i="1" dirty="0" smtClean="0"/>
              <a:t> in STEM</a:t>
            </a:r>
            <a:r>
              <a:rPr lang="pt-BR" dirty="0" smtClean="0"/>
              <a:t>” em âmbito internacional e no Brasil</a:t>
            </a:r>
          </a:p>
          <a:p>
            <a:r>
              <a:rPr lang="pt-BR" dirty="0" smtClean="0"/>
              <a:t>Desenvolvimento de plataforma para preservação e divulgação da atividade cultural da Baixada Fluminense</a:t>
            </a:r>
          </a:p>
          <a:p>
            <a:r>
              <a:rPr lang="pt-BR" dirty="0" smtClean="0"/>
              <a:t>Mineração de dados em documentos relativos à atividade jurídica</a:t>
            </a:r>
          </a:p>
          <a:p>
            <a:r>
              <a:rPr lang="pt-BR" dirty="0" smtClean="0"/>
              <a:t>Educação inclusiva (Instituto Benjamin Constant e SENAI)</a:t>
            </a:r>
          </a:p>
          <a:p>
            <a:r>
              <a:rPr lang="pt-BR" dirty="0" smtClean="0"/>
              <a:t>Repositórios digitais e gestão de acervos</a:t>
            </a:r>
          </a:p>
          <a:p>
            <a:r>
              <a:rPr lang="pt-BR" dirty="0" smtClean="0"/>
              <a:t>Desenvolvimento de aplicativo voltado à organização de movimentos sociais e consultas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07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Projetos de financiamento aprovados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Implantação do Sistema Integrado de Centros de Documentação Histórica da </a:t>
            </a:r>
            <a:r>
              <a:rPr lang="pt-BR" dirty="0" smtClean="0"/>
              <a:t>UFRRJ </a:t>
            </a:r>
            <a:r>
              <a:rPr lang="mr-IN" dirty="0" smtClean="0"/>
              <a:t>–</a:t>
            </a:r>
            <a:r>
              <a:rPr lang="pt-BR" dirty="0" smtClean="0"/>
              <a:t> CT-INFRA </a:t>
            </a:r>
            <a:r>
              <a:rPr lang="mr-IN" dirty="0" smtClean="0"/>
              <a:t>–</a:t>
            </a:r>
            <a:r>
              <a:rPr lang="pt-BR" dirty="0" smtClean="0"/>
              <a:t> FINEP (Alexandre Fortes)</a:t>
            </a:r>
          </a:p>
          <a:p>
            <a:r>
              <a:rPr lang="pt-BR" dirty="0"/>
              <a:t>Implantação de Sistema Analítico Integrado de Centros de Documentação Histórica da </a:t>
            </a:r>
            <a:r>
              <a:rPr lang="pt-BR" dirty="0" smtClean="0"/>
              <a:t>UFRRJ </a:t>
            </a:r>
            <a:r>
              <a:rPr lang="mr-IN" dirty="0" smtClean="0"/>
              <a:t>–</a:t>
            </a:r>
            <a:r>
              <a:rPr lang="pt-BR" dirty="0" smtClean="0"/>
              <a:t>Sediadas </a:t>
            </a:r>
            <a:r>
              <a:rPr lang="mr-IN" dirty="0" smtClean="0"/>
              <a:t>–</a:t>
            </a:r>
            <a:r>
              <a:rPr lang="pt-BR" dirty="0" smtClean="0"/>
              <a:t> FAPERJ (Álvaro Pereira do Nascimento)</a:t>
            </a:r>
          </a:p>
          <a:p>
            <a:r>
              <a:rPr lang="pt-BR" dirty="0"/>
              <a:t>Problemas de Classificação e Programação </a:t>
            </a:r>
            <a:r>
              <a:rPr lang="pt-BR" dirty="0" smtClean="0"/>
              <a:t>Inteira </a:t>
            </a:r>
            <a:r>
              <a:rPr lang="mr-IN" dirty="0" smtClean="0"/>
              <a:t>–</a:t>
            </a:r>
            <a:r>
              <a:rPr lang="pt-BR" dirty="0" smtClean="0"/>
              <a:t> CNPq </a:t>
            </a:r>
            <a:r>
              <a:rPr lang="mr-IN" dirty="0" smtClean="0"/>
              <a:t>–</a:t>
            </a:r>
            <a:r>
              <a:rPr lang="pt-BR" dirty="0" smtClean="0"/>
              <a:t> Universal (Ricardo Corrêa)</a:t>
            </a:r>
          </a:p>
          <a:p>
            <a:r>
              <a:rPr lang="pt-BR" dirty="0" smtClean="0"/>
              <a:t>Projetos </a:t>
            </a:r>
            <a:r>
              <a:rPr lang="pt-BR" dirty="0"/>
              <a:t>de pesquisa na área de múltipla </a:t>
            </a:r>
            <a:r>
              <a:rPr lang="pt-BR" dirty="0" smtClean="0"/>
              <a:t>deficiência </a:t>
            </a:r>
            <a:r>
              <a:rPr lang="mr-IN" dirty="0" smtClean="0"/>
              <a:t>–</a:t>
            </a:r>
            <a:r>
              <a:rPr lang="pt-BR" dirty="0" smtClean="0"/>
              <a:t> CNPq - FAPERJ</a:t>
            </a:r>
            <a:r>
              <a:rPr lang="pt-BR" dirty="0"/>
              <a:t> </a:t>
            </a:r>
            <a:r>
              <a:rPr lang="pt-BR" dirty="0" smtClean="0"/>
              <a:t> (Márcia </a:t>
            </a:r>
            <a:r>
              <a:rPr lang="pt-BR" dirty="0" err="1" smtClean="0"/>
              <a:t>Pletsch</a:t>
            </a:r>
            <a:r>
              <a:rPr lang="pt-BR" dirty="0" smtClean="0"/>
              <a:t>)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0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Políticas Institucionais em Construção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Gestão de Informação Científica (Parceria com demais instituições da Frente Rio, negociação de apoio da FAPERJ)</a:t>
            </a:r>
          </a:p>
          <a:p>
            <a:pPr lvl="1"/>
            <a:r>
              <a:rPr lang="pt-BR" dirty="0" smtClean="0"/>
              <a:t>Integração de repositórios e demais plataformas</a:t>
            </a:r>
          </a:p>
          <a:p>
            <a:r>
              <a:rPr lang="pt-BR" dirty="0" smtClean="0"/>
              <a:t>Fluxo institucional de projetos de pesquisa (Sistema Integrado de Gestão)</a:t>
            </a:r>
          </a:p>
          <a:p>
            <a:r>
              <a:rPr lang="pt-BR" dirty="0" smtClean="0"/>
              <a:t>Acompanhamento de egressos</a:t>
            </a:r>
          </a:p>
          <a:p>
            <a:pPr lvl="1"/>
            <a:r>
              <a:rPr lang="pt-BR" dirty="0" smtClean="0"/>
              <a:t>Parceria com a Duke </a:t>
            </a:r>
            <a:r>
              <a:rPr lang="pt-BR" dirty="0" err="1" smtClean="0"/>
              <a:t>University</a:t>
            </a:r>
            <a:endParaRPr lang="pt-BR" dirty="0" smtClean="0"/>
          </a:p>
          <a:p>
            <a:r>
              <a:rPr lang="pt-BR" dirty="0" smtClean="0"/>
              <a:t>Acervos e Coleções</a:t>
            </a:r>
          </a:p>
          <a:p>
            <a:pPr lvl="1"/>
            <a:r>
              <a:rPr lang="pt-BR" dirty="0" smtClean="0"/>
              <a:t>Bibliográficas, documentais, coleções científicas, etc.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826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639"/>
            <a:ext cx="12259768" cy="598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5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UFRRJ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1910: Escola Nacional de </a:t>
            </a:r>
            <a:r>
              <a:rPr lang="en-US" dirty="0" err="1" smtClean="0"/>
              <a:t>Agronomia</a:t>
            </a:r>
            <a:r>
              <a:rPr lang="en-US" dirty="0" smtClean="0"/>
              <a:t> e </a:t>
            </a:r>
            <a:r>
              <a:rPr lang="en-US" dirty="0" err="1" smtClean="0"/>
              <a:t>Medicina</a:t>
            </a:r>
            <a:r>
              <a:rPr lang="en-US" dirty="0" smtClean="0"/>
              <a:t> </a:t>
            </a:r>
            <a:r>
              <a:rPr lang="en-US" dirty="0" err="1" smtClean="0"/>
              <a:t>Veterinária</a:t>
            </a:r>
            <a:endParaRPr lang="en-US" dirty="0" smtClean="0"/>
          </a:p>
          <a:p>
            <a:r>
              <a:rPr lang="en-US" dirty="0" smtClean="0"/>
              <a:t>1944: </a:t>
            </a:r>
            <a:r>
              <a:rPr lang="en-US" dirty="0" err="1" smtClean="0"/>
              <a:t>Universidade</a:t>
            </a:r>
            <a:r>
              <a:rPr lang="en-US" dirty="0" smtClean="0"/>
              <a:t> Rural (</a:t>
            </a:r>
            <a:r>
              <a:rPr lang="en-US" dirty="0" err="1" smtClean="0"/>
              <a:t>Ministério</a:t>
            </a:r>
            <a:r>
              <a:rPr lang="en-US" dirty="0" smtClean="0"/>
              <a:t> da </a:t>
            </a:r>
            <a:r>
              <a:rPr lang="en-US" dirty="0" err="1" smtClean="0"/>
              <a:t>Agricultura</a:t>
            </a:r>
            <a:r>
              <a:rPr lang="en-US" dirty="0" smtClean="0"/>
              <a:t>)</a:t>
            </a:r>
          </a:p>
          <a:p>
            <a:r>
              <a:rPr lang="en-US" dirty="0" smtClean="0"/>
              <a:t>1964: </a:t>
            </a:r>
            <a:r>
              <a:rPr lang="en-US" dirty="0" err="1" smtClean="0"/>
              <a:t>Universidade</a:t>
            </a:r>
            <a:r>
              <a:rPr lang="en-US" dirty="0" smtClean="0"/>
              <a:t> Federal Rural do Rio de Janeiro (</a:t>
            </a:r>
            <a:r>
              <a:rPr lang="en-US" dirty="0" err="1" smtClean="0"/>
              <a:t>Ministério</a:t>
            </a:r>
            <a:r>
              <a:rPr lang="en-US" dirty="0" smtClean="0"/>
              <a:t> da </a:t>
            </a:r>
            <a:r>
              <a:rPr lang="en-US" dirty="0" err="1" smtClean="0"/>
              <a:t>Educação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Anos</a:t>
            </a:r>
            <a:r>
              <a:rPr lang="en-US" dirty="0" smtClean="0"/>
              <a:t> 1980 e 1990: </a:t>
            </a:r>
            <a:r>
              <a:rPr lang="en-US" dirty="0" err="1" smtClean="0"/>
              <a:t>Integração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Região</a:t>
            </a:r>
            <a:r>
              <a:rPr lang="en-US" dirty="0" smtClean="0"/>
              <a:t> </a:t>
            </a:r>
            <a:r>
              <a:rPr lang="en-US" dirty="0" err="1" smtClean="0"/>
              <a:t>Metropolitana</a:t>
            </a:r>
            <a:r>
              <a:rPr lang="en-US" dirty="0" smtClean="0"/>
              <a:t> do Rio de Janeiro</a:t>
            </a:r>
          </a:p>
          <a:p>
            <a:r>
              <a:rPr lang="en-US" dirty="0" smtClean="0"/>
              <a:t>2005 =&gt; 2010 </a:t>
            </a:r>
            <a:r>
              <a:rPr lang="en-US" dirty="0" err="1" smtClean="0"/>
              <a:t>Expansão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De 5.000 para 20.000 </a:t>
            </a:r>
            <a:r>
              <a:rPr lang="en-US" dirty="0" err="1" smtClean="0"/>
              <a:t>alunos</a:t>
            </a:r>
            <a:endParaRPr lang="en-US" dirty="0" smtClean="0"/>
          </a:p>
          <a:p>
            <a:pPr lvl="1"/>
            <a:r>
              <a:rPr lang="en-US" dirty="0" smtClean="0"/>
              <a:t>De 34 para 57 </a:t>
            </a:r>
            <a:r>
              <a:rPr lang="en-US" dirty="0" err="1" smtClean="0"/>
              <a:t>cursos</a:t>
            </a:r>
            <a:r>
              <a:rPr lang="en-US" dirty="0" smtClean="0"/>
              <a:t> de </a:t>
            </a:r>
            <a:r>
              <a:rPr lang="en-US" dirty="0" err="1" smtClean="0"/>
              <a:t>graduação</a:t>
            </a:r>
            <a:endParaRPr lang="en-US" dirty="0" smtClean="0"/>
          </a:p>
          <a:p>
            <a:pPr lvl="1"/>
            <a:r>
              <a:rPr lang="en-US" dirty="0" smtClean="0"/>
              <a:t>De 10 para 30 </a:t>
            </a:r>
            <a:r>
              <a:rPr lang="en-US" dirty="0" err="1" smtClean="0"/>
              <a:t>programas</a:t>
            </a:r>
            <a:r>
              <a:rPr lang="en-US" dirty="0" smtClean="0"/>
              <a:t> de </a:t>
            </a:r>
            <a:r>
              <a:rPr lang="en-US" dirty="0" err="1" smtClean="0"/>
              <a:t>Pós-Graduação</a:t>
            </a:r>
            <a:endParaRPr lang="en-US" dirty="0" smtClean="0"/>
          </a:p>
          <a:p>
            <a:pPr lvl="1"/>
            <a:r>
              <a:rPr lang="en-US" dirty="0" err="1" smtClean="0"/>
              <a:t>Câmpus</a:t>
            </a:r>
            <a:r>
              <a:rPr lang="en-US" dirty="0" smtClean="0"/>
              <a:t> de Nova Iguaçu e </a:t>
            </a:r>
            <a:r>
              <a:rPr lang="en-US" dirty="0" err="1" smtClean="0"/>
              <a:t>Três</a:t>
            </a:r>
            <a:r>
              <a:rPr lang="en-US" dirty="0" smtClean="0"/>
              <a:t> Rios</a:t>
            </a:r>
          </a:p>
        </p:txBody>
      </p:sp>
    </p:spTree>
    <p:extLst>
      <p:ext uri="{BB962C8B-B14F-4D97-AF65-F5344CB8AC3E}">
        <p14:creationId xmlns:p14="http://schemas.microsoft.com/office/powerpoint/2010/main" val="151088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4362" y="179095"/>
            <a:ext cx="9115723" cy="86409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Origens do </a:t>
            </a:r>
            <a:r>
              <a:rPr lang="pt-BR" dirty="0" smtClean="0"/>
              <a:t>Instituto Multidisciplinar </a:t>
            </a:r>
            <a:r>
              <a:rPr lang="mr-IN" dirty="0" smtClean="0"/>
              <a:t>–</a:t>
            </a:r>
            <a:r>
              <a:rPr lang="pt-BR" dirty="0" smtClean="0"/>
              <a:t>UFRRJ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04362" y="1150766"/>
            <a:ext cx="9802905" cy="5586209"/>
          </a:xfrm>
        </p:spPr>
        <p:txBody>
          <a:bodyPr>
            <a:normAutofit/>
          </a:bodyPr>
          <a:lstStyle/>
          <a:p>
            <a:r>
              <a:rPr lang="pt-BR" dirty="0" smtClean="0"/>
              <a:t>2003 – Movimento pela Universidade Pública na Baixada</a:t>
            </a:r>
          </a:p>
          <a:p>
            <a:r>
              <a:rPr lang="pt-BR" dirty="0" smtClean="0"/>
              <a:t>2004-2005</a:t>
            </a:r>
          </a:p>
          <a:p>
            <a:pPr lvl="1"/>
            <a:r>
              <a:rPr lang="pt-BR" dirty="0" smtClean="0"/>
              <a:t>Consórcio liderado por Inês Patrício (UFF</a:t>
            </a:r>
            <a:r>
              <a:rPr lang="pt-BR" dirty="0" smtClean="0"/>
              <a:t>): Escola de Governo</a:t>
            </a:r>
            <a:endParaRPr lang="pt-BR" dirty="0" smtClean="0"/>
          </a:p>
          <a:p>
            <a:pPr lvl="1"/>
            <a:r>
              <a:rPr lang="pt-BR" dirty="0" smtClean="0"/>
              <a:t>UFRRJ: </a:t>
            </a:r>
            <a:r>
              <a:rPr lang="pt-BR" dirty="0" smtClean="0"/>
              <a:t>Graduação em Administração </a:t>
            </a:r>
            <a:r>
              <a:rPr lang="pt-BR" dirty="0" smtClean="0"/>
              <a:t>e Economia</a:t>
            </a:r>
          </a:p>
          <a:p>
            <a:r>
              <a:rPr lang="pt-BR" dirty="0" smtClean="0"/>
              <a:t>2006 – </a:t>
            </a:r>
            <a:r>
              <a:rPr lang="pt-BR" dirty="0" smtClean="0"/>
              <a:t> 2010 Programa </a:t>
            </a:r>
            <a:r>
              <a:rPr lang="pt-BR" dirty="0" smtClean="0"/>
              <a:t>de expansão das universidades federais</a:t>
            </a:r>
          </a:p>
          <a:p>
            <a:pPr lvl="1"/>
            <a:r>
              <a:rPr lang="pt-BR" dirty="0" smtClean="0"/>
              <a:t>Prefeitura cede Colégio Monteiro Lobato para instalação do IM</a:t>
            </a:r>
          </a:p>
          <a:p>
            <a:pPr lvl="1"/>
            <a:r>
              <a:rPr lang="pt-BR" dirty="0" smtClean="0"/>
              <a:t>17 de </a:t>
            </a:r>
            <a:r>
              <a:rPr lang="pt-BR" dirty="0" smtClean="0"/>
              <a:t>Abril de 2006: </a:t>
            </a:r>
            <a:r>
              <a:rPr lang="pt-BR" dirty="0" smtClean="0"/>
              <a:t>6 cursos, 300 alunos, 20 docentes, 6 técnicos</a:t>
            </a:r>
          </a:p>
          <a:p>
            <a:pPr lvl="1"/>
            <a:r>
              <a:rPr lang="pt-BR" dirty="0" smtClean="0"/>
              <a:t>Início </a:t>
            </a:r>
            <a:r>
              <a:rPr lang="pt-BR" dirty="0" smtClean="0"/>
              <a:t>das obras do campus</a:t>
            </a:r>
          </a:p>
          <a:p>
            <a:pPr lvl="1"/>
            <a:r>
              <a:rPr lang="pt-BR" dirty="0" smtClean="0"/>
              <a:t>REUNI: Criados 4 novos </a:t>
            </a:r>
            <a:r>
              <a:rPr lang="pt-BR" dirty="0" smtClean="0"/>
              <a:t>cursos =&gt; </a:t>
            </a:r>
            <a:r>
              <a:rPr lang="pt-BR" b="1" u="sng" dirty="0" smtClean="0"/>
              <a:t>Ciência da Computação</a:t>
            </a:r>
            <a:endParaRPr lang="pt-BR" b="1" u="sng" dirty="0" smtClean="0"/>
          </a:p>
          <a:p>
            <a:pPr lvl="1"/>
            <a:r>
              <a:rPr lang="pt-BR" dirty="0" smtClean="0"/>
              <a:t>Alugado prédio na Rua Capitão </a:t>
            </a:r>
            <a:r>
              <a:rPr lang="pt-BR" dirty="0" smtClean="0"/>
              <a:t>Chaves</a:t>
            </a:r>
            <a:endParaRPr lang="pt-BR" dirty="0" smtClean="0"/>
          </a:p>
          <a:p>
            <a:pPr lvl="1"/>
            <a:r>
              <a:rPr lang="pt-BR" dirty="0" smtClean="0"/>
              <a:t>Alugadas Salas no Colégio Leopoldo</a:t>
            </a:r>
          </a:p>
          <a:p>
            <a:r>
              <a:rPr lang="pt-BR" dirty="0" smtClean="0"/>
              <a:t>2010</a:t>
            </a:r>
          </a:p>
          <a:p>
            <a:pPr lvl="1"/>
            <a:r>
              <a:rPr lang="pt-BR" dirty="0" smtClean="0"/>
              <a:t>Inaugurado o Campus Nova Iguaçu da UFRRJ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87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70">
        <p:blinds dir="vert"/>
      </p:transition>
    </mc:Choice>
    <mc:Fallback xmlns="">
      <p:transition spd="slow" advTm="1207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18" y="170903"/>
            <a:ext cx="3849414" cy="3019644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622" y="3384769"/>
            <a:ext cx="4344035" cy="3257550"/>
          </a:xfrm>
          <a:prstGeom prst="rect">
            <a:avLst/>
          </a:prstGeom>
        </p:spPr>
      </p:pic>
      <p:pic>
        <p:nvPicPr>
          <p:cNvPr id="7" name="Espaço Reservado para Conteúdo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621" y="262760"/>
            <a:ext cx="5309355" cy="637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5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242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6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620000" cy="778098"/>
          </a:xfrm>
        </p:spPr>
        <p:txBody>
          <a:bodyPr/>
          <a:lstStyle/>
          <a:p>
            <a:r>
              <a:rPr lang="pt-BR" dirty="0" smtClean="0"/>
              <a:t>Panorama atual do </a:t>
            </a:r>
            <a:r>
              <a:rPr lang="pt-BR" dirty="0"/>
              <a:t>IM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798" y="1196752"/>
            <a:ext cx="11026589" cy="5204048"/>
          </a:xfrm>
        </p:spPr>
        <p:txBody>
          <a:bodyPr>
            <a:normAutofit/>
          </a:bodyPr>
          <a:lstStyle/>
          <a:p>
            <a:r>
              <a:rPr lang="pt-BR" dirty="0" smtClean="0"/>
              <a:t>Dez </a:t>
            </a:r>
            <a:r>
              <a:rPr lang="pt-BR" dirty="0" smtClean="0"/>
              <a:t>cursos de Graduação </a:t>
            </a:r>
            <a:r>
              <a:rPr lang="pt-BR" dirty="0" smtClean="0"/>
              <a:t>presenciais:</a:t>
            </a:r>
          </a:p>
          <a:p>
            <a:pPr lvl="1"/>
            <a:r>
              <a:rPr lang="pt-BR" dirty="0" smtClean="0"/>
              <a:t>Pedagogia, Administração, Turismo, História, Economia, Matemática, Ciência da Computação, Direito, Letras, Geografia</a:t>
            </a:r>
          </a:p>
          <a:p>
            <a:r>
              <a:rPr lang="pt-BR" dirty="0" smtClean="0"/>
              <a:t>Um a distância </a:t>
            </a:r>
            <a:r>
              <a:rPr lang="pt-BR" dirty="0" smtClean="0"/>
              <a:t>via Consórcio CEDERJ (Turismo</a:t>
            </a:r>
            <a:r>
              <a:rPr lang="pt-BR" dirty="0" smtClean="0"/>
              <a:t>)</a:t>
            </a:r>
          </a:p>
          <a:p>
            <a:r>
              <a:rPr lang="pt-BR" dirty="0" smtClean="0"/>
              <a:t>3000 matrículas presenciais, 1000 a distância</a:t>
            </a:r>
          </a:p>
          <a:p>
            <a:r>
              <a:rPr lang="pt-BR" dirty="0" smtClean="0"/>
              <a:t>200 docentes DE, </a:t>
            </a:r>
            <a:r>
              <a:rPr lang="pt-BR" dirty="0" smtClean="0"/>
              <a:t>a grande maioria com doutorado</a:t>
            </a:r>
          </a:p>
          <a:p>
            <a:r>
              <a:rPr lang="pt-BR" dirty="0" smtClean="0"/>
              <a:t>80 servidores técnico-administrativos</a:t>
            </a:r>
          </a:p>
          <a:p>
            <a:r>
              <a:rPr lang="pt-BR" dirty="0" smtClean="0"/>
              <a:t>Amplo </a:t>
            </a:r>
            <a:r>
              <a:rPr lang="pt-BR" dirty="0" smtClean="0"/>
              <a:t>leque de atividades de extensão e programas (PETI-Conexões, PARFOR, PIBID, etc</a:t>
            </a:r>
            <a:r>
              <a:rPr lang="pt-BR" dirty="0" smtClean="0"/>
              <a:t>.)</a:t>
            </a:r>
          </a:p>
          <a:p>
            <a:r>
              <a:rPr lang="pt-BR" dirty="0" smtClean="0"/>
              <a:t>Maior </a:t>
            </a:r>
            <a:r>
              <a:rPr lang="pt-BR" dirty="0" err="1" smtClean="0"/>
              <a:t>câmpus</a:t>
            </a:r>
            <a:r>
              <a:rPr lang="pt-BR" dirty="0" smtClean="0"/>
              <a:t> criado no processo de expansão sem ser uma nova universidade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690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3202">
        <p:blinds dir="vert"/>
      </p:transition>
    </mc:Choice>
    <mc:Fallback xmlns="">
      <p:transition spd="slow" advTm="13202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Pesquisa e Pós-Graduação no IM-UFRRJ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Pós-Graduação: </a:t>
            </a:r>
          </a:p>
          <a:p>
            <a:pPr lvl="1"/>
            <a:r>
              <a:rPr lang="pt-BR" dirty="0" smtClean="0"/>
              <a:t>Participação em programas de Seropédica ou no CPDA</a:t>
            </a:r>
          </a:p>
          <a:p>
            <a:pPr lvl="2"/>
            <a:r>
              <a:rPr lang="pt-BR" dirty="0" smtClean="0"/>
              <a:t>Ciência, Tecnologia e Inovação em Agropecuária; Filosofia; Matemática e Modelagem Computacional; Desenvolvimento Territorial; Ciências Sociais, etc.</a:t>
            </a:r>
          </a:p>
          <a:p>
            <a:pPr lvl="1"/>
            <a:r>
              <a:rPr lang="pt-BR" dirty="0" err="1" smtClean="0"/>
              <a:t>Multicampi</a:t>
            </a:r>
            <a:r>
              <a:rPr lang="pt-BR" dirty="0" smtClean="0"/>
              <a:t>:</a:t>
            </a:r>
          </a:p>
          <a:p>
            <a:pPr lvl="2"/>
            <a:r>
              <a:rPr lang="pt-BR" dirty="0" smtClean="0"/>
              <a:t> História</a:t>
            </a:r>
            <a:r>
              <a:rPr lang="pt-BR" dirty="0"/>
              <a:t> </a:t>
            </a:r>
            <a:r>
              <a:rPr lang="pt-BR" dirty="0" smtClean="0"/>
              <a:t>(Nota 5)</a:t>
            </a:r>
            <a:r>
              <a:rPr lang="pt-BR" dirty="0" smtClean="0"/>
              <a:t> Pedagogia (Doutorado); Geografia</a:t>
            </a:r>
          </a:p>
          <a:p>
            <a:pPr lvl="1"/>
            <a:r>
              <a:rPr lang="pt-BR" dirty="0" smtClean="0"/>
              <a:t>Sediadas no IM: </a:t>
            </a:r>
          </a:p>
          <a:p>
            <a:pPr lvl="2"/>
            <a:r>
              <a:rPr lang="pt-BR" dirty="0" smtClean="0"/>
              <a:t>Patrimônio, Cultura e Sociedade; </a:t>
            </a:r>
          </a:p>
          <a:p>
            <a:pPr lvl="2"/>
            <a:r>
              <a:rPr lang="pt-BR" dirty="0" smtClean="0"/>
              <a:t>Humanidades Digitais</a:t>
            </a:r>
          </a:p>
          <a:p>
            <a:r>
              <a:rPr lang="pt-BR" dirty="0" smtClean="0"/>
              <a:t>Alta titulação e produção científica, projetos de pesquisa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807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Centro de Educação e Imagem - CEDIM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468" y="1444071"/>
            <a:ext cx="6837064" cy="527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673</Words>
  <Application>Microsoft Macintosh PowerPoint</Application>
  <PresentationFormat>Widescreen</PresentationFormat>
  <Paragraphs>84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Calibri</vt:lpstr>
      <vt:lpstr>Calibri Light</vt:lpstr>
      <vt:lpstr>Mangal</vt:lpstr>
      <vt:lpstr>Arial</vt:lpstr>
      <vt:lpstr>Tema do Office</vt:lpstr>
      <vt:lpstr>A construção do programa de pós-graduação em Humanidades Digitais da UFRRJ</vt:lpstr>
      <vt:lpstr>Apresentação do PowerPoint</vt:lpstr>
      <vt:lpstr>UFRRJ</vt:lpstr>
      <vt:lpstr>Origens do Instituto Multidisciplinar –UFRRJ</vt:lpstr>
      <vt:lpstr>Apresentação do PowerPoint</vt:lpstr>
      <vt:lpstr>Apresentação do PowerPoint</vt:lpstr>
      <vt:lpstr>Panorama atual do IM</vt:lpstr>
      <vt:lpstr>Pesquisa e Pós-Graduação no IM-UFRRJ</vt:lpstr>
      <vt:lpstr>Centro de Educação e Imagem - CEDIM</vt:lpstr>
      <vt:lpstr>Apresentação do PowerPoint</vt:lpstr>
      <vt:lpstr>Centro de Inovação Tecnológica e Educação Inclusiva - CITEI</vt:lpstr>
      <vt:lpstr>Mestrado em Humanidades Digitais (APCN 2018)</vt:lpstr>
      <vt:lpstr>Pré-Projetos da Primeira Turma (2019)</vt:lpstr>
      <vt:lpstr>Projetos de financiamento aprovados</vt:lpstr>
      <vt:lpstr>Políticas Institucionais em Construção</vt:lpstr>
      <vt:lpstr>Apresentação do PowerPoint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construção do programa de pós-graduação em Humanidades Digitais da UFRRJ</dc:title>
  <dc:creator>Alexandre Fortes</dc:creator>
  <cp:lastModifiedBy>Alexandre Fortes</cp:lastModifiedBy>
  <cp:revision>13</cp:revision>
  <dcterms:created xsi:type="dcterms:W3CDTF">2019-03-26T11:33:29Z</dcterms:created>
  <dcterms:modified xsi:type="dcterms:W3CDTF">2019-03-26T12:59:24Z</dcterms:modified>
</cp:coreProperties>
</file>