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0" r:id="rId3"/>
    <p:sldMasterId id="2147483695" r:id="rId4"/>
    <p:sldMasterId id="2147483706" r:id="rId5"/>
  </p:sldMasterIdLst>
  <p:notesMasterIdLst>
    <p:notesMasterId r:id="rId21"/>
  </p:notesMasterIdLst>
  <p:sldIdLst>
    <p:sldId id="275" r:id="rId6"/>
    <p:sldId id="302" r:id="rId7"/>
    <p:sldId id="322" r:id="rId8"/>
    <p:sldId id="280" r:id="rId9"/>
    <p:sldId id="304" r:id="rId10"/>
    <p:sldId id="305" r:id="rId11"/>
    <p:sldId id="321" r:id="rId12"/>
    <p:sldId id="309" r:id="rId13"/>
    <p:sldId id="312" r:id="rId14"/>
    <p:sldId id="301" r:id="rId15"/>
    <p:sldId id="311" r:id="rId16"/>
    <p:sldId id="314" r:id="rId17"/>
    <p:sldId id="289" r:id="rId18"/>
    <p:sldId id="317" r:id="rId19"/>
    <p:sldId id="323"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85126" autoAdjust="0"/>
  </p:normalViewPr>
  <p:slideViewPr>
    <p:cSldViewPr>
      <p:cViewPr>
        <p:scale>
          <a:sx n="79" d="100"/>
          <a:sy n="79" d="100"/>
        </p:scale>
        <p:origin x="-2544" y="-82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51671-9721-407D-9779-263BD6CCCE3A}" type="datetimeFigureOut">
              <a:rPr lang="nl-NL" smtClean="0"/>
              <a:t>24-9-2018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E2333-8718-44E9-BBAF-9D8C34EC50E5}" type="slidenum">
              <a:rPr lang="nl-NL" smtClean="0"/>
              <a:t>‹nr.›</a:t>
            </a:fld>
            <a:endParaRPr lang="nl-NL"/>
          </a:p>
        </p:txBody>
      </p:sp>
    </p:spTree>
    <p:extLst>
      <p:ext uri="{BB962C8B-B14F-4D97-AF65-F5344CB8AC3E}">
        <p14:creationId xmlns:p14="http://schemas.microsoft.com/office/powerpoint/2010/main" val="403489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E518ABF-BCA0-4533-BB4A-3C50B4AF3614}" type="slidenum">
              <a:rPr lang="nl-NL" smtClean="0"/>
              <a:t>3</a:t>
            </a:fld>
            <a:endParaRPr lang="nl-NL"/>
          </a:p>
        </p:txBody>
      </p:sp>
    </p:spTree>
    <p:extLst>
      <p:ext uri="{BB962C8B-B14F-4D97-AF65-F5344CB8AC3E}">
        <p14:creationId xmlns:p14="http://schemas.microsoft.com/office/powerpoint/2010/main" val="310543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i="1" u="none" strike="noStrike" kern="1200" baseline="0" smtClean="0">
                <a:solidFill>
                  <a:schemeClr val="tx1"/>
                </a:solidFill>
                <a:latin typeface="+mn-lt"/>
                <a:ea typeface="+mn-ea"/>
                <a:cs typeface="+mn-cs"/>
              </a:rPr>
              <a:t>Panel 2: </a:t>
            </a:r>
            <a:r>
              <a:rPr lang="en-US" sz="1200" b="1" i="0" u="none" strike="noStrike" kern="1200" baseline="0" smtClean="0">
                <a:solidFill>
                  <a:schemeClr val="tx1"/>
                </a:solidFill>
                <a:latin typeface="+mn-lt"/>
                <a:ea typeface="+mn-ea"/>
                <a:cs typeface="+mn-cs"/>
              </a:rPr>
              <a:t>Examples of what can happen when no systematic</a:t>
            </a:r>
          </a:p>
          <a:p>
            <a:r>
              <a:rPr lang="en-US" sz="1200" b="1" i="0" u="none" strike="noStrike" kern="1200" baseline="0" smtClean="0">
                <a:solidFill>
                  <a:schemeClr val="tx1"/>
                </a:solidFill>
                <a:latin typeface="+mn-lt"/>
                <a:ea typeface="+mn-ea"/>
                <a:cs typeface="+mn-cs"/>
              </a:rPr>
              <a:t>review of existing animal or human evidence is done</a:t>
            </a:r>
          </a:p>
          <a:p>
            <a:r>
              <a:rPr lang="nl-NL" sz="1200" b="1" i="0" u="none" strike="noStrike" kern="1200" baseline="0" smtClean="0">
                <a:solidFill>
                  <a:schemeClr val="tx1"/>
                </a:solidFill>
                <a:latin typeface="+mn-lt"/>
                <a:ea typeface="+mn-ea"/>
                <a:cs typeface="+mn-cs"/>
              </a:rPr>
              <a:t>before new research begins</a:t>
            </a:r>
          </a:p>
          <a:p>
            <a:r>
              <a:rPr lang="en-US" sz="1200" b="0" i="0" u="none" strike="noStrike" kern="1200" baseline="0" smtClean="0">
                <a:solidFill>
                  <a:schemeClr val="tx1"/>
                </a:solidFill>
                <a:latin typeface="+mn-lt"/>
                <a:ea typeface="+mn-ea"/>
                <a:cs typeface="+mn-cs"/>
              </a:rPr>
              <a:t>• Animal experiments are unnecessarily replicated—eg,</a:t>
            </a:r>
          </a:p>
          <a:p>
            <a:r>
              <a:rPr lang="en-US" sz="1200" b="0" i="0" u="none" strike="noStrike" kern="1200" baseline="0" smtClean="0">
                <a:solidFill>
                  <a:schemeClr val="tx1"/>
                </a:solidFill>
                <a:latin typeface="+mn-lt"/>
                <a:ea typeface="+mn-ea"/>
                <a:cs typeface="+mn-cs"/>
              </a:rPr>
              <a:t>experiments to confi rm the effi cacy of tissue plasminogen</a:t>
            </a:r>
          </a:p>
          <a:p>
            <a:r>
              <a:rPr lang="en-US" sz="1200" b="0" i="0" u="none" strike="noStrike" kern="1200" baseline="0" smtClean="0">
                <a:solidFill>
                  <a:schemeClr val="tx1"/>
                </a:solidFill>
                <a:latin typeface="+mn-lt"/>
                <a:ea typeface="+mn-ea"/>
                <a:cs typeface="+mn-cs"/>
              </a:rPr>
              <a:t>activator would not have continued for almost a decade</a:t>
            </a:r>
          </a:p>
          <a:p>
            <a:r>
              <a:rPr lang="en-US" sz="1200" b="0" i="0" u="none" strike="noStrike" kern="1200" baseline="0" smtClean="0">
                <a:solidFill>
                  <a:schemeClr val="tx1"/>
                </a:solidFill>
                <a:latin typeface="+mn-lt"/>
                <a:ea typeface="+mn-ea"/>
                <a:cs typeface="+mn-cs"/>
              </a:rPr>
              <a:t>after its benefi t had been shown in stroke models.70</a:t>
            </a:r>
          </a:p>
          <a:p>
            <a:r>
              <a:rPr lang="en-US" sz="1200" b="0" i="0" u="none" strike="noStrike" kern="1200" baseline="0" smtClean="0">
                <a:solidFill>
                  <a:schemeClr val="tx1"/>
                </a:solidFill>
                <a:latin typeface="+mn-lt"/>
                <a:ea typeface="+mn-ea"/>
                <a:cs typeface="+mn-cs"/>
              </a:rPr>
              <a:t>• Unnecessary deaths and life-threatening side-eff ects—eg, a</a:t>
            </a:r>
          </a:p>
          <a:p>
            <a:r>
              <a:rPr lang="en-US" sz="1200" b="0" i="0" u="none" strike="noStrike" kern="1200" baseline="0" smtClean="0">
                <a:solidFill>
                  <a:schemeClr val="tx1"/>
                </a:solidFill>
                <a:latin typeface="+mn-lt"/>
                <a:ea typeface="+mn-ea"/>
                <a:cs typeface="+mn-cs"/>
              </a:rPr>
              <a:t>healthy volunteer recruited to help with assessments of the</a:t>
            </a:r>
          </a:p>
          <a:p>
            <a:r>
              <a:rPr lang="en-US" sz="1200" b="0" i="0" u="none" strike="noStrike" kern="1200" baseline="0" smtClean="0">
                <a:solidFill>
                  <a:schemeClr val="tx1"/>
                </a:solidFill>
                <a:latin typeface="+mn-lt"/>
                <a:ea typeface="+mn-ea"/>
                <a:cs typeface="+mn-cs"/>
              </a:rPr>
              <a:t>eff ects of inhaled hexamethonium on lung function would</a:t>
            </a:r>
          </a:p>
          <a:p>
            <a:r>
              <a:rPr lang="en-US" sz="1200" b="0" i="0" u="none" strike="noStrike" kern="1200" baseline="0" smtClean="0">
                <a:solidFill>
                  <a:schemeClr val="tx1"/>
                </a:solidFill>
                <a:latin typeface="+mn-lt"/>
                <a:ea typeface="+mn-ea"/>
                <a:cs typeface="+mn-cs"/>
              </a:rPr>
              <a:t>not have died from the toxic eff ects of the drug on her</a:t>
            </a:r>
          </a:p>
          <a:p>
            <a:r>
              <a:rPr lang="en-US" sz="1200" b="0" i="0" u="none" strike="noStrike" kern="1200" baseline="0" smtClean="0">
                <a:solidFill>
                  <a:schemeClr val="tx1"/>
                </a:solidFill>
                <a:latin typeface="+mn-lt"/>
                <a:ea typeface="+mn-ea"/>
                <a:cs typeface="+mn-cs"/>
              </a:rPr>
              <a:t>lungs,71 and life-threatening cytokine storms would have</a:t>
            </a:r>
          </a:p>
          <a:p>
            <a:r>
              <a:rPr lang="en-US" sz="1200" b="0" i="0" u="none" strike="noStrike" kern="1200" baseline="0" smtClean="0">
                <a:solidFill>
                  <a:schemeClr val="tx1"/>
                </a:solidFill>
                <a:latin typeface="+mn-lt"/>
                <a:ea typeface="+mn-ea"/>
                <a:cs typeface="+mn-cs"/>
              </a:rPr>
              <a:t>been avoided in six healthy volunteers paid to participate in</a:t>
            </a:r>
          </a:p>
          <a:p>
            <a:r>
              <a:rPr lang="en-US" sz="1200" b="0" i="0" u="none" strike="noStrike" kern="1200" baseline="0" smtClean="0">
                <a:solidFill>
                  <a:schemeClr val="tx1"/>
                </a:solidFill>
                <a:latin typeface="+mn-lt"/>
                <a:ea typeface="+mn-ea"/>
                <a:cs typeface="+mn-cs"/>
              </a:rPr>
              <a:t>a phase 1 trial of the monoclonal antibody TGN1412.72</a:t>
            </a:r>
          </a:p>
          <a:p>
            <a:r>
              <a:rPr lang="en-US" sz="1200" b="0" i="0" u="none" strike="noStrike" kern="1200" baseline="0" smtClean="0">
                <a:solidFill>
                  <a:schemeClr val="tx1"/>
                </a:solidFill>
                <a:latin typeface="+mn-lt"/>
                <a:ea typeface="+mn-ea"/>
                <a:cs typeface="+mn-cs"/>
              </a:rPr>
              <a:t>• Patients are enrolled into clinical trials that do not need to</a:t>
            </a:r>
          </a:p>
          <a:p>
            <a:r>
              <a:rPr lang="en-US" sz="1200" b="0" i="0" u="none" strike="noStrike" kern="1200" baseline="0" smtClean="0">
                <a:solidFill>
                  <a:schemeClr val="tx1"/>
                </a:solidFill>
                <a:latin typeface="+mn-lt"/>
                <a:ea typeface="+mn-ea"/>
                <a:cs typeface="+mn-cs"/>
              </a:rPr>
              <a:t>be done—eg, more than 7000 individuals who had had a</a:t>
            </a:r>
          </a:p>
          <a:p>
            <a:r>
              <a:rPr lang="en-US" sz="1200" b="0" i="0" u="none" strike="noStrike" kern="1200" baseline="0" smtClean="0">
                <a:solidFill>
                  <a:schemeClr val="tx1"/>
                </a:solidFill>
                <a:latin typeface="+mn-lt"/>
                <a:ea typeface="+mn-ea"/>
                <a:cs typeface="+mn-cs"/>
              </a:rPr>
              <a:t>stroke would not have been enrolled in clinical trials of</a:t>
            </a:r>
          </a:p>
          <a:p>
            <a:r>
              <a:rPr lang="en-US" sz="1200" b="0" i="0" u="none" strike="noStrike" kern="1200" baseline="0" smtClean="0">
                <a:solidFill>
                  <a:schemeClr val="tx1"/>
                </a:solidFill>
                <a:latin typeface="+mn-lt"/>
                <a:ea typeface="+mn-ea"/>
                <a:cs typeface="+mn-cs"/>
              </a:rPr>
              <a:t>nimodipine because systematic reviews of the eff ects of</a:t>
            </a:r>
          </a:p>
          <a:p>
            <a:r>
              <a:rPr lang="en-US" sz="1200" b="0" i="0" u="none" strike="noStrike" kern="1200" baseline="0" smtClean="0">
                <a:solidFill>
                  <a:schemeClr val="tx1"/>
                </a:solidFill>
                <a:latin typeface="+mn-lt"/>
                <a:ea typeface="+mn-ea"/>
                <a:cs typeface="+mn-cs"/>
              </a:rPr>
              <a:t>the drug in animal studies of stroke did not identify any</a:t>
            </a:r>
          </a:p>
          <a:p>
            <a:r>
              <a:rPr lang="en-US" sz="1200" b="0" i="0" u="none" strike="noStrike" kern="1200" baseline="0" smtClean="0">
                <a:solidFill>
                  <a:schemeClr val="tx1"/>
                </a:solidFill>
                <a:latin typeface="+mn-lt"/>
                <a:ea typeface="+mn-ea"/>
                <a:cs typeface="+mn-cs"/>
              </a:rPr>
              <a:t>protective eff ects,73 and had animal studies been reviewed</a:t>
            </a:r>
          </a:p>
          <a:p>
            <a:r>
              <a:rPr lang="en-US" sz="1200" b="0" i="0" u="none" strike="noStrike" kern="1200" baseline="0" smtClean="0">
                <a:solidFill>
                  <a:schemeClr val="tx1"/>
                </a:solidFill>
                <a:latin typeface="+mn-lt"/>
                <a:ea typeface="+mn-ea"/>
                <a:cs typeface="+mn-cs"/>
              </a:rPr>
              <a:t>systematically, the large ENABLE study of endothelin</a:t>
            </a:r>
          </a:p>
          <a:p>
            <a:r>
              <a:rPr lang="en-US" sz="1200" b="0" i="0" u="none" strike="noStrike" kern="1200" baseline="0" smtClean="0">
                <a:solidFill>
                  <a:schemeClr val="tx1"/>
                </a:solidFill>
                <a:latin typeface="+mn-lt"/>
                <a:ea typeface="+mn-ea"/>
                <a:cs typeface="+mn-cs"/>
              </a:rPr>
              <a:t>receptor blockers would probably not have been done.74</a:t>
            </a:r>
            <a:endParaRPr lang="nl-NL"/>
          </a:p>
        </p:txBody>
      </p:sp>
      <p:sp>
        <p:nvSpPr>
          <p:cNvPr id="4" name="Tijdelijke aanduiding voor dianummer 3"/>
          <p:cNvSpPr>
            <a:spLocks noGrp="1"/>
          </p:cNvSpPr>
          <p:nvPr>
            <p:ph type="sldNum" sz="quarter" idx="10"/>
          </p:nvPr>
        </p:nvSpPr>
        <p:spPr/>
        <p:txBody>
          <a:bodyPr/>
          <a:lstStyle/>
          <a:p>
            <a:fld id="{3E518ABF-BCA0-4533-BB4A-3C50B4AF3614}"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4001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457200" fontAlgn="base">
              <a:spcBef>
                <a:spcPct val="0"/>
              </a:spcBef>
              <a:spcAft>
                <a:spcPct val="0"/>
              </a:spcAft>
            </a:pPr>
            <a:r>
              <a:rPr lang="en-US" sz="1200" b="1" smtClean="0">
                <a:solidFill>
                  <a:prstClr val="black"/>
                </a:solidFill>
                <a:ea typeface="ＭＳ Ｐゴシック" charset="-128"/>
              </a:rPr>
              <a:t>Bayer HealthCare</a:t>
            </a:r>
            <a:r>
              <a:rPr lang="en-US" sz="1200" smtClean="0">
                <a:solidFill>
                  <a:prstClr val="black"/>
                </a:solidFill>
                <a:ea typeface="ＭＳ Ｐゴシック" charset="-128"/>
              </a:rPr>
              <a:t>: only about 25% of published preclinical studies could be validated to the point at which projects could continue</a:t>
            </a:r>
          </a:p>
          <a:p>
            <a:pPr defTabSz="457200" fontAlgn="base">
              <a:spcBef>
                <a:spcPct val="0"/>
              </a:spcBef>
              <a:spcAft>
                <a:spcPct val="0"/>
              </a:spcAft>
            </a:pPr>
            <a:endParaRPr lang="en-US" sz="1200" smtClean="0">
              <a:solidFill>
                <a:prstClr val="black"/>
              </a:solidFill>
              <a:ea typeface="ＭＳ Ｐゴシック" charset="-128"/>
            </a:endParaRPr>
          </a:p>
          <a:p>
            <a:pPr defTabSz="457200" fontAlgn="base">
              <a:spcBef>
                <a:spcPct val="0"/>
              </a:spcBef>
              <a:spcAft>
                <a:spcPct val="0"/>
              </a:spcAft>
            </a:pPr>
            <a:r>
              <a:rPr lang="en-US" sz="1200" b="1" smtClean="0">
                <a:solidFill>
                  <a:prstClr val="black"/>
                </a:solidFill>
                <a:ea typeface="ＭＳ Ｐゴシック" charset="-128"/>
              </a:rPr>
              <a:t>Amgen</a:t>
            </a:r>
            <a:r>
              <a:rPr lang="en-US" sz="1200" smtClean="0">
                <a:solidFill>
                  <a:prstClr val="black"/>
                </a:solidFill>
                <a:ea typeface="ＭＳ Ｐゴシック" charset="-128"/>
              </a:rPr>
              <a:t>: of 53 landmark oncology papers in only 6 (11%) cases scientific findings were confirmed</a:t>
            </a:r>
          </a:p>
          <a:p>
            <a:endParaRPr lang="nl-NL" smtClean="0"/>
          </a:p>
          <a:p>
            <a:endParaRPr lang="nl-NL" smtClean="0"/>
          </a:p>
          <a:p>
            <a:r>
              <a:rPr lang="nl-NL" smtClean="0"/>
              <a:t>https://www.reuters.com/article/us-science-cancer/in-cancer-science-many-discoveries-dont-hold-up-idUSBRE82R12P20120328</a:t>
            </a:r>
          </a:p>
          <a:p>
            <a:endParaRPr lang="nl-NL" smtClean="0"/>
          </a:p>
          <a:p>
            <a:pPr fontAlgn="base"/>
            <a:r>
              <a:rPr lang="en-US" sz="1200" b="0" i="0" kern="1200" smtClean="0">
                <a:solidFill>
                  <a:schemeClr val="tx1"/>
                </a:solidFill>
                <a:effectLst/>
                <a:latin typeface="+mn-lt"/>
                <a:ea typeface="+mn-ea"/>
                <a:cs typeface="+mn-cs"/>
              </a:rPr>
              <a:t>Part way through his project to reproduce promising studies, Begley met for breakfast at a cancer conference with the lead scientist of one of the problematic studies.</a:t>
            </a:r>
          </a:p>
          <a:p>
            <a:pPr fontAlgn="base"/>
            <a:r>
              <a:rPr lang="en-US" sz="1200" b="0" i="0" kern="1200" smtClean="0">
                <a:solidFill>
                  <a:schemeClr val="tx1"/>
                </a:solidFill>
                <a:effectLst/>
                <a:latin typeface="+mn-lt"/>
                <a:ea typeface="+mn-ea"/>
                <a:cs typeface="+mn-cs"/>
              </a:rPr>
              <a:t>“We went through the paper line by line, figure by figure,” said Begley. “I explained that we re-did their experiment 50 times and never got their result. He said they’d done it six times and got this result once, but put it in the paper because it made the best story. It’s very disillusioning.”</a:t>
            </a:r>
          </a:p>
          <a:p>
            <a:pPr fontAlgn="base"/>
            <a:r>
              <a:rPr lang="en-US" sz="1200" b="0" i="0" kern="1200" smtClean="0">
                <a:solidFill>
                  <a:schemeClr val="tx1"/>
                </a:solidFill>
                <a:effectLst/>
                <a:latin typeface="+mn-lt"/>
                <a:ea typeface="+mn-ea"/>
                <a:cs typeface="+mn-cs"/>
              </a:rPr>
              <a:t>Such selective publication is just one reason the scientific literature is peppered with incorrect results.</a:t>
            </a:r>
          </a:p>
          <a:p>
            <a:endParaRPr lang="nl-NL"/>
          </a:p>
        </p:txBody>
      </p:sp>
      <p:sp>
        <p:nvSpPr>
          <p:cNvPr id="4" name="Tijdelijke aanduiding voor dianummer 3"/>
          <p:cNvSpPr>
            <a:spLocks noGrp="1"/>
          </p:cNvSpPr>
          <p:nvPr>
            <p:ph type="sldNum" sz="quarter" idx="10"/>
          </p:nvPr>
        </p:nvSpPr>
        <p:spPr/>
        <p:txBody>
          <a:bodyPr/>
          <a:lstStyle/>
          <a:p>
            <a:fld id="{3E518ABF-BCA0-4533-BB4A-3C50B4AF3614}"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306671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Bibliometrische beoordeling, meer papers, slechtere kwaliteit</a:t>
            </a:r>
          </a:p>
          <a:p>
            <a:r>
              <a:rPr lang="nl-NL" smtClean="0"/>
              <a:t>Bovendien</a:t>
            </a:r>
            <a:r>
              <a:rPr lang="nl-NL" baseline="0" smtClean="0"/>
              <a:t> onderwaardering andere taken, Review Sarah</a:t>
            </a:r>
          </a:p>
          <a:p>
            <a:endParaRPr lang="nl-NL" smtClean="0"/>
          </a:p>
          <a:p>
            <a:r>
              <a:rPr lang="en-US" smtClean="0"/>
              <a:t>strategic behavior</a:t>
            </a:r>
          </a:p>
          <a:p>
            <a:r>
              <a:rPr lang="en-US" smtClean="0"/>
              <a:t>salami publishing of ‘least publishable units’</a:t>
            </a:r>
          </a:p>
          <a:p>
            <a:endParaRPr lang="en-US" smtClean="0"/>
          </a:p>
          <a:p>
            <a:r>
              <a:rPr lang="en-US" smtClean="0"/>
              <a:t>task reduction</a:t>
            </a:r>
          </a:p>
          <a:p>
            <a:r>
              <a:rPr lang="en-US" smtClean="0"/>
              <a:t>‘traditional’ academic tasks—such as writing referee re- ports or translating research outcomes for policy—are negatively af- fected by a move toward rewarding individual productivity</a:t>
            </a:r>
          </a:p>
          <a:p>
            <a:endParaRPr lang="en-US" smtClean="0"/>
          </a:p>
          <a:p>
            <a:r>
              <a:rPr lang="en-US" smtClean="0"/>
              <a:t>bias against interdisciplinarity</a:t>
            </a:r>
          </a:p>
          <a:p>
            <a:endParaRPr lang="en-US" smtClean="0"/>
          </a:p>
          <a:p>
            <a:r>
              <a:rPr lang="nl-NL" smtClean="0"/>
              <a:t>Institutions</a:t>
            </a:r>
          </a:p>
          <a:p>
            <a:r>
              <a:rPr lang="nl-NL" smtClean="0"/>
              <a:t>Rankings</a:t>
            </a:r>
          </a:p>
          <a:p>
            <a:endParaRPr lang="nl-NL" smtClean="0"/>
          </a:p>
          <a:p>
            <a:endParaRPr lang="nl-NL"/>
          </a:p>
        </p:txBody>
      </p:sp>
      <p:sp>
        <p:nvSpPr>
          <p:cNvPr id="4" name="Tijdelijke aanduiding voor dianummer 3"/>
          <p:cNvSpPr>
            <a:spLocks noGrp="1"/>
          </p:cNvSpPr>
          <p:nvPr>
            <p:ph type="sldNum" sz="quarter" idx="10"/>
          </p:nvPr>
        </p:nvSpPr>
        <p:spPr/>
        <p:txBody>
          <a:bodyPr/>
          <a:lstStyle/>
          <a:p>
            <a:fld id="{3E518ABF-BCA0-4533-BB4A-3C50B4AF3614}"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98025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mtClean="0"/>
              <a:t>Volgens deze figuur publiceren Nederlandse instellingen relatief veel over ziekten waarvan de totale ziektelast in Nederland relatief laag is, zoals hartfalen en artritis. Aan de andere kant wordt er relatief weinig gepubliceerd over ziekten met een relatief hoge ziektelast, zoals stemmingsstoornis en depressie, rugklachten en longkanker.</a:t>
            </a:r>
          </a:p>
          <a:p>
            <a:endParaRPr lang="nl-NL" smtClean="0"/>
          </a:p>
          <a:p>
            <a:r>
              <a:rPr lang="nl-NL" sz="1200" b="0" i="0" u="none" strike="noStrike" kern="1200" baseline="0" smtClean="0">
                <a:solidFill>
                  <a:schemeClr val="tx1"/>
                </a:solidFill>
                <a:latin typeface="+mn-lt"/>
                <a:ea typeface="+mn-ea"/>
                <a:cs typeface="+mn-cs"/>
              </a:rPr>
              <a:t>Een van de verklaringen voor onze bevinding dat deze</a:t>
            </a:r>
          </a:p>
          <a:p>
            <a:r>
              <a:rPr lang="nl-NL" sz="1200" b="0" i="0" u="none" strike="noStrike" kern="1200" baseline="0" smtClean="0">
                <a:solidFill>
                  <a:schemeClr val="tx1"/>
                </a:solidFill>
                <a:latin typeface="+mn-lt"/>
                <a:ea typeface="+mn-ea"/>
                <a:cs typeface="+mn-cs"/>
              </a:rPr>
              <a:t>ziekten ‘onder-onderzocht’ zijn, is mogelijk dat steeds</a:t>
            </a:r>
          </a:p>
          <a:p>
            <a:r>
              <a:rPr lang="nl-NL" sz="1200" b="0" i="0" u="none" strike="noStrike" kern="1200" baseline="0" smtClean="0">
                <a:solidFill>
                  <a:schemeClr val="tx1"/>
                </a:solidFill>
                <a:latin typeface="+mn-lt"/>
                <a:ea typeface="+mn-ea"/>
                <a:cs typeface="+mn-cs"/>
              </a:rPr>
              <a:t>meer patiënten met deze ‘gewone’ ziekten niet in umc’s</a:t>
            </a:r>
          </a:p>
          <a:p>
            <a:r>
              <a:rPr lang="nl-NL" sz="1200" b="0" i="0" u="none" strike="noStrike" kern="1200" baseline="0" smtClean="0">
                <a:solidFill>
                  <a:schemeClr val="tx1"/>
                </a:solidFill>
                <a:latin typeface="+mn-lt"/>
                <a:ea typeface="+mn-ea"/>
                <a:cs typeface="+mn-cs"/>
              </a:rPr>
              <a:t>maar in niet-academische ziekenhuizen worden behandeld.</a:t>
            </a:r>
          </a:p>
          <a:p>
            <a:r>
              <a:rPr lang="nl-NL" sz="1200" b="0" i="0" u="none" strike="noStrike" kern="1200" baseline="0" smtClean="0">
                <a:solidFill>
                  <a:schemeClr val="tx1"/>
                </a:solidFill>
                <a:latin typeface="+mn-lt"/>
                <a:ea typeface="+mn-ea"/>
                <a:cs typeface="+mn-cs"/>
              </a:rPr>
              <a:t>Dat umc’s patiënten met ‘gewone’ ziekten steeds</a:t>
            </a:r>
          </a:p>
          <a:p>
            <a:r>
              <a:rPr lang="nl-NL" sz="1200" b="0" i="0" u="none" strike="noStrike" kern="1200" baseline="0" smtClean="0">
                <a:solidFill>
                  <a:schemeClr val="tx1"/>
                </a:solidFill>
                <a:latin typeface="+mn-lt"/>
                <a:ea typeface="+mn-ea"/>
                <a:cs typeface="+mn-cs"/>
              </a:rPr>
              <a:t>minder zien, illustreert in elk geval de noodzaak tot</a:t>
            </a:r>
          </a:p>
          <a:p>
            <a:r>
              <a:rPr lang="nl-NL" sz="1200" b="0" i="0" u="none" strike="noStrike" kern="1200" baseline="0" smtClean="0">
                <a:solidFill>
                  <a:schemeClr val="tx1"/>
                </a:solidFill>
                <a:latin typeface="+mn-lt"/>
                <a:ea typeface="+mn-ea"/>
                <a:cs typeface="+mn-cs"/>
              </a:rPr>
              <a:t>structurele samenwerking tussen umc’s en andere zorgaanbieders,</a:t>
            </a:r>
          </a:p>
          <a:p>
            <a:r>
              <a:rPr lang="nl-NL" sz="1200" b="0" i="0" u="none" strike="noStrike" kern="1200" baseline="0" smtClean="0">
                <a:solidFill>
                  <a:schemeClr val="tx1"/>
                </a:solidFill>
                <a:latin typeface="+mn-lt"/>
                <a:ea typeface="+mn-ea"/>
                <a:cs typeface="+mn-cs"/>
              </a:rPr>
              <a:t>zoals de Gezondheidsraad adviseert. Om tot</a:t>
            </a:r>
          </a:p>
          <a:p>
            <a:r>
              <a:rPr lang="nl-NL" sz="1200" b="0" i="0" u="none" strike="noStrike" kern="1200" baseline="0" smtClean="0">
                <a:solidFill>
                  <a:schemeClr val="tx1"/>
                </a:solidFill>
                <a:latin typeface="+mn-lt"/>
                <a:ea typeface="+mn-ea"/>
                <a:cs typeface="+mn-cs"/>
              </a:rPr>
              <a:t>echte verlaging van ziektelast of zorgkosten te komen,</a:t>
            </a:r>
          </a:p>
          <a:p>
            <a:r>
              <a:rPr lang="nl-NL" sz="1200" b="0" i="0" u="none" strike="noStrike" kern="1200" baseline="0" smtClean="0">
                <a:solidFill>
                  <a:schemeClr val="tx1"/>
                </a:solidFill>
                <a:latin typeface="+mn-lt"/>
                <a:ea typeface="+mn-ea"/>
                <a:cs typeface="+mn-cs"/>
              </a:rPr>
              <a:t>zou het onderzoek naar deze ziekten moeten plaatsvinden</a:t>
            </a:r>
          </a:p>
          <a:p>
            <a:r>
              <a:rPr lang="nl-NL" sz="1200" b="0" i="0" u="none" strike="noStrike" kern="1200" baseline="0" smtClean="0">
                <a:solidFill>
                  <a:schemeClr val="tx1"/>
                </a:solidFill>
                <a:latin typeface="+mn-lt"/>
                <a:ea typeface="+mn-ea"/>
                <a:cs typeface="+mn-cs"/>
              </a:rPr>
              <a:t>in nauwe samenwerking met de organisaties die deze</a:t>
            </a:r>
          </a:p>
          <a:p>
            <a:r>
              <a:rPr lang="nl-NL" sz="1200" b="0" i="0" u="none" strike="noStrike" kern="1200" baseline="0" smtClean="0">
                <a:solidFill>
                  <a:schemeClr val="tx1"/>
                </a:solidFill>
                <a:latin typeface="+mn-lt"/>
                <a:ea typeface="+mn-ea"/>
                <a:cs typeface="+mn-cs"/>
              </a:rPr>
              <a:t>patiënten behandelen en verzorgen. Zij kennen de relevante</a:t>
            </a:r>
          </a:p>
          <a:p>
            <a:r>
              <a:rPr lang="nl-NL" sz="1200" b="0" i="0" u="none" strike="noStrike" kern="1200" baseline="0" smtClean="0">
                <a:solidFill>
                  <a:schemeClr val="tx1"/>
                </a:solidFill>
                <a:latin typeface="+mn-lt"/>
                <a:ea typeface="+mn-ea"/>
                <a:cs typeface="+mn-cs"/>
              </a:rPr>
              <a:t>vragen uit de dagelijkse zorgpraktijk die wetenschappers</a:t>
            </a:r>
          </a:p>
          <a:p>
            <a:r>
              <a:rPr lang="nl-NL" sz="1200" b="0" i="0" u="none" strike="noStrike" kern="1200" baseline="0" smtClean="0">
                <a:solidFill>
                  <a:schemeClr val="tx1"/>
                </a:solidFill>
                <a:latin typeface="+mn-lt"/>
                <a:ea typeface="+mn-ea"/>
                <a:cs typeface="+mn-cs"/>
              </a:rPr>
              <a:t>uit de umc’s kunnen helpen beantwoorden.</a:t>
            </a:r>
          </a:p>
          <a:p>
            <a:r>
              <a:rPr lang="nl-NL" sz="1200" b="0" i="0" u="none" strike="noStrike" kern="1200" baseline="0" smtClean="0">
                <a:solidFill>
                  <a:schemeClr val="tx1"/>
                </a:solidFill>
                <a:latin typeface="+mn-lt"/>
                <a:ea typeface="+mn-ea"/>
                <a:cs typeface="+mn-cs"/>
              </a:rPr>
              <a:t>Het betreft samenwerking met de ggz (stemmingsstoornis</a:t>
            </a:r>
          </a:p>
          <a:p>
            <a:r>
              <a:rPr lang="nl-NL" sz="1200" b="0" i="0" u="none" strike="noStrike" kern="1200" baseline="0" smtClean="0">
                <a:solidFill>
                  <a:schemeClr val="tx1"/>
                </a:solidFill>
                <a:latin typeface="+mn-lt"/>
                <a:ea typeface="+mn-ea"/>
                <a:cs typeface="+mn-cs"/>
              </a:rPr>
              <a:t>en depressie), instellingen voor langdurige zorg (verstandelijke</a:t>
            </a:r>
          </a:p>
          <a:p>
            <a:r>
              <a:rPr lang="nl-NL" sz="1200" b="0" i="0" u="none" strike="noStrike" kern="1200" baseline="0" smtClean="0">
                <a:solidFill>
                  <a:schemeClr val="tx1"/>
                </a:solidFill>
                <a:latin typeface="+mn-lt"/>
                <a:ea typeface="+mn-ea"/>
                <a:cs typeface="+mn-cs"/>
              </a:rPr>
              <a:t>handicaps en dementie) en de eerste lijn</a:t>
            </a:r>
          </a:p>
          <a:p>
            <a:r>
              <a:rPr lang="nl-NL" sz="1200" b="0" i="0" u="none" strike="noStrike" kern="1200" baseline="0" smtClean="0">
                <a:solidFill>
                  <a:schemeClr val="tx1"/>
                </a:solidFill>
                <a:latin typeface="+mn-lt"/>
                <a:ea typeface="+mn-ea"/>
                <a:cs typeface="+mn-cs"/>
              </a:rPr>
              <a:t>(astma/COPD en rugklachten).</a:t>
            </a:r>
            <a:endParaRPr lang="nl-NL"/>
          </a:p>
        </p:txBody>
      </p:sp>
      <p:sp>
        <p:nvSpPr>
          <p:cNvPr id="4" name="Tijdelijke aanduiding voor dianummer 3"/>
          <p:cNvSpPr>
            <a:spLocks noGrp="1"/>
          </p:cNvSpPr>
          <p:nvPr>
            <p:ph type="sldNum" sz="quarter" idx="10"/>
          </p:nvPr>
        </p:nvSpPr>
        <p:spPr/>
        <p:txBody>
          <a:bodyPr/>
          <a:lstStyle/>
          <a:p>
            <a:fld id="{1F662A8B-D05D-4058-BC36-546948CD8B80}" type="slidenum">
              <a:rPr lang="nl-NL" smtClean="0"/>
              <a:t>10</a:t>
            </a:fld>
            <a:endParaRPr lang="nl-NL"/>
          </a:p>
        </p:txBody>
      </p:sp>
    </p:spTree>
    <p:extLst>
      <p:ext uri="{BB962C8B-B14F-4D97-AF65-F5344CB8AC3E}">
        <p14:creationId xmlns:p14="http://schemas.microsoft.com/office/powerpoint/2010/main" val="288912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smtClean="0"/>
          </a:p>
          <a:p>
            <a:pPr marL="0" indent="0">
              <a:buNone/>
            </a:pPr>
            <a:r>
              <a:rPr lang="nl-NL" b="1" smtClean="0"/>
              <a:t>Candidate (associate) professors</a:t>
            </a:r>
          </a:p>
          <a:p>
            <a:pPr marL="0" indent="0">
              <a:buNone/>
            </a:pPr>
            <a:r>
              <a:rPr lang="nl-NL" smtClean="0"/>
              <a:t>Scientific</a:t>
            </a:r>
          </a:p>
          <a:p>
            <a:pPr marL="0" indent="0">
              <a:buNone/>
            </a:pPr>
            <a:r>
              <a:rPr lang="nl-NL" smtClean="0"/>
              <a:t>Teaching</a:t>
            </a:r>
          </a:p>
          <a:p>
            <a:pPr marL="0" indent="0">
              <a:buNone/>
            </a:pPr>
            <a:r>
              <a:rPr lang="nl-NL" smtClean="0"/>
              <a:t>Clinical</a:t>
            </a:r>
          </a:p>
          <a:p>
            <a:pPr marL="0" indent="0">
              <a:buNone/>
            </a:pPr>
            <a:r>
              <a:rPr lang="nl-NL" smtClean="0"/>
              <a:t>Innovation and impact</a:t>
            </a:r>
          </a:p>
          <a:p>
            <a:pPr marL="0" indent="0">
              <a:buNone/>
            </a:pPr>
            <a:r>
              <a:rPr lang="nl-NL" smtClean="0"/>
              <a:t>Leadership, development and collaboration</a:t>
            </a:r>
          </a:p>
          <a:p>
            <a:pPr marL="0" indent="0">
              <a:buFont typeface="Arial" panose="020B0604020202020204" pitchFamily="34" charset="0"/>
              <a:buNone/>
            </a:pPr>
            <a:endParaRPr lang="nl-NL"/>
          </a:p>
        </p:txBody>
      </p:sp>
      <p:sp>
        <p:nvSpPr>
          <p:cNvPr id="4" name="Tijdelijke aanduiding voor dianummer 3"/>
          <p:cNvSpPr>
            <a:spLocks noGrp="1"/>
          </p:cNvSpPr>
          <p:nvPr>
            <p:ph type="sldNum" sz="quarter" idx="10"/>
          </p:nvPr>
        </p:nvSpPr>
        <p:spPr/>
        <p:txBody>
          <a:bodyPr/>
          <a:lstStyle/>
          <a:p>
            <a:fld id="{FAFF8FE3-859A-4FB6-8967-DB84EDDC3284}"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133035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mtClean="0"/>
              <a:t>Researchers should find their public</a:t>
            </a:r>
            <a:endParaRPr lang="nl-NL"/>
          </a:p>
        </p:txBody>
      </p:sp>
      <p:sp>
        <p:nvSpPr>
          <p:cNvPr id="4" name="Tijdelijke aanduiding voor dianummer 3"/>
          <p:cNvSpPr>
            <a:spLocks noGrp="1"/>
          </p:cNvSpPr>
          <p:nvPr>
            <p:ph type="sldNum" sz="quarter" idx="10"/>
          </p:nvPr>
        </p:nvSpPr>
        <p:spPr/>
        <p:txBody>
          <a:bodyPr/>
          <a:lstStyle/>
          <a:p>
            <a:fld id="{E6FE2333-8718-44E9-BBAF-9D8C34EC50E5}" type="slidenum">
              <a:rPr lang="nl-NL" smtClean="0">
                <a:solidFill>
                  <a:prstClr val="black"/>
                </a:solidFill>
              </a:rPr>
              <a:pPr/>
              <a:t>15</a:t>
            </a:fld>
            <a:endParaRPr lang="nl-NL">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5" name="Afbeelding 2" descr="onderwijs achtergrond 4-3-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5193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914400" y="2451217"/>
            <a:ext cx="7402748" cy="782344"/>
          </a:xfrm>
          <a:prstGeom prst="rect">
            <a:avLst/>
          </a:prstGeom>
        </p:spPr>
        <p:txBody>
          <a:bodyPr/>
          <a:lstStyle>
            <a:lvl1pPr>
              <a:defRPr sz="3500" b="1" i="0" cap="none">
                <a:solidFill>
                  <a:schemeClr val="bg1"/>
                </a:solidFill>
                <a:latin typeface="Segoe UI"/>
              </a:defRPr>
            </a:lvl1pPr>
          </a:lstStyle>
          <a:p>
            <a:r>
              <a:rPr lang="nl-NL" dirty="0" smtClean="0"/>
              <a:t>Klik om de stijl te bewerken</a:t>
            </a:r>
            <a:endParaRPr lang="nl-NL" dirty="0"/>
          </a:p>
        </p:txBody>
      </p:sp>
      <p:sp>
        <p:nvSpPr>
          <p:cNvPr id="7" name="Subtitel 2"/>
          <p:cNvSpPr>
            <a:spLocks noGrp="1"/>
          </p:cNvSpPr>
          <p:nvPr>
            <p:ph type="subTitle" idx="1"/>
          </p:nvPr>
        </p:nvSpPr>
        <p:spPr>
          <a:xfrm>
            <a:off x="914399" y="3233561"/>
            <a:ext cx="7402749"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voettekst 4"/>
          <p:cNvSpPr>
            <a:spLocks noGrp="1"/>
          </p:cNvSpPr>
          <p:nvPr>
            <p:ph type="ftr" sz="quarter" idx="10"/>
          </p:nvPr>
        </p:nvSpPr>
        <p:spPr>
          <a:xfrm>
            <a:off x="914400" y="6356350"/>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339243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5" name="Afbeelding 2" descr="onderwijs achtergrond 4-3-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5193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914400" y="2451217"/>
            <a:ext cx="7402748" cy="782344"/>
          </a:xfrm>
          <a:prstGeom prst="rect">
            <a:avLst/>
          </a:prstGeom>
        </p:spPr>
        <p:txBody>
          <a:bodyPr/>
          <a:lstStyle>
            <a:lvl1pPr>
              <a:defRPr sz="3500" b="1" i="0" cap="none">
                <a:solidFill>
                  <a:schemeClr val="bg1"/>
                </a:solidFill>
                <a:latin typeface="Segoe UI"/>
              </a:defRPr>
            </a:lvl1pPr>
          </a:lstStyle>
          <a:p>
            <a:r>
              <a:rPr lang="nl-NL" dirty="0" smtClean="0"/>
              <a:t>Klik om de stijl te bewerken</a:t>
            </a:r>
            <a:endParaRPr lang="nl-NL" dirty="0"/>
          </a:p>
        </p:txBody>
      </p:sp>
      <p:sp>
        <p:nvSpPr>
          <p:cNvPr id="7" name="Subtitel 2"/>
          <p:cNvSpPr>
            <a:spLocks noGrp="1"/>
          </p:cNvSpPr>
          <p:nvPr>
            <p:ph type="subTitle" idx="1"/>
          </p:nvPr>
        </p:nvSpPr>
        <p:spPr>
          <a:xfrm>
            <a:off x="914399" y="3233561"/>
            <a:ext cx="7402749"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voettekst 4"/>
          <p:cNvSpPr>
            <a:spLocks noGrp="1"/>
          </p:cNvSpPr>
          <p:nvPr>
            <p:ph type="ftr" sz="quarter" idx="10"/>
          </p:nvPr>
        </p:nvSpPr>
        <p:spPr>
          <a:xfrm>
            <a:off x="914400" y="6356350"/>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239575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5" name="Afbeelding 2" descr="41556_UMCU_PPT_subtro-4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807970"/>
            <a:ext cx="7402748" cy="667890"/>
          </a:xfrm>
          <a:prstGeom prst="rect">
            <a:avLst/>
          </a:prstGeom>
        </p:spPr>
        <p:txBody>
          <a:bodyPr/>
          <a:lstStyle>
            <a:lvl1pPr>
              <a:defRPr sz="3000" b="1" i="0" cap="none">
                <a:solidFill>
                  <a:schemeClr val="tx2"/>
                </a:solidFill>
                <a:latin typeface="Segoe UI"/>
              </a:defRPr>
            </a:lvl1pPr>
          </a:lstStyle>
          <a:p>
            <a:r>
              <a:rPr lang="nl-NL" dirty="0" smtClean="0"/>
              <a:t>Titelstijl van model bewerken</a:t>
            </a:r>
            <a:endParaRPr lang="nl-NL" dirty="0"/>
          </a:p>
        </p:txBody>
      </p:sp>
      <p:sp>
        <p:nvSpPr>
          <p:cNvPr id="3" name="Subtitel 2"/>
          <p:cNvSpPr>
            <a:spLocks noGrp="1"/>
          </p:cNvSpPr>
          <p:nvPr>
            <p:ph type="subTitle" idx="1"/>
          </p:nvPr>
        </p:nvSpPr>
        <p:spPr>
          <a:xfrm>
            <a:off x="914399" y="2673769"/>
            <a:ext cx="7402749"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titelstijl van het model te bewerken</a:t>
            </a:r>
            <a:endParaRPr lang="nl-NL" dirty="0"/>
          </a:p>
        </p:txBody>
      </p:sp>
      <p:sp>
        <p:nvSpPr>
          <p:cNvPr id="4" name="Tijdelijke aanduiding voor voettekst 4"/>
          <p:cNvSpPr>
            <a:spLocks noGrp="1"/>
          </p:cNvSpPr>
          <p:nvPr>
            <p:ph type="ftr" sz="quarter" idx="10"/>
          </p:nvPr>
        </p:nvSpPr>
        <p:spPr>
          <a:xfrm>
            <a:off x="914400" y="6173788"/>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63476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739620" y="1291082"/>
            <a:ext cx="754326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voettekst 4"/>
          <p:cNvSpPr>
            <a:spLocks noGrp="1"/>
          </p:cNvSpPr>
          <p:nvPr>
            <p:ph type="ftr" sz="quarter" idx="10"/>
          </p:nvPr>
        </p:nvSpPr>
        <p:spPr>
          <a:xfrm>
            <a:off x="739775" y="6173788"/>
            <a:ext cx="2895600" cy="365125"/>
          </a:xfrm>
          <a:prstGeom prst="rect">
            <a:avLst/>
          </a:prstGeom>
        </p:spPr>
        <p:txBody>
          <a:bodyPr/>
          <a:lstStyle>
            <a:lvl1pPr fontAlgn="auto">
              <a:spcBef>
                <a:spcPts val="0"/>
              </a:spcBef>
              <a:spcAft>
                <a:spcPts val="0"/>
              </a:spcAft>
              <a:defRPr sz="18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519130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5" name="Tijdelijke aanduiding voor voettekst 5"/>
          <p:cNvSpPr>
            <a:spLocks noGrp="1"/>
          </p:cNvSpPr>
          <p:nvPr>
            <p:ph type="ftr" sz="quarter" idx="15"/>
          </p:nvPr>
        </p:nvSpPr>
        <p:spPr>
          <a:xfrm>
            <a:off x="7254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3820774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39620"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tekststijl van het model te bewerken</a:t>
            </a:r>
          </a:p>
        </p:txBody>
      </p:sp>
      <p:sp>
        <p:nvSpPr>
          <p:cNvPr id="4" name="Tijdelijke aanduiding voor inhoud 3"/>
          <p:cNvSpPr>
            <a:spLocks noGrp="1"/>
          </p:cNvSpPr>
          <p:nvPr>
            <p:ph sz="half" idx="2"/>
          </p:nvPr>
        </p:nvSpPr>
        <p:spPr>
          <a:xfrm>
            <a:off x="739620"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10" name="Tijdelijke aanduiding voor tekst 2"/>
          <p:cNvSpPr>
            <a:spLocks noGrp="1"/>
          </p:cNvSpPr>
          <p:nvPr>
            <p:ph type="body" idx="13"/>
          </p:nvPr>
        </p:nvSpPr>
        <p:spPr>
          <a:xfrm>
            <a:off x="4619875"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tekststijl van het model te bewerken</a:t>
            </a:r>
          </a:p>
        </p:txBody>
      </p:sp>
      <p:sp>
        <p:nvSpPr>
          <p:cNvPr id="11" name="Tijdelijke aanduiding voor inhoud 3"/>
          <p:cNvSpPr>
            <a:spLocks noGrp="1"/>
          </p:cNvSpPr>
          <p:nvPr>
            <p:ph sz="half" idx="14"/>
          </p:nvPr>
        </p:nvSpPr>
        <p:spPr>
          <a:xfrm>
            <a:off x="4619875"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7" name="Tijdelijke aanduiding voor voettekst 7"/>
          <p:cNvSpPr>
            <a:spLocks noGrp="1"/>
          </p:cNvSpPr>
          <p:nvPr>
            <p:ph type="ftr" sz="quarter" idx="15"/>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2572381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31630" y="1303097"/>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12" name="Tijdelijke aanduiding voor inhoud 3"/>
          <p:cNvSpPr>
            <a:spLocks noGrp="1"/>
          </p:cNvSpPr>
          <p:nvPr>
            <p:ph sz="half" idx="17"/>
          </p:nvPr>
        </p:nvSpPr>
        <p:spPr>
          <a:xfrm>
            <a:off x="4631630" y="3545864"/>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13" name="Tijdelijke aanduiding voor afbeelding 3"/>
          <p:cNvSpPr>
            <a:spLocks noGrp="1"/>
          </p:cNvSpPr>
          <p:nvPr>
            <p:ph type="pic" sz="quarter" idx="19"/>
          </p:nvPr>
        </p:nvSpPr>
        <p:spPr>
          <a:xfrm>
            <a:off x="739620" y="3546809"/>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310393"/>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7" name="Tijdelijke aanduiding voor voettekst 5"/>
          <p:cNvSpPr>
            <a:spLocks noGrp="1"/>
          </p:cNvSpPr>
          <p:nvPr>
            <p:ph type="ftr" sz="quarter" idx="2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119439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463163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13" name="Tijdelijke aanduiding voor afbeelding 3"/>
          <p:cNvSpPr>
            <a:spLocks noGrp="1"/>
          </p:cNvSpPr>
          <p:nvPr>
            <p:ph type="pic" sz="quarter" idx="19"/>
          </p:nvPr>
        </p:nvSpPr>
        <p:spPr>
          <a:xfrm>
            <a:off x="4632846"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73962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9"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7" name="Tijdelijke aanduiding voor voettekst 5"/>
          <p:cNvSpPr>
            <a:spLocks noGrp="1"/>
          </p:cNvSpPr>
          <p:nvPr>
            <p:ph type="ftr" sz="quarter" idx="22"/>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11581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858000"/>
          </a:xfrm>
          <a:prstGeom prst="rect">
            <a:avLst/>
          </a:prstGeom>
        </p:spPr>
        <p:txBody>
          <a:bodyPr vert="horz"/>
          <a:lstStyle>
            <a:lvl1pPr>
              <a:defRPr sz="2400">
                <a:latin typeface="Segoe UI"/>
              </a:defRPr>
            </a:lvl1pPr>
          </a:lstStyle>
          <a:p>
            <a:pPr lvl="0"/>
            <a:endParaRPr lang="nl-NL" noProof="0" dirty="0"/>
          </a:p>
        </p:txBody>
      </p:sp>
    </p:spTree>
    <p:extLst>
      <p:ext uri="{BB962C8B-B14F-4D97-AF65-F5344CB8AC3E}">
        <p14:creationId xmlns:p14="http://schemas.microsoft.com/office/powerpoint/2010/main" val="566457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4269362"/>
          </a:xfrm>
          <a:prstGeom prst="rect">
            <a:avLst/>
          </a:prstGeom>
        </p:spPr>
        <p:txBody>
          <a:bodyPr vert="horz"/>
          <a:lstStyle>
            <a:lvl1pPr>
              <a:defRPr sz="2400">
                <a:latin typeface="Segoe UI"/>
              </a:defRPr>
            </a:lvl1pPr>
          </a:lstStyle>
          <a:p>
            <a:pPr lvl="0"/>
            <a:endParaRPr lang="nl-NL" noProof="0" dirty="0"/>
          </a:p>
        </p:txBody>
      </p:sp>
      <p:sp>
        <p:nvSpPr>
          <p:cNvPr id="5" name="Titel 1"/>
          <p:cNvSpPr>
            <a:spLocks noGrp="1"/>
          </p:cNvSpPr>
          <p:nvPr>
            <p:ph type="title"/>
          </p:nvPr>
        </p:nvSpPr>
        <p:spPr>
          <a:xfrm>
            <a:off x="739632" y="4457532"/>
            <a:ext cx="5765260" cy="606255"/>
          </a:xfrm>
          <a:prstGeom prst="rect">
            <a:avLst/>
          </a:prstGeom>
        </p:spPr>
        <p:txBody>
          <a:bodyPr/>
          <a:lstStyle>
            <a:lvl1pPr>
              <a:defRPr sz="2400"/>
            </a:lvl1pPr>
          </a:lstStyle>
          <a:p>
            <a:r>
              <a:rPr lang="nl-NL" dirty="0" smtClean="0"/>
              <a:t>Titelstijl van model bewerken</a:t>
            </a:r>
            <a:endParaRPr lang="nl-NL" dirty="0"/>
          </a:p>
        </p:txBody>
      </p:sp>
      <p:sp>
        <p:nvSpPr>
          <p:cNvPr id="6" name="Tijdelijke aanduiding voor tekst 2"/>
          <p:cNvSpPr>
            <a:spLocks noGrp="1"/>
          </p:cNvSpPr>
          <p:nvPr>
            <p:ph type="body" idx="1"/>
          </p:nvPr>
        </p:nvSpPr>
        <p:spPr>
          <a:xfrm>
            <a:off x="739632" y="5063787"/>
            <a:ext cx="5765260"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tekststijl van het model te bewerken</a:t>
            </a:r>
          </a:p>
        </p:txBody>
      </p:sp>
      <p:sp>
        <p:nvSpPr>
          <p:cNvPr id="7" name="Tijdelijke aanduiding voor voettekst 5"/>
          <p:cNvSpPr>
            <a:spLocks noGrp="1"/>
          </p:cNvSpPr>
          <p:nvPr>
            <p:ph type="ftr" sz="quarter" idx="1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57491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58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5" name="Afbeelding 2" descr="41556_UMCU_PPT_subtro-4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807970"/>
            <a:ext cx="7402748" cy="667890"/>
          </a:xfrm>
          <a:prstGeom prst="rect">
            <a:avLst/>
          </a:prstGeom>
        </p:spPr>
        <p:txBody>
          <a:bodyPr/>
          <a:lstStyle>
            <a:lvl1pPr>
              <a:defRPr sz="3000" b="1" i="0" cap="none">
                <a:solidFill>
                  <a:schemeClr val="tx2"/>
                </a:solidFill>
                <a:latin typeface="Segoe UI"/>
              </a:defRPr>
            </a:lvl1pPr>
          </a:lstStyle>
          <a:p>
            <a:r>
              <a:rPr lang="nl-NL" dirty="0" smtClean="0"/>
              <a:t>Titelstijl van model bewerken</a:t>
            </a:r>
            <a:endParaRPr lang="nl-NL" dirty="0"/>
          </a:p>
        </p:txBody>
      </p:sp>
      <p:sp>
        <p:nvSpPr>
          <p:cNvPr id="3" name="Subtitel 2"/>
          <p:cNvSpPr>
            <a:spLocks noGrp="1"/>
          </p:cNvSpPr>
          <p:nvPr>
            <p:ph type="subTitle" idx="1"/>
          </p:nvPr>
        </p:nvSpPr>
        <p:spPr>
          <a:xfrm>
            <a:off x="914399" y="2673769"/>
            <a:ext cx="7402749"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titelstijl van het model te bewerken</a:t>
            </a:r>
            <a:endParaRPr lang="nl-NL" dirty="0"/>
          </a:p>
        </p:txBody>
      </p:sp>
      <p:sp>
        <p:nvSpPr>
          <p:cNvPr id="4" name="Tijdelijke aanduiding voor voettekst 4"/>
          <p:cNvSpPr>
            <a:spLocks noGrp="1"/>
          </p:cNvSpPr>
          <p:nvPr>
            <p:ph type="ftr" sz="quarter" idx="10"/>
          </p:nvPr>
        </p:nvSpPr>
        <p:spPr>
          <a:xfrm>
            <a:off x="914400" y="6173788"/>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425029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5" name="Afbeelding 2" descr="onderwijs achtergrond 4-3-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193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914400" y="2451217"/>
            <a:ext cx="7402748" cy="782344"/>
          </a:xfrm>
          <a:prstGeom prst="rect">
            <a:avLst/>
          </a:prstGeom>
        </p:spPr>
        <p:txBody>
          <a:bodyPr/>
          <a:lstStyle>
            <a:lvl1pPr>
              <a:defRPr sz="3500" b="1" i="0" cap="none">
                <a:solidFill>
                  <a:schemeClr val="bg1"/>
                </a:solidFill>
                <a:latin typeface="Segoe UI"/>
              </a:defRPr>
            </a:lvl1pPr>
          </a:lstStyle>
          <a:p>
            <a:r>
              <a:rPr lang="nl-NL" dirty="0" smtClean="0"/>
              <a:t>Klik om de stijl te bewerken</a:t>
            </a:r>
            <a:endParaRPr lang="nl-NL" dirty="0"/>
          </a:p>
        </p:txBody>
      </p:sp>
      <p:sp>
        <p:nvSpPr>
          <p:cNvPr id="7" name="Subtitel 2"/>
          <p:cNvSpPr>
            <a:spLocks noGrp="1"/>
          </p:cNvSpPr>
          <p:nvPr>
            <p:ph type="subTitle" idx="1"/>
          </p:nvPr>
        </p:nvSpPr>
        <p:spPr>
          <a:xfrm>
            <a:off x="914399" y="3233561"/>
            <a:ext cx="7402749"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voettekst 4"/>
          <p:cNvSpPr>
            <a:spLocks noGrp="1"/>
          </p:cNvSpPr>
          <p:nvPr>
            <p:ph type="ftr" sz="quarter" idx="10"/>
          </p:nvPr>
        </p:nvSpPr>
        <p:spPr>
          <a:xfrm>
            <a:off x="914400" y="6356350"/>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3990701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5" name="Afbeelding 2" descr="41556_UMCU_PPT_subtro-4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807970"/>
            <a:ext cx="7402748" cy="667890"/>
          </a:xfrm>
          <a:prstGeom prst="rect">
            <a:avLst/>
          </a:prstGeom>
        </p:spPr>
        <p:txBody>
          <a:bodyPr/>
          <a:lstStyle>
            <a:lvl1pPr>
              <a:defRPr sz="3000" b="1" i="0" cap="none">
                <a:solidFill>
                  <a:schemeClr val="tx2"/>
                </a:solidFill>
                <a:latin typeface="Segoe UI"/>
              </a:defRPr>
            </a:lvl1pPr>
          </a:lstStyle>
          <a:p>
            <a:r>
              <a:rPr lang="nl-NL" dirty="0" smtClean="0"/>
              <a:t>Titelstijl van model bewerken</a:t>
            </a:r>
            <a:endParaRPr lang="nl-NL" dirty="0"/>
          </a:p>
        </p:txBody>
      </p:sp>
      <p:sp>
        <p:nvSpPr>
          <p:cNvPr id="3" name="Subtitel 2"/>
          <p:cNvSpPr>
            <a:spLocks noGrp="1"/>
          </p:cNvSpPr>
          <p:nvPr>
            <p:ph type="subTitle" idx="1"/>
          </p:nvPr>
        </p:nvSpPr>
        <p:spPr>
          <a:xfrm>
            <a:off x="914399" y="2673769"/>
            <a:ext cx="7402749"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titelstijl van het model te bewerken</a:t>
            </a:r>
            <a:endParaRPr lang="nl-NL" dirty="0"/>
          </a:p>
        </p:txBody>
      </p:sp>
      <p:sp>
        <p:nvSpPr>
          <p:cNvPr id="4" name="Tijdelijke aanduiding voor voettekst 4"/>
          <p:cNvSpPr>
            <a:spLocks noGrp="1"/>
          </p:cNvSpPr>
          <p:nvPr>
            <p:ph type="ftr" sz="quarter" idx="10"/>
          </p:nvPr>
        </p:nvSpPr>
        <p:spPr>
          <a:xfrm>
            <a:off x="914400" y="6173788"/>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72426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739620" y="1291082"/>
            <a:ext cx="754326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voettekst 4"/>
          <p:cNvSpPr>
            <a:spLocks noGrp="1"/>
          </p:cNvSpPr>
          <p:nvPr>
            <p:ph type="ftr" sz="quarter" idx="10"/>
          </p:nvPr>
        </p:nvSpPr>
        <p:spPr>
          <a:xfrm>
            <a:off x="739775" y="6173788"/>
            <a:ext cx="2895600" cy="365125"/>
          </a:xfrm>
          <a:prstGeom prst="rect">
            <a:avLst/>
          </a:prstGeom>
        </p:spPr>
        <p:txBody>
          <a:bodyPr/>
          <a:lstStyle>
            <a:lvl1pPr fontAlgn="auto">
              <a:spcBef>
                <a:spcPts val="0"/>
              </a:spcBef>
              <a:spcAft>
                <a:spcPts val="0"/>
              </a:spcAft>
              <a:defRPr sz="18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284448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5" name="Tijdelijke aanduiding voor voettekst 5"/>
          <p:cNvSpPr>
            <a:spLocks noGrp="1"/>
          </p:cNvSpPr>
          <p:nvPr>
            <p:ph type="ftr" sz="quarter" idx="15"/>
          </p:nvPr>
        </p:nvSpPr>
        <p:spPr>
          <a:xfrm>
            <a:off x="7254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227369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39620"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tekststijl van het model te bewerken</a:t>
            </a:r>
          </a:p>
        </p:txBody>
      </p:sp>
      <p:sp>
        <p:nvSpPr>
          <p:cNvPr id="4" name="Tijdelijke aanduiding voor inhoud 3"/>
          <p:cNvSpPr>
            <a:spLocks noGrp="1"/>
          </p:cNvSpPr>
          <p:nvPr>
            <p:ph sz="half" idx="2"/>
          </p:nvPr>
        </p:nvSpPr>
        <p:spPr>
          <a:xfrm>
            <a:off x="739620"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10" name="Tijdelijke aanduiding voor tekst 2"/>
          <p:cNvSpPr>
            <a:spLocks noGrp="1"/>
          </p:cNvSpPr>
          <p:nvPr>
            <p:ph type="body" idx="13"/>
          </p:nvPr>
        </p:nvSpPr>
        <p:spPr>
          <a:xfrm>
            <a:off x="4619875"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tekststijl van het model te bewerken</a:t>
            </a:r>
          </a:p>
        </p:txBody>
      </p:sp>
      <p:sp>
        <p:nvSpPr>
          <p:cNvPr id="11" name="Tijdelijke aanduiding voor inhoud 3"/>
          <p:cNvSpPr>
            <a:spLocks noGrp="1"/>
          </p:cNvSpPr>
          <p:nvPr>
            <p:ph sz="half" idx="14"/>
          </p:nvPr>
        </p:nvSpPr>
        <p:spPr>
          <a:xfrm>
            <a:off x="4619875"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7" name="Tijdelijke aanduiding voor voettekst 7"/>
          <p:cNvSpPr>
            <a:spLocks noGrp="1"/>
          </p:cNvSpPr>
          <p:nvPr>
            <p:ph type="ftr" sz="quarter" idx="15"/>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1973300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31630" y="1303097"/>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12" name="Tijdelijke aanduiding voor inhoud 3"/>
          <p:cNvSpPr>
            <a:spLocks noGrp="1"/>
          </p:cNvSpPr>
          <p:nvPr>
            <p:ph sz="half" idx="17"/>
          </p:nvPr>
        </p:nvSpPr>
        <p:spPr>
          <a:xfrm>
            <a:off x="4631630" y="3545864"/>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13" name="Tijdelijke aanduiding voor afbeelding 3"/>
          <p:cNvSpPr>
            <a:spLocks noGrp="1"/>
          </p:cNvSpPr>
          <p:nvPr>
            <p:ph type="pic" sz="quarter" idx="19"/>
          </p:nvPr>
        </p:nvSpPr>
        <p:spPr>
          <a:xfrm>
            <a:off x="739620" y="3546809"/>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310393"/>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7" name="Tijdelijke aanduiding voor voettekst 5"/>
          <p:cNvSpPr>
            <a:spLocks noGrp="1"/>
          </p:cNvSpPr>
          <p:nvPr>
            <p:ph type="ftr" sz="quarter" idx="2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2619681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463163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13" name="Tijdelijke aanduiding voor afbeelding 3"/>
          <p:cNvSpPr>
            <a:spLocks noGrp="1"/>
          </p:cNvSpPr>
          <p:nvPr>
            <p:ph type="pic" sz="quarter" idx="19"/>
          </p:nvPr>
        </p:nvSpPr>
        <p:spPr>
          <a:xfrm>
            <a:off x="4632846"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73962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9"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7" name="Tijdelijke aanduiding voor voettekst 5"/>
          <p:cNvSpPr>
            <a:spLocks noGrp="1"/>
          </p:cNvSpPr>
          <p:nvPr>
            <p:ph type="ftr" sz="quarter" idx="22"/>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3783141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858000"/>
          </a:xfrm>
          <a:prstGeom prst="rect">
            <a:avLst/>
          </a:prstGeom>
        </p:spPr>
        <p:txBody>
          <a:bodyPr vert="horz"/>
          <a:lstStyle>
            <a:lvl1pPr>
              <a:defRPr sz="2400">
                <a:latin typeface="Segoe UI"/>
              </a:defRPr>
            </a:lvl1pPr>
          </a:lstStyle>
          <a:p>
            <a:pPr lvl="0"/>
            <a:endParaRPr lang="nl-NL" noProof="0" dirty="0"/>
          </a:p>
        </p:txBody>
      </p:sp>
    </p:spTree>
    <p:extLst>
      <p:ext uri="{BB962C8B-B14F-4D97-AF65-F5344CB8AC3E}">
        <p14:creationId xmlns:p14="http://schemas.microsoft.com/office/powerpoint/2010/main" val="3151788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4269362"/>
          </a:xfrm>
          <a:prstGeom prst="rect">
            <a:avLst/>
          </a:prstGeom>
        </p:spPr>
        <p:txBody>
          <a:bodyPr vert="horz"/>
          <a:lstStyle>
            <a:lvl1pPr>
              <a:defRPr sz="2400">
                <a:latin typeface="Segoe UI"/>
              </a:defRPr>
            </a:lvl1pPr>
          </a:lstStyle>
          <a:p>
            <a:pPr lvl="0"/>
            <a:endParaRPr lang="nl-NL" noProof="0" dirty="0"/>
          </a:p>
        </p:txBody>
      </p:sp>
      <p:sp>
        <p:nvSpPr>
          <p:cNvPr id="5" name="Titel 1"/>
          <p:cNvSpPr>
            <a:spLocks noGrp="1"/>
          </p:cNvSpPr>
          <p:nvPr>
            <p:ph type="title"/>
          </p:nvPr>
        </p:nvSpPr>
        <p:spPr>
          <a:xfrm>
            <a:off x="739632" y="4457532"/>
            <a:ext cx="5765260" cy="606255"/>
          </a:xfrm>
          <a:prstGeom prst="rect">
            <a:avLst/>
          </a:prstGeom>
        </p:spPr>
        <p:txBody>
          <a:bodyPr/>
          <a:lstStyle>
            <a:lvl1pPr>
              <a:defRPr sz="2400"/>
            </a:lvl1pPr>
          </a:lstStyle>
          <a:p>
            <a:r>
              <a:rPr lang="nl-NL" dirty="0" smtClean="0"/>
              <a:t>Titelstijl van model bewerken</a:t>
            </a:r>
            <a:endParaRPr lang="nl-NL" dirty="0"/>
          </a:p>
        </p:txBody>
      </p:sp>
      <p:sp>
        <p:nvSpPr>
          <p:cNvPr id="6" name="Tijdelijke aanduiding voor tekst 2"/>
          <p:cNvSpPr>
            <a:spLocks noGrp="1"/>
          </p:cNvSpPr>
          <p:nvPr>
            <p:ph type="body" idx="1"/>
          </p:nvPr>
        </p:nvSpPr>
        <p:spPr>
          <a:xfrm>
            <a:off x="739632" y="5063787"/>
            <a:ext cx="5765260"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tekststijl van het model te bewerken</a:t>
            </a:r>
          </a:p>
        </p:txBody>
      </p:sp>
      <p:sp>
        <p:nvSpPr>
          <p:cNvPr id="7" name="Tijdelijke aanduiding voor voettekst 5"/>
          <p:cNvSpPr>
            <a:spLocks noGrp="1"/>
          </p:cNvSpPr>
          <p:nvPr>
            <p:ph type="ftr" sz="quarter" idx="1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2797085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Date Placeholder 3"/>
          <p:cNvSpPr>
            <a:spLocks noGrp="1"/>
          </p:cNvSpPr>
          <p:nvPr>
            <p:ph type="dt" sz="half" idx="10"/>
          </p:nvPr>
        </p:nvSpPr>
        <p:spPr/>
        <p:txBody>
          <a:bodyPr/>
          <a:lstStyle/>
          <a:p>
            <a:fld id="{CC53F1EC-E8CD-4A31-8157-B71607FFE3B3}"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1E0ADA-637F-437A-BAD8-56CF454B1A3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36946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739620" y="1291082"/>
            <a:ext cx="754326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voettekst 4"/>
          <p:cNvSpPr>
            <a:spLocks noGrp="1"/>
          </p:cNvSpPr>
          <p:nvPr>
            <p:ph type="ftr" sz="quarter" idx="10"/>
          </p:nvPr>
        </p:nvSpPr>
        <p:spPr>
          <a:xfrm>
            <a:off x="739775" y="6173788"/>
            <a:ext cx="2895600" cy="365125"/>
          </a:xfrm>
          <a:prstGeom prst="rect">
            <a:avLst/>
          </a:prstGeom>
        </p:spPr>
        <p:txBody>
          <a:bodyPr/>
          <a:lstStyle>
            <a:lvl1pPr fontAlgn="auto">
              <a:spcBef>
                <a:spcPts val="0"/>
              </a:spcBef>
              <a:spcAft>
                <a:spcPts val="0"/>
              </a:spcAft>
              <a:defRPr sz="18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2610377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C53F1EC-E8CD-4A31-8157-B71607FFE3B3}"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1E0ADA-637F-437A-BAD8-56CF454B1A3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794796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CC53F1EC-E8CD-4A31-8157-B71607FFE3B3}"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1E0ADA-637F-437A-BAD8-56CF454B1A3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036981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CC53F1EC-E8CD-4A31-8157-B71607FFE3B3}"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1E0ADA-637F-437A-BAD8-56CF454B1A3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503573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CC53F1EC-E8CD-4A31-8157-B71607FFE3B3}" type="datetimeFigureOut">
              <a:rPr lang="en-US" smtClean="0">
                <a:solidFill>
                  <a:prstClr val="black">
                    <a:tint val="75000"/>
                  </a:prstClr>
                </a:solidFill>
              </a:rPr>
              <a:pPr/>
              <a:t>9/24/2018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1E0ADA-637F-437A-BAD8-56CF454B1A3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323026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CC53F1EC-E8CD-4A31-8157-B71607FFE3B3}" type="datetimeFigureOut">
              <a:rPr lang="en-US" smtClean="0">
                <a:solidFill>
                  <a:prstClr val="black">
                    <a:tint val="75000"/>
                  </a:prstClr>
                </a:solidFill>
              </a:rPr>
              <a:pPr/>
              <a:t>9/24/2018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1E0ADA-637F-437A-BAD8-56CF454B1A3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586832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3F1EC-E8CD-4A31-8157-B71607FFE3B3}" type="datetimeFigureOut">
              <a:rPr lang="en-US" smtClean="0">
                <a:solidFill>
                  <a:prstClr val="black">
                    <a:tint val="75000"/>
                  </a:prstClr>
                </a:solidFill>
              </a:rPr>
              <a:pPr/>
              <a:t>9/24/2018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1E0ADA-637F-437A-BAD8-56CF454B1A3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77906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C53F1EC-E8CD-4A31-8157-B71607FFE3B3}"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1E0ADA-637F-437A-BAD8-56CF454B1A3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061721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C53F1EC-E8CD-4A31-8157-B71607FFE3B3}" type="datetimeFigureOut">
              <a:rPr lang="en-US" smtClean="0">
                <a:solidFill>
                  <a:prstClr val="black">
                    <a:tint val="75000"/>
                  </a:prstClr>
                </a:solidFill>
              </a:rPr>
              <a:pPr/>
              <a:t>9/24/2018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1E0ADA-637F-437A-BAD8-56CF454B1A3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055348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C53F1EC-E8CD-4A31-8157-B71607FFE3B3}"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1E0ADA-637F-437A-BAD8-56CF454B1A3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41044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C53F1EC-E8CD-4A31-8157-B71607FFE3B3}" type="datetimeFigureOut">
              <a:rPr lang="en-US" smtClean="0">
                <a:solidFill>
                  <a:prstClr val="black">
                    <a:tint val="75000"/>
                  </a:prstClr>
                </a:solidFill>
              </a:rPr>
              <a:pPr/>
              <a:t>9/24/2018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1E0ADA-637F-437A-BAD8-56CF454B1A3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01356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5" name="Tijdelijke aanduiding voor voettekst 5"/>
          <p:cNvSpPr>
            <a:spLocks noGrp="1"/>
          </p:cNvSpPr>
          <p:nvPr>
            <p:ph type="ftr" sz="quarter" idx="15"/>
          </p:nvPr>
        </p:nvSpPr>
        <p:spPr>
          <a:xfrm>
            <a:off x="7254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322544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39620"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tekststijl van het model te bewerken</a:t>
            </a:r>
          </a:p>
        </p:txBody>
      </p:sp>
      <p:sp>
        <p:nvSpPr>
          <p:cNvPr id="4" name="Tijdelijke aanduiding voor inhoud 3"/>
          <p:cNvSpPr>
            <a:spLocks noGrp="1"/>
          </p:cNvSpPr>
          <p:nvPr>
            <p:ph sz="half" idx="2"/>
          </p:nvPr>
        </p:nvSpPr>
        <p:spPr>
          <a:xfrm>
            <a:off x="739620"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10" name="Tijdelijke aanduiding voor tekst 2"/>
          <p:cNvSpPr>
            <a:spLocks noGrp="1"/>
          </p:cNvSpPr>
          <p:nvPr>
            <p:ph type="body" idx="13"/>
          </p:nvPr>
        </p:nvSpPr>
        <p:spPr>
          <a:xfrm>
            <a:off x="4619875"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tekststijl van het model te bewerken</a:t>
            </a:r>
          </a:p>
        </p:txBody>
      </p:sp>
      <p:sp>
        <p:nvSpPr>
          <p:cNvPr id="11" name="Tijdelijke aanduiding voor inhoud 3"/>
          <p:cNvSpPr>
            <a:spLocks noGrp="1"/>
          </p:cNvSpPr>
          <p:nvPr>
            <p:ph sz="half" idx="14"/>
          </p:nvPr>
        </p:nvSpPr>
        <p:spPr>
          <a:xfrm>
            <a:off x="4619875"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7" name="Tijdelijke aanduiding voor voettekst 7"/>
          <p:cNvSpPr>
            <a:spLocks noGrp="1"/>
          </p:cNvSpPr>
          <p:nvPr>
            <p:ph type="ftr" sz="quarter" idx="15"/>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221292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31630" y="1303097"/>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12" name="Tijdelijke aanduiding voor inhoud 3"/>
          <p:cNvSpPr>
            <a:spLocks noGrp="1"/>
          </p:cNvSpPr>
          <p:nvPr>
            <p:ph sz="half" idx="17"/>
          </p:nvPr>
        </p:nvSpPr>
        <p:spPr>
          <a:xfrm>
            <a:off x="4631630" y="3545864"/>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13" name="Tijdelijke aanduiding voor afbeelding 3"/>
          <p:cNvSpPr>
            <a:spLocks noGrp="1"/>
          </p:cNvSpPr>
          <p:nvPr>
            <p:ph type="pic" sz="quarter" idx="19"/>
          </p:nvPr>
        </p:nvSpPr>
        <p:spPr>
          <a:xfrm>
            <a:off x="739620" y="3546809"/>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310393"/>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7" name="Tijdelijke aanduiding voor voettekst 5"/>
          <p:cNvSpPr>
            <a:spLocks noGrp="1"/>
          </p:cNvSpPr>
          <p:nvPr>
            <p:ph type="ftr" sz="quarter" idx="2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66638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463163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13" name="Tijdelijke aanduiding voor afbeelding 3"/>
          <p:cNvSpPr>
            <a:spLocks noGrp="1"/>
          </p:cNvSpPr>
          <p:nvPr>
            <p:ph type="pic" sz="quarter" idx="19"/>
          </p:nvPr>
        </p:nvSpPr>
        <p:spPr>
          <a:xfrm>
            <a:off x="4632846"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73962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dirty="0" smtClean="0"/>
              <a:t>Klik om de tekststijl van het model te bewerken</a:t>
            </a:r>
          </a:p>
        </p:txBody>
      </p:sp>
      <p:sp>
        <p:nvSpPr>
          <p:cNvPr id="9"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NL" dirty="0" smtClean="0"/>
              <a:t>Titelstijl van model bewerken</a:t>
            </a:r>
            <a:endParaRPr lang="nl-NL" dirty="0"/>
          </a:p>
        </p:txBody>
      </p:sp>
      <p:sp>
        <p:nvSpPr>
          <p:cNvPr id="7" name="Tijdelijke aanduiding voor voettekst 5"/>
          <p:cNvSpPr>
            <a:spLocks noGrp="1"/>
          </p:cNvSpPr>
          <p:nvPr>
            <p:ph type="ftr" sz="quarter" idx="22"/>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16712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858000"/>
          </a:xfrm>
          <a:prstGeom prst="rect">
            <a:avLst/>
          </a:prstGeom>
        </p:spPr>
        <p:txBody>
          <a:bodyPr vert="horz"/>
          <a:lstStyle>
            <a:lvl1pPr>
              <a:defRPr sz="2400">
                <a:latin typeface="Segoe UI"/>
              </a:defRPr>
            </a:lvl1pPr>
          </a:lstStyle>
          <a:p>
            <a:pPr lvl="0"/>
            <a:endParaRPr lang="nl-NL" noProof="0" dirty="0"/>
          </a:p>
        </p:txBody>
      </p:sp>
    </p:spTree>
    <p:extLst>
      <p:ext uri="{BB962C8B-B14F-4D97-AF65-F5344CB8AC3E}">
        <p14:creationId xmlns:p14="http://schemas.microsoft.com/office/powerpoint/2010/main" val="53611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4269362"/>
          </a:xfrm>
          <a:prstGeom prst="rect">
            <a:avLst/>
          </a:prstGeom>
        </p:spPr>
        <p:txBody>
          <a:bodyPr vert="horz"/>
          <a:lstStyle>
            <a:lvl1pPr>
              <a:defRPr sz="2400">
                <a:latin typeface="Segoe UI"/>
              </a:defRPr>
            </a:lvl1pPr>
          </a:lstStyle>
          <a:p>
            <a:pPr lvl="0"/>
            <a:endParaRPr lang="nl-NL" noProof="0" dirty="0"/>
          </a:p>
        </p:txBody>
      </p:sp>
      <p:sp>
        <p:nvSpPr>
          <p:cNvPr id="5" name="Titel 1"/>
          <p:cNvSpPr>
            <a:spLocks noGrp="1"/>
          </p:cNvSpPr>
          <p:nvPr>
            <p:ph type="title"/>
          </p:nvPr>
        </p:nvSpPr>
        <p:spPr>
          <a:xfrm>
            <a:off x="739632" y="4457532"/>
            <a:ext cx="5765260" cy="606255"/>
          </a:xfrm>
          <a:prstGeom prst="rect">
            <a:avLst/>
          </a:prstGeom>
        </p:spPr>
        <p:txBody>
          <a:bodyPr/>
          <a:lstStyle>
            <a:lvl1pPr>
              <a:defRPr sz="2400"/>
            </a:lvl1pPr>
          </a:lstStyle>
          <a:p>
            <a:r>
              <a:rPr lang="nl-NL" dirty="0" smtClean="0"/>
              <a:t>Titelstijl van model bewerken</a:t>
            </a:r>
            <a:endParaRPr lang="nl-NL" dirty="0"/>
          </a:p>
        </p:txBody>
      </p:sp>
      <p:sp>
        <p:nvSpPr>
          <p:cNvPr id="6" name="Tijdelijke aanduiding voor tekst 2"/>
          <p:cNvSpPr>
            <a:spLocks noGrp="1"/>
          </p:cNvSpPr>
          <p:nvPr>
            <p:ph type="body" idx="1"/>
          </p:nvPr>
        </p:nvSpPr>
        <p:spPr>
          <a:xfrm>
            <a:off x="739632" y="5063787"/>
            <a:ext cx="5765260"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tekststijl van het model te bewerken</a:t>
            </a:r>
          </a:p>
        </p:txBody>
      </p:sp>
      <p:sp>
        <p:nvSpPr>
          <p:cNvPr id="7" name="Tijdelijke aanduiding voor voettekst 5"/>
          <p:cNvSpPr>
            <a:spLocks noGrp="1"/>
          </p:cNvSpPr>
          <p:nvPr>
            <p:ph type="ftr" sz="quarter" idx="1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110129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4.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1" descr="41556_UMCU_PPT_vervolg-15.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547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1" descr="41556_UMCU_PPT_vervolg-15.pn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1814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94" r:id="rId10"/>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1" descr="41556_UMCU_PPT_vervolg-15.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96221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3F1EC-E8CD-4A31-8157-B71607FFE3B3}" type="datetimeFigureOut">
              <a:rPr lang="en-US" smtClean="0">
                <a:solidFill>
                  <a:prstClr val="black">
                    <a:tint val="75000"/>
                  </a:prstClr>
                </a:solidFill>
                <a:ea typeface="ＭＳ Ｐゴシック" charset="-128"/>
              </a:rPr>
              <a:pPr/>
              <a:t>9/24/2018</a:t>
            </a:fld>
            <a:endParaRPr lang="en-US">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E0ADA-637F-437A-BAD8-56CF454B1A3B}" type="slidenum">
              <a:rPr lang="en-US" smtClean="0">
                <a:solidFill>
                  <a:prstClr val="black">
                    <a:tint val="75000"/>
                  </a:prstClr>
                </a:solidFill>
                <a:ea typeface="ＭＳ Ｐゴシック" charset="-128"/>
              </a:rPr>
              <a:pPr/>
              <a:t>‹nr.›</a:t>
            </a:fld>
            <a:endParaRPr lang="en-US">
              <a:solidFill>
                <a:prstClr val="black">
                  <a:tint val="75000"/>
                </a:prstClr>
              </a:solidFill>
              <a:ea typeface="ＭＳ Ｐゴシック" charset="-128"/>
            </a:endParaRPr>
          </a:p>
        </p:txBody>
      </p:sp>
    </p:spTree>
    <p:extLst>
      <p:ext uri="{BB962C8B-B14F-4D97-AF65-F5344CB8AC3E}">
        <p14:creationId xmlns:p14="http://schemas.microsoft.com/office/powerpoint/2010/main" val="30356412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bwMode="auto">
          <a:xfrm>
            <a:off x="1115616" y="1268760"/>
            <a:ext cx="7402513" cy="782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sz="3600" smtClean="0">
                <a:latin typeface="Segoe UI" pitchFamily="34" charset="0"/>
                <a:ea typeface="ＭＳ Ｐゴシック" charset="-128"/>
              </a:rPr>
              <a:t>Open Science</a:t>
            </a:r>
            <a:br>
              <a:rPr lang="nl-NL" sz="3600" smtClean="0">
                <a:latin typeface="Segoe UI" pitchFamily="34" charset="0"/>
                <a:ea typeface="ＭＳ Ｐゴシック" charset="-128"/>
              </a:rPr>
            </a:br>
            <a:r>
              <a:rPr lang="nl-NL" sz="3600" smtClean="0">
                <a:latin typeface="Segoe UI" pitchFamily="34" charset="0"/>
                <a:ea typeface="ＭＳ Ｐゴシック" charset="-128"/>
              </a:rPr>
              <a:t>‘Impact, not impact factor’</a:t>
            </a:r>
            <a:endParaRPr lang="nl-NL" sz="3600" dirty="0" smtClean="0">
              <a:latin typeface="Segoe UI" pitchFamily="34" charset="0"/>
              <a:ea typeface="ＭＳ Ｐゴシック" charset="-128"/>
            </a:endParaRPr>
          </a:p>
        </p:txBody>
      </p:sp>
      <p:sp>
        <p:nvSpPr>
          <p:cNvPr id="5" name="Subtitel 4"/>
          <p:cNvSpPr>
            <a:spLocks noGrp="1"/>
          </p:cNvSpPr>
          <p:nvPr>
            <p:ph type="subTitle" idx="1"/>
          </p:nvPr>
        </p:nvSpPr>
        <p:spPr bwMode="auto">
          <a:xfrm>
            <a:off x="1115616" y="2780928"/>
            <a:ext cx="7402513"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sz="1800" smtClean="0">
                <a:solidFill>
                  <a:schemeClr val="tx1">
                    <a:lumMod val="75000"/>
                    <a:lumOff val="25000"/>
                  </a:schemeClr>
                </a:solidFill>
                <a:latin typeface="Segoe UI" pitchFamily="34" charset="0"/>
                <a:ea typeface="ＭＳ Ｐゴシック" charset="-128"/>
                <a:cs typeface="Segoe UI" pitchFamily="34" charset="0"/>
              </a:rPr>
              <a:t>Rinze Benedictus</a:t>
            </a:r>
          </a:p>
          <a:p>
            <a:r>
              <a:rPr lang="nl-NL" sz="1800" smtClean="0">
                <a:solidFill>
                  <a:schemeClr val="tx1">
                    <a:lumMod val="75000"/>
                    <a:lumOff val="25000"/>
                  </a:schemeClr>
                </a:solidFill>
                <a:latin typeface="Segoe UI" pitchFamily="34" charset="0"/>
                <a:ea typeface="ＭＳ Ｐゴシック" charset="-128"/>
                <a:cs typeface="Segoe UI" pitchFamily="34" charset="0"/>
              </a:rPr>
              <a:t>Staff advisor, University Medical Center Utrecht</a:t>
            </a:r>
          </a:p>
          <a:p>
            <a:r>
              <a:rPr lang="nl-NL" sz="1800" smtClean="0">
                <a:solidFill>
                  <a:schemeClr val="tx1">
                    <a:lumMod val="75000"/>
                    <a:lumOff val="25000"/>
                  </a:schemeClr>
                </a:solidFill>
                <a:latin typeface="Segoe UI" pitchFamily="34" charset="0"/>
                <a:ea typeface="ＭＳ Ｐゴシック" charset="-128"/>
                <a:cs typeface="Segoe UI" pitchFamily="34" charset="0"/>
              </a:rPr>
              <a:t>PhD researcher, CWTS, Leiden University</a:t>
            </a:r>
          </a:p>
          <a:p>
            <a:r>
              <a:rPr lang="nl-NL" sz="1800">
                <a:solidFill>
                  <a:schemeClr val="tx1">
                    <a:lumMod val="75000"/>
                    <a:lumOff val="25000"/>
                  </a:schemeClr>
                </a:solidFill>
                <a:latin typeface="Segoe UI" pitchFamily="34" charset="0"/>
                <a:ea typeface="ＭＳ Ｐゴシック" charset="-128"/>
                <a:cs typeface="Segoe UI" pitchFamily="34" charset="0"/>
              </a:rPr>
              <a:t>The </a:t>
            </a:r>
            <a:r>
              <a:rPr lang="nl-NL" sz="1800" smtClean="0">
                <a:solidFill>
                  <a:schemeClr val="tx1">
                    <a:lumMod val="75000"/>
                    <a:lumOff val="25000"/>
                  </a:schemeClr>
                </a:solidFill>
                <a:latin typeface="Segoe UI" pitchFamily="34" charset="0"/>
                <a:ea typeface="ＭＳ Ｐゴシック" charset="-128"/>
                <a:cs typeface="Segoe UI" pitchFamily="34" charset="0"/>
              </a:rPr>
              <a:t>Netherlands</a:t>
            </a:r>
          </a:p>
          <a:p>
            <a:r>
              <a:rPr lang="nl-NL" sz="1800" smtClean="0">
                <a:solidFill>
                  <a:schemeClr val="tx1">
                    <a:lumMod val="75000"/>
                    <a:lumOff val="25000"/>
                  </a:schemeClr>
                </a:solidFill>
                <a:latin typeface="Segoe UI" pitchFamily="34" charset="0"/>
                <a:ea typeface="ＭＳ Ｐゴシック" charset="-128"/>
                <a:cs typeface="Segoe UI" pitchFamily="34" charset="0"/>
              </a:rPr>
              <a:t>r.benedictus@umcutrecht.nl</a:t>
            </a:r>
            <a:endParaRPr lang="nl-NL" sz="1800">
              <a:solidFill>
                <a:schemeClr val="tx1">
                  <a:lumMod val="75000"/>
                  <a:lumOff val="25000"/>
                </a:schemeClr>
              </a:solidFill>
              <a:latin typeface="Segoe UI" pitchFamily="34" charset="0"/>
              <a:ea typeface="ＭＳ Ｐゴシック" charset="-128"/>
              <a:cs typeface="Segoe UI" pitchFamily="34" charset="0"/>
            </a:endParaRPr>
          </a:p>
          <a:p>
            <a:endParaRPr lang="nl-NL" sz="1800" smtClean="0">
              <a:solidFill>
                <a:schemeClr val="tx1">
                  <a:lumMod val="75000"/>
                  <a:lumOff val="25000"/>
                </a:schemeClr>
              </a:solidFill>
              <a:latin typeface="Segoe UI" pitchFamily="34" charset="0"/>
              <a:ea typeface="ＭＳ Ｐゴシック" charset="-128"/>
              <a:cs typeface="Segoe UI" pitchFamily="34" charset="0"/>
            </a:endParaRPr>
          </a:p>
          <a:p>
            <a:r>
              <a:rPr lang="nl-NL" sz="1800" smtClean="0">
                <a:solidFill>
                  <a:schemeClr val="tx1">
                    <a:lumMod val="75000"/>
                    <a:lumOff val="25000"/>
                  </a:schemeClr>
                </a:solidFill>
                <a:latin typeface="Segoe UI" pitchFamily="34" charset="0"/>
                <a:ea typeface="ＭＳ Ｐゴシック" charset="-128"/>
                <a:cs typeface="Segoe UI" pitchFamily="34" charset="0"/>
              </a:rPr>
              <a:t>Science in Transition</a:t>
            </a:r>
          </a:p>
          <a:p>
            <a:r>
              <a:rPr lang="nl-NL" sz="1800" smtClean="0">
                <a:solidFill>
                  <a:schemeClr val="tx1">
                    <a:lumMod val="75000"/>
                    <a:lumOff val="25000"/>
                  </a:schemeClr>
                </a:solidFill>
                <a:latin typeface="Segoe UI" pitchFamily="34" charset="0"/>
                <a:ea typeface="ＭＳ Ｐゴシック" charset="-128"/>
                <a:cs typeface="Segoe UI" pitchFamily="34" charset="0"/>
              </a:rPr>
              <a:t>www.scienceintransition.nl</a:t>
            </a:r>
          </a:p>
          <a:p>
            <a:endParaRPr lang="nl-NL" sz="1800" dirty="0" smtClean="0">
              <a:solidFill>
                <a:schemeClr val="tx1">
                  <a:lumMod val="75000"/>
                  <a:lumOff val="25000"/>
                </a:schemeClr>
              </a:solidFill>
              <a:latin typeface="Segoe UI" pitchFamily="34" charset="0"/>
              <a:ea typeface="ＭＳ Ｐゴシック" charset="-128"/>
              <a:cs typeface="Segoe UI" pitchFamily="34" charset="0"/>
            </a:endParaRPr>
          </a:p>
        </p:txBody>
      </p:sp>
      <p:pic>
        <p:nvPicPr>
          <p:cNvPr id="6" name="Afbeelding 5" descr="SiT-Logo-RGB-700x63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5896" y="5793200"/>
            <a:ext cx="885072" cy="804151"/>
          </a:xfrm>
          <a:prstGeom prst="rect">
            <a:avLst/>
          </a:prstGeom>
        </p:spPr>
      </p:pic>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20072" y="5937217"/>
            <a:ext cx="1478702" cy="66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36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18" t="22140" r="6367" b="18629"/>
          <a:stretch/>
        </p:blipFill>
        <p:spPr bwMode="auto">
          <a:xfrm>
            <a:off x="-40722" y="1693412"/>
            <a:ext cx="9130554" cy="444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215661" y="379563"/>
            <a:ext cx="8617788" cy="954107"/>
          </a:xfrm>
          <a:prstGeom prst="rect">
            <a:avLst/>
          </a:prstGeom>
          <a:noFill/>
        </p:spPr>
        <p:txBody>
          <a:bodyPr wrap="square" rtlCol="0">
            <a:spAutoFit/>
          </a:bodyPr>
          <a:lstStyle/>
          <a:p>
            <a:pPr eaLnBrk="0" hangingPunct="0"/>
            <a:r>
              <a:rPr lang="nl-NL" sz="2800" b="1" smtClean="0">
                <a:solidFill>
                  <a:schemeClr val="tx2"/>
                </a:solidFill>
                <a:latin typeface="Segoe UI"/>
                <a:ea typeface="ＭＳ Ｐゴシック" charset="0"/>
                <a:cs typeface="ＭＳ Ｐゴシック" charset="0"/>
              </a:rPr>
              <a:t>“Dutch research is only weakly correlated</a:t>
            </a:r>
            <a:br>
              <a:rPr lang="nl-NL" sz="2800" b="1" smtClean="0">
                <a:solidFill>
                  <a:schemeClr val="tx2"/>
                </a:solidFill>
                <a:latin typeface="Segoe UI"/>
                <a:ea typeface="ＭＳ Ｐゴシック" charset="0"/>
                <a:cs typeface="ＭＳ Ｐゴシック" charset="0"/>
              </a:rPr>
            </a:br>
            <a:r>
              <a:rPr lang="nl-NL" sz="2800" b="1" smtClean="0">
                <a:solidFill>
                  <a:schemeClr val="tx2"/>
                </a:solidFill>
                <a:latin typeface="Segoe UI"/>
                <a:ea typeface="ＭＳ Ｐゴシック" charset="0"/>
                <a:cs typeface="ＭＳ Ｐゴシック" charset="0"/>
              </a:rPr>
              <a:t> with disease burden”</a:t>
            </a:r>
            <a:endParaRPr lang="nl-NL" sz="2800" b="1">
              <a:solidFill>
                <a:schemeClr val="tx2"/>
              </a:solidFill>
              <a:latin typeface="Segoe UI"/>
              <a:ea typeface="ＭＳ Ｐゴシック" charset="0"/>
              <a:cs typeface="ＭＳ Ｐゴシック" charset="0"/>
            </a:endParaRPr>
          </a:p>
        </p:txBody>
      </p:sp>
      <p:sp>
        <p:nvSpPr>
          <p:cNvPr id="3" name="Tekstvak 2"/>
          <p:cNvSpPr txBox="1"/>
          <p:nvPr/>
        </p:nvSpPr>
        <p:spPr>
          <a:xfrm>
            <a:off x="1073990" y="6277994"/>
            <a:ext cx="5641676" cy="369332"/>
          </a:xfrm>
          <a:prstGeom prst="rect">
            <a:avLst/>
          </a:prstGeom>
          <a:noFill/>
        </p:spPr>
        <p:txBody>
          <a:bodyPr wrap="square" rtlCol="0">
            <a:spAutoFit/>
          </a:bodyPr>
          <a:lstStyle/>
          <a:p>
            <a:r>
              <a:rPr lang="nl-NL" sz="1800"/>
              <a:t>Ned Tijdschr Geneeskd. 2017;161:D1333</a:t>
            </a:r>
          </a:p>
        </p:txBody>
      </p:sp>
      <p:sp>
        <p:nvSpPr>
          <p:cNvPr id="4" name="Tekstvak 3"/>
          <p:cNvSpPr txBox="1"/>
          <p:nvPr/>
        </p:nvSpPr>
        <p:spPr>
          <a:xfrm>
            <a:off x="7092280" y="4558759"/>
            <a:ext cx="1584176" cy="923330"/>
          </a:xfrm>
          <a:prstGeom prst="rect">
            <a:avLst/>
          </a:prstGeom>
          <a:solidFill>
            <a:srgbClr val="FFFF00"/>
          </a:solidFill>
        </p:spPr>
        <p:txBody>
          <a:bodyPr wrap="square" rtlCol="0">
            <a:spAutoFit/>
          </a:bodyPr>
          <a:lstStyle/>
          <a:p>
            <a:r>
              <a:rPr lang="nl-NL" b="1" smtClean="0"/>
              <a:t>Less research than disease burden</a:t>
            </a:r>
            <a:endParaRPr lang="nl-NL" b="1"/>
          </a:p>
        </p:txBody>
      </p:sp>
      <p:sp>
        <p:nvSpPr>
          <p:cNvPr id="6" name="Tekstvak 5"/>
          <p:cNvSpPr txBox="1"/>
          <p:nvPr/>
        </p:nvSpPr>
        <p:spPr>
          <a:xfrm>
            <a:off x="1056611" y="1988839"/>
            <a:ext cx="2257085" cy="646331"/>
          </a:xfrm>
          <a:prstGeom prst="rect">
            <a:avLst/>
          </a:prstGeom>
          <a:solidFill>
            <a:srgbClr val="FFFF00"/>
          </a:solidFill>
        </p:spPr>
        <p:txBody>
          <a:bodyPr wrap="square" rtlCol="0">
            <a:spAutoFit/>
          </a:bodyPr>
          <a:lstStyle/>
          <a:p>
            <a:r>
              <a:rPr lang="nl-NL" b="1" smtClean="0"/>
              <a:t>More research than disease burden</a:t>
            </a:r>
            <a:endParaRPr lang="nl-NL" b="1"/>
          </a:p>
        </p:txBody>
      </p:sp>
    </p:spTree>
    <p:extLst>
      <p:ext uri="{BB962C8B-B14F-4D97-AF65-F5344CB8AC3E}">
        <p14:creationId xmlns:p14="http://schemas.microsoft.com/office/powerpoint/2010/main" val="17016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23528" y="476672"/>
            <a:ext cx="8496944" cy="714645"/>
          </a:xfrm>
        </p:spPr>
        <p:txBody>
          <a:bodyPr/>
          <a:lstStyle/>
          <a:p>
            <a:r>
              <a:rPr lang="nl-NL" smtClean="0"/>
              <a:t>Open Science is coming to a university near you!</a:t>
            </a:r>
            <a:endParaRPr lang="nl-NL"/>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0086" y="1524433"/>
            <a:ext cx="2868897" cy="37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547203"/>
            <a:ext cx="580072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872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wetenschapsagenda.nl/wp-content/themes/NWA-v2/images/nwa_logo_nl.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1C1C1C"/>
              </a:solidFill>
            </a:endParaRPr>
          </a:p>
        </p:txBody>
      </p:sp>
      <p:sp>
        <p:nvSpPr>
          <p:cNvPr id="6" name="AutoShape 4" descr="https://wetenschapsagenda.nl/wp-content/themes/NWA-v2/images/nwa_logo_nl.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1C1C1C"/>
              </a:solidFill>
            </a:endParaRPr>
          </a:p>
        </p:txBody>
      </p:sp>
      <p:sp>
        <p:nvSpPr>
          <p:cNvPr id="8" name="AutoShape 6" descr="https://www.hartstichting.nl/assets/img/icons/logo.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1C1C1C"/>
              </a:solidFill>
            </a:endParaRP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653433"/>
            <a:ext cx="23431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52736"/>
            <a:ext cx="40005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68378"/>
          <a:stretch/>
        </p:blipFill>
        <p:spPr bwMode="auto">
          <a:xfrm>
            <a:off x="130573" y="5589240"/>
            <a:ext cx="9432954" cy="110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el 1"/>
          <p:cNvSpPr>
            <a:spLocks noGrp="1"/>
          </p:cNvSpPr>
          <p:nvPr>
            <p:ph type="title"/>
          </p:nvPr>
        </p:nvSpPr>
        <p:spPr>
          <a:xfrm>
            <a:off x="426208" y="439146"/>
            <a:ext cx="8394264" cy="817022"/>
          </a:xfrm>
        </p:spPr>
        <p:txBody>
          <a:bodyPr/>
          <a:lstStyle/>
          <a:p>
            <a:r>
              <a:rPr lang="nl-NL" smtClean="0"/>
              <a:t>Openness of research agenda</a:t>
            </a:r>
            <a:endParaRPr lang="nl-NL"/>
          </a:p>
        </p:txBody>
      </p:sp>
      <p:sp>
        <p:nvSpPr>
          <p:cNvPr id="2" name="AutoShape 2" descr="https://wetenschapsagenda.nl/wp-content/themes/NWA-v2/images/nwa_logo_en.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https://wetenschapsagenda.nl/wp-content/themes/NWA-v2/images/nwa_logo_en.sv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https://wetenschapsagenda.nl/wp-content/themes/NWA-v2/images/nwa_logo_en.sv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70" y="1484783"/>
            <a:ext cx="3243518" cy="343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775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620" y="474060"/>
            <a:ext cx="8080852" cy="621315"/>
          </a:xfrm>
        </p:spPr>
        <p:txBody>
          <a:bodyPr/>
          <a:lstStyle/>
          <a:p>
            <a:r>
              <a:rPr lang="nl-NL" smtClean="0"/>
              <a:t>UMC Utrecht portfolio to ‘redefine excellence</a:t>
            </a:r>
            <a:endParaRPr lang="nl-NL"/>
          </a:p>
        </p:txBody>
      </p:sp>
      <p:sp>
        <p:nvSpPr>
          <p:cNvPr id="3" name="Tijdelijke aanduiding voor inhoud 2"/>
          <p:cNvSpPr>
            <a:spLocks noGrp="1"/>
          </p:cNvSpPr>
          <p:nvPr>
            <p:ph idx="1"/>
          </p:nvPr>
        </p:nvSpPr>
        <p:spPr>
          <a:xfrm>
            <a:off x="739620" y="1291082"/>
            <a:ext cx="7543260" cy="2557018"/>
          </a:xfrm>
        </p:spPr>
        <p:txBody>
          <a:bodyPr/>
          <a:lstStyle/>
          <a:p>
            <a:pPr marL="0" indent="0">
              <a:buNone/>
            </a:pPr>
            <a:r>
              <a:rPr lang="nl-NL" b="1"/>
              <a:t>Candidate </a:t>
            </a:r>
            <a:r>
              <a:rPr lang="nl-NL" b="1" smtClean="0"/>
              <a:t>(associate) professors</a:t>
            </a:r>
          </a:p>
          <a:p>
            <a:pPr marL="0" indent="0">
              <a:buNone/>
            </a:pPr>
            <a:r>
              <a:rPr lang="nl-NL" smtClean="0"/>
              <a:t>Scientific</a:t>
            </a:r>
          </a:p>
          <a:p>
            <a:pPr marL="0" indent="0">
              <a:buNone/>
            </a:pPr>
            <a:r>
              <a:rPr lang="nl-NL" smtClean="0"/>
              <a:t>Teaching</a:t>
            </a:r>
          </a:p>
          <a:p>
            <a:pPr marL="0" indent="0">
              <a:buNone/>
            </a:pPr>
            <a:r>
              <a:rPr lang="nl-NL" smtClean="0"/>
              <a:t>Clinical</a:t>
            </a:r>
          </a:p>
          <a:p>
            <a:pPr marL="0" indent="0">
              <a:buNone/>
            </a:pPr>
            <a:r>
              <a:rPr lang="nl-NL" smtClean="0"/>
              <a:t>Innovation and impact</a:t>
            </a:r>
          </a:p>
          <a:p>
            <a:pPr marL="0" indent="0">
              <a:buNone/>
            </a:pPr>
            <a:r>
              <a:rPr lang="nl-NL"/>
              <a:t>Leadership, development and </a:t>
            </a:r>
            <a:r>
              <a:rPr lang="nl-NL" smtClean="0"/>
              <a:t>collaboration</a:t>
            </a:r>
            <a:endParaRPr lang="nl-NL"/>
          </a:p>
        </p:txBody>
      </p:sp>
      <p:sp>
        <p:nvSpPr>
          <p:cNvPr id="4" name="Tekstvak 3"/>
          <p:cNvSpPr txBox="1"/>
          <p:nvPr/>
        </p:nvSpPr>
        <p:spPr>
          <a:xfrm>
            <a:off x="806295" y="4511427"/>
            <a:ext cx="5686425" cy="1200329"/>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defTabSz="457200" fontAlgn="base">
              <a:spcBef>
                <a:spcPct val="0"/>
              </a:spcBef>
              <a:spcAft>
                <a:spcPct val="0"/>
              </a:spcAft>
            </a:pPr>
            <a:r>
              <a:rPr lang="nl-NL" sz="2400" b="1" smtClean="0">
                <a:solidFill>
                  <a:srgbClr val="2526A9"/>
                </a:solidFill>
                <a:ea typeface="ＭＳ Ｐゴシック" charset="-128"/>
              </a:rPr>
              <a:t>Goal: give selection committees a broader view of the candidates, change ‘what can be talked about’</a:t>
            </a:r>
          </a:p>
        </p:txBody>
      </p:sp>
    </p:spTree>
    <p:extLst>
      <p:ext uri="{BB962C8B-B14F-4D97-AF65-F5344CB8AC3E}">
        <p14:creationId xmlns:p14="http://schemas.microsoft.com/office/powerpoint/2010/main" val="1075652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997932626"/>
              </p:ext>
            </p:extLst>
          </p:nvPr>
        </p:nvGraphicFramePr>
        <p:xfrm>
          <a:off x="755576" y="1700808"/>
          <a:ext cx="7527851" cy="4881128"/>
        </p:xfrm>
        <a:graphic>
          <a:graphicData uri="http://schemas.openxmlformats.org/drawingml/2006/table">
            <a:tbl>
              <a:tblPr firstRow="1" firstCol="1" bandRow="1"/>
              <a:tblGrid>
                <a:gridCol w="1977656"/>
                <a:gridCol w="5550195"/>
              </a:tblGrid>
              <a:tr h="348652">
                <a:tc rowSpan="3">
                  <a:txBody>
                    <a:bodyPr/>
                    <a:lstStyle/>
                    <a:p>
                      <a:pPr>
                        <a:spcAft>
                          <a:spcPts val="0"/>
                        </a:spcAft>
                      </a:pPr>
                      <a:r>
                        <a:rPr lang="en-US" sz="1800" b="1">
                          <a:effectLst/>
                        </a:rPr>
                        <a:t>Structure</a:t>
                      </a:r>
                      <a:endParaRPr lang="nl-NL" sz="1800" b="1">
                        <a:effectLst/>
                        <a:latin typeface="Segoe UI"/>
                        <a:ea typeface="Calibri"/>
                        <a:cs typeface="Times New Roman"/>
                      </a:endParaRPr>
                    </a:p>
                  </a:txBody>
                  <a:tcPr marL="68580" marR="68580" marT="0" marB="0"/>
                </a:tc>
                <a:tc>
                  <a:txBody>
                    <a:bodyPr/>
                    <a:lstStyle/>
                    <a:p>
                      <a:pPr>
                        <a:spcAft>
                          <a:spcPts val="0"/>
                        </a:spcAft>
                      </a:pPr>
                      <a:r>
                        <a:rPr lang="en-US" sz="1800" smtClean="0">
                          <a:effectLst/>
                        </a:rPr>
                        <a:t>Leadership &amp; culture</a:t>
                      </a:r>
                      <a:endParaRPr lang="nl-NL" sz="1800">
                        <a:effectLst/>
                        <a:latin typeface="Segoe UI"/>
                        <a:ea typeface="Calibri"/>
                        <a:cs typeface="Times New Roman"/>
                      </a:endParaRPr>
                    </a:p>
                  </a:txBody>
                  <a:tcPr marL="68580" marR="68580" marT="0" marB="0"/>
                </a:tc>
              </a:tr>
              <a:tr h="348652">
                <a:tc vMerge="1">
                  <a:txBody>
                    <a:bodyPr/>
                    <a:lstStyle/>
                    <a:p>
                      <a:endParaRPr lang="nl-NL"/>
                    </a:p>
                  </a:txBody>
                  <a:tcPr/>
                </a:tc>
                <a:tc>
                  <a:txBody>
                    <a:bodyPr/>
                    <a:lstStyle/>
                    <a:p>
                      <a:pPr>
                        <a:spcAft>
                          <a:spcPts val="0"/>
                        </a:spcAft>
                      </a:pPr>
                      <a:r>
                        <a:rPr lang="en-US" sz="1800">
                          <a:effectLst/>
                        </a:rPr>
                        <a:t>Collaborations with stakeholders</a:t>
                      </a:r>
                      <a:endParaRPr lang="nl-NL" sz="1800">
                        <a:effectLst/>
                        <a:latin typeface="Segoe UI"/>
                        <a:ea typeface="Calibri"/>
                        <a:cs typeface="Times New Roman"/>
                      </a:endParaRPr>
                    </a:p>
                  </a:txBody>
                  <a:tcPr marL="68580" marR="68580" marT="0" marB="0"/>
                </a:tc>
              </a:tr>
              <a:tr h="348652">
                <a:tc vMerge="1">
                  <a:txBody>
                    <a:bodyPr/>
                    <a:lstStyle/>
                    <a:p>
                      <a:endParaRPr lang="nl-NL"/>
                    </a:p>
                  </a:txBody>
                  <a:tcPr/>
                </a:tc>
                <a:tc>
                  <a:txBody>
                    <a:bodyPr/>
                    <a:lstStyle/>
                    <a:p>
                      <a:pPr>
                        <a:spcAft>
                          <a:spcPts val="0"/>
                        </a:spcAft>
                      </a:pPr>
                      <a:r>
                        <a:rPr lang="en-US" sz="1800">
                          <a:effectLst/>
                        </a:rPr>
                        <a:t>Continuity and infrastructure</a:t>
                      </a:r>
                      <a:endParaRPr lang="nl-NL" sz="1800">
                        <a:effectLst/>
                        <a:latin typeface="Segoe UI"/>
                        <a:ea typeface="Calibri"/>
                        <a:cs typeface="Times New Roman"/>
                      </a:endParaRPr>
                    </a:p>
                  </a:txBody>
                  <a:tcPr marL="68580" marR="68580" marT="0" marB="0"/>
                </a:tc>
              </a:tr>
              <a:tr h="348652">
                <a:tc rowSpan="5">
                  <a:txBody>
                    <a:bodyPr/>
                    <a:lstStyle/>
                    <a:p>
                      <a:pPr>
                        <a:spcAft>
                          <a:spcPts val="0"/>
                        </a:spcAft>
                      </a:pPr>
                      <a:r>
                        <a:rPr lang="en-US" sz="1800" b="1">
                          <a:effectLst/>
                        </a:rPr>
                        <a:t>Process</a:t>
                      </a:r>
                      <a:endParaRPr lang="nl-NL" sz="1800" b="1">
                        <a:effectLst/>
                        <a:latin typeface="Segoe UI"/>
                        <a:ea typeface="Calibri"/>
                        <a:cs typeface="Times New Roman"/>
                      </a:endParaRPr>
                    </a:p>
                  </a:txBody>
                  <a:tcPr marL="68580" marR="68580" marT="0" marB="0"/>
                </a:tc>
                <a:tc>
                  <a:txBody>
                    <a:bodyPr/>
                    <a:lstStyle/>
                    <a:p>
                      <a:pPr>
                        <a:spcAft>
                          <a:spcPts val="0"/>
                        </a:spcAft>
                      </a:pPr>
                      <a:r>
                        <a:rPr lang="en-US" sz="1800">
                          <a:effectLst/>
                        </a:rPr>
                        <a:t>Setting research priorities</a:t>
                      </a:r>
                      <a:endParaRPr lang="nl-NL" sz="1800">
                        <a:effectLst/>
                        <a:latin typeface="Segoe UI"/>
                        <a:ea typeface="Calibri"/>
                        <a:cs typeface="Times New Roman"/>
                      </a:endParaRPr>
                    </a:p>
                  </a:txBody>
                  <a:tcPr marL="68580" marR="68580" marT="0" marB="0"/>
                </a:tc>
              </a:tr>
              <a:tr h="348652">
                <a:tc vMerge="1">
                  <a:txBody>
                    <a:bodyPr/>
                    <a:lstStyle/>
                    <a:p>
                      <a:endParaRPr lang="nl-NL"/>
                    </a:p>
                  </a:txBody>
                  <a:tcPr/>
                </a:tc>
                <a:tc>
                  <a:txBody>
                    <a:bodyPr/>
                    <a:lstStyle/>
                    <a:p>
                      <a:pPr>
                        <a:spcAft>
                          <a:spcPts val="0"/>
                        </a:spcAft>
                      </a:pPr>
                      <a:r>
                        <a:rPr lang="en-US" sz="1800">
                          <a:effectLst/>
                        </a:rPr>
                        <a:t>Posing the right questions</a:t>
                      </a:r>
                      <a:endParaRPr lang="nl-NL" sz="1800">
                        <a:effectLst/>
                        <a:latin typeface="Segoe UI"/>
                        <a:ea typeface="Calibri"/>
                        <a:cs typeface="Times New Roman"/>
                      </a:endParaRPr>
                    </a:p>
                  </a:txBody>
                  <a:tcPr marL="68580" marR="68580" marT="0" marB="0"/>
                </a:tc>
              </a:tr>
              <a:tr h="348652">
                <a:tc vMerge="1">
                  <a:txBody>
                    <a:bodyPr/>
                    <a:lstStyle/>
                    <a:p>
                      <a:endParaRPr lang="nl-NL"/>
                    </a:p>
                  </a:txBody>
                  <a:tcPr/>
                </a:tc>
                <a:tc>
                  <a:txBody>
                    <a:bodyPr/>
                    <a:lstStyle/>
                    <a:p>
                      <a:pPr>
                        <a:spcAft>
                          <a:spcPts val="0"/>
                        </a:spcAft>
                      </a:pPr>
                      <a:r>
                        <a:rPr lang="en-US" sz="1800" dirty="0">
                          <a:effectLst/>
                        </a:rPr>
                        <a:t>Incorporation of next steps</a:t>
                      </a:r>
                      <a:endParaRPr lang="nl-NL" sz="1800" dirty="0">
                        <a:effectLst/>
                        <a:latin typeface="Segoe UI"/>
                        <a:ea typeface="Calibri"/>
                        <a:cs typeface="Times New Roman"/>
                      </a:endParaRPr>
                    </a:p>
                  </a:txBody>
                  <a:tcPr marL="68580" marR="68580" marT="0" marB="0"/>
                </a:tc>
              </a:tr>
              <a:tr h="348652">
                <a:tc vMerge="1">
                  <a:txBody>
                    <a:bodyPr/>
                    <a:lstStyle/>
                    <a:p>
                      <a:endParaRPr lang="nl-NL"/>
                    </a:p>
                  </a:txBody>
                  <a:tcPr/>
                </a:tc>
                <a:tc>
                  <a:txBody>
                    <a:bodyPr/>
                    <a:lstStyle/>
                    <a:p>
                      <a:pPr>
                        <a:spcAft>
                          <a:spcPts val="0"/>
                        </a:spcAft>
                      </a:pPr>
                      <a:r>
                        <a:rPr lang="en-US" sz="1800">
                          <a:effectLst/>
                        </a:rPr>
                        <a:t>Design, conduct, analysis</a:t>
                      </a:r>
                      <a:endParaRPr lang="nl-NL" sz="1800">
                        <a:effectLst/>
                        <a:latin typeface="Segoe UI"/>
                        <a:ea typeface="Calibri"/>
                        <a:cs typeface="Times New Roman"/>
                      </a:endParaRPr>
                    </a:p>
                  </a:txBody>
                  <a:tcPr marL="68580" marR="68580" marT="0" marB="0"/>
                </a:tc>
              </a:tr>
              <a:tr h="348652">
                <a:tc vMerge="1">
                  <a:txBody>
                    <a:bodyPr/>
                    <a:lstStyle/>
                    <a:p>
                      <a:endParaRPr lang="nl-NL"/>
                    </a:p>
                  </a:txBody>
                  <a:tcPr/>
                </a:tc>
                <a:tc>
                  <a:txBody>
                    <a:bodyPr/>
                    <a:lstStyle/>
                    <a:p>
                      <a:pPr>
                        <a:spcAft>
                          <a:spcPts val="0"/>
                        </a:spcAft>
                      </a:pPr>
                      <a:r>
                        <a:rPr lang="en-US" sz="1800">
                          <a:effectLst/>
                        </a:rPr>
                        <a:t>Regulation and </a:t>
                      </a:r>
                      <a:r>
                        <a:rPr lang="en-US" sz="1800" smtClean="0">
                          <a:effectLst/>
                        </a:rPr>
                        <a:t>management</a:t>
                      </a:r>
                      <a:endParaRPr lang="nl-NL" sz="1800">
                        <a:effectLst/>
                        <a:latin typeface="Segoe UI"/>
                        <a:ea typeface="Calibri"/>
                        <a:cs typeface="Times New Roman"/>
                      </a:endParaRPr>
                    </a:p>
                  </a:txBody>
                  <a:tcPr marL="68580" marR="68580" marT="0" marB="0"/>
                </a:tc>
              </a:tr>
              <a:tr h="348652">
                <a:tc rowSpan="6">
                  <a:txBody>
                    <a:bodyPr/>
                    <a:lstStyle/>
                    <a:p>
                      <a:pPr>
                        <a:spcAft>
                          <a:spcPts val="0"/>
                        </a:spcAft>
                      </a:pPr>
                      <a:r>
                        <a:rPr lang="en-US" sz="1800" b="1">
                          <a:effectLst/>
                        </a:rPr>
                        <a:t>Outcomes </a:t>
                      </a:r>
                      <a:r>
                        <a:rPr lang="en-US" sz="1800" b="1" smtClean="0">
                          <a:effectLst/>
                        </a:rPr>
                        <a:t/>
                      </a:r>
                      <a:br>
                        <a:rPr lang="en-US" sz="1800" b="1" smtClean="0">
                          <a:effectLst/>
                        </a:rPr>
                      </a:br>
                      <a:r>
                        <a:rPr lang="en-US" sz="1800" b="1" smtClean="0">
                          <a:effectLst/>
                        </a:rPr>
                        <a:t>(from SEP</a:t>
                      </a:r>
                      <a:r>
                        <a:rPr lang="en-US" sz="1800" b="1">
                          <a:effectLst/>
                        </a:rPr>
                        <a:t>)</a:t>
                      </a:r>
                      <a:endParaRPr lang="nl-NL" sz="1800" b="1">
                        <a:effectLst/>
                        <a:latin typeface="Segoe UI"/>
                        <a:ea typeface="Calibri"/>
                        <a:cs typeface="Times New Roman"/>
                      </a:endParaRPr>
                    </a:p>
                  </a:txBody>
                  <a:tcPr marL="68580" marR="68580" marT="0" marB="0"/>
                </a:tc>
                <a:tc>
                  <a:txBody>
                    <a:bodyPr/>
                    <a:lstStyle/>
                    <a:p>
                      <a:pPr>
                        <a:spcAft>
                          <a:spcPts val="0"/>
                        </a:spcAft>
                      </a:pPr>
                      <a:r>
                        <a:rPr lang="en-US" sz="1800" dirty="0">
                          <a:effectLst/>
                        </a:rPr>
                        <a:t>Research products for peers</a:t>
                      </a:r>
                      <a:endParaRPr lang="nl-NL" sz="1800" dirty="0">
                        <a:effectLst/>
                        <a:latin typeface="Segoe UI"/>
                        <a:ea typeface="Calibri"/>
                        <a:cs typeface="Times New Roman"/>
                      </a:endParaRPr>
                    </a:p>
                  </a:txBody>
                  <a:tcPr marL="68580" marR="68580" marT="0" marB="0"/>
                </a:tc>
              </a:tr>
              <a:tr h="348652">
                <a:tc vMerge="1">
                  <a:txBody>
                    <a:bodyPr/>
                    <a:lstStyle/>
                    <a:p>
                      <a:endParaRPr lang="nl-NL"/>
                    </a:p>
                  </a:txBody>
                  <a:tcPr/>
                </a:tc>
                <a:tc>
                  <a:txBody>
                    <a:bodyPr/>
                    <a:lstStyle/>
                    <a:p>
                      <a:pPr>
                        <a:spcAft>
                          <a:spcPts val="0"/>
                        </a:spcAft>
                      </a:pPr>
                      <a:r>
                        <a:rPr lang="en-US" sz="1800">
                          <a:effectLst/>
                        </a:rPr>
                        <a:t>Research products for societal </a:t>
                      </a:r>
                      <a:r>
                        <a:rPr lang="en-US" sz="1800" smtClean="0">
                          <a:effectLst/>
                        </a:rPr>
                        <a:t>groups</a:t>
                      </a:r>
                      <a:endParaRPr lang="nl-NL" sz="1800">
                        <a:effectLst/>
                        <a:latin typeface="Segoe UI"/>
                        <a:ea typeface="Calibri"/>
                        <a:cs typeface="Times New Roman"/>
                      </a:endParaRPr>
                    </a:p>
                  </a:txBody>
                  <a:tcPr marL="68580" marR="68580" marT="0" marB="0"/>
                </a:tc>
              </a:tr>
              <a:tr h="348652">
                <a:tc vMerge="1">
                  <a:txBody>
                    <a:bodyPr/>
                    <a:lstStyle/>
                    <a:p>
                      <a:endParaRPr lang="nl-NL"/>
                    </a:p>
                  </a:txBody>
                  <a:tcPr/>
                </a:tc>
                <a:tc>
                  <a:txBody>
                    <a:bodyPr/>
                    <a:lstStyle/>
                    <a:p>
                      <a:pPr>
                        <a:spcAft>
                          <a:spcPts val="0"/>
                        </a:spcAft>
                      </a:pPr>
                      <a:r>
                        <a:rPr lang="en-US" sz="1800">
                          <a:effectLst/>
                        </a:rPr>
                        <a:t>Use of research products by peers</a:t>
                      </a:r>
                      <a:endParaRPr lang="nl-NL" sz="1800">
                        <a:effectLst/>
                        <a:latin typeface="Segoe UI"/>
                        <a:ea typeface="Calibri"/>
                        <a:cs typeface="Times New Roman"/>
                      </a:endParaRPr>
                    </a:p>
                  </a:txBody>
                  <a:tcPr marL="68580" marR="68580" marT="0" marB="0"/>
                </a:tc>
              </a:tr>
              <a:tr h="348652">
                <a:tc vMerge="1">
                  <a:txBody>
                    <a:bodyPr/>
                    <a:lstStyle/>
                    <a:p>
                      <a:endParaRPr lang="nl-NL"/>
                    </a:p>
                  </a:txBody>
                  <a:tcPr/>
                </a:tc>
                <a:tc>
                  <a:txBody>
                    <a:bodyPr/>
                    <a:lstStyle/>
                    <a:p>
                      <a:pPr>
                        <a:spcAft>
                          <a:spcPts val="0"/>
                        </a:spcAft>
                      </a:pPr>
                      <a:r>
                        <a:rPr lang="en-US" sz="1800">
                          <a:effectLst/>
                        </a:rPr>
                        <a:t>Use of research products by societal groups</a:t>
                      </a:r>
                      <a:endParaRPr lang="nl-NL" sz="1800">
                        <a:effectLst/>
                        <a:latin typeface="Segoe UI"/>
                        <a:ea typeface="Calibri"/>
                        <a:cs typeface="Times New Roman"/>
                      </a:endParaRPr>
                    </a:p>
                  </a:txBody>
                  <a:tcPr marL="68580" marR="68580" marT="0" marB="0"/>
                </a:tc>
              </a:tr>
              <a:tr h="348652">
                <a:tc vMerge="1">
                  <a:txBody>
                    <a:bodyPr/>
                    <a:lstStyle/>
                    <a:p>
                      <a:endParaRPr lang="nl-NL"/>
                    </a:p>
                  </a:txBody>
                  <a:tcPr/>
                </a:tc>
                <a:tc>
                  <a:txBody>
                    <a:bodyPr/>
                    <a:lstStyle/>
                    <a:p>
                      <a:pPr>
                        <a:spcAft>
                          <a:spcPts val="0"/>
                        </a:spcAft>
                      </a:pPr>
                      <a:r>
                        <a:rPr lang="en-US" sz="1800">
                          <a:effectLst/>
                        </a:rPr>
                        <a:t>Marks of recognition from peers</a:t>
                      </a:r>
                      <a:endParaRPr lang="nl-NL" sz="1800">
                        <a:effectLst/>
                        <a:latin typeface="Segoe UI"/>
                        <a:ea typeface="Calibri"/>
                        <a:cs typeface="Times New Roman"/>
                      </a:endParaRPr>
                    </a:p>
                  </a:txBody>
                  <a:tcPr marL="68580" marR="68580" marT="0" marB="0"/>
                </a:tc>
              </a:tr>
              <a:tr h="348652">
                <a:tc vMerge="1">
                  <a:txBody>
                    <a:bodyPr/>
                    <a:lstStyle/>
                    <a:p>
                      <a:endParaRPr lang="nl-NL"/>
                    </a:p>
                  </a:txBody>
                  <a:tcPr/>
                </a:tc>
                <a:tc>
                  <a:txBody>
                    <a:bodyPr/>
                    <a:lstStyle/>
                    <a:p>
                      <a:pPr>
                        <a:spcAft>
                          <a:spcPts val="0"/>
                        </a:spcAft>
                      </a:pPr>
                      <a:r>
                        <a:rPr lang="en-US" sz="1800" dirty="0">
                          <a:effectLst/>
                        </a:rPr>
                        <a:t>Marks of recognition from societal groups</a:t>
                      </a:r>
                      <a:endParaRPr lang="nl-NL" sz="1800" dirty="0">
                        <a:effectLst/>
                        <a:latin typeface="Segoe UI"/>
                        <a:ea typeface="Calibri"/>
                        <a:cs typeface="Times New Roman"/>
                      </a:endParaRPr>
                    </a:p>
                  </a:txBody>
                  <a:tcPr marL="68580" marR="68580" marT="0" marB="0"/>
                </a:tc>
              </a:tr>
            </a:tbl>
          </a:graphicData>
        </a:graphic>
      </p:graphicFrame>
      <p:grpSp>
        <p:nvGrpSpPr>
          <p:cNvPr id="3" name="Groep 2"/>
          <p:cNvGrpSpPr/>
          <p:nvPr/>
        </p:nvGrpSpPr>
        <p:grpSpPr>
          <a:xfrm>
            <a:off x="3114675" y="2434485"/>
            <a:ext cx="4667250" cy="3622169"/>
            <a:chOff x="3114675" y="1823730"/>
            <a:chExt cx="4667250" cy="3622169"/>
          </a:xfrm>
        </p:grpSpPr>
        <p:sp>
          <p:nvSpPr>
            <p:cNvPr id="2" name="Tekstvak 1"/>
            <p:cNvSpPr txBox="1"/>
            <p:nvPr/>
          </p:nvSpPr>
          <p:spPr>
            <a:xfrm>
              <a:off x="3114675" y="4245570"/>
              <a:ext cx="4667250" cy="1200329"/>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txBody>
            <a:bodyPr wrap="square" rtlCol="0">
              <a:spAutoFit/>
            </a:bodyPr>
            <a:lstStyle/>
            <a:p>
              <a:pPr defTabSz="457200" fontAlgn="base">
                <a:spcBef>
                  <a:spcPct val="0"/>
                </a:spcBef>
                <a:spcAft>
                  <a:spcPct val="0"/>
                </a:spcAft>
              </a:pPr>
              <a:r>
                <a:rPr lang="nl-NL" sz="2400" b="1" smtClean="0">
                  <a:solidFill>
                    <a:srgbClr val="2526A9"/>
                  </a:solidFill>
                  <a:ea typeface="ＭＳ Ｐゴシック" charset="-128"/>
                </a:rPr>
                <a:t>Traditional evaluation:</a:t>
              </a:r>
            </a:p>
            <a:p>
              <a:pPr defTabSz="457200" fontAlgn="base">
                <a:spcBef>
                  <a:spcPct val="0"/>
                </a:spcBef>
                <a:spcAft>
                  <a:spcPct val="0"/>
                </a:spcAft>
              </a:pPr>
              <a:r>
                <a:rPr lang="nl-NL" sz="2400" smtClean="0">
                  <a:solidFill>
                    <a:srgbClr val="2526A9"/>
                  </a:solidFill>
                  <a:ea typeface="ＭＳ Ｐゴシック" charset="-128"/>
                </a:rPr>
                <a:t>“What was your </a:t>
              </a:r>
            </a:p>
            <a:p>
              <a:pPr defTabSz="457200" fontAlgn="base">
                <a:spcBef>
                  <a:spcPct val="0"/>
                </a:spcBef>
                <a:spcAft>
                  <a:spcPct val="0"/>
                </a:spcAft>
              </a:pPr>
              <a:r>
                <a:rPr lang="nl-NL" sz="2400" smtClean="0">
                  <a:solidFill>
                    <a:srgbClr val="2526A9"/>
                  </a:solidFill>
                  <a:ea typeface="ＭＳ Ｐゴシック" charset="-128"/>
                </a:rPr>
                <a:t>measurable output?</a:t>
              </a:r>
              <a:endParaRPr lang="nl-NL" sz="2400">
                <a:solidFill>
                  <a:srgbClr val="2526A9"/>
                </a:solidFill>
                <a:ea typeface="ＭＳ Ｐゴシック" charset="-128"/>
              </a:endParaRPr>
            </a:p>
          </p:txBody>
        </p:sp>
        <p:sp>
          <p:nvSpPr>
            <p:cNvPr id="8" name="Tekstvak 7"/>
            <p:cNvSpPr txBox="1"/>
            <p:nvPr/>
          </p:nvSpPr>
          <p:spPr>
            <a:xfrm>
              <a:off x="3114675" y="1823730"/>
              <a:ext cx="4667250" cy="1569660"/>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txBody>
            <a:bodyPr wrap="square" rtlCol="0">
              <a:spAutoFit/>
            </a:bodyPr>
            <a:lstStyle/>
            <a:p>
              <a:pPr defTabSz="457200" fontAlgn="base">
                <a:spcBef>
                  <a:spcPct val="0"/>
                </a:spcBef>
                <a:spcAft>
                  <a:spcPct val="0"/>
                </a:spcAft>
              </a:pPr>
              <a:r>
                <a:rPr lang="nl-NL" sz="2400" b="1" smtClean="0">
                  <a:solidFill>
                    <a:srgbClr val="2526A9"/>
                  </a:solidFill>
                  <a:ea typeface="ＭＳ Ｐゴシック" charset="-128"/>
                </a:rPr>
                <a:t>New evaluation:</a:t>
              </a:r>
            </a:p>
            <a:p>
              <a:pPr defTabSz="457200" fontAlgn="base">
                <a:spcBef>
                  <a:spcPct val="0"/>
                </a:spcBef>
                <a:spcAft>
                  <a:spcPct val="0"/>
                </a:spcAft>
              </a:pPr>
              <a:r>
                <a:rPr lang="nl-NL" sz="2400" smtClean="0">
                  <a:solidFill>
                    <a:srgbClr val="2526A9"/>
                  </a:solidFill>
                  <a:ea typeface="ＭＳ Ｐゴシック" charset="-128"/>
                </a:rPr>
                <a:t>“How did you arrive at your research question? Have you thought about ‘the next step’?”</a:t>
              </a:r>
              <a:endParaRPr lang="nl-NL" sz="2400">
                <a:solidFill>
                  <a:srgbClr val="2526A9"/>
                </a:solidFill>
                <a:ea typeface="ＭＳ Ｐゴシック" charset="-128"/>
              </a:endParaRPr>
            </a:p>
          </p:txBody>
        </p:sp>
      </p:grpSp>
      <p:sp>
        <p:nvSpPr>
          <p:cNvPr id="9" name="Titel 4"/>
          <p:cNvSpPr txBox="1">
            <a:spLocks/>
          </p:cNvSpPr>
          <p:nvPr/>
        </p:nvSpPr>
        <p:spPr>
          <a:xfrm>
            <a:off x="685349" y="435224"/>
            <a:ext cx="8424935" cy="817022"/>
          </a:xfrm>
          <a:prstGeom prst="rect">
            <a:avLst/>
          </a:prstGeom>
        </p:spPr>
        <p:txBody>
          <a:bodyPr/>
          <a:lstStyle>
            <a:lvl1pPr algn="l" defTabSz="457200" rtl="0" eaLnBrk="0" fontAlgn="base" hangingPunct="0">
              <a:spcBef>
                <a:spcPct val="0"/>
              </a:spcBef>
              <a:spcAft>
                <a:spcPct val="0"/>
              </a:spcAft>
              <a:defRPr sz="2800" b="1" i="0" kern="1200">
                <a:solidFill>
                  <a:schemeClr val="tx2"/>
                </a:solidFill>
                <a:latin typeface="Segoe UI"/>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a:lstStyle>
          <a:p>
            <a:r>
              <a:rPr lang="nl-NL"/>
              <a:t>UMC Utrecht ‘Indicators for impact’</a:t>
            </a:r>
            <a:endParaRPr lang="nl-NL" sz="2000" dirty="0">
              <a:solidFill>
                <a:srgbClr val="1961AB"/>
              </a:solidFill>
            </a:endParaRPr>
          </a:p>
        </p:txBody>
      </p:sp>
    </p:spTree>
    <p:extLst>
      <p:ext uri="{BB962C8B-B14F-4D97-AF65-F5344CB8AC3E}">
        <p14:creationId xmlns:p14="http://schemas.microsoft.com/office/powerpoint/2010/main" val="321451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90"/>
          <a:stretch/>
        </p:blipFill>
        <p:spPr bwMode="auto">
          <a:xfrm>
            <a:off x="503083" y="1628800"/>
            <a:ext cx="5269897" cy="510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6089"/>
          <a:stretch/>
        </p:blipFill>
        <p:spPr bwMode="auto">
          <a:xfrm>
            <a:off x="503084" y="260649"/>
            <a:ext cx="498516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441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055" y="658368"/>
            <a:ext cx="5056881" cy="2196581"/>
          </a:xfrm>
        </p:spPr>
        <p:txBody>
          <a:bodyPr/>
          <a:lstStyle/>
          <a:p>
            <a:r>
              <a:rPr lang="en-US" smtClean="0"/>
              <a:t>“If </a:t>
            </a:r>
            <a:r>
              <a:rPr lang="en-US"/>
              <a:t>you can land a man on the moon, why can’t you solve the social problems of the ghetto</a:t>
            </a:r>
            <a:r>
              <a:rPr lang="en-US" smtClean="0"/>
              <a:t>?”</a:t>
            </a:r>
            <a:r>
              <a:rPr lang="nl-NL"/>
              <a:t/>
            </a:r>
            <a:br>
              <a:rPr lang="nl-NL"/>
            </a:br>
            <a:r>
              <a:rPr lang="nl-NL" smtClean="0"/>
              <a:t/>
            </a:r>
            <a:br>
              <a:rPr lang="nl-NL" smtClean="0"/>
            </a:br>
            <a:r>
              <a:rPr lang="nl-NL" sz="1800" b="0" smtClean="0"/>
              <a:t>Richard Nelson (1977)</a:t>
            </a:r>
            <a:endParaRPr lang="nl-NL" sz="1800" b="0"/>
          </a:p>
        </p:txBody>
      </p:sp>
      <p:pic>
        <p:nvPicPr>
          <p:cNvPr id="3076" name="Picture 4" descr="Image result for man on the moo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237" y="841976"/>
            <a:ext cx="3257343" cy="24430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Image result for ghetto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73" y="3807339"/>
            <a:ext cx="4118627" cy="2748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41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_Science_in_Transition\_Presentaties\Latour credibility cycle adapted by hessels cleaner.jpg"/>
          <p:cNvPicPr>
            <a:picLocks noChangeAspect="1" noChangeArrowheads="1"/>
          </p:cNvPicPr>
          <p:nvPr/>
        </p:nvPicPr>
        <p:blipFill rotWithShape="1">
          <a:blip r:embed="rId3">
            <a:extLst>
              <a:ext uri="{28A0092B-C50C-407E-A947-70E740481C1C}">
                <a14:useLocalDpi xmlns:a14="http://schemas.microsoft.com/office/drawing/2010/main" val="0"/>
              </a:ext>
            </a:extLst>
          </a:blip>
          <a:srcRect r="40793" b="33633"/>
          <a:stretch/>
        </p:blipFill>
        <p:spPr bwMode="auto">
          <a:xfrm>
            <a:off x="345658" y="2448386"/>
            <a:ext cx="5832609" cy="408622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SiT-Logo-RGB-700x63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51590"/>
            <a:ext cx="2277533" cy="2069298"/>
          </a:xfrm>
          <a:prstGeom prst="rect">
            <a:avLst/>
          </a:prstGeom>
        </p:spPr>
      </p:pic>
      <p:sp>
        <p:nvSpPr>
          <p:cNvPr id="5" name="Tekstvak 4"/>
          <p:cNvSpPr txBox="1"/>
          <p:nvPr/>
        </p:nvSpPr>
        <p:spPr>
          <a:xfrm>
            <a:off x="1605925" y="326043"/>
            <a:ext cx="7411475" cy="1138773"/>
          </a:xfrm>
          <a:prstGeom prst="rect">
            <a:avLst/>
          </a:prstGeom>
          <a:noFill/>
        </p:spPr>
        <p:txBody>
          <a:bodyPr wrap="square" rtlCol="0">
            <a:spAutoFit/>
          </a:bodyPr>
          <a:lstStyle/>
          <a:p>
            <a:pPr algn="r" defTabSz="457200" eaLnBrk="0" fontAlgn="base" hangingPunct="0">
              <a:spcBef>
                <a:spcPct val="0"/>
              </a:spcBef>
              <a:spcAft>
                <a:spcPct val="0"/>
              </a:spcAft>
            </a:pPr>
            <a:r>
              <a:rPr lang="nl-NL" sz="3400" b="1" smtClean="0">
                <a:solidFill>
                  <a:srgbClr val="1961AB"/>
                </a:solidFill>
                <a:latin typeface="Segoe UI"/>
                <a:ea typeface="ＭＳ Ｐゴシック" charset="0"/>
                <a:cs typeface="ＭＳ Ｐゴシック" charset="0"/>
              </a:rPr>
              <a:t>Authorship has become </a:t>
            </a:r>
            <a:br>
              <a:rPr lang="nl-NL" sz="3400" b="1" smtClean="0">
                <a:solidFill>
                  <a:srgbClr val="1961AB"/>
                </a:solidFill>
                <a:latin typeface="Segoe UI"/>
                <a:ea typeface="ＭＳ Ｐゴシック" charset="0"/>
                <a:cs typeface="ＭＳ Ｐゴシック" charset="0"/>
              </a:rPr>
            </a:br>
            <a:r>
              <a:rPr lang="nl-NL" sz="3400" b="1" smtClean="0">
                <a:solidFill>
                  <a:srgbClr val="1961AB"/>
                </a:solidFill>
                <a:latin typeface="Segoe UI"/>
                <a:ea typeface="ＭＳ Ｐゴシック" charset="0"/>
                <a:cs typeface="ＭＳ Ｐゴシック" charset="0"/>
              </a:rPr>
              <a:t>the coin of scholarship</a:t>
            </a:r>
            <a:endParaRPr lang="nl-NL" sz="3400" b="1">
              <a:solidFill>
                <a:srgbClr val="1961AB"/>
              </a:solidFill>
              <a:latin typeface="Segoe UI"/>
              <a:ea typeface="ＭＳ Ｐゴシック" charset="0"/>
              <a:cs typeface="ＭＳ Ｐゴシック" charset="0"/>
            </a:endParaRPr>
          </a:p>
        </p:txBody>
      </p:sp>
      <p:sp>
        <p:nvSpPr>
          <p:cNvPr id="9" name="Rechthoek 8"/>
          <p:cNvSpPr/>
          <p:nvPr/>
        </p:nvSpPr>
        <p:spPr>
          <a:xfrm>
            <a:off x="4399516" y="2160239"/>
            <a:ext cx="1368152" cy="3667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Lijntoelichting 1 2"/>
          <p:cNvSpPr/>
          <p:nvPr/>
        </p:nvSpPr>
        <p:spPr>
          <a:xfrm rot="10800000">
            <a:off x="3219448" y="1923689"/>
            <a:ext cx="1387057" cy="645978"/>
          </a:xfrm>
          <a:prstGeom prst="borderCallout1">
            <a:avLst>
              <a:gd name="adj1" fmla="val 46521"/>
              <a:gd name="adj2" fmla="val 117"/>
              <a:gd name="adj3" fmla="val 45189"/>
              <a:gd name="adj4" fmla="val -160957"/>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nl-NL" sz="2400">
              <a:solidFill>
                <a:prstClr val="white"/>
              </a:solidFill>
            </a:endParaRPr>
          </a:p>
        </p:txBody>
      </p:sp>
      <p:sp>
        <p:nvSpPr>
          <p:cNvPr id="7" name="Tekstvak 6"/>
          <p:cNvSpPr txBox="1"/>
          <p:nvPr/>
        </p:nvSpPr>
        <p:spPr>
          <a:xfrm>
            <a:off x="3219450" y="1962217"/>
            <a:ext cx="1728216" cy="584775"/>
          </a:xfrm>
          <a:prstGeom prst="rect">
            <a:avLst/>
          </a:prstGeom>
          <a:noFill/>
        </p:spPr>
        <p:txBody>
          <a:bodyPr wrap="square" rtlCol="0">
            <a:spAutoFit/>
          </a:bodyPr>
          <a:lstStyle/>
          <a:p>
            <a:r>
              <a:rPr lang="nl-NL" sz="1600" smtClean="0"/>
              <a:t>“Performance assessment”</a:t>
            </a:r>
            <a:endParaRPr lang="nl-NL" sz="1600"/>
          </a:p>
        </p:txBody>
      </p:sp>
      <p:sp>
        <p:nvSpPr>
          <p:cNvPr id="10" name="Tekstvak 9"/>
          <p:cNvSpPr txBox="1"/>
          <p:nvPr/>
        </p:nvSpPr>
        <p:spPr>
          <a:xfrm>
            <a:off x="6804248" y="1772816"/>
            <a:ext cx="2213152" cy="3785652"/>
          </a:xfrm>
          <a:prstGeom prst="rect">
            <a:avLst/>
          </a:prstGeom>
          <a:noFill/>
        </p:spPr>
        <p:txBody>
          <a:bodyPr wrap="square" rtlCol="0">
            <a:spAutoFit/>
          </a:bodyPr>
          <a:lstStyle/>
          <a:p>
            <a:pPr defTabSz="457200" fontAlgn="base">
              <a:spcBef>
                <a:spcPct val="0"/>
              </a:spcBef>
              <a:spcAft>
                <a:spcPct val="0"/>
              </a:spcAft>
            </a:pPr>
            <a:r>
              <a:rPr lang="nl-NL" sz="2000" b="1" smtClean="0">
                <a:solidFill>
                  <a:srgbClr val="1C1C1C"/>
                </a:solidFill>
                <a:ea typeface="ＭＳ Ｐゴシック" charset="-128"/>
              </a:rPr>
              <a:t>Heavily informed by </a:t>
            </a:r>
            <a:r>
              <a:rPr lang="nl-NL" sz="2000" b="1" i="1" smtClean="0">
                <a:solidFill>
                  <a:srgbClr val="1C1C1C"/>
                </a:solidFill>
                <a:ea typeface="ＭＳ Ｐゴシック" charset="-128"/>
              </a:rPr>
              <a:t>bibliometric indicators</a:t>
            </a:r>
            <a:r>
              <a:rPr lang="nl-NL" sz="2000" b="1" smtClean="0">
                <a:solidFill>
                  <a:srgbClr val="1C1C1C"/>
                </a:solidFill>
                <a:ea typeface="ＭＳ Ｐゴシック" charset="-128"/>
              </a:rPr>
              <a:t>, e.g.:</a:t>
            </a:r>
          </a:p>
          <a:p>
            <a:pPr marL="285750" indent="-285750" defTabSz="457200" fontAlgn="base">
              <a:spcBef>
                <a:spcPct val="0"/>
              </a:spcBef>
              <a:spcAft>
                <a:spcPct val="0"/>
              </a:spcAft>
              <a:buFont typeface="Arial" panose="020B0604020202020204" pitchFamily="34" charset="0"/>
              <a:buChar char="•"/>
            </a:pPr>
            <a:r>
              <a:rPr lang="nl-NL" sz="2000" b="1" smtClean="0">
                <a:solidFill>
                  <a:srgbClr val="1C1C1C"/>
                </a:solidFill>
                <a:ea typeface="ＭＳ Ｐゴシック" charset="-128"/>
              </a:rPr>
              <a:t>the number of published articles</a:t>
            </a:r>
          </a:p>
          <a:p>
            <a:pPr marL="285750" indent="-285750" defTabSz="457200" fontAlgn="base">
              <a:spcBef>
                <a:spcPct val="0"/>
              </a:spcBef>
              <a:spcAft>
                <a:spcPct val="0"/>
              </a:spcAft>
              <a:buFont typeface="Arial" panose="020B0604020202020204" pitchFamily="34" charset="0"/>
              <a:buChar char="•"/>
            </a:pPr>
            <a:r>
              <a:rPr lang="nl-NL" sz="2000" b="1" smtClean="0">
                <a:solidFill>
                  <a:srgbClr val="1C1C1C"/>
                </a:solidFill>
                <a:ea typeface="ＭＳ Ｐゴシック" charset="-128"/>
              </a:rPr>
              <a:t>impact factor of journals</a:t>
            </a:r>
          </a:p>
          <a:p>
            <a:pPr marL="285750" indent="-285750" defTabSz="457200" fontAlgn="base">
              <a:spcBef>
                <a:spcPct val="0"/>
              </a:spcBef>
              <a:spcAft>
                <a:spcPct val="0"/>
              </a:spcAft>
              <a:buFont typeface="Arial" panose="020B0604020202020204" pitchFamily="34" charset="0"/>
              <a:buChar char="•"/>
            </a:pPr>
            <a:r>
              <a:rPr lang="nl-NL" sz="2000" b="1" smtClean="0">
                <a:solidFill>
                  <a:srgbClr val="1C1C1C"/>
                </a:solidFill>
                <a:ea typeface="ＭＳ Ｐゴシック" charset="-128"/>
              </a:rPr>
              <a:t>personal citation scores</a:t>
            </a:r>
          </a:p>
          <a:p>
            <a:pPr marL="285750" indent="-285750" defTabSz="457200" fontAlgn="base">
              <a:spcBef>
                <a:spcPct val="0"/>
              </a:spcBef>
              <a:spcAft>
                <a:spcPct val="0"/>
              </a:spcAft>
              <a:buFont typeface="Arial" panose="020B0604020202020204" pitchFamily="34" charset="0"/>
              <a:buChar char="•"/>
            </a:pPr>
            <a:r>
              <a:rPr lang="nl-NL" sz="2000" b="1" smtClean="0">
                <a:solidFill>
                  <a:srgbClr val="1C1C1C"/>
                </a:solidFill>
                <a:ea typeface="ＭＳ Ｐゴシック" charset="-128"/>
              </a:rPr>
              <a:t>But also: earning capacity</a:t>
            </a:r>
            <a:endParaRPr lang="nl-NL" sz="2000" b="1">
              <a:solidFill>
                <a:srgbClr val="1C1C1C"/>
              </a:solidFill>
              <a:ea typeface="ＭＳ Ｐゴシック" charset="-128"/>
            </a:endParaRPr>
          </a:p>
        </p:txBody>
      </p:sp>
    </p:spTree>
    <p:extLst>
      <p:ext uri="{BB962C8B-B14F-4D97-AF65-F5344CB8AC3E}">
        <p14:creationId xmlns:p14="http://schemas.microsoft.com/office/powerpoint/2010/main" val="2207556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Exponential increase in peer-reviewed publications, today at 1.5 mln/year</a:t>
            </a:r>
            <a:endParaRPr lang="nl-NL"/>
          </a:p>
        </p:txBody>
      </p:sp>
      <p:pic>
        <p:nvPicPr>
          <p:cNvPr id="1026" name="Picture 2" descr="http://www.researchtrends.com/wp-content/uploads/2011/01/RT21_Section1_Figure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8525" y="1666875"/>
            <a:ext cx="6837366"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849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vision-research.eu/uploads/pics/news-lancet-new_series_2014-6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692696"/>
            <a:ext cx="8424937"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323527" y="2924944"/>
            <a:ext cx="8424937" cy="2062103"/>
          </a:xfrm>
          <a:prstGeom prst="rect">
            <a:avLst/>
          </a:prstGeom>
        </p:spPr>
        <p:txBody>
          <a:bodyPr wrap="square">
            <a:spAutoFit/>
          </a:bodyPr>
          <a:lstStyle/>
          <a:p>
            <a:pPr defTabSz="457200" fontAlgn="base">
              <a:spcBef>
                <a:spcPct val="0"/>
              </a:spcBef>
              <a:spcAft>
                <a:spcPct val="0"/>
              </a:spcAft>
            </a:pPr>
            <a:r>
              <a:rPr lang="en-US" sz="3200" smtClean="0">
                <a:solidFill>
                  <a:srgbClr val="1C1C1C"/>
                </a:solidFill>
                <a:ea typeface="ＭＳ Ｐゴシック" charset="-128"/>
              </a:rPr>
              <a:t>“It </a:t>
            </a:r>
            <a:r>
              <a:rPr lang="en-US" sz="3200">
                <a:solidFill>
                  <a:srgbClr val="1C1C1C"/>
                </a:solidFill>
                <a:ea typeface="ＭＳ Ｐゴシック" charset="-128"/>
              </a:rPr>
              <a:t>has been estimated that 85% of research is wasted, usually because it asks the wrong questions, is badly designed, not published or poorly reported</a:t>
            </a:r>
            <a:r>
              <a:rPr lang="en-US" sz="3200" smtClean="0">
                <a:solidFill>
                  <a:srgbClr val="1C1C1C"/>
                </a:solidFill>
                <a:ea typeface="ＭＳ Ｐゴシック" charset="-128"/>
              </a:rPr>
              <a:t>.”</a:t>
            </a:r>
            <a:endParaRPr lang="nl-NL" sz="3200">
              <a:solidFill>
                <a:srgbClr val="1C1C1C"/>
              </a:solidFill>
              <a:ea typeface="ＭＳ Ｐゴシック" charset="-128"/>
            </a:endParaRPr>
          </a:p>
        </p:txBody>
      </p:sp>
    </p:spTree>
    <p:extLst>
      <p:ext uri="{BB962C8B-B14F-4D97-AF65-F5344CB8AC3E}">
        <p14:creationId xmlns:p14="http://schemas.microsoft.com/office/powerpoint/2010/main" val="30043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0260632" y="1988840"/>
            <a:ext cx="3519811" cy="3170099"/>
          </a:xfrm>
          <a:prstGeom prst="rect">
            <a:avLst/>
          </a:prstGeom>
          <a:solidFill>
            <a:schemeClr val="bg1"/>
          </a:solidFill>
        </p:spPr>
        <p:txBody>
          <a:bodyPr wrap="square" rtlCol="0">
            <a:spAutoFit/>
          </a:bodyPr>
          <a:lstStyle/>
          <a:p>
            <a:pPr defTabSz="457200" fontAlgn="base">
              <a:spcBef>
                <a:spcPct val="0"/>
              </a:spcBef>
              <a:spcAft>
                <a:spcPct val="0"/>
              </a:spcAft>
            </a:pPr>
            <a:r>
              <a:rPr lang="en-US" sz="2000" b="1">
                <a:solidFill>
                  <a:prstClr val="black"/>
                </a:solidFill>
                <a:ea typeface="ＭＳ Ｐゴシック" charset="-128"/>
              </a:rPr>
              <a:t>Bayer HealthCare</a:t>
            </a:r>
            <a:r>
              <a:rPr lang="en-US" sz="2000">
                <a:solidFill>
                  <a:prstClr val="black"/>
                </a:solidFill>
                <a:ea typeface="ＭＳ Ｐゴシック" charset="-128"/>
              </a:rPr>
              <a:t>: only about 25% of published preclinical studies could be validated to the point at which projects could </a:t>
            </a:r>
            <a:r>
              <a:rPr lang="en-US" sz="2000" smtClean="0">
                <a:solidFill>
                  <a:prstClr val="black"/>
                </a:solidFill>
                <a:ea typeface="ＭＳ Ｐゴシック" charset="-128"/>
              </a:rPr>
              <a:t>continue</a:t>
            </a:r>
          </a:p>
          <a:p>
            <a:pPr defTabSz="457200" fontAlgn="base">
              <a:spcBef>
                <a:spcPct val="0"/>
              </a:spcBef>
              <a:spcAft>
                <a:spcPct val="0"/>
              </a:spcAft>
            </a:pPr>
            <a:endParaRPr lang="en-US" sz="2000">
              <a:solidFill>
                <a:prstClr val="black"/>
              </a:solidFill>
              <a:ea typeface="ＭＳ Ｐゴシック" charset="-128"/>
            </a:endParaRPr>
          </a:p>
          <a:p>
            <a:pPr defTabSz="457200" fontAlgn="base">
              <a:spcBef>
                <a:spcPct val="0"/>
              </a:spcBef>
              <a:spcAft>
                <a:spcPct val="0"/>
              </a:spcAft>
            </a:pPr>
            <a:r>
              <a:rPr lang="en-US" sz="2000" b="1" smtClean="0">
                <a:solidFill>
                  <a:prstClr val="black"/>
                </a:solidFill>
                <a:ea typeface="ＭＳ Ｐゴシック" charset="-128"/>
              </a:rPr>
              <a:t>Amgen</a:t>
            </a:r>
            <a:r>
              <a:rPr lang="en-US" sz="2000">
                <a:solidFill>
                  <a:prstClr val="black"/>
                </a:solidFill>
                <a:ea typeface="ＭＳ Ｐゴシック" charset="-128"/>
              </a:rPr>
              <a:t>: of 53 landmark oncology papers in only 6 (11%) cases scientific findings were </a:t>
            </a:r>
            <a:r>
              <a:rPr lang="en-US" sz="2000" smtClean="0">
                <a:solidFill>
                  <a:prstClr val="black"/>
                </a:solidFill>
                <a:ea typeface="ＭＳ Ｐゴシック" charset="-128"/>
              </a:rPr>
              <a:t>confirmed</a:t>
            </a:r>
            <a:endParaRPr lang="en-US" sz="2000">
              <a:solidFill>
                <a:prstClr val="black"/>
              </a:solidFill>
              <a:ea typeface="ＭＳ Ｐゴシック" charset="-128"/>
            </a:endParaRPr>
          </a:p>
        </p:txBody>
      </p:sp>
      <p:pic>
        <p:nvPicPr>
          <p:cNvPr id="3074" name="Picture 2" descr="https://www.nature.com/polopoly_fs/7.36716.1469695923!/image/reproducibility-graphic-online1.jpeg_gen/derivatives/landscape_630/reproducibility-graphic-onlin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33549"/>
            <a:ext cx="7056784" cy="599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720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700808"/>
            <a:ext cx="7543260" cy="817022"/>
          </a:xfrm>
        </p:spPr>
        <p:txBody>
          <a:bodyPr/>
          <a:lstStyle/>
          <a:p>
            <a:r>
              <a:rPr lang="nl-NL" sz="4400" smtClean="0"/>
              <a:t>And now the good news…</a:t>
            </a:r>
            <a:endParaRPr lang="nl-NL" sz="4400"/>
          </a:p>
        </p:txBody>
      </p:sp>
    </p:spTree>
    <p:extLst>
      <p:ext uri="{BB962C8B-B14F-4D97-AF65-F5344CB8AC3E}">
        <p14:creationId xmlns:p14="http://schemas.microsoft.com/office/powerpoint/2010/main" val="317018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251520" y="137463"/>
            <a:ext cx="8784976" cy="817022"/>
          </a:xfrm>
          <a:prstGeom prst="rect">
            <a:avLst/>
          </a:prstGeom>
        </p:spPr>
        <p:txBody>
          <a:bodyPr/>
          <a:lstStyle>
            <a:lvl1pPr algn="l" defTabSz="457200" rtl="0" eaLnBrk="0" fontAlgn="base" hangingPunct="0">
              <a:spcBef>
                <a:spcPct val="0"/>
              </a:spcBef>
              <a:spcAft>
                <a:spcPct val="0"/>
              </a:spcAft>
              <a:defRPr sz="2800" b="1" i="0" kern="1200">
                <a:solidFill>
                  <a:schemeClr val="tx2"/>
                </a:solidFill>
                <a:latin typeface="Segoe UI"/>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a:lstStyle>
          <a:p>
            <a:pPr>
              <a:defRPr/>
            </a:pPr>
            <a:r>
              <a:rPr lang="nl-NL" sz="3200" smtClean="0">
                <a:solidFill>
                  <a:srgbClr val="1961AB"/>
                </a:solidFill>
              </a:rPr>
              <a:t>“Mainstreaming” of critique on research evaluation practices</a:t>
            </a:r>
            <a:endParaRPr lang="nl-NL" sz="3200">
              <a:solidFill>
                <a:srgbClr val="1961AB"/>
              </a:solidFill>
            </a:endParaRPr>
          </a:p>
        </p:txBody>
      </p:sp>
      <p:pic>
        <p:nvPicPr>
          <p:cNvPr id="11" name="Picture 2" descr="DOR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1171" y="1432214"/>
            <a:ext cx="4896129" cy="1688320"/>
          </a:xfrm>
          <a:prstGeom prst="rect">
            <a:avLst/>
          </a:prstGeom>
          <a:solidFill>
            <a:schemeClr val="tx1"/>
          </a:solidFill>
        </p:spPr>
      </p:pic>
      <p:sp>
        <p:nvSpPr>
          <p:cNvPr id="3" name="Rechthoek 2"/>
          <p:cNvSpPr/>
          <p:nvPr/>
        </p:nvSpPr>
        <p:spPr>
          <a:xfrm>
            <a:off x="264275" y="3140968"/>
            <a:ext cx="2896242" cy="1754326"/>
          </a:xfrm>
          <a:prstGeom prst="rect">
            <a:avLst/>
          </a:prstGeom>
        </p:spPr>
        <p:txBody>
          <a:bodyPr wrap="none">
            <a:spAutoFit/>
          </a:bodyPr>
          <a:lstStyle/>
          <a:p>
            <a:r>
              <a:rPr lang="nl-NL" smtClean="0"/>
              <a:t>Signed by:</a:t>
            </a:r>
          </a:p>
          <a:p>
            <a:r>
              <a:rPr lang="nl-NL" b="1" smtClean="0"/>
              <a:t>514 organizations</a:t>
            </a:r>
            <a:r>
              <a:rPr lang="nl-NL" smtClean="0"/>
              <a:t>, </a:t>
            </a:r>
          </a:p>
          <a:p>
            <a:r>
              <a:rPr lang="en-US" smtClean="0"/>
              <a:t>Association </a:t>
            </a:r>
            <a:r>
              <a:rPr lang="en-US"/>
              <a:t>of Universities </a:t>
            </a:r>
            <a:endParaRPr lang="en-US" smtClean="0"/>
          </a:p>
          <a:p>
            <a:r>
              <a:rPr lang="en-US" smtClean="0"/>
              <a:t>in </a:t>
            </a:r>
            <a:r>
              <a:rPr lang="en-US"/>
              <a:t>the Netherlands</a:t>
            </a:r>
            <a:endParaRPr lang="nl-NL" smtClean="0"/>
          </a:p>
          <a:p>
            <a:endParaRPr lang="nl-NL" smtClean="0"/>
          </a:p>
          <a:p>
            <a:r>
              <a:rPr lang="nl-NL" b="1" smtClean="0"/>
              <a:t>12.611 </a:t>
            </a:r>
            <a:r>
              <a:rPr lang="nl-NL" b="1"/>
              <a:t>individuals</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624" y="1272988"/>
            <a:ext cx="3384376" cy="445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002100"/>
            <a:ext cx="6408712" cy="15471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9159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240438" y="3726745"/>
            <a:ext cx="8003680" cy="2246769"/>
          </a:xfrm>
          <a:prstGeom prst="rect">
            <a:avLst/>
          </a:prstGeom>
          <a:ln>
            <a:solidFill>
              <a:schemeClr val="tx1"/>
            </a:solidFill>
          </a:ln>
        </p:spPr>
        <p:txBody>
          <a:bodyPr wrap="square">
            <a:spAutoFit/>
          </a:bodyPr>
          <a:lstStyle/>
          <a:p>
            <a:r>
              <a:rPr lang="en-US" sz="2800">
                <a:solidFill>
                  <a:srgbClr val="1C1C1C"/>
                </a:solidFill>
              </a:rPr>
              <a:t>Research by university medical centres (umcs) can contribute more to the </a:t>
            </a:r>
            <a:r>
              <a:rPr lang="en-US" sz="2800" b="1">
                <a:solidFill>
                  <a:srgbClr val="1C1C1C"/>
                </a:solidFill>
              </a:rPr>
              <a:t>quality and affordability of care and prevention</a:t>
            </a:r>
            <a:r>
              <a:rPr lang="en-US" sz="2800">
                <a:solidFill>
                  <a:srgbClr val="1C1C1C"/>
                </a:solidFill>
              </a:rPr>
              <a:t>. </a:t>
            </a:r>
            <a:endParaRPr lang="en-US" sz="2800" smtClean="0">
              <a:solidFill>
                <a:srgbClr val="1C1C1C"/>
              </a:solidFill>
            </a:endParaRPr>
          </a:p>
          <a:p>
            <a:r>
              <a:rPr lang="en-US" sz="2800" smtClean="0">
                <a:solidFill>
                  <a:srgbClr val="1C1C1C"/>
                </a:solidFill>
              </a:rPr>
              <a:t>[They should] formulate </a:t>
            </a:r>
            <a:r>
              <a:rPr lang="en-US" sz="2800" b="1">
                <a:solidFill>
                  <a:srgbClr val="1C1C1C"/>
                </a:solidFill>
              </a:rPr>
              <a:t>research questions which are relevant to practice</a:t>
            </a:r>
            <a:r>
              <a:rPr lang="en-US" sz="2800">
                <a:solidFill>
                  <a:srgbClr val="1C1C1C"/>
                </a:solidFill>
              </a:rPr>
              <a:t>.</a:t>
            </a:r>
            <a:endParaRPr lang="nl-NL" sz="2800">
              <a:solidFill>
                <a:srgbClr val="1C1C1C"/>
              </a:solidFill>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478"/>
          <a:stretch/>
        </p:blipFill>
        <p:spPr bwMode="auto">
          <a:xfrm>
            <a:off x="0" y="0"/>
            <a:ext cx="10401300" cy="1949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p:cNvSpPr txBox="1"/>
          <p:nvPr/>
        </p:nvSpPr>
        <p:spPr>
          <a:xfrm>
            <a:off x="7300530" y="1992477"/>
            <a:ext cx="1743740" cy="369332"/>
          </a:xfrm>
          <a:prstGeom prst="rect">
            <a:avLst/>
          </a:prstGeom>
          <a:noFill/>
        </p:spPr>
        <p:txBody>
          <a:bodyPr wrap="square" rtlCol="0">
            <a:spAutoFit/>
          </a:bodyPr>
          <a:lstStyle/>
          <a:p>
            <a:pPr algn="r"/>
            <a:r>
              <a:rPr lang="nl-NL" smtClean="0">
                <a:solidFill>
                  <a:srgbClr val="1C1C1C"/>
                </a:solidFill>
              </a:rPr>
              <a:t>October 2016</a:t>
            </a:r>
            <a:endParaRPr lang="nl-NL">
              <a:solidFill>
                <a:srgbClr val="1C1C1C"/>
              </a:solidFill>
            </a:endParaRPr>
          </a:p>
        </p:txBody>
      </p:sp>
      <p:sp>
        <p:nvSpPr>
          <p:cNvPr id="2" name="Tekstvak 1"/>
          <p:cNvSpPr txBox="1"/>
          <p:nvPr/>
        </p:nvSpPr>
        <p:spPr>
          <a:xfrm>
            <a:off x="339050" y="2066288"/>
            <a:ext cx="6305448" cy="1569660"/>
          </a:xfrm>
          <a:prstGeom prst="rect">
            <a:avLst/>
          </a:prstGeom>
          <a:noFill/>
        </p:spPr>
        <p:txBody>
          <a:bodyPr wrap="square" rtlCol="0">
            <a:spAutoFit/>
          </a:bodyPr>
          <a:lstStyle/>
          <a:p>
            <a:r>
              <a:rPr lang="nl-NL" sz="3200" smtClean="0">
                <a:solidFill>
                  <a:srgbClr val="1C1C1C"/>
                </a:solidFill>
              </a:rPr>
              <a:t>Report by The Health Council</a:t>
            </a:r>
          </a:p>
          <a:p>
            <a:r>
              <a:rPr lang="en-US" sz="3200" b="1" smtClean="0">
                <a:solidFill>
                  <a:srgbClr val="1C1C1C"/>
                </a:solidFill>
              </a:rPr>
              <a:t>“Research </a:t>
            </a:r>
            <a:r>
              <a:rPr lang="en-US" sz="3200" b="1">
                <a:solidFill>
                  <a:srgbClr val="1C1C1C"/>
                </a:solidFill>
              </a:rPr>
              <a:t>that makes you </a:t>
            </a:r>
            <a:r>
              <a:rPr lang="en-US" sz="3200" b="1" smtClean="0">
                <a:solidFill>
                  <a:srgbClr val="1C1C1C"/>
                </a:solidFill>
              </a:rPr>
              <a:t>better”</a:t>
            </a:r>
            <a:endParaRPr lang="en-US" sz="3200" b="1">
              <a:solidFill>
                <a:srgbClr val="1C1C1C"/>
              </a:solidFill>
            </a:endParaRPr>
          </a:p>
          <a:p>
            <a:endParaRPr lang="nl-NL" sz="3200">
              <a:solidFill>
                <a:srgbClr val="1C1C1C"/>
              </a:solidFill>
            </a:endParaRPr>
          </a:p>
        </p:txBody>
      </p:sp>
    </p:spTree>
    <p:extLst>
      <p:ext uri="{BB962C8B-B14F-4D97-AF65-F5344CB8AC3E}">
        <p14:creationId xmlns:p14="http://schemas.microsoft.com/office/powerpoint/2010/main" val="1197553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MC cyaan Onderzoek_NED">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MC cyaan Onderzoek_NED">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UMC cyaan Onderzoek_NED">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ustomProperties xmlns="http://www.documentaal.nl/CustomProperties"/>
</file>

<file path=customXml/itemProps1.xml><?xml version="1.0" encoding="utf-8"?>
<ds:datastoreItem xmlns:ds="http://schemas.openxmlformats.org/officeDocument/2006/customXml" ds:itemID="{E79EBE3C-77C7-4CFC-81D8-193478091C78}">
  <ds:schemaRefs>
    <ds:schemaRef ds:uri="http://www.documentaal.nl/CustomProperties"/>
  </ds:schemaRefs>
</ds:datastoreItem>
</file>

<file path=docProps/app.xml><?xml version="1.0" encoding="utf-8"?>
<Properties xmlns="http://schemas.openxmlformats.org/officeDocument/2006/extended-properties" xmlns:vt="http://schemas.openxmlformats.org/officeDocument/2006/docPropsVTypes">
  <TotalTime>716</TotalTime>
  <Words>883</Words>
  <Application>Microsoft Office PowerPoint</Application>
  <PresentationFormat>Diavoorstelling (4:3)</PresentationFormat>
  <Paragraphs>152</Paragraphs>
  <Slides>15</Slides>
  <Notes>7</Notes>
  <HiddenSlides>0</HiddenSlides>
  <MMClips>0</MMClips>
  <ScaleCrop>false</ScaleCrop>
  <HeadingPairs>
    <vt:vector size="4" baseType="variant">
      <vt:variant>
        <vt:lpstr>Thema</vt:lpstr>
      </vt:variant>
      <vt:variant>
        <vt:i4>4</vt:i4>
      </vt:variant>
      <vt:variant>
        <vt:lpstr>Diatitels</vt:lpstr>
      </vt:variant>
      <vt:variant>
        <vt:i4>15</vt:i4>
      </vt:variant>
    </vt:vector>
  </HeadingPairs>
  <TitlesOfParts>
    <vt:vector size="19" baseType="lpstr">
      <vt:lpstr>1_UMC cyaan Onderzoek_NED</vt:lpstr>
      <vt:lpstr>UMC cyaan Onderzoek_NED</vt:lpstr>
      <vt:lpstr>2_UMC cyaan Onderzoek_NED</vt:lpstr>
      <vt:lpstr>1_blank</vt:lpstr>
      <vt:lpstr>Open Science ‘Impact, not impact factor’</vt:lpstr>
      <vt:lpstr>“If you can land a man on the moon, why can’t you solve the social problems of the ghetto?”  Richard Nelson (1977)</vt:lpstr>
      <vt:lpstr>PowerPoint-presentatie</vt:lpstr>
      <vt:lpstr>Exponential increase in peer-reviewed publications, today at 1.5 mln/year</vt:lpstr>
      <vt:lpstr>PowerPoint-presentatie</vt:lpstr>
      <vt:lpstr>PowerPoint-presentatie</vt:lpstr>
      <vt:lpstr>And now the good news…</vt:lpstr>
      <vt:lpstr>PowerPoint-presentatie</vt:lpstr>
      <vt:lpstr>PowerPoint-presentatie</vt:lpstr>
      <vt:lpstr>PowerPoint-presentatie</vt:lpstr>
      <vt:lpstr>Open Science is coming to a university near you!</vt:lpstr>
      <vt:lpstr>Openness of research agenda</vt:lpstr>
      <vt:lpstr>UMC Utrecht portfolio to ‘redefine excellence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 3.0 en Science in Transition</dc:title>
  <dc:creator>Rinze</dc:creator>
  <cp:lastModifiedBy>Benedictus, R.</cp:lastModifiedBy>
  <cp:revision>131</cp:revision>
  <dcterms:created xsi:type="dcterms:W3CDTF">2014-01-30T10:51:46Z</dcterms:created>
  <dcterms:modified xsi:type="dcterms:W3CDTF">2018-09-24T12:43:38Z</dcterms:modified>
</cp:coreProperties>
</file>