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0"/>
  </p:notesMasterIdLst>
  <p:sldIdLst>
    <p:sldId id="515" r:id="rId3"/>
    <p:sldId id="631" r:id="rId4"/>
    <p:sldId id="697" r:id="rId5"/>
    <p:sldId id="811" r:id="rId6"/>
    <p:sldId id="669" r:id="rId7"/>
    <p:sldId id="673" r:id="rId8"/>
    <p:sldId id="667" r:id="rId9"/>
    <p:sldId id="668" r:id="rId10"/>
    <p:sldId id="672" r:id="rId11"/>
    <p:sldId id="799" r:id="rId12"/>
    <p:sldId id="713" r:id="rId13"/>
    <p:sldId id="675" r:id="rId14"/>
    <p:sldId id="676" r:id="rId15"/>
    <p:sldId id="714" r:id="rId16"/>
    <p:sldId id="678" r:id="rId17"/>
    <p:sldId id="679" r:id="rId18"/>
    <p:sldId id="680" r:id="rId19"/>
    <p:sldId id="681" r:id="rId20"/>
    <p:sldId id="800" r:id="rId21"/>
    <p:sldId id="674" r:id="rId22"/>
    <p:sldId id="646" r:id="rId23"/>
    <p:sldId id="812" r:id="rId24"/>
    <p:sldId id="810" r:id="rId25"/>
    <p:sldId id="690" r:id="rId26"/>
    <p:sldId id="813" r:id="rId27"/>
    <p:sldId id="814" r:id="rId28"/>
    <p:sldId id="542" r:id="rId2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B59"/>
    <a:srgbClr val="70AD47"/>
    <a:srgbClr val="407B30"/>
    <a:srgbClr val="5B9BD5"/>
    <a:srgbClr val="41719C"/>
    <a:srgbClr val="007C00"/>
    <a:srgbClr val="F8DB33"/>
    <a:srgbClr val="7E6D5A"/>
    <a:srgbClr val="DEEBF7"/>
    <a:srgbClr val="3F6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0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25108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Plazi and the idea of the treatment server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126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049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5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095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01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48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589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291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332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470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206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4210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 dirty="0"/>
              <a:t>Notes:</a:t>
            </a:r>
          </a:p>
          <a:p>
            <a:endParaRPr lang="de-CH" dirty="0"/>
          </a:p>
          <a:p>
            <a:r>
              <a:rPr lang="de-CH" dirty="0"/>
              <a:t>Add in Plazi and the idea of the treatment server</a:t>
            </a:r>
          </a:p>
          <a:p>
            <a:r>
              <a:rPr lang="de-CH" dirty="0"/>
              <a:t>Mention Bouchbout Declaration</a:t>
            </a:r>
          </a:p>
        </p:txBody>
      </p:sp>
    </p:spTree>
    <p:extLst>
      <p:ext uri="{BB962C8B-B14F-4D97-AF65-F5344CB8AC3E}">
        <p14:creationId xmlns:p14="http://schemas.microsoft.com/office/powerpoint/2010/main" val="3807876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62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9619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7540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Plazi and the idea of the treatment server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740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380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702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CH"/>
              <a:t>Notes:</a:t>
            </a:r>
          </a:p>
          <a:p>
            <a:endParaRPr lang="de-CH"/>
          </a:p>
          <a:p>
            <a:r>
              <a:rPr lang="de-CH"/>
              <a:t>Add in Plazi and the idea of the treatment server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325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38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2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186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58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D642A9B-3529-4C9B-8B8D-4ECBDF06F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C8D0A58-07FA-45D9-83D2-D1566AE26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3D6665D-B11F-426A-97DA-E7DF42114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AF6CC-12E6-42F3-8D38-EBFB6CB80CCE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226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73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x.doi.org/10.5281/zenodo.11736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books/NBK47081/" TargetMode="External"/><Relationship Id="rId5" Type="http://schemas.openxmlformats.org/officeDocument/2006/relationships/hyperlink" Target="https://jats.nlm.nih.gov/" TargetMode="External"/><Relationship Id="rId4" Type="http://schemas.openxmlformats.org/officeDocument/2006/relationships/hyperlink" Target="https://pensoft.ne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609600"/>
            <a:ext cx="2362200" cy="152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19"/>
            <a:ext cx="1966390" cy="552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A4751F-20D4-406B-820F-F0B82E009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390" y="174751"/>
            <a:ext cx="1415152" cy="5847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F4537C-9F1F-4ACC-B300-DF8F30FE868D}"/>
              </a:ext>
            </a:extLst>
          </p:cNvPr>
          <p:cNvSpPr txBox="1">
            <a:spLocks/>
          </p:cNvSpPr>
          <p:nvPr/>
        </p:nvSpPr>
        <p:spPr>
          <a:xfrm>
            <a:off x="0" y="1791921"/>
            <a:ext cx="9144000" cy="2263775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fontAlgn="auto">
              <a:defRPr/>
            </a:pPr>
            <a:r>
              <a:rPr lang="en-US" sz="4000" b="1" dirty="0"/>
              <a:t>Text and Data </a:t>
            </a:r>
            <a:r>
              <a:rPr lang="en-US" sz="4000" b="1" dirty="0" err="1"/>
              <a:t>Minining</a:t>
            </a:r>
            <a:r>
              <a:rPr lang="en-US" sz="4000" b="1" dirty="0"/>
              <a:t> Workflow to Make Scientific Publications Accessible</a:t>
            </a:r>
            <a:endParaRPr lang="en-US" sz="4000" kern="0" dirty="0"/>
          </a:p>
        </p:txBody>
      </p:sp>
      <p:sp>
        <p:nvSpPr>
          <p:cNvPr id="11" name="Shape 80">
            <a:extLst>
              <a:ext uri="{FF2B5EF4-FFF2-40B4-BE49-F238E27FC236}">
                <a16:creationId xmlns="" xmlns:a16="http://schemas.microsoft.com/office/drawing/2014/main" id="{24967C38-3592-4EED-8BE7-A8952A83AF45}"/>
              </a:ext>
            </a:extLst>
          </p:cNvPr>
          <p:cNvSpPr txBox="1">
            <a:spLocks/>
          </p:cNvSpPr>
          <p:nvPr/>
        </p:nvSpPr>
        <p:spPr bwMode="auto">
          <a:xfrm>
            <a:off x="118154" y="4386262"/>
            <a:ext cx="8229600" cy="2560833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en-US" sz="3200" b="1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Donat </a:t>
            </a:r>
            <a:r>
              <a:rPr lang="en-US" altLang="en-US" sz="3200" b="1" dirty="0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Agosti &amp; Guido </a:t>
            </a:r>
            <a:r>
              <a:rPr lang="en-US" altLang="en-US" sz="3200" b="1" dirty="0" err="1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Sauter</a:t>
            </a:r>
            <a:endParaRPr lang="en-US" altLang="en-US" sz="3200" b="1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en-US" sz="2800" b="1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Plazi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endParaRPr lang="en-US" altLang="en-US" sz="28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25000"/>
            </a:pPr>
            <a:r>
              <a:rPr lang="en-US" altLang="en-US" sz="2800" dirty="0" err="1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SwissText</a:t>
            </a:r>
            <a:r>
              <a:rPr lang="en-US" altLang="en-US" sz="2800" dirty="0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2018, </a:t>
            </a:r>
            <a:r>
              <a:rPr lang="en-US" altLang="en-US" sz="2800" dirty="0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13 </a:t>
            </a:r>
            <a:r>
              <a:rPr lang="en-US" altLang="en-US" sz="2800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June 2018, Zürich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3884C63-2BE5-4694-BA25-89BF7EF0098A}"/>
              </a:ext>
            </a:extLst>
          </p:cNvPr>
          <p:cNvSpPr txBox="1"/>
          <p:nvPr/>
        </p:nvSpPr>
        <p:spPr>
          <a:xfrm>
            <a:off x="118154" y="6421348"/>
            <a:ext cx="896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CC-BY  </a:t>
            </a:r>
            <a:r>
              <a:rPr lang="en-US" sz="2400" dirty="0" smtClean="0"/>
              <a:t>                                         DOI</a:t>
            </a:r>
            <a:r>
              <a:rPr lang="en-US" sz="2400" dirty="0"/>
              <a:t>: </a:t>
            </a:r>
            <a:r>
              <a:rPr lang="en-US" sz="2400" dirty="0">
                <a:hlinkClick r:id="rId5"/>
              </a:rPr>
              <a:t>10.5281/zenodo.1288281</a:t>
            </a:r>
            <a:r>
              <a:rPr lang="en-US" sz="2400" dirty="0"/>
              <a:t>	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27624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6" y="103643"/>
            <a:ext cx="8330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srgbClr val="79BB59"/>
                </a:solidFill>
              </a:rPr>
              <a:t>Plazi </a:t>
            </a:r>
            <a:r>
              <a:rPr lang="de-CH" sz="2200" dirty="0" err="1">
                <a:solidFill>
                  <a:srgbClr val="79BB59"/>
                </a:solidFill>
              </a:rPr>
              <a:t>infrastructure</a:t>
            </a:r>
            <a:r>
              <a:rPr lang="de-CH" sz="2200" dirty="0">
                <a:solidFill>
                  <a:srgbClr val="79BB59"/>
                </a:solidFill>
              </a:rPr>
              <a:t>: </a:t>
            </a:r>
            <a:r>
              <a:rPr lang="de-CH" sz="2200" dirty="0" err="1">
                <a:solidFill>
                  <a:srgbClr val="79BB59"/>
                </a:solidFill>
              </a:rPr>
              <a:t>Biodiversty</a:t>
            </a:r>
            <a:r>
              <a:rPr lang="de-CH" sz="2200" dirty="0">
                <a:solidFill>
                  <a:srgbClr val="79BB59"/>
                </a:solidFill>
              </a:rPr>
              <a:t> </a:t>
            </a:r>
            <a:r>
              <a:rPr lang="de-CH" sz="2200" dirty="0" err="1">
                <a:solidFill>
                  <a:srgbClr val="79BB59"/>
                </a:solidFill>
              </a:rPr>
              <a:t>Literature</a:t>
            </a:r>
            <a:r>
              <a:rPr lang="de-CH" sz="2200" dirty="0">
                <a:solidFill>
                  <a:srgbClr val="79BB59"/>
                </a:solidFill>
              </a:rPr>
              <a:t> </a:t>
            </a:r>
            <a:r>
              <a:rPr lang="de-CH" sz="2200" dirty="0" err="1">
                <a:solidFill>
                  <a:srgbClr val="79BB59"/>
                </a:solidFill>
              </a:rPr>
              <a:t>Repositor</a:t>
            </a:r>
            <a:endParaRPr lang="en-US" sz="2200" dirty="0">
              <a:solidFill>
                <a:srgbClr val="79BB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670" y="679208"/>
            <a:ext cx="5362400" cy="6002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58" y="1446643"/>
            <a:ext cx="3079212" cy="38057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212361" y="3335212"/>
            <a:ext cx="2051530" cy="1428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90867" y="5252357"/>
            <a:ext cx="49680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Depositing in BLR is adding value to an image: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findable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interoperable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reusable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99FBA8F-94DF-49DC-820C-4E050D4EFF55}"/>
              </a:ext>
            </a:extLst>
          </p:cNvPr>
          <p:cNvSpPr/>
          <p:nvPr/>
        </p:nvSpPr>
        <p:spPr>
          <a:xfrm>
            <a:off x="7224890" y="2778561"/>
            <a:ext cx="1625600" cy="300132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2"/>
                </a:solidFill>
              </a:rPr>
              <a:t>DOI</a:t>
            </a:r>
          </a:p>
        </p:txBody>
      </p:sp>
    </p:spTree>
    <p:extLst>
      <p:ext uri="{BB962C8B-B14F-4D97-AF65-F5344CB8AC3E}">
        <p14:creationId xmlns:p14="http://schemas.microsoft.com/office/powerpoint/2010/main" val="331626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3" y="1143000"/>
            <a:ext cx="5000625" cy="2705100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267200"/>
            <a:ext cx="7648575" cy="2181225"/>
          </a:xfrm>
          <a:prstGeom prst="rect">
            <a:avLst/>
          </a:prstGeom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Arc 5"/>
          <p:cNvSpPr/>
          <p:nvPr/>
        </p:nvSpPr>
        <p:spPr>
          <a:xfrm>
            <a:off x="3657600" y="3101533"/>
            <a:ext cx="2590800" cy="1981200"/>
          </a:xfrm>
          <a:prstGeom prst="arc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73713" y="265758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>
                <a:latin typeface="+mn-lt"/>
              </a:rPr>
              <a:t>Mark, </a:t>
            </a:r>
            <a:r>
              <a:rPr lang="de-CH" sz="1800" dirty="0" err="1">
                <a:latin typeface="+mn-lt"/>
              </a:rPr>
              <a:t>copy</a:t>
            </a:r>
            <a:r>
              <a:rPr lang="de-CH" sz="1800" dirty="0">
                <a:latin typeface="+mn-lt"/>
              </a:rPr>
              <a:t> </a:t>
            </a:r>
            <a:r>
              <a:rPr lang="de-CH" sz="1800" dirty="0" err="1">
                <a:latin typeface="+mn-lt"/>
              </a:rPr>
              <a:t>and</a:t>
            </a:r>
            <a:r>
              <a:rPr lang="de-CH" sz="1800" dirty="0">
                <a:latin typeface="+mn-lt"/>
              </a:rPr>
              <a:t> </a:t>
            </a:r>
            <a:r>
              <a:rPr lang="de-CH" sz="1800" dirty="0" err="1">
                <a:latin typeface="+mn-lt"/>
              </a:rPr>
              <a:t>paste</a:t>
            </a:r>
            <a:r>
              <a:rPr lang="de-CH" sz="1800" dirty="0">
                <a:latin typeface="+mn-lt"/>
              </a:rPr>
              <a:t> (</a:t>
            </a:r>
            <a:r>
              <a:rPr lang="de-CH" sz="1800" dirty="0" err="1">
                <a:latin typeface="+mn-lt"/>
              </a:rPr>
              <a:t>csv</a:t>
            </a:r>
            <a:r>
              <a:rPr lang="de-CH" sz="1800" dirty="0">
                <a:latin typeface="+mn-lt"/>
              </a:rPr>
              <a:t>, </a:t>
            </a:r>
            <a:r>
              <a:rPr lang="de-CH" sz="1800" dirty="0" err="1">
                <a:latin typeface="+mn-lt"/>
              </a:rPr>
              <a:t>text</a:t>
            </a:r>
            <a:r>
              <a:rPr lang="de-CH" sz="1800" dirty="0">
                <a:latin typeface="+mn-lt"/>
              </a:rPr>
              <a:t>, </a:t>
            </a:r>
            <a:r>
              <a:rPr lang="de-CH" sz="1800" dirty="0" err="1">
                <a:latin typeface="+mn-lt"/>
              </a:rPr>
              <a:t>excel</a:t>
            </a:r>
            <a:r>
              <a:rPr lang="de-CH" sz="1800" dirty="0">
                <a:latin typeface="+mn-lt"/>
              </a:rPr>
              <a:t>)</a:t>
            </a:r>
            <a:endParaRPr lang="en-US" sz="1800" dirty="0">
              <a:latin typeface="+mn-lt"/>
            </a:endParaRPr>
          </a:p>
        </p:txBody>
      </p:sp>
      <p:cxnSp>
        <p:nvCxnSpPr>
          <p:cNvPr id="13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836" y="103643"/>
            <a:ext cx="8330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srgbClr val="79BB59"/>
                </a:solidFill>
              </a:rPr>
              <a:t>Plazi: GoldenGATE: Table </a:t>
            </a:r>
            <a:r>
              <a:rPr lang="de-CH" sz="2200" dirty="0" err="1">
                <a:solidFill>
                  <a:srgbClr val="79BB59"/>
                </a:solidFill>
              </a:rPr>
              <a:t>extraction</a:t>
            </a:r>
            <a:endParaRPr lang="en-US" sz="2200" dirty="0">
              <a:solidFill>
                <a:srgbClr val="79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5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757237"/>
            <a:ext cx="5715000" cy="2638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962" y="3487737"/>
            <a:ext cx="70770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92110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545" y="2019300"/>
            <a:ext cx="5895004" cy="4743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57" y="713987"/>
            <a:ext cx="6117747" cy="21562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554607" y="4470400"/>
            <a:ext cx="582543" cy="624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100030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55" y="806450"/>
            <a:ext cx="6992745" cy="55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271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143" y="1070777"/>
            <a:ext cx="6928928" cy="52612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V="1">
            <a:off x="3081407" y="4203700"/>
            <a:ext cx="582543" cy="624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66254D-C2A3-4907-83A7-CDF3F502C1C2}"/>
              </a:ext>
            </a:extLst>
          </p:cNvPr>
          <p:cNvSpPr txBox="1"/>
          <p:nvPr/>
        </p:nvSpPr>
        <p:spPr>
          <a:xfrm>
            <a:off x="1955074" y="701040"/>
            <a:ext cx="6290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Retrieving higher ranks from </a:t>
            </a:r>
            <a:r>
              <a:rPr lang="en-US" i="1" dirty="0"/>
              <a:t>GBIF</a:t>
            </a:r>
            <a:r>
              <a:rPr lang="en-US" dirty="0"/>
              <a:t> and </a:t>
            </a:r>
            <a:r>
              <a:rPr lang="en-US" i="1" dirty="0"/>
              <a:t>Catalogue of Life </a:t>
            </a:r>
            <a:r>
              <a:rPr lang="en-US" dirty="0"/>
              <a:t>(external resources)</a:t>
            </a:r>
          </a:p>
        </p:txBody>
      </p:sp>
    </p:spTree>
    <p:extLst>
      <p:ext uri="{BB962C8B-B14F-4D97-AF65-F5344CB8AC3E}">
        <p14:creationId xmlns:p14="http://schemas.microsoft.com/office/powerpoint/2010/main" val="147556162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96" y="873142"/>
            <a:ext cx="8312150" cy="53679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036200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4"/>
            <a:ext cx="8330100" cy="4369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64" y="1070777"/>
            <a:ext cx="8333986" cy="44452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32693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5" y="586460"/>
            <a:ext cx="7939918" cy="2001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406" y="2305643"/>
            <a:ext cx="6292293" cy="455235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392807" y="3702050"/>
            <a:ext cx="652393" cy="180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79718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6" y="103643"/>
            <a:ext cx="8330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srgbClr val="79BB59"/>
                </a:solidFill>
              </a:rPr>
              <a:t>Plazi infrastructure: Biodiversty Literature Repository</a:t>
            </a:r>
            <a:endParaRPr lang="en-US" sz="2200" dirty="0">
              <a:solidFill>
                <a:srgbClr val="79BB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3116" y="534530"/>
            <a:ext cx="8232039" cy="92147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7341" y="4640180"/>
            <a:ext cx="2427422" cy="1279608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23950" y="1281113"/>
            <a:ext cx="3430714" cy="28575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7725" y="11272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Access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52813" y="4376738"/>
            <a:ext cx="1025765" cy="1428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57725" y="4194508"/>
            <a:ext cx="381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Links to other resources about the same thing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892790" y="5279983"/>
            <a:ext cx="585788" cy="1534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57725" y="5126095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Links to related objects and source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635490" y="6350675"/>
            <a:ext cx="1843088" cy="767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19638" y="619678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Licence</a:t>
            </a:r>
            <a:endParaRPr lang="en-US" sz="18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427048" y="3601580"/>
            <a:ext cx="2051530" cy="1428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44151" y="6079353"/>
            <a:ext cx="1434427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9637" y="588667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Community(</a:t>
            </a:r>
            <a:r>
              <a:rPr lang="en-US" sz="1800" dirty="0" err="1"/>
              <a:t>ies</a:t>
            </a:r>
            <a:r>
              <a:rPr lang="en-US" sz="1800" dirty="0"/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57725" y="342093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Publication date</a:t>
            </a:r>
          </a:p>
        </p:txBody>
      </p:sp>
    </p:spTree>
    <p:extLst>
      <p:ext uri="{BB962C8B-B14F-4D97-AF65-F5344CB8AC3E}">
        <p14:creationId xmlns:p14="http://schemas.microsoft.com/office/powerpoint/2010/main" val="174964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6" y="103643"/>
            <a:ext cx="8330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9BB59"/>
                </a:solidFill>
              </a:rPr>
              <a:t>How many species are on planet Earth?</a:t>
            </a:r>
          </a:p>
          <a:p>
            <a:endParaRPr lang="en-US" sz="2200" dirty="0">
              <a:solidFill>
                <a:srgbClr val="79BB5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16761E-9736-439E-81E0-AB0AB44CFC07}"/>
              </a:ext>
            </a:extLst>
          </p:cNvPr>
          <p:cNvSpPr txBox="1"/>
          <p:nvPr/>
        </p:nvSpPr>
        <p:spPr>
          <a:xfrm>
            <a:off x="294802" y="964245"/>
            <a:ext cx="511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989"/>
            </a:pPr>
            <a:r>
              <a:rPr lang="en-US" sz="1800" dirty="0"/>
              <a:t>    How many ants in Europe?</a:t>
            </a:r>
          </a:p>
          <a:p>
            <a:pPr marL="342900" indent="-342900">
              <a:buAutoNum type="arabicPlain" startAt="1992"/>
            </a:pPr>
            <a:r>
              <a:rPr lang="en-US" sz="1800" dirty="0"/>
              <a:t>    Rio Earth Summit: How many species on</a:t>
            </a:r>
            <a:br>
              <a:rPr lang="en-US" sz="1800" dirty="0"/>
            </a:br>
            <a:r>
              <a:rPr lang="en-US" sz="1800" dirty="0"/>
              <a:t>        planet Earth?</a:t>
            </a:r>
          </a:p>
          <a:p>
            <a:r>
              <a:rPr lang="en-US" sz="1800" dirty="0"/>
              <a:t>2002    Online catalogue of the ants of world</a:t>
            </a:r>
          </a:p>
          <a:p>
            <a:r>
              <a:rPr lang="en-US" sz="1800" dirty="0"/>
              <a:t>2018    Half Earth: how many species?</a:t>
            </a:r>
          </a:p>
          <a:p>
            <a:endParaRPr lang="en-US" sz="1800" dirty="0"/>
          </a:p>
          <a:p>
            <a:r>
              <a:rPr lang="en-US" sz="1800" dirty="0"/>
              <a:t>A scientific challenge as well as a crucial question for a sustainable life on planet Earth.</a:t>
            </a:r>
          </a:p>
          <a:p>
            <a:endParaRPr lang="en-US" sz="1800" dirty="0"/>
          </a:p>
          <a:p>
            <a:r>
              <a:rPr lang="en-US" sz="1800" dirty="0"/>
              <a:t>We depend on biodiversity.</a:t>
            </a:r>
          </a:p>
          <a:p>
            <a:endParaRPr lang="en-US" sz="1800" dirty="0"/>
          </a:p>
          <a:p>
            <a:r>
              <a:rPr lang="en-US" sz="1800" dirty="0"/>
              <a:t>We depend on the understanding of species and its traits.</a:t>
            </a:r>
          </a:p>
          <a:p>
            <a:endParaRPr lang="en-US" sz="1800" dirty="0"/>
          </a:p>
          <a:p>
            <a:r>
              <a:rPr lang="en-US" sz="1800" dirty="0"/>
              <a:t>We don’t know how many species there are.</a:t>
            </a:r>
          </a:p>
          <a:p>
            <a:r>
              <a:rPr lang="en-US" sz="1800" dirty="0"/>
              <a:t>We don’t know, how many we know.	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B66C3C2-2DC2-4725-A681-B6C59BB7D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883" y="1112771"/>
            <a:ext cx="2585640" cy="35540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http://www.wakeupkiwi.com/images/UN_Rio_de_Janero_Earth_Summit_1992.jpg">
            <a:extLst>
              <a:ext uri="{FF2B5EF4-FFF2-40B4-BE49-F238E27FC236}">
                <a16:creationId xmlns="" xmlns:a16="http://schemas.microsoft.com/office/drawing/2014/main" id="{5D10C363-B91F-4646-AFE2-E7ECD696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65" y="4909918"/>
            <a:ext cx="4007212" cy="18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0F42DFC-705F-4E45-BAAA-9989A0345EEF}"/>
              </a:ext>
            </a:extLst>
          </p:cNvPr>
          <p:cNvCxnSpPr>
            <a:cxnSpLocks/>
          </p:cNvCxnSpPr>
          <p:nvPr/>
        </p:nvCxnSpPr>
        <p:spPr>
          <a:xfrm flipV="1">
            <a:off x="6984362" y="2109789"/>
            <a:ext cx="1083313" cy="17183"/>
          </a:xfrm>
          <a:prstGeom prst="line">
            <a:avLst/>
          </a:prstGeom>
          <a:ln>
            <a:solidFill>
              <a:srgbClr val="79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782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6" y="103643"/>
            <a:ext cx="8330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9BB59"/>
                </a:solidFill>
              </a:rPr>
              <a:t>BLR: more than a PDF store: a enhanced document repository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88" y="679208"/>
            <a:ext cx="6514704" cy="6030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854" y="2142160"/>
            <a:ext cx="2482953" cy="351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545062" y="2700094"/>
            <a:ext cx="1996475" cy="4009892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249729" y="2912783"/>
            <a:ext cx="295333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49729" y="3719304"/>
            <a:ext cx="295333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49729" y="3991569"/>
            <a:ext cx="295333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608347" y="3179852"/>
            <a:ext cx="186224" cy="21410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60986" y="1340778"/>
            <a:ext cx="21315" cy="23978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765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94A06B8-B12C-4A01-AE12-0AADA907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cxnSp>
        <p:nvCxnSpPr>
          <p:cNvPr id="10" name="Shape 81">
            <a:extLst>
              <a:ext uri="{FF2B5EF4-FFF2-40B4-BE49-F238E27FC236}">
                <a16:creationId xmlns="" xmlns:a16="http://schemas.microsoft.com/office/drawing/2014/main" id="{8DFE413E-E6B9-4A37-A8BD-DE930A7D21DA}"/>
              </a:ext>
            </a:extLst>
          </p:cNvPr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ED0359-A2AF-4E25-A859-244BB73B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2017713"/>
            <a:ext cx="2355850" cy="333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4AF5B57-2925-4EA9-B82F-AA529A8B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689" y="2484349"/>
            <a:ext cx="2798762" cy="34734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B87810-3AC7-429E-8A9E-E36B76319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13" y="300038"/>
            <a:ext cx="3232150" cy="35258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47" name="TextBox 3">
            <a:extLst>
              <a:ext uri="{FF2B5EF4-FFF2-40B4-BE49-F238E27FC236}">
                <a16:creationId xmlns="" xmlns:a16="http://schemas.microsoft.com/office/drawing/2014/main" id="{F200A6DA-6AB0-4D0E-B1AF-9BD0957BB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5" y="172417"/>
            <a:ext cx="6000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400" dirty="0"/>
              <a:t>From unstructured to structured, citable</a:t>
            </a:r>
          </a:p>
          <a:p>
            <a:pPr eaLnBrk="1" hangingPunct="1"/>
            <a:r>
              <a:rPr lang="de-DE" altLang="en-US" sz="2400" dirty="0"/>
              <a:t>From human to machine readable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B8FD79-4C05-43AA-A3E3-3AD01E75D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587" y="74612"/>
            <a:ext cx="6664761" cy="82552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2EC7710-8A94-4BF9-93C7-2F1C8A782618}"/>
              </a:ext>
            </a:extLst>
          </p:cNvPr>
          <p:cNvSpPr/>
          <p:nvPr/>
        </p:nvSpPr>
        <p:spPr>
          <a:xfrm>
            <a:off x="5909137" y="1422080"/>
            <a:ext cx="2403172" cy="522288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5C9F932-258B-4F1B-BBC4-59598415F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288" y="2478088"/>
            <a:ext cx="3475037" cy="4305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F3FD87-A6C1-4F6B-8113-9C2592217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0273" y="3520996"/>
            <a:ext cx="3494087" cy="32480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48" name="TextBox 10">
            <a:extLst>
              <a:ext uri="{FF2B5EF4-FFF2-40B4-BE49-F238E27FC236}">
                <a16:creationId xmlns="" xmlns:a16="http://schemas.microsoft.com/office/drawing/2014/main" id="{4469F462-FD06-4B50-9911-AEA817503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337" y="4344782"/>
            <a:ext cx="1296500" cy="52322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accent2"/>
                </a:solidFill>
              </a:rPr>
              <a:t>    DOI</a:t>
            </a:r>
          </a:p>
        </p:txBody>
      </p:sp>
      <p:sp>
        <p:nvSpPr>
          <p:cNvPr id="10249" name="TextBox 11">
            <a:extLst>
              <a:ext uri="{FF2B5EF4-FFF2-40B4-BE49-F238E27FC236}">
                <a16:creationId xmlns="" xmlns:a16="http://schemas.microsoft.com/office/drawing/2014/main" id="{EA490B4D-5291-4CFD-B571-DAD0A62BC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819" y="1447446"/>
            <a:ext cx="1941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chemeClr val="accent2"/>
                </a:solidFill>
              </a:rPr>
              <a:t>httpUri</a:t>
            </a:r>
            <a:r>
              <a:rPr lang="en-US" altLang="en-US" sz="2800" dirty="0">
                <a:solidFill>
                  <a:schemeClr val="accent2"/>
                </a:solidFill>
              </a:rPr>
              <a:t> PID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319DA1-2FCD-48C0-88EE-3C582FBCF9E7}"/>
              </a:ext>
            </a:extLst>
          </p:cNvPr>
          <p:cNvSpPr txBox="1"/>
          <p:nvPr/>
        </p:nvSpPr>
        <p:spPr>
          <a:xfrm>
            <a:off x="366111" y="6263788"/>
            <a:ext cx="8822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Human readable                                                                                                              machine readable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99979103-818C-4299-AAA3-175D7E3691D4}"/>
              </a:ext>
            </a:extLst>
          </p:cNvPr>
          <p:cNvCxnSpPr/>
          <p:nvPr/>
        </p:nvCxnSpPr>
        <p:spPr>
          <a:xfrm>
            <a:off x="1824205" y="6432965"/>
            <a:ext cx="5196917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64967FAB-21DA-4627-B8D0-80798FF35B86}"/>
              </a:ext>
            </a:extLst>
          </p:cNvPr>
          <p:cNvCxnSpPr>
            <a:cxnSpLocks/>
          </p:cNvCxnSpPr>
          <p:nvPr/>
        </p:nvCxnSpPr>
        <p:spPr>
          <a:xfrm flipV="1">
            <a:off x="3754094" y="1104413"/>
            <a:ext cx="1806381" cy="324036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EAAB6CDA-7159-4AD0-BBDC-46D7108ECC49}"/>
              </a:ext>
            </a:extLst>
          </p:cNvPr>
          <p:cNvCxnSpPr>
            <a:cxnSpLocks/>
          </p:cNvCxnSpPr>
          <p:nvPr/>
        </p:nvCxnSpPr>
        <p:spPr>
          <a:xfrm flipV="1">
            <a:off x="3603066" y="4344782"/>
            <a:ext cx="550026" cy="91232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089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94A06B8-B12C-4A01-AE12-0AADA907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cxnSp>
        <p:nvCxnSpPr>
          <p:cNvPr id="10" name="Shape 81">
            <a:extLst>
              <a:ext uri="{FF2B5EF4-FFF2-40B4-BE49-F238E27FC236}">
                <a16:creationId xmlns="" xmlns:a16="http://schemas.microsoft.com/office/drawing/2014/main" id="{8DFE413E-E6B9-4A37-A8BD-DE930A7D21DA}"/>
              </a:ext>
            </a:extLst>
          </p:cNvPr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0247" name="TextBox 3">
            <a:extLst>
              <a:ext uri="{FF2B5EF4-FFF2-40B4-BE49-F238E27FC236}">
                <a16:creationId xmlns="" xmlns:a16="http://schemas.microsoft.com/office/drawing/2014/main" id="{F200A6DA-6AB0-4D0E-B1AF-9BD0957BB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57" y="88254"/>
            <a:ext cx="83802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200" dirty="0"/>
              <a:t>From unstructured </a:t>
            </a:r>
            <a:r>
              <a:rPr lang="de-DE" altLang="en-US" sz="2200" dirty="0" err="1"/>
              <a:t>to</a:t>
            </a:r>
            <a:r>
              <a:rPr lang="de-DE" altLang="en-US" sz="2200" dirty="0"/>
              <a:t> </a:t>
            </a:r>
            <a:r>
              <a:rPr lang="de-DE" altLang="en-US" sz="2200" dirty="0" err="1" smtClean="0"/>
              <a:t>structured</a:t>
            </a:r>
            <a:r>
              <a:rPr lang="de-DE" altLang="en-US" sz="2200" dirty="0" smtClean="0"/>
              <a:t> </a:t>
            </a:r>
            <a:r>
              <a:rPr lang="de-DE" altLang="en-US" sz="2200" dirty="0" err="1" smtClean="0"/>
              <a:t>publication</a:t>
            </a:r>
            <a:r>
              <a:rPr lang="de-DE" altLang="en-US" sz="2200" dirty="0" smtClean="0"/>
              <a:t> </a:t>
            </a:r>
            <a:r>
              <a:rPr lang="de-DE" altLang="en-US" sz="2200" dirty="0" err="1" smtClean="0"/>
              <a:t>with</a:t>
            </a:r>
            <a:r>
              <a:rPr lang="de-DE" altLang="en-US" sz="2200" dirty="0" smtClean="0"/>
              <a:t> </a:t>
            </a:r>
            <a:r>
              <a:rPr lang="de-DE" altLang="en-US" sz="2200" dirty="0" err="1" smtClean="0"/>
              <a:t>citable</a:t>
            </a:r>
            <a:r>
              <a:rPr lang="de-DE" altLang="en-US" sz="2200" dirty="0" smtClean="0"/>
              <a:t> </a:t>
            </a:r>
            <a:r>
              <a:rPr lang="de-DE" altLang="en-US" sz="2200" dirty="0" err="1" smtClean="0"/>
              <a:t>elements</a:t>
            </a:r>
            <a:r>
              <a:rPr lang="de-DE" altLang="en-US" sz="2200" dirty="0" smtClean="0"/>
              <a:t>  </a:t>
            </a:r>
            <a:endParaRPr lang="de-DE" alt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8" y="1411820"/>
            <a:ext cx="3494620" cy="49596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1258" y="1373692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Original PDF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937" y="1539438"/>
            <a:ext cx="3528509" cy="35227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03" y="754501"/>
            <a:ext cx="3387527" cy="39464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310" y="3493822"/>
            <a:ext cx="3331698" cy="38708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16903" y="2209279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JATS/</a:t>
            </a:r>
            <a:r>
              <a:rPr lang="en-US" b="1" dirty="0" err="1" smtClean="0">
                <a:solidFill>
                  <a:schemeClr val="accent2"/>
                </a:solidFill>
              </a:rPr>
              <a:t>Taxpub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30310" y="2205380"/>
            <a:ext cx="2063385" cy="307777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Converted native XML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010508" y="2287442"/>
            <a:ext cx="645296" cy="18756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982651" y="2287442"/>
            <a:ext cx="645296" cy="18756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5400000">
            <a:off x="2911055" y="2884398"/>
            <a:ext cx="645296" cy="18756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446" y="3632553"/>
            <a:ext cx="2900662" cy="33806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ight Arrow 28"/>
          <p:cNvSpPr/>
          <p:nvPr/>
        </p:nvSpPr>
        <p:spPr>
          <a:xfrm>
            <a:off x="5680075" y="6183923"/>
            <a:ext cx="645296" cy="18756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236544" y="4756986"/>
            <a:ext cx="643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DOI</a:t>
            </a:r>
            <a:endParaRPr lang="en-US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49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1" name="AutoShape 38">
            <a:extLst>
              <a:ext uri="{FF2B5EF4-FFF2-40B4-BE49-F238E27FC236}">
                <a16:creationId xmlns="" xmlns:a16="http://schemas.microsoft.com/office/drawing/2014/main" id="{9AEB5A13-513B-4DD3-AF67-5CA9E9DD021D}"/>
              </a:ext>
            </a:extLst>
          </p:cNvPr>
          <p:cNvCxnSpPr>
            <a:cxnSpLocks noChangeShapeType="1"/>
            <a:stCxn id="2060" idx="1"/>
            <a:endCxn id="2061" idx="0"/>
          </p:cNvCxnSpPr>
          <p:nvPr/>
        </p:nvCxnSpPr>
        <p:spPr bwMode="auto">
          <a:xfrm rot="10800000" flipV="1">
            <a:off x="6553200" y="609600"/>
            <a:ext cx="1219200" cy="24384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0" name="Rectangle 112">
            <a:extLst>
              <a:ext uri="{FF2B5EF4-FFF2-40B4-BE49-F238E27FC236}">
                <a16:creationId xmlns="" xmlns:a16="http://schemas.microsoft.com/office/drawing/2014/main" id="{D3F7C0D7-7AEF-43D1-A7B7-A67150CF4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762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2051" name="Rectangle 81">
            <a:extLst>
              <a:ext uri="{FF2B5EF4-FFF2-40B4-BE49-F238E27FC236}">
                <a16:creationId xmlns="" xmlns:a16="http://schemas.microsoft.com/office/drawing/2014/main" id="{AB9274C0-6736-4548-8E01-71339D4E2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876800"/>
            <a:ext cx="3352800" cy="19812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052" name="Rectangle 101">
            <a:extLst>
              <a:ext uri="{FF2B5EF4-FFF2-40B4-BE49-F238E27FC236}">
                <a16:creationId xmlns="" xmlns:a16="http://schemas.microsoft.com/office/drawing/2014/main" id="{0F7EE5F8-3E57-4D0E-9593-D37B5C497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05400"/>
            <a:ext cx="228600" cy="228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2053" name="Rectangle 97">
            <a:extLst>
              <a:ext uri="{FF2B5EF4-FFF2-40B4-BE49-F238E27FC236}">
                <a16:creationId xmlns="" xmlns:a16="http://schemas.microsoft.com/office/drawing/2014/main" id="{2F22BA40-176A-433C-BBB1-457290C3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048000"/>
            <a:ext cx="228600" cy="228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2054" name="Rectangle 4">
            <a:extLst>
              <a:ext uri="{FF2B5EF4-FFF2-40B4-BE49-F238E27FC236}">
                <a16:creationId xmlns="" xmlns:a16="http://schemas.microsoft.com/office/drawing/2014/main" id="{7C72492A-2D51-44A1-880C-183EA4FDB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286000"/>
            <a:ext cx="914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SpecID</a:t>
            </a:r>
          </a:p>
        </p:txBody>
      </p:sp>
      <p:sp>
        <p:nvSpPr>
          <p:cNvPr id="2055" name="Rectangle 6">
            <a:extLst>
              <a:ext uri="{FF2B5EF4-FFF2-40B4-BE49-F238E27FC236}">
                <a16:creationId xmlns="" xmlns:a16="http://schemas.microsoft.com/office/drawing/2014/main" id="{D2002361-0489-4C58-9CCD-B72C0994C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638800"/>
            <a:ext cx="914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EoL</a:t>
            </a:r>
          </a:p>
        </p:txBody>
      </p:sp>
      <p:sp>
        <p:nvSpPr>
          <p:cNvPr id="2056" name="Rectangle 7">
            <a:extLst>
              <a:ext uri="{FF2B5EF4-FFF2-40B4-BE49-F238E27FC236}">
                <a16:creationId xmlns="" xmlns:a16="http://schemas.microsoft.com/office/drawing/2014/main" id="{A1463FDA-3308-4CFB-BDA5-4192C439C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800600"/>
            <a:ext cx="914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GBIF</a:t>
            </a:r>
          </a:p>
        </p:txBody>
      </p:sp>
      <p:sp>
        <p:nvSpPr>
          <p:cNvPr id="2057" name="Rectangle 9">
            <a:extLst>
              <a:ext uri="{FF2B5EF4-FFF2-40B4-BE49-F238E27FC236}">
                <a16:creationId xmlns="" xmlns:a16="http://schemas.microsoft.com/office/drawing/2014/main" id="{242A8735-338E-42F0-B79A-0445D6008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962400"/>
            <a:ext cx="914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ORDCH</a:t>
            </a:r>
          </a:p>
        </p:txBody>
      </p:sp>
      <p:sp>
        <p:nvSpPr>
          <p:cNvPr id="2058" name="Rectangle 10">
            <a:extLst>
              <a:ext uri="{FF2B5EF4-FFF2-40B4-BE49-F238E27FC236}">
                <a16:creationId xmlns="" xmlns:a16="http://schemas.microsoft.com/office/drawing/2014/main" id="{26D45930-5C08-4048-B8EF-6A6418307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124200"/>
            <a:ext cx="914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CoL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="" xmlns:a16="http://schemas.microsoft.com/office/drawing/2014/main" id="{71280061-1749-44F1-B3C6-CE5DF4BC7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447800"/>
            <a:ext cx="914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WikiData</a:t>
            </a:r>
          </a:p>
        </p:txBody>
      </p:sp>
      <p:sp>
        <p:nvSpPr>
          <p:cNvPr id="2060" name="Rectangle 13">
            <a:extLst>
              <a:ext uri="{FF2B5EF4-FFF2-40B4-BE49-F238E27FC236}">
                <a16:creationId xmlns="" xmlns:a16="http://schemas.microsoft.com/office/drawing/2014/main" id="{EEE11895-0C38-420E-90C1-4EFAAF9BB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52400"/>
            <a:ext cx="1295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Authorities (ZooBank, MorphBank, NCBI, ...)</a:t>
            </a:r>
          </a:p>
        </p:txBody>
      </p:sp>
      <p:sp>
        <p:nvSpPr>
          <p:cNvPr id="2061" name="Rectangle 14">
            <a:extLst>
              <a:ext uri="{FF2B5EF4-FFF2-40B4-BE49-F238E27FC236}">
                <a16:creationId xmlns="" xmlns:a16="http://schemas.microsoft.com/office/drawing/2014/main" id="{6BC534F0-250B-44AC-9E42-7EE3442E6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048000"/>
            <a:ext cx="10668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Treatment Repo</a:t>
            </a:r>
          </a:p>
        </p:txBody>
      </p:sp>
      <p:sp>
        <p:nvSpPr>
          <p:cNvPr id="2062" name="Rectangle 15">
            <a:extLst>
              <a:ext uri="{FF2B5EF4-FFF2-40B4-BE49-F238E27FC236}">
                <a16:creationId xmlns="" xmlns:a16="http://schemas.microsoft.com/office/drawing/2014/main" id="{491AFA0F-EF9F-4697-B27A-FE2620D15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886200"/>
            <a:ext cx="10668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Stats &amp; Charts</a:t>
            </a:r>
          </a:p>
        </p:txBody>
      </p:sp>
      <p:sp>
        <p:nvSpPr>
          <p:cNvPr id="2063" name="Rectangle 17">
            <a:extLst>
              <a:ext uri="{FF2B5EF4-FFF2-40B4-BE49-F238E27FC236}">
                <a16:creationId xmlns="" xmlns:a16="http://schemas.microsoft.com/office/drawing/2014/main" id="{D46D2FD9-E48B-4B44-AA6A-FA2AA5979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048000"/>
            <a:ext cx="10668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XML Doc Repo</a:t>
            </a:r>
          </a:p>
        </p:txBody>
      </p:sp>
      <p:sp>
        <p:nvSpPr>
          <p:cNvPr id="2064" name="Rectangle 18">
            <a:extLst>
              <a:ext uri="{FF2B5EF4-FFF2-40B4-BE49-F238E27FC236}">
                <a16:creationId xmlns="" xmlns:a16="http://schemas.microsoft.com/office/drawing/2014/main" id="{8976EAE7-A838-4993-A209-7D9C8CBF7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762000"/>
            <a:ext cx="10668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GG Editor</a:t>
            </a:r>
          </a:p>
        </p:txBody>
      </p:sp>
      <p:sp>
        <p:nvSpPr>
          <p:cNvPr id="2065" name="AutoShape 19">
            <a:extLst>
              <a:ext uri="{FF2B5EF4-FFF2-40B4-BE49-F238E27FC236}">
                <a16:creationId xmlns="" xmlns:a16="http://schemas.microsoft.com/office/drawing/2014/main" id="{1D4FF9C7-6C76-429E-9141-3745DDB00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52400"/>
            <a:ext cx="914400" cy="5334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TaxPub XML</a:t>
            </a:r>
          </a:p>
        </p:txBody>
      </p:sp>
      <p:sp>
        <p:nvSpPr>
          <p:cNvPr id="2066" name="AutoShape 20">
            <a:extLst>
              <a:ext uri="{FF2B5EF4-FFF2-40B4-BE49-F238E27FC236}">
                <a16:creationId xmlns="" xmlns:a16="http://schemas.microsoft.com/office/drawing/2014/main" id="{CFCA702C-3521-4B58-BBA8-BC0272542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914400" cy="3048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PDF</a:t>
            </a:r>
          </a:p>
        </p:txBody>
      </p:sp>
      <p:sp>
        <p:nvSpPr>
          <p:cNvPr id="2067" name="Rectangle 22">
            <a:extLst>
              <a:ext uri="{FF2B5EF4-FFF2-40B4-BE49-F238E27FC236}">
                <a16:creationId xmlns="" xmlns:a16="http://schemas.microsoft.com/office/drawing/2014/main" id="{BF1398F7-7A9B-4418-9036-55167F4A5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"/>
            <a:ext cx="914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ABBYY</a:t>
            </a:r>
          </a:p>
        </p:txBody>
      </p:sp>
      <p:sp>
        <p:nvSpPr>
          <p:cNvPr id="2068" name="Rectangle 24">
            <a:extLst>
              <a:ext uri="{FF2B5EF4-FFF2-40B4-BE49-F238E27FC236}">
                <a16:creationId xmlns="" xmlns:a16="http://schemas.microsoft.com/office/drawing/2014/main" id="{6FCECBC2-2B30-4FE1-A356-8100E757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600200"/>
            <a:ext cx="10668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GG Web Editor</a:t>
            </a:r>
          </a:p>
        </p:txBody>
      </p:sp>
      <p:sp>
        <p:nvSpPr>
          <p:cNvPr id="2069" name="Rectangle 25">
            <a:extLst>
              <a:ext uri="{FF2B5EF4-FFF2-40B4-BE49-F238E27FC236}">
                <a16:creationId xmlns="" xmlns:a16="http://schemas.microsoft.com/office/drawing/2014/main" id="{709F6FDA-1D72-4BDF-9FB4-D5FF54342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43000"/>
            <a:ext cx="10668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GG Imagine</a:t>
            </a:r>
          </a:p>
        </p:txBody>
      </p:sp>
      <p:sp>
        <p:nvSpPr>
          <p:cNvPr id="2070" name="Rectangle 26">
            <a:extLst>
              <a:ext uri="{FF2B5EF4-FFF2-40B4-BE49-F238E27FC236}">
                <a16:creationId xmlns="" xmlns:a16="http://schemas.microsoft.com/office/drawing/2014/main" id="{BCA68D0C-3960-4B71-B348-C350F938C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33600"/>
            <a:ext cx="1066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Zenodo</a:t>
            </a:r>
          </a:p>
        </p:txBody>
      </p:sp>
      <p:sp>
        <p:nvSpPr>
          <p:cNvPr id="2071" name="Rectangle 27">
            <a:extLst>
              <a:ext uri="{FF2B5EF4-FFF2-40B4-BE49-F238E27FC236}">
                <a16:creationId xmlns="" xmlns:a16="http://schemas.microsoft.com/office/drawing/2014/main" id="{BE93D296-9FC7-46FA-860B-4811FE94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10668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PDF / IMF Repo</a:t>
            </a:r>
          </a:p>
        </p:txBody>
      </p:sp>
      <p:sp>
        <p:nvSpPr>
          <p:cNvPr id="2072" name="Rectangle 28">
            <a:extLst>
              <a:ext uri="{FF2B5EF4-FFF2-40B4-BE49-F238E27FC236}">
                <a16:creationId xmlns="" xmlns:a16="http://schemas.microsoft.com/office/drawing/2014/main" id="{FCD93287-600D-4847-9D43-5FD3EF611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105400"/>
            <a:ext cx="12192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GG Imagine Online</a:t>
            </a:r>
          </a:p>
        </p:txBody>
      </p:sp>
      <p:sp>
        <p:nvSpPr>
          <p:cNvPr id="2073" name="Rectangle 29">
            <a:extLst>
              <a:ext uri="{FF2B5EF4-FFF2-40B4-BE49-F238E27FC236}">
                <a16:creationId xmlns="" xmlns:a16="http://schemas.microsoft.com/office/drawing/2014/main" id="{B6047BBD-0C99-45D3-AF26-808417F40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05400"/>
            <a:ext cx="13716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GG Imagine Auto / Template</a:t>
            </a:r>
          </a:p>
        </p:txBody>
      </p:sp>
      <p:sp>
        <p:nvSpPr>
          <p:cNvPr id="2074" name="Rectangle 30">
            <a:extLst>
              <a:ext uri="{FF2B5EF4-FFF2-40B4-BE49-F238E27FC236}">
                <a16:creationId xmlns="" xmlns:a16="http://schemas.microsoft.com/office/drawing/2014/main" id="{60768026-A24A-4391-A35F-02D7C89D5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19800"/>
            <a:ext cx="1676400" cy="609600"/>
          </a:xfrm>
          <a:prstGeom prst="rect">
            <a:avLst/>
          </a:prstGeom>
          <a:solidFill>
            <a:srgbClr val="954F72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PDF Batch Upload / CM Harvest</a:t>
            </a:r>
          </a:p>
        </p:txBody>
      </p:sp>
      <p:cxnSp>
        <p:nvCxnSpPr>
          <p:cNvPr id="2075" name="AutoShape 31">
            <a:extLst>
              <a:ext uri="{FF2B5EF4-FFF2-40B4-BE49-F238E27FC236}">
                <a16:creationId xmlns="" xmlns:a16="http://schemas.microsoft.com/office/drawing/2014/main" id="{BC9CC5FD-F16D-45A2-B989-82276156C933}"/>
              </a:ext>
            </a:extLst>
          </p:cNvPr>
          <p:cNvCxnSpPr>
            <a:cxnSpLocks noChangeShapeType="1"/>
            <a:stCxn id="2061" idx="3"/>
            <a:endCxn id="2059" idx="1"/>
          </p:cNvCxnSpPr>
          <p:nvPr/>
        </p:nvCxnSpPr>
        <p:spPr bwMode="auto">
          <a:xfrm flipV="1">
            <a:off x="7086600" y="1638300"/>
            <a:ext cx="1066800" cy="17145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6" name="AutoShape 32">
            <a:extLst>
              <a:ext uri="{FF2B5EF4-FFF2-40B4-BE49-F238E27FC236}">
                <a16:creationId xmlns="" xmlns:a16="http://schemas.microsoft.com/office/drawing/2014/main" id="{2B4EDB80-DBAD-4F25-8E93-7120B272DE6C}"/>
              </a:ext>
            </a:extLst>
          </p:cNvPr>
          <p:cNvCxnSpPr>
            <a:cxnSpLocks noChangeShapeType="1"/>
            <a:stCxn id="2061" idx="3"/>
            <a:endCxn id="2054" idx="1"/>
          </p:cNvCxnSpPr>
          <p:nvPr/>
        </p:nvCxnSpPr>
        <p:spPr bwMode="auto">
          <a:xfrm flipV="1">
            <a:off x="7086600" y="2476500"/>
            <a:ext cx="1066800" cy="8763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7" name="AutoShape 33">
            <a:extLst>
              <a:ext uri="{FF2B5EF4-FFF2-40B4-BE49-F238E27FC236}">
                <a16:creationId xmlns="" xmlns:a16="http://schemas.microsoft.com/office/drawing/2014/main" id="{26A418A3-E5ED-4707-87BF-EFD22B0374B6}"/>
              </a:ext>
            </a:extLst>
          </p:cNvPr>
          <p:cNvCxnSpPr>
            <a:cxnSpLocks noChangeShapeType="1"/>
            <a:stCxn id="2061" idx="3"/>
            <a:endCxn id="2058" idx="1"/>
          </p:cNvCxnSpPr>
          <p:nvPr/>
        </p:nvCxnSpPr>
        <p:spPr bwMode="auto">
          <a:xfrm flipV="1">
            <a:off x="7086600" y="3314700"/>
            <a:ext cx="1066800" cy="381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" name="AutoShape 34">
            <a:extLst>
              <a:ext uri="{FF2B5EF4-FFF2-40B4-BE49-F238E27FC236}">
                <a16:creationId xmlns="" xmlns:a16="http://schemas.microsoft.com/office/drawing/2014/main" id="{ECEED396-6310-415B-A4EF-A6CA90776C66}"/>
              </a:ext>
            </a:extLst>
          </p:cNvPr>
          <p:cNvCxnSpPr>
            <a:cxnSpLocks noChangeShapeType="1"/>
            <a:stCxn id="2061" idx="3"/>
            <a:endCxn id="2055" idx="1"/>
          </p:cNvCxnSpPr>
          <p:nvPr/>
        </p:nvCxnSpPr>
        <p:spPr bwMode="auto">
          <a:xfrm>
            <a:off x="7086600" y="3352800"/>
            <a:ext cx="1066800" cy="24765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9" name="AutoShape 35">
            <a:extLst>
              <a:ext uri="{FF2B5EF4-FFF2-40B4-BE49-F238E27FC236}">
                <a16:creationId xmlns="" xmlns:a16="http://schemas.microsoft.com/office/drawing/2014/main" id="{C22A5F86-6175-4364-832B-17AD72E6E15C}"/>
              </a:ext>
            </a:extLst>
          </p:cNvPr>
          <p:cNvCxnSpPr>
            <a:cxnSpLocks noChangeShapeType="1"/>
            <a:stCxn id="2061" idx="3"/>
            <a:endCxn id="2056" idx="1"/>
          </p:cNvCxnSpPr>
          <p:nvPr/>
        </p:nvCxnSpPr>
        <p:spPr bwMode="auto">
          <a:xfrm>
            <a:off x="7086600" y="3352800"/>
            <a:ext cx="1066800" cy="16383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0" name="AutoShape 37">
            <a:extLst>
              <a:ext uri="{FF2B5EF4-FFF2-40B4-BE49-F238E27FC236}">
                <a16:creationId xmlns="" xmlns:a16="http://schemas.microsoft.com/office/drawing/2014/main" id="{F26B0F55-6B03-40A8-B70F-2F834F3D6AD2}"/>
              </a:ext>
            </a:extLst>
          </p:cNvPr>
          <p:cNvCxnSpPr>
            <a:cxnSpLocks noChangeShapeType="1"/>
            <a:stCxn id="2061" idx="3"/>
            <a:endCxn id="2057" idx="1"/>
          </p:cNvCxnSpPr>
          <p:nvPr/>
        </p:nvCxnSpPr>
        <p:spPr bwMode="auto">
          <a:xfrm>
            <a:off x="7086600" y="3352800"/>
            <a:ext cx="1066800" cy="8001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2" name="AutoShape 39">
            <a:extLst>
              <a:ext uri="{FF2B5EF4-FFF2-40B4-BE49-F238E27FC236}">
                <a16:creationId xmlns="" xmlns:a16="http://schemas.microsoft.com/office/drawing/2014/main" id="{1EE835AE-5C61-4DD2-8C99-EC102A58B096}"/>
              </a:ext>
            </a:extLst>
          </p:cNvPr>
          <p:cNvCxnSpPr>
            <a:cxnSpLocks noChangeShapeType="1"/>
            <a:stCxn id="2061" idx="2"/>
            <a:endCxn id="2062" idx="0"/>
          </p:cNvCxnSpPr>
          <p:nvPr/>
        </p:nvCxnSpPr>
        <p:spPr bwMode="auto">
          <a:xfrm rot="5400000">
            <a:off x="6438900" y="3771900"/>
            <a:ext cx="2286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3" name="AutoShape 41">
            <a:extLst>
              <a:ext uri="{FF2B5EF4-FFF2-40B4-BE49-F238E27FC236}">
                <a16:creationId xmlns="" xmlns:a16="http://schemas.microsoft.com/office/drawing/2014/main" id="{0B69D836-4B07-4AC8-9A83-DC484AC78844}"/>
              </a:ext>
            </a:extLst>
          </p:cNvPr>
          <p:cNvCxnSpPr>
            <a:cxnSpLocks noChangeShapeType="1"/>
            <a:stCxn id="2066" idx="3"/>
            <a:endCxn id="2067" idx="1"/>
          </p:cNvCxnSpPr>
          <p:nvPr/>
        </p:nvCxnSpPr>
        <p:spPr bwMode="auto">
          <a:xfrm>
            <a:off x="1371600" y="381000"/>
            <a:ext cx="7620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4" name="AutoShape 42">
            <a:extLst>
              <a:ext uri="{FF2B5EF4-FFF2-40B4-BE49-F238E27FC236}">
                <a16:creationId xmlns="" xmlns:a16="http://schemas.microsoft.com/office/drawing/2014/main" id="{4EFCA234-7EEF-4945-9338-E2D20E301A15}"/>
              </a:ext>
            </a:extLst>
          </p:cNvPr>
          <p:cNvCxnSpPr>
            <a:cxnSpLocks noChangeShapeType="1"/>
            <a:stCxn id="2067" idx="3"/>
            <a:endCxn id="2064" idx="0"/>
          </p:cNvCxnSpPr>
          <p:nvPr/>
        </p:nvCxnSpPr>
        <p:spPr bwMode="auto">
          <a:xfrm>
            <a:off x="3048000" y="381000"/>
            <a:ext cx="1219200" cy="3810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5" name="AutoShape 44">
            <a:extLst>
              <a:ext uri="{FF2B5EF4-FFF2-40B4-BE49-F238E27FC236}">
                <a16:creationId xmlns="" xmlns:a16="http://schemas.microsoft.com/office/drawing/2014/main" id="{892B726E-ABC4-4F09-9900-36FF560AE62F}"/>
              </a:ext>
            </a:extLst>
          </p:cNvPr>
          <p:cNvCxnSpPr>
            <a:cxnSpLocks noChangeShapeType="1"/>
            <a:stCxn id="2064" idx="3"/>
            <a:endCxn id="2063" idx="0"/>
          </p:cNvCxnSpPr>
          <p:nvPr/>
        </p:nvCxnSpPr>
        <p:spPr bwMode="auto">
          <a:xfrm>
            <a:off x="4800600" y="1066800"/>
            <a:ext cx="228600" cy="19812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6" name="AutoShape 45">
            <a:extLst>
              <a:ext uri="{FF2B5EF4-FFF2-40B4-BE49-F238E27FC236}">
                <a16:creationId xmlns="" xmlns:a16="http://schemas.microsoft.com/office/drawing/2014/main" id="{30E0527B-FB70-4D5D-83D7-1FC1B5842AB6}"/>
              </a:ext>
            </a:extLst>
          </p:cNvPr>
          <p:cNvCxnSpPr>
            <a:cxnSpLocks noChangeShapeType="1"/>
            <a:stCxn id="2065" idx="2"/>
            <a:endCxn id="2115" idx="3"/>
          </p:cNvCxnSpPr>
          <p:nvPr/>
        </p:nvCxnSpPr>
        <p:spPr bwMode="auto">
          <a:xfrm rot="5400000">
            <a:off x="4648200" y="1371600"/>
            <a:ext cx="1676400" cy="3048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7" name="AutoShape 46">
            <a:extLst>
              <a:ext uri="{FF2B5EF4-FFF2-40B4-BE49-F238E27FC236}">
                <a16:creationId xmlns="" xmlns:a16="http://schemas.microsoft.com/office/drawing/2014/main" id="{A0F065E5-14B8-4A2A-A7AE-86BD198E8F08}"/>
              </a:ext>
            </a:extLst>
          </p:cNvPr>
          <p:cNvCxnSpPr>
            <a:cxnSpLocks noChangeShapeType="1"/>
            <a:stCxn id="2063" idx="3"/>
            <a:endCxn id="2061" idx="1"/>
          </p:cNvCxnSpPr>
          <p:nvPr/>
        </p:nvCxnSpPr>
        <p:spPr bwMode="auto">
          <a:xfrm>
            <a:off x="5562600" y="3352800"/>
            <a:ext cx="4572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8" name="AutoShape 47">
            <a:extLst>
              <a:ext uri="{FF2B5EF4-FFF2-40B4-BE49-F238E27FC236}">
                <a16:creationId xmlns="" xmlns:a16="http://schemas.microsoft.com/office/drawing/2014/main" id="{D9F5E905-6B48-43F0-B05D-D2E8078570BD}"/>
              </a:ext>
            </a:extLst>
          </p:cNvPr>
          <p:cNvCxnSpPr>
            <a:cxnSpLocks noChangeShapeType="1"/>
            <a:stCxn id="2063" idx="1"/>
            <a:endCxn id="2068" idx="2"/>
          </p:cNvCxnSpPr>
          <p:nvPr/>
        </p:nvCxnSpPr>
        <p:spPr bwMode="auto">
          <a:xfrm rot="10800000">
            <a:off x="3962400" y="2209800"/>
            <a:ext cx="533400" cy="1143000"/>
          </a:xfrm>
          <a:prstGeom prst="bentConnector2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" name="AutoShape 48">
            <a:extLst>
              <a:ext uri="{FF2B5EF4-FFF2-40B4-BE49-F238E27FC236}">
                <a16:creationId xmlns="" xmlns:a16="http://schemas.microsoft.com/office/drawing/2014/main" id="{6848FF6B-8E3D-4C8F-BFC5-EACDD2C9992A}"/>
              </a:ext>
            </a:extLst>
          </p:cNvPr>
          <p:cNvCxnSpPr>
            <a:cxnSpLocks noChangeShapeType="1"/>
            <a:stCxn id="2071" idx="3"/>
            <a:endCxn id="2063" idx="2"/>
          </p:cNvCxnSpPr>
          <p:nvPr/>
        </p:nvCxnSpPr>
        <p:spPr bwMode="auto">
          <a:xfrm flipV="1">
            <a:off x="2438400" y="3657600"/>
            <a:ext cx="2590800" cy="533400"/>
          </a:xfrm>
          <a:prstGeom prst="bentConnector2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0" name="AutoShape 49">
            <a:extLst>
              <a:ext uri="{FF2B5EF4-FFF2-40B4-BE49-F238E27FC236}">
                <a16:creationId xmlns="" xmlns:a16="http://schemas.microsoft.com/office/drawing/2014/main" id="{63E7943B-AF26-4E99-B7F0-2BFA75AB1AE6}"/>
              </a:ext>
            </a:extLst>
          </p:cNvPr>
          <p:cNvCxnSpPr>
            <a:cxnSpLocks noChangeShapeType="1"/>
            <a:stCxn id="2106" idx="2"/>
            <a:endCxn id="2063" idx="2"/>
          </p:cNvCxnSpPr>
          <p:nvPr/>
        </p:nvCxnSpPr>
        <p:spPr bwMode="auto">
          <a:xfrm rot="5400000" flipH="1" flipV="1">
            <a:off x="3924300" y="2628900"/>
            <a:ext cx="76200" cy="2133600"/>
          </a:xfrm>
          <a:prstGeom prst="bentConnector3">
            <a:avLst>
              <a:gd name="adj1" fmla="val -1875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1" name="AutoShape 50">
            <a:extLst>
              <a:ext uri="{FF2B5EF4-FFF2-40B4-BE49-F238E27FC236}">
                <a16:creationId xmlns="" xmlns:a16="http://schemas.microsoft.com/office/drawing/2014/main" id="{9BCF605C-7DC4-48B9-B822-B152DF78C457}"/>
              </a:ext>
            </a:extLst>
          </p:cNvPr>
          <p:cNvCxnSpPr>
            <a:cxnSpLocks noChangeShapeType="1"/>
            <a:stCxn id="2069" idx="2"/>
            <a:endCxn id="2071" idx="0"/>
          </p:cNvCxnSpPr>
          <p:nvPr/>
        </p:nvCxnSpPr>
        <p:spPr bwMode="auto">
          <a:xfrm rot="5400000">
            <a:off x="838200" y="2819400"/>
            <a:ext cx="21336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2" name="AutoShape 51">
            <a:extLst>
              <a:ext uri="{FF2B5EF4-FFF2-40B4-BE49-F238E27FC236}">
                <a16:creationId xmlns="" xmlns:a16="http://schemas.microsoft.com/office/drawing/2014/main" id="{47DF5101-3833-47BB-B523-9DD54FC48C7A}"/>
              </a:ext>
            </a:extLst>
          </p:cNvPr>
          <p:cNvCxnSpPr>
            <a:cxnSpLocks noChangeShapeType="1"/>
            <a:stCxn id="2066" idx="2"/>
            <a:endCxn id="2070" idx="0"/>
          </p:cNvCxnSpPr>
          <p:nvPr/>
        </p:nvCxnSpPr>
        <p:spPr bwMode="auto">
          <a:xfrm rot="5400000">
            <a:off x="114300" y="1333500"/>
            <a:ext cx="16002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3" name="AutoShape 52">
            <a:extLst>
              <a:ext uri="{FF2B5EF4-FFF2-40B4-BE49-F238E27FC236}">
                <a16:creationId xmlns="" xmlns:a16="http://schemas.microsoft.com/office/drawing/2014/main" id="{B6E432FE-6BC9-4A21-985E-522C5AC41AFA}"/>
              </a:ext>
            </a:extLst>
          </p:cNvPr>
          <p:cNvCxnSpPr>
            <a:cxnSpLocks noChangeShapeType="1"/>
            <a:stCxn id="2066" idx="1"/>
            <a:endCxn id="2074" idx="1"/>
          </p:cNvCxnSpPr>
          <p:nvPr/>
        </p:nvCxnSpPr>
        <p:spPr bwMode="auto">
          <a:xfrm rot="10800000" flipV="1">
            <a:off x="304800" y="381000"/>
            <a:ext cx="152400" cy="5943600"/>
          </a:xfrm>
          <a:prstGeom prst="bentConnector3">
            <a:avLst>
              <a:gd name="adj1" fmla="val 250000"/>
            </a:avLst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4" name="AutoShape 53">
            <a:extLst>
              <a:ext uri="{FF2B5EF4-FFF2-40B4-BE49-F238E27FC236}">
                <a16:creationId xmlns="" xmlns:a16="http://schemas.microsoft.com/office/drawing/2014/main" id="{20F580DF-916B-4E69-9A86-A5D614D3041B}"/>
              </a:ext>
            </a:extLst>
          </p:cNvPr>
          <p:cNvCxnSpPr>
            <a:cxnSpLocks noChangeShapeType="1"/>
            <a:stCxn id="2066" idx="1"/>
            <a:endCxn id="2072" idx="1"/>
          </p:cNvCxnSpPr>
          <p:nvPr/>
        </p:nvCxnSpPr>
        <p:spPr bwMode="auto">
          <a:xfrm rot="10800000" flipH="1" flipV="1">
            <a:off x="457200" y="381000"/>
            <a:ext cx="1588" cy="5029200"/>
          </a:xfrm>
          <a:prstGeom prst="bentConnector3">
            <a:avLst>
              <a:gd name="adj1" fmla="val -1440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5" name="AutoShape 54">
            <a:extLst>
              <a:ext uri="{FF2B5EF4-FFF2-40B4-BE49-F238E27FC236}">
                <a16:creationId xmlns="" xmlns:a16="http://schemas.microsoft.com/office/drawing/2014/main" id="{B4CBAF27-FA5F-422A-9D4E-E97380D5ACA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04800" y="3128962"/>
            <a:ext cx="1676400" cy="457200"/>
          </a:xfrm>
          <a:prstGeom prst="bentConnector2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6" name="AutoShape 55">
            <a:extLst>
              <a:ext uri="{FF2B5EF4-FFF2-40B4-BE49-F238E27FC236}">
                <a16:creationId xmlns="" xmlns:a16="http://schemas.microsoft.com/office/drawing/2014/main" id="{FA45F4F5-AA8B-45D5-BC44-43A4FFCAA62B}"/>
              </a:ext>
            </a:extLst>
          </p:cNvPr>
          <p:cNvCxnSpPr>
            <a:cxnSpLocks noChangeShapeType="1"/>
            <a:stCxn id="2071" idx="2"/>
            <a:endCxn id="2072" idx="0"/>
          </p:cNvCxnSpPr>
          <p:nvPr/>
        </p:nvCxnSpPr>
        <p:spPr bwMode="auto">
          <a:xfrm rot="5400000">
            <a:off x="1181100" y="4381500"/>
            <a:ext cx="609600" cy="8382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7" name="AutoShape 56">
            <a:extLst>
              <a:ext uri="{FF2B5EF4-FFF2-40B4-BE49-F238E27FC236}">
                <a16:creationId xmlns="" xmlns:a16="http://schemas.microsoft.com/office/drawing/2014/main" id="{F1AB2833-9595-44A7-9B32-DA40D4855F3E}"/>
              </a:ext>
            </a:extLst>
          </p:cNvPr>
          <p:cNvCxnSpPr>
            <a:cxnSpLocks noChangeShapeType="1"/>
            <a:stCxn id="2073" idx="0"/>
            <a:endCxn id="2071" idx="2"/>
          </p:cNvCxnSpPr>
          <p:nvPr/>
        </p:nvCxnSpPr>
        <p:spPr bwMode="auto">
          <a:xfrm rot="5400000" flipH="1">
            <a:off x="1943100" y="4457700"/>
            <a:ext cx="609600" cy="6858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8" name="AutoShape 57">
            <a:extLst>
              <a:ext uri="{FF2B5EF4-FFF2-40B4-BE49-F238E27FC236}">
                <a16:creationId xmlns="" xmlns:a16="http://schemas.microsoft.com/office/drawing/2014/main" id="{BF4A37AF-EC67-46A7-BC30-DED7311379DE}"/>
              </a:ext>
            </a:extLst>
          </p:cNvPr>
          <p:cNvCxnSpPr>
            <a:cxnSpLocks noChangeShapeType="1"/>
            <a:stCxn id="2074" idx="3"/>
            <a:endCxn id="2073" idx="2"/>
          </p:cNvCxnSpPr>
          <p:nvPr/>
        </p:nvCxnSpPr>
        <p:spPr bwMode="auto">
          <a:xfrm flipV="1">
            <a:off x="1981200" y="5715000"/>
            <a:ext cx="609600" cy="609600"/>
          </a:xfrm>
          <a:prstGeom prst="bentConnector2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9" name="AutoShape 58">
            <a:extLst>
              <a:ext uri="{FF2B5EF4-FFF2-40B4-BE49-F238E27FC236}">
                <a16:creationId xmlns="" xmlns:a16="http://schemas.microsoft.com/office/drawing/2014/main" id="{FAB9A2BA-4A05-45DE-A495-CB7D85E8C518}"/>
              </a:ext>
            </a:extLst>
          </p:cNvPr>
          <p:cNvCxnSpPr>
            <a:cxnSpLocks noChangeShapeType="1"/>
            <a:stCxn id="2066" idx="2"/>
            <a:endCxn id="2069" idx="0"/>
          </p:cNvCxnSpPr>
          <p:nvPr/>
        </p:nvCxnSpPr>
        <p:spPr bwMode="auto">
          <a:xfrm rot="16200000" flipH="1">
            <a:off x="1104900" y="342900"/>
            <a:ext cx="609600" cy="9906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00" name="AutoShape 59">
            <a:extLst>
              <a:ext uri="{FF2B5EF4-FFF2-40B4-BE49-F238E27FC236}">
                <a16:creationId xmlns="" xmlns:a16="http://schemas.microsoft.com/office/drawing/2014/main" id="{C701E484-AAC8-4464-A322-DC3E436B8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762000" cy="609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URIs, TNUs</a:t>
            </a:r>
          </a:p>
        </p:txBody>
      </p:sp>
      <p:sp>
        <p:nvSpPr>
          <p:cNvPr id="2101" name="AutoShape 60">
            <a:extLst>
              <a:ext uri="{FF2B5EF4-FFF2-40B4-BE49-F238E27FC236}">
                <a16:creationId xmlns="" xmlns:a16="http://schemas.microsoft.com/office/drawing/2014/main" id="{30F90E29-2589-430C-A55E-F652977D2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24400"/>
            <a:ext cx="762000" cy="609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Occur-rences (DwC-A)</a:t>
            </a:r>
          </a:p>
        </p:txBody>
      </p:sp>
      <p:sp>
        <p:nvSpPr>
          <p:cNvPr id="2102" name="AutoShape 62">
            <a:extLst>
              <a:ext uri="{FF2B5EF4-FFF2-40B4-BE49-F238E27FC236}">
                <a16:creationId xmlns="" xmlns:a16="http://schemas.microsoft.com/office/drawing/2014/main" id="{B38EC83A-5AE1-4854-A00F-27E032073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371600"/>
            <a:ext cx="762000" cy="6096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URIs &amp; Links (Wiki)</a:t>
            </a:r>
          </a:p>
        </p:txBody>
      </p:sp>
      <p:sp>
        <p:nvSpPr>
          <p:cNvPr id="2103" name="AutoShape 63">
            <a:extLst>
              <a:ext uri="{FF2B5EF4-FFF2-40B4-BE49-F238E27FC236}">
                <a16:creationId xmlns="" xmlns:a16="http://schemas.microsoft.com/office/drawing/2014/main" id="{5CEEEF98-7F33-4151-806D-9D5A08CB0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562600"/>
            <a:ext cx="762000" cy="609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Treat-ments (DwC-A)</a:t>
            </a:r>
          </a:p>
        </p:txBody>
      </p:sp>
      <p:sp>
        <p:nvSpPr>
          <p:cNvPr id="2104" name="AutoShape 64">
            <a:extLst>
              <a:ext uri="{FF2B5EF4-FFF2-40B4-BE49-F238E27FC236}">
                <a16:creationId xmlns="" xmlns:a16="http://schemas.microsoft.com/office/drawing/2014/main" id="{4663D04C-2251-41EB-B2A2-0D8914DF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200400"/>
            <a:ext cx="762000" cy="3048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TNUs (?)</a:t>
            </a:r>
          </a:p>
        </p:txBody>
      </p:sp>
      <p:sp>
        <p:nvSpPr>
          <p:cNvPr id="2105" name="AutoShape 67">
            <a:extLst>
              <a:ext uri="{FF2B5EF4-FFF2-40B4-BE49-F238E27FC236}">
                <a16:creationId xmlns="" xmlns:a16="http://schemas.microsoft.com/office/drawing/2014/main" id="{29BE199A-AA47-4511-ABCA-9463B219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886200"/>
            <a:ext cx="762000" cy="6096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Article Metadata (JSON)</a:t>
            </a:r>
          </a:p>
        </p:txBody>
      </p:sp>
      <p:sp>
        <p:nvSpPr>
          <p:cNvPr id="2106" name="AutoShape 68">
            <a:extLst>
              <a:ext uri="{FF2B5EF4-FFF2-40B4-BE49-F238E27FC236}">
                <a16:creationId xmlns="" xmlns:a16="http://schemas.microsoft.com/office/drawing/2014/main" id="{D2D34E4D-F0E3-4A14-B689-4BBDE6DE8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4290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XML</a:t>
            </a:r>
          </a:p>
        </p:txBody>
      </p:sp>
      <p:sp>
        <p:nvSpPr>
          <p:cNvPr id="2107" name="AutoShape 69">
            <a:extLst>
              <a:ext uri="{FF2B5EF4-FFF2-40B4-BE49-F238E27FC236}">
                <a16:creationId xmlns="" xmlns:a16="http://schemas.microsoft.com/office/drawing/2014/main" id="{89C21102-0C68-4EA5-9411-8DFEDF56A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0386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XML</a:t>
            </a:r>
          </a:p>
        </p:txBody>
      </p:sp>
      <p:sp>
        <p:nvSpPr>
          <p:cNvPr id="2108" name="AutoShape 71">
            <a:extLst>
              <a:ext uri="{FF2B5EF4-FFF2-40B4-BE49-F238E27FC236}">
                <a16:creationId xmlns="" xmlns:a16="http://schemas.microsoft.com/office/drawing/2014/main" id="{01E0D8B1-335E-490A-ADD0-3AE1C36EE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0386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PDF</a:t>
            </a:r>
          </a:p>
        </p:txBody>
      </p:sp>
      <p:sp>
        <p:nvSpPr>
          <p:cNvPr id="2109" name="AutoShape 72">
            <a:extLst>
              <a:ext uri="{FF2B5EF4-FFF2-40B4-BE49-F238E27FC236}">
                <a16:creationId xmlns="" xmlns:a16="http://schemas.microsoft.com/office/drawing/2014/main" id="{4C5E05BB-A572-4D4E-B06E-71BE6ADD1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19400"/>
            <a:ext cx="609600" cy="6096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PDF PNG</a:t>
            </a:r>
          </a:p>
        </p:txBody>
      </p:sp>
      <p:sp>
        <p:nvSpPr>
          <p:cNvPr id="2110" name="AutoShape 73">
            <a:extLst>
              <a:ext uri="{FF2B5EF4-FFF2-40B4-BE49-F238E27FC236}">
                <a16:creationId xmlns="" xmlns:a16="http://schemas.microsoft.com/office/drawing/2014/main" id="{8360AA1B-F5FE-4C5B-A122-B837D3E2A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6670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IMF</a:t>
            </a:r>
          </a:p>
        </p:txBody>
      </p:sp>
      <p:sp>
        <p:nvSpPr>
          <p:cNvPr id="2111" name="AutoShape 74">
            <a:extLst>
              <a:ext uri="{FF2B5EF4-FFF2-40B4-BE49-F238E27FC236}">
                <a16:creationId xmlns="" xmlns:a16="http://schemas.microsoft.com/office/drawing/2014/main" id="{2EF8B29D-6801-4072-93F0-3ADFA284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6482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IMF</a:t>
            </a:r>
          </a:p>
        </p:txBody>
      </p:sp>
      <p:sp>
        <p:nvSpPr>
          <p:cNvPr id="2112" name="AutoShape 75">
            <a:extLst>
              <a:ext uri="{FF2B5EF4-FFF2-40B4-BE49-F238E27FC236}">
                <a16:creationId xmlns="" xmlns:a16="http://schemas.microsoft.com/office/drawing/2014/main" id="{0926D45D-4AF9-4368-9965-045CD960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2004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XML</a:t>
            </a:r>
          </a:p>
        </p:txBody>
      </p:sp>
      <p:sp>
        <p:nvSpPr>
          <p:cNvPr id="2113" name="AutoShape 76">
            <a:extLst>
              <a:ext uri="{FF2B5EF4-FFF2-40B4-BE49-F238E27FC236}">
                <a16:creationId xmlns="" xmlns:a16="http://schemas.microsoft.com/office/drawing/2014/main" id="{8C183CC5-9C58-44FB-B984-0602B0670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722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PDF</a:t>
            </a:r>
          </a:p>
        </p:txBody>
      </p:sp>
      <p:cxnSp>
        <p:nvCxnSpPr>
          <p:cNvPr id="2114" name="AutoShape 77">
            <a:extLst>
              <a:ext uri="{FF2B5EF4-FFF2-40B4-BE49-F238E27FC236}">
                <a16:creationId xmlns="" xmlns:a16="http://schemas.microsoft.com/office/drawing/2014/main" id="{D45553F9-809C-4D9D-A032-A4DCBD7CE7A9}"/>
              </a:ext>
            </a:extLst>
          </p:cNvPr>
          <p:cNvCxnSpPr>
            <a:cxnSpLocks noChangeShapeType="1"/>
            <a:stCxn id="2069" idx="3"/>
            <a:endCxn id="2106" idx="0"/>
          </p:cNvCxnSpPr>
          <p:nvPr/>
        </p:nvCxnSpPr>
        <p:spPr bwMode="auto">
          <a:xfrm>
            <a:off x="2438400" y="1447800"/>
            <a:ext cx="457200" cy="198120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15" name="AutoShape 78">
            <a:extLst>
              <a:ext uri="{FF2B5EF4-FFF2-40B4-BE49-F238E27FC236}">
                <a16:creationId xmlns="" xmlns:a16="http://schemas.microsoft.com/office/drawing/2014/main" id="{C283CA01-3B94-46C4-A742-80CD25043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209800"/>
            <a:ext cx="609600" cy="3048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XML</a:t>
            </a:r>
          </a:p>
        </p:txBody>
      </p:sp>
      <p:sp>
        <p:nvSpPr>
          <p:cNvPr id="2116" name="AutoShape 79">
            <a:extLst>
              <a:ext uri="{FF2B5EF4-FFF2-40B4-BE49-F238E27FC236}">
                <a16:creationId xmlns="" xmlns:a16="http://schemas.microsoft.com/office/drawing/2014/main" id="{7B2FE2AA-5D32-48CF-82D1-3ED998257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209800"/>
            <a:ext cx="762000" cy="609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Treat-ments (Wiki)</a:t>
            </a:r>
          </a:p>
        </p:txBody>
      </p:sp>
      <p:sp>
        <p:nvSpPr>
          <p:cNvPr id="2118" name="AutoShape 21">
            <a:extLst>
              <a:ext uri="{FF2B5EF4-FFF2-40B4-BE49-F238E27FC236}">
                <a16:creationId xmlns="" xmlns:a16="http://schemas.microsoft.com/office/drawing/2014/main" id="{5AF7D663-E3D4-4555-A0CC-3D867095A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8600"/>
            <a:ext cx="762000" cy="3048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HTML</a:t>
            </a:r>
          </a:p>
        </p:txBody>
      </p:sp>
      <p:sp>
        <p:nvSpPr>
          <p:cNvPr id="2119" name="Rectangle 83">
            <a:extLst>
              <a:ext uri="{FF2B5EF4-FFF2-40B4-BE49-F238E27FC236}">
                <a16:creationId xmlns="" xmlns:a16="http://schemas.microsoft.com/office/drawing/2014/main" id="{E8B0C2C1-36D2-40D2-9C37-5EC8E43E2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486400"/>
            <a:ext cx="76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120" name="AutoShape 84">
            <a:extLst>
              <a:ext uri="{FF2B5EF4-FFF2-40B4-BE49-F238E27FC236}">
                <a16:creationId xmlns="" xmlns:a16="http://schemas.microsoft.com/office/drawing/2014/main" id="{FB65128B-94EA-4B76-B3D7-ECA5DF55EC0D}"/>
              </a:ext>
            </a:extLst>
          </p:cNvPr>
          <p:cNvCxnSpPr>
            <a:cxnSpLocks noChangeShapeType="1"/>
            <a:stCxn id="2119" idx="3"/>
            <a:endCxn id="2121" idx="1"/>
          </p:cNvCxnSpPr>
          <p:nvPr/>
        </p:nvCxnSpPr>
        <p:spPr bwMode="auto">
          <a:xfrm>
            <a:off x="3657600" y="5600700"/>
            <a:ext cx="9906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21" name="Rectangle 85">
            <a:extLst>
              <a:ext uri="{FF2B5EF4-FFF2-40B4-BE49-F238E27FC236}">
                <a16:creationId xmlns="" xmlns:a16="http://schemas.microsoft.com/office/drawing/2014/main" id="{DF59A79A-8BCA-478F-8097-AAEA44B02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86400"/>
            <a:ext cx="76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22" name="AutoShape 82">
            <a:extLst>
              <a:ext uri="{FF2B5EF4-FFF2-40B4-BE49-F238E27FC236}">
                <a16:creationId xmlns="" xmlns:a16="http://schemas.microsoft.com/office/drawing/2014/main" id="{947FB197-C39F-4B4E-84F1-49BB2281A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10200"/>
            <a:ext cx="685800" cy="3810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Data (Format)</a:t>
            </a:r>
          </a:p>
        </p:txBody>
      </p:sp>
      <p:sp>
        <p:nvSpPr>
          <p:cNvPr id="2123" name="Rectangle 87">
            <a:extLst>
              <a:ext uri="{FF2B5EF4-FFF2-40B4-BE49-F238E27FC236}">
                <a16:creationId xmlns="" xmlns:a16="http://schemas.microsoft.com/office/drawing/2014/main" id="{7D214882-69BE-40BE-ADFD-235A813D2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/>
              <a:t>Data Transfer (planned)</a:t>
            </a:r>
          </a:p>
        </p:txBody>
      </p:sp>
      <p:sp>
        <p:nvSpPr>
          <p:cNvPr id="2124" name="Rectangle 88">
            <a:extLst>
              <a:ext uri="{FF2B5EF4-FFF2-40B4-BE49-F238E27FC236}">
                <a16:creationId xmlns="" xmlns:a16="http://schemas.microsoft.com/office/drawing/2014/main" id="{C329B365-D955-4996-B495-5DBB041D2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029200"/>
            <a:ext cx="76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125" name="AutoShape 89">
            <a:extLst>
              <a:ext uri="{FF2B5EF4-FFF2-40B4-BE49-F238E27FC236}">
                <a16:creationId xmlns="" xmlns:a16="http://schemas.microsoft.com/office/drawing/2014/main" id="{74FD1BC7-3425-4327-810A-3A88B176087E}"/>
              </a:ext>
            </a:extLst>
          </p:cNvPr>
          <p:cNvCxnSpPr>
            <a:cxnSpLocks noChangeShapeType="1"/>
            <a:stCxn id="2124" idx="3"/>
            <a:endCxn id="2126" idx="1"/>
          </p:cNvCxnSpPr>
          <p:nvPr/>
        </p:nvCxnSpPr>
        <p:spPr bwMode="auto">
          <a:xfrm>
            <a:off x="3657600" y="5143500"/>
            <a:ext cx="9906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26" name="Rectangle 90">
            <a:extLst>
              <a:ext uri="{FF2B5EF4-FFF2-40B4-BE49-F238E27FC236}">
                <a16:creationId xmlns="" xmlns:a16="http://schemas.microsoft.com/office/drawing/2014/main" id="{7016A79C-0899-4F6E-B897-92E150DD5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29200"/>
            <a:ext cx="76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27" name="AutoShape 91">
            <a:extLst>
              <a:ext uri="{FF2B5EF4-FFF2-40B4-BE49-F238E27FC236}">
                <a16:creationId xmlns="" xmlns:a16="http://schemas.microsoft.com/office/drawing/2014/main" id="{4A6B94E6-52AE-43D9-B8AA-0E1624C03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953000"/>
            <a:ext cx="685800" cy="3810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Data (Format)</a:t>
            </a:r>
          </a:p>
        </p:txBody>
      </p:sp>
      <p:sp>
        <p:nvSpPr>
          <p:cNvPr id="2128" name="Rectangle 92">
            <a:extLst>
              <a:ext uri="{FF2B5EF4-FFF2-40B4-BE49-F238E27FC236}">
                <a16:creationId xmlns="" xmlns:a16="http://schemas.microsoft.com/office/drawing/2014/main" id="{B6CB8F16-3914-4238-A87C-BDF1EADCF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953000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/>
              <a:t>Data Transfer (working)</a:t>
            </a:r>
          </a:p>
        </p:txBody>
      </p:sp>
      <p:sp>
        <p:nvSpPr>
          <p:cNvPr id="2129" name="Rectangle 93">
            <a:extLst>
              <a:ext uri="{FF2B5EF4-FFF2-40B4-BE49-F238E27FC236}">
                <a16:creationId xmlns="" xmlns:a16="http://schemas.microsoft.com/office/drawing/2014/main" id="{248366FF-8413-42B1-97D3-DBBEB7EA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324600"/>
            <a:ext cx="8382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 dirty="0"/>
              <a:t>Plazi (working)</a:t>
            </a:r>
          </a:p>
        </p:txBody>
      </p:sp>
      <p:sp>
        <p:nvSpPr>
          <p:cNvPr id="2130" name="Rectangle 94">
            <a:extLst>
              <a:ext uri="{FF2B5EF4-FFF2-40B4-BE49-F238E27FC236}">
                <a16:creationId xmlns="" xmlns:a16="http://schemas.microsoft.com/office/drawing/2014/main" id="{1F8E8CE9-AB4C-4178-AEF0-C2816CA0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6324600"/>
            <a:ext cx="838200" cy="457200"/>
          </a:xfrm>
          <a:prstGeom prst="rect">
            <a:avLst/>
          </a:prstGeom>
          <a:solidFill>
            <a:schemeClr val="folHlink">
              <a:alpha val="50195"/>
            </a:schemeClr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/>
              <a:t>Plazi (planned)</a:t>
            </a:r>
          </a:p>
        </p:txBody>
      </p:sp>
      <p:sp>
        <p:nvSpPr>
          <p:cNvPr id="2131" name="Rectangle 95">
            <a:extLst>
              <a:ext uri="{FF2B5EF4-FFF2-40B4-BE49-F238E27FC236}">
                <a16:creationId xmlns="" xmlns:a16="http://schemas.microsoft.com/office/drawing/2014/main" id="{14D6EF80-BD75-4F88-89E7-EAE39ED0F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6172200"/>
            <a:ext cx="762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/>
              <a:t>Non-Plazi</a:t>
            </a:r>
          </a:p>
        </p:txBody>
      </p:sp>
      <p:cxnSp>
        <p:nvCxnSpPr>
          <p:cNvPr id="2132" name="AutoShape 96">
            <a:extLst>
              <a:ext uri="{FF2B5EF4-FFF2-40B4-BE49-F238E27FC236}">
                <a16:creationId xmlns="" xmlns:a16="http://schemas.microsoft.com/office/drawing/2014/main" id="{10B47FC5-74EC-44F6-965F-7E871CEED530}"/>
              </a:ext>
            </a:extLst>
          </p:cNvPr>
          <p:cNvCxnSpPr>
            <a:cxnSpLocks noChangeShapeType="1"/>
            <a:stCxn id="2053" idx="0"/>
            <a:endCxn id="2070" idx="3"/>
          </p:cNvCxnSpPr>
          <p:nvPr/>
        </p:nvCxnSpPr>
        <p:spPr bwMode="auto">
          <a:xfrm rot="5400000" flipH="1">
            <a:off x="3429000" y="342900"/>
            <a:ext cx="723900" cy="4686300"/>
          </a:xfrm>
          <a:prstGeom prst="curvedConnector2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33" name="AutoShape 98">
            <a:extLst>
              <a:ext uri="{FF2B5EF4-FFF2-40B4-BE49-F238E27FC236}">
                <a16:creationId xmlns="" xmlns:a16="http://schemas.microsoft.com/office/drawing/2014/main" id="{39A20A5A-1641-4EDE-95B9-A9EC7EDF383F}"/>
              </a:ext>
            </a:extLst>
          </p:cNvPr>
          <p:cNvCxnSpPr>
            <a:cxnSpLocks noChangeShapeType="1"/>
            <a:stCxn id="2053" idx="0"/>
            <a:endCxn id="2052" idx="0"/>
          </p:cNvCxnSpPr>
          <p:nvPr/>
        </p:nvCxnSpPr>
        <p:spPr bwMode="auto">
          <a:xfrm rot="-5400000" flipH="1" flipV="1">
            <a:off x="2514600" y="1485900"/>
            <a:ext cx="2057400" cy="5181600"/>
          </a:xfrm>
          <a:prstGeom prst="curvedConnector3">
            <a:avLst>
              <a:gd name="adj1" fmla="val -11111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34" name="Rectangle 100">
            <a:extLst>
              <a:ext uri="{FF2B5EF4-FFF2-40B4-BE49-F238E27FC236}">
                <a16:creationId xmlns="" xmlns:a16="http://schemas.microsoft.com/office/drawing/2014/main" id="{A667B20C-D0BD-4E75-888F-1EDFA0754A1D}"/>
              </a:ext>
            </a:extLst>
          </p:cNvPr>
          <p:cNvSpPr>
            <a:spLocks noChangeArrowheads="1"/>
          </p:cNvSpPr>
          <p:nvPr/>
        </p:nvSpPr>
        <p:spPr bwMode="auto">
          <a:xfrm rot="120000">
            <a:off x="1827213" y="2058988"/>
            <a:ext cx="1143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>
                <a:solidFill>
                  <a:srgbClr val="FF0000"/>
                </a:solidFill>
              </a:rPr>
              <a:t>Figure Link</a:t>
            </a:r>
          </a:p>
        </p:txBody>
      </p:sp>
      <p:sp>
        <p:nvSpPr>
          <p:cNvPr id="2135" name="Rectangle 102">
            <a:extLst>
              <a:ext uri="{FF2B5EF4-FFF2-40B4-BE49-F238E27FC236}">
                <a16:creationId xmlns="" xmlns:a16="http://schemas.microsoft.com/office/drawing/2014/main" id="{83CA9C55-FA6F-4481-8776-3FE4AB660D3D}"/>
              </a:ext>
            </a:extLst>
          </p:cNvPr>
          <p:cNvSpPr>
            <a:spLocks noChangeArrowheads="1"/>
          </p:cNvSpPr>
          <p:nvPr/>
        </p:nvSpPr>
        <p:spPr bwMode="auto">
          <a:xfrm rot="-214580">
            <a:off x="2895600" y="2516188"/>
            <a:ext cx="1524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>
                <a:solidFill>
                  <a:srgbClr val="FF0000"/>
                </a:solidFill>
              </a:rPr>
              <a:t>Stub </a:t>
            </a:r>
            <a:r>
              <a:rPr lang="de-DE" altLang="en-US" sz="1200">
                <a:solidFill>
                  <a:srgbClr val="FF0000"/>
                </a:solidFill>
                <a:sym typeface="Wingdings" panose="05000000000000000000" pitchFamily="2" charset="2"/>
              </a:rPr>
              <a:t>PDF Upload</a:t>
            </a:r>
            <a:endParaRPr lang="de-DE" altLang="en-US" sz="1200">
              <a:solidFill>
                <a:srgbClr val="FF0000"/>
              </a:solidFill>
            </a:endParaRPr>
          </a:p>
        </p:txBody>
      </p:sp>
      <p:sp>
        <p:nvSpPr>
          <p:cNvPr id="2136" name="Rectangle 103">
            <a:extLst>
              <a:ext uri="{FF2B5EF4-FFF2-40B4-BE49-F238E27FC236}">
                <a16:creationId xmlns="" xmlns:a16="http://schemas.microsoft.com/office/drawing/2014/main" id="{348DFFCC-2461-4D90-8751-0624942A0408}"/>
              </a:ext>
            </a:extLst>
          </p:cNvPr>
          <p:cNvSpPr>
            <a:spLocks noChangeArrowheads="1"/>
          </p:cNvSpPr>
          <p:nvPr/>
        </p:nvSpPr>
        <p:spPr bwMode="auto">
          <a:xfrm rot="-214580">
            <a:off x="2895600" y="2819400"/>
            <a:ext cx="15240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>
                <a:solidFill>
                  <a:srgbClr val="FF0000"/>
                </a:solidFill>
              </a:rPr>
              <a:t>Enhance Treatment</a:t>
            </a:r>
          </a:p>
        </p:txBody>
      </p:sp>
      <p:cxnSp>
        <p:nvCxnSpPr>
          <p:cNvPr id="2137" name="AutoShape 104">
            <a:extLst>
              <a:ext uri="{FF2B5EF4-FFF2-40B4-BE49-F238E27FC236}">
                <a16:creationId xmlns="" xmlns:a16="http://schemas.microsoft.com/office/drawing/2014/main" id="{858FCF94-8DF8-4E4F-91B6-BA7703033E59}"/>
              </a:ext>
            </a:extLst>
          </p:cNvPr>
          <p:cNvCxnSpPr>
            <a:cxnSpLocks noChangeShapeType="1"/>
            <a:stCxn id="2053" idx="0"/>
            <a:endCxn id="2068" idx="3"/>
          </p:cNvCxnSpPr>
          <p:nvPr/>
        </p:nvCxnSpPr>
        <p:spPr bwMode="auto">
          <a:xfrm rot="5400000" flipH="1">
            <a:off x="4743450" y="1657350"/>
            <a:ext cx="1143000" cy="1638300"/>
          </a:xfrm>
          <a:prstGeom prst="curvedConnector2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38" name="Rectangle 105">
            <a:extLst>
              <a:ext uri="{FF2B5EF4-FFF2-40B4-BE49-F238E27FC236}">
                <a16:creationId xmlns="" xmlns:a16="http://schemas.microsoft.com/office/drawing/2014/main" id="{CA1EAF18-2E3B-418E-892E-5F13A819B60E}"/>
              </a:ext>
            </a:extLst>
          </p:cNvPr>
          <p:cNvSpPr>
            <a:spLocks noChangeArrowheads="1"/>
          </p:cNvSpPr>
          <p:nvPr/>
        </p:nvSpPr>
        <p:spPr bwMode="auto">
          <a:xfrm rot="1875959">
            <a:off x="5181600" y="1830388"/>
            <a:ext cx="9144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>
                <a:solidFill>
                  <a:srgbClr val="FF0000"/>
                </a:solidFill>
              </a:rPr>
              <a:t>Enhance Treatment</a:t>
            </a:r>
          </a:p>
        </p:txBody>
      </p:sp>
      <p:sp>
        <p:nvSpPr>
          <p:cNvPr id="2139" name="Rectangle 106">
            <a:extLst>
              <a:ext uri="{FF2B5EF4-FFF2-40B4-BE49-F238E27FC236}">
                <a16:creationId xmlns="" xmlns:a16="http://schemas.microsoft.com/office/drawing/2014/main" id="{FCF33346-6E24-4F24-AA7B-00065CB56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019800"/>
            <a:ext cx="76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140" name="AutoShape 107">
            <a:extLst>
              <a:ext uri="{FF2B5EF4-FFF2-40B4-BE49-F238E27FC236}">
                <a16:creationId xmlns="" xmlns:a16="http://schemas.microsoft.com/office/drawing/2014/main" id="{BC40CA4B-4B62-4785-A53C-3A6BB559CC24}"/>
              </a:ext>
            </a:extLst>
          </p:cNvPr>
          <p:cNvCxnSpPr>
            <a:cxnSpLocks noChangeShapeType="1"/>
            <a:stCxn id="2139" idx="3"/>
            <a:endCxn id="2141" idx="1"/>
          </p:cNvCxnSpPr>
          <p:nvPr/>
        </p:nvCxnSpPr>
        <p:spPr bwMode="auto">
          <a:xfrm>
            <a:off x="3657600" y="6134100"/>
            <a:ext cx="9906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41" name="Rectangle 108">
            <a:extLst>
              <a:ext uri="{FF2B5EF4-FFF2-40B4-BE49-F238E27FC236}">
                <a16:creationId xmlns="" xmlns:a16="http://schemas.microsoft.com/office/drawing/2014/main" id="{65EEB20A-9047-4F21-9452-5D6E6013A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019800"/>
            <a:ext cx="76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2" name="Rectangle 109">
            <a:extLst>
              <a:ext uri="{FF2B5EF4-FFF2-40B4-BE49-F238E27FC236}">
                <a16:creationId xmlns="" xmlns:a16="http://schemas.microsoft.com/office/drawing/2014/main" id="{08308E75-2669-4C7A-9D28-24BFE8180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867400"/>
            <a:ext cx="83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>
                <a:solidFill>
                  <a:srgbClr val="FF0000"/>
                </a:solidFill>
              </a:rPr>
              <a:t>Purpose</a:t>
            </a:r>
          </a:p>
        </p:txBody>
      </p:sp>
      <p:sp>
        <p:nvSpPr>
          <p:cNvPr id="2143" name="Rectangle 110">
            <a:extLst>
              <a:ext uri="{FF2B5EF4-FFF2-40B4-BE49-F238E27FC236}">
                <a16:creationId xmlns="" xmlns:a16="http://schemas.microsoft.com/office/drawing/2014/main" id="{56DC3E63-7EAC-4BB6-9972-5C97E71E2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867400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/>
              <a:t>Link between Web Pages</a:t>
            </a:r>
          </a:p>
        </p:txBody>
      </p:sp>
      <p:cxnSp>
        <p:nvCxnSpPr>
          <p:cNvPr id="2144" name="AutoShape 111">
            <a:extLst>
              <a:ext uri="{FF2B5EF4-FFF2-40B4-BE49-F238E27FC236}">
                <a16:creationId xmlns="" xmlns:a16="http://schemas.microsoft.com/office/drawing/2014/main" id="{3FA5D060-F646-4531-8E1F-E7919D3C09EE}"/>
              </a:ext>
            </a:extLst>
          </p:cNvPr>
          <p:cNvCxnSpPr>
            <a:cxnSpLocks noChangeShapeType="1"/>
            <a:stCxn id="2053" idx="0"/>
            <a:endCxn id="2050" idx="1"/>
          </p:cNvCxnSpPr>
          <p:nvPr/>
        </p:nvCxnSpPr>
        <p:spPr bwMode="auto">
          <a:xfrm rot="-5400000">
            <a:off x="5886450" y="1162050"/>
            <a:ext cx="2133600" cy="1638300"/>
          </a:xfrm>
          <a:prstGeom prst="curvedConnector2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45" name="Rectangle 113">
            <a:extLst>
              <a:ext uri="{FF2B5EF4-FFF2-40B4-BE49-F238E27FC236}">
                <a16:creationId xmlns="" xmlns:a16="http://schemas.microsoft.com/office/drawing/2014/main" id="{0DF06383-BC66-40FA-AB90-6DDFA25F6B84}"/>
              </a:ext>
            </a:extLst>
          </p:cNvPr>
          <p:cNvSpPr>
            <a:spLocks noChangeArrowheads="1"/>
          </p:cNvSpPr>
          <p:nvPr/>
        </p:nvSpPr>
        <p:spPr bwMode="auto">
          <a:xfrm rot="-3300000">
            <a:off x="5942807" y="1296193"/>
            <a:ext cx="9144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>
                <a:solidFill>
                  <a:srgbClr val="FF0000"/>
                </a:solidFill>
              </a:rPr>
              <a:t>Taxon Authority</a:t>
            </a:r>
          </a:p>
        </p:txBody>
      </p:sp>
      <p:sp>
        <p:nvSpPr>
          <p:cNvPr id="2146" name="AutoShape 114">
            <a:extLst>
              <a:ext uri="{FF2B5EF4-FFF2-40B4-BE49-F238E27FC236}">
                <a16:creationId xmlns="" xmlns:a16="http://schemas.microsoft.com/office/drawing/2014/main" id="{5AF80505-F844-4349-AD6B-E7EEC5288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105400"/>
            <a:ext cx="762000" cy="4572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000"/>
              <a:t>Data Format</a:t>
            </a:r>
          </a:p>
        </p:txBody>
      </p:sp>
      <p:sp>
        <p:nvSpPr>
          <p:cNvPr id="2147" name="Rectangle 115">
            <a:extLst>
              <a:ext uri="{FF2B5EF4-FFF2-40B4-BE49-F238E27FC236}">
                <a16:creationId xmlns="" xmlns:a16="http://schemas.microsoft.com/office/drawing/2014/main" id="{092C8E95-64F7-4EF7-BAA2-F80500DD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562600"/>
            <a:ext cx="76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200"/>
              <a:t>Input Doument</a:t>
            </a:r>
          </a:p>
        </p:txBody>
      </p:sp>
      <p:sp>
        <p:nvSpPr>
          <p:cNvPr id="2117" name="AutoShape 80">
            <a:extLst>
              <a:ext uri="{FF2B5EF4-FFF2-40B4-BE49-F238E27FC236}">
                <a16:creationId xmlns="" xmlns:a16="http://schemas.microsoft.com/office/drawing/2014/main" id="{F3948509-46A9-4C23-A80F-C03D802A2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09562"/>
            <a:ext cx="762000" cy="609600"/>
          </a:xfrm>
          <a:prstGeom prst="foldedCorner">
            <a:avLst>
              <a:gd name="adj" fmla="val 12500"/>
            </a:avLst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1400"/>
              <a:t>TNUs (?)</a:t>
            </a:r>
          </a:p>
        </p:txBody>
      </p:sp>
    </p:spTree>
    <p:extLst>
      <p:ext uri="{BB962C8B-B14F-4D97-AF65-F5344CB8AC3E}">
        <p14:creationId xmlns:p14="http://schemas.microsoft.com/office/powerpoint/2010/main" val="1861324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2" y="697797"/>
            <a:ext cx="1021514" cy="1563995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09" y="691722"/>
            <a:ext cx="1099937" cy="1550911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569" y="691722"/>
            <a:ext cx="1043480" cy="1583573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04" y="2371542"/>
            <a:ext cx="1085508" cy="1528654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339" y="2371542"/>
            <a:ext cx="1058303" cy="1563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5469" y="2371542"/>
            <a:ext cx="1163289" cy="16113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92" y="4009946"/>
            <a:ext cx="1092820" cy="1305312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utoShape 6" descr="https://pensoft.net/i/JHR-logo.svg">
            <a:extLst>
              <a:ext uri="{FF2B5EF4-FFF2-40B4-BE49-F238E27FC236}">
                <a16:creationId xmlns="" xmlns:a16="http://schemas.microsoft.com/office/drawing/2014/main" id="{E467512E-0E6E-45DD-8F47-D4FE35B0FD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ttps://jhr.pensoft.net/i/JHR-logo.svg">
            <a:extLst>
              <a:ext uri="{FF2B5EF4-FFF2-40B4-BE49-F238E27FC236}">
                <a16:creationId xmlns="" xmlns:a16="http://schemas.microsoft.com/office/drawing/2014/main" id="{BE59F1CA-145A-466D-8B0A-89C77325AE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1999" y="3428999"/>
            <a:ext cx="1698171" cy="16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3A427B-5F45-4238-957A-38A94F200D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004" y="5503902"/>
            <a:ext cx="2176599" cy="6555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75DBCDF-CF1A-44A4-82A8-CBF772C52B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692" y="6193425"/>
            <a:ext cx="2176599" cy="6334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7D93D13-3974-45A1-B083-7B6AC31067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30" y="4026129"/>
            <a:ext cx="2228319" cy="6263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7AD1102-A013-4C2E-BFF7-691B008B2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2730" y="4700775"/>
            <a:ext cx="2228319" cy="7691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71715DB-89D8-48E8-A5ED-28ACCA61CB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7946" y="6191393"/>
            <a:ext cx="2530625" cy="61254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61F4823-189F-4145-8C19-C7F93AA37D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7946" y="5518182"/>
            <a:ext cx="2612114" cy="6289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79856F-C204-4B60-928C-626F177403E7}"/>
              </a:ext>
            </a:extLst>
          </p:cNvPr>
          <p:cNvSpPr txBox="1"/>
          <p:nvPr/>
        </p:nvSpPr>
        <p:spPr>
          <a:xfrm>
            <a:off x="4243388" y="1591872"/>
            <a:ext cx="46602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Journals                                               132</a:t>
            </a:r>
          </a:p>
          <a:p>
            <a:r>
              <a:rPr lang="en-US" sz="1800" dirty="0"/>
              <a:t>Articles                                              8,545 </a:t>
            </a:r>
          </a:p>
          <a:p>
            <a:r>
              <a:rPr lang="en-US" sz="1800" dirty="0"/>
              <a:t>Taxonomic treatments                    69,539 </a:t>
            </a:r>
          </a:p>
          <a:p>
            <a:r>
              <a:rPr lang="en-US" sz="1800" dirty="0"/>
              <a:t>New species                                      6,387 </a:t>
            </a:r>
          </a:p>
          <a:p>
            <a:r>
              <a:rPr lang="en-US" sz="1800" dirty="0"/>
              <a:t>Observation records                        45,381 </a:t>
            </a:r>
          </a:p>
          <a:p>
            <a:r>
              <a:rPr lang="en-US" sz="1800" dirty="0"/>
              <a:t>Figures                                            56,692 Bibliographic references                267,728</a:t>
            </a:r>
          </a:p>
          <a:p>
            <a:r>
              <a:rPr lang="en-US" sz="1800" dirty="0"/>
              <a:t>Facts                                              &gt;&gt;10 </a:t>
            </a:r>
            <a:r>
              <a:rPr lang="en-US" sz="1800" dirty="0" smtClean="0"/>
              <a:t>M</a:t>
            </a:r>
          </a:p>
          <a:p>
            <a:endParaRPr lang="en-US" sz="1800" dirty="0"/>
          </a:p>
          <a:p>
            <a:r>
              <a:rPr lang="en-US" sz="1800" dirty="0" smtClean="0"/>
              <a:t>Total in Zenodo (June 12, 2018):</a:t>
            </a:r>
          </a:p>
          <a:p>
            <a:r>
              <a:rPr lang="en-US" sz="1800" dirty="0" smtClean="0"/>
              <a:t>Articles	                                          33,500</a:t>
            </a:r>
          </a:p>
          <a:p>
            <a:r>
              <a:rPr lang="en-US" sz="1800" dirty="0" smtClean="0"/>
              <a:t>Taxonomic Treatments                  229,000           Figures</a:t>
            </a:r>
            <a:r>
              <a:rPr lang="en-US" sz="1800" dirty="0"/>
              <a:t>	        </a:t>
            </a:r>
            <a:r>
              <a:rPr lang="en-US" sz="1800" dirty="0" smtClean="0"/>
              <a:t>                                </a:t>
            </a:r>
            <a:r>
              <a:rPr lang="en-US" sz="1800" dirty="0"/>
              <a:t>181,500</a:t>
            </a:r>
          </a:p>
          <a:p>
            <a:r>
              <a:rPr lang="en-US" sz="1800" dirty="0" smtClean="0"/>
              <a:t>	 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75DD16A-4582-454E-AEBE-C5871C6C3B1E}"/>
              </a:ext>
            </a:extLst>
          </p:cNvPr>
          <p:cNvSpPr txBox="1"/>
          <p:nvPr/>
        </p:nvSpPr>
        <p:spPr>
          <a:xfrm>
            <a:off x="161258" y="142875"/>
            <a:ext cx="833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9BB59"/>
                </a:solidFill>
              </a:rPr>
              <a:t>Plazi text and data mining output 2017</a:t>
            </a:r>
            <a:endParaRPr lang="en-US" sz="2200" dirty="0">
              <a:solidFill>
                <a:srgbClr val="79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38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6" y="103643"/>
            <a:ext cx="8330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9BB59"/>
                </a:solidFill>
              </a:rPr>
              <a:t>Improved science communication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23E577-5359-45DB-9120-426385567D6B}"/>
              </a:ext>
            </a:extLst>
          </p:cNvPr>
          <p:cNvSpPr txBox="1"/>
          <p:nvPr/>
        </p:nvSpPr>
        <p:spPr>
          <a:xfrm>
            <a:off x="752321" y="1364166"/>
            <a:ext cx="785417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TDM comes at a high cost, that ought to be omitted to discover data objects in text. </a:t>
            </a:r>
          </a:p>
          <a:p>
            <a:endParaRPr lang="en-US" sz="2000" dirty="0"/>
          </a:p>
          <a:p>
            <a:r>
              <a:rPr lang="en-US" sz="2000" dirty="0"/>
              <a:t>This can be done using semantically enhanced publishing. </a:t>
            </a:r>
          </a:p>
          <a:p>
            <a:endParaRPr lang="en-US" sz="2000" dirty="0"/>
          </a:p>
          <a:p>
            <a:r>
              <a:rPr lang="en-US" sz="2000" dirty="0"/>
              <a:t>An example is </a:t>
            </a:r>
            <a:r>
              <a:rPr lang="en-US" sz="2000" dirty="0" err="1">
                <a:hlinkClick r:id="rId4"/>
              </a:rPr>
              <a:t>Pensoft</a:t>
            </a:r>
            <a:r>
              <a:rPr lang="en-US" sz="2000" dirty="0" err="1"/>
              <a:t>’s</a:t>
            </a:r>
            <a:r>
              <a:rPr lang="en-US" sz="2000" dirty="0"/>
              <a:t> use of the </a:t>
            </a:r>
            <a:r>
              <a:rPr lang="en-US" sz="2000" dirty="0">
                <a:hlinkClick r:id="rId5"/>
              </a:rPr>
              <a:t>Journal Archival Tag Suit </a:t>
            </a:r>
            <a:r>
              <a:rPr lang="en-US" sz="2000" dirty="0"/>
              <a:t>(JATS) extension </a:t>
            </a:r>
            <a:r>
              <a:rPr lang="en-US" sz="2000" dirty="0" err="1">
                <a:hlinkClick r:id="rId6"/>
              </a:rPr>
              <a:t>Taxpub</a:t>
            </a:r>
            <a:r>
              <a:rPr lang="en-US" sz="2000" dirty="0"/>
              <a:t> which </a:t>
            </a:r>
            <a:r>
              <a:rPr lang="en-US" sz="2000" dirty="0" err="1"/>
              <a:t>includs</a:t>
            </a:r>
            <a:r>
              <a:rPr lang="en-US" sz="2000" dirty="0"/>
              <a:t> all the semantic elements describing the data in taxonomy.</a:t>
            </a:r>
          </a:p>
          <a:p>
            <a:endParaRPr lang="en-US" sz="2000" dirty="0"/>
          </a:p>
          <a:p>
            <a:r>
              <a:rPr lang="en-US" sz="2000" dirty="0"/>
              <a:t>Pensoft publications are automatically imported, without a TDM step, into TreatmentBank.</a:t>
            </a:r>
          </a:p>
          <a:p>
            <a:endParaRPr lang="en-US" sz="2000" dirty="0"/>
          </a:p>
          <a:p>
            <a:r>
              <a:rPr lang="en-US" sz="2000" dirty="0"/>
              <a:t>JATS based publications can automatically be imported in PubMed Central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42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6" y="103643"/>
            <a:ext cx="8330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9BB59"/>
                </a:solidFill>
              </a:rPr>
              <a:t>The future will be open, semantically enhanced publishing</a:t>
            </a:r>
          </a:p>
          <a:p>
            <a:endParaRPr lang="en-US" sz="2200" dirty="0">
              <a:solidFill>
                <a:srgbClr val="79BB5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773" y="742950"/>
            <a:ext cx="4205781" cy="59388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285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hape 81"/>
          <p:cNvCxnSpPr/>
          <p:nvPr/>
        </p:nvCxnSpPr>
        <p:spPr>
          <a:xfrm>
            <a:off x="195263" y="785812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83" name="Shape 83"/>
          <p:cNvSpPr/>
          <p:nvPr/>
        </p:nvSpPr>
        <p:spPr>
          <a:xfrm>
            <a:off x="0" y="609600"/>
            <a:ext cx="2362200" cy="152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13" y="123583"/>
            <a:ext cx="1966749" cy="552581"/>
          </a:xfrm>
          <a:prstGeom prst="rect">
            <a:avLst/>
          </a:prstGeom>
        </p:spPr>
      </p:pic>
      <p:sp>
        <p:nvSpPr>
          <p:cNvPr id="8" name="Shape 177"/>
          <p:cNvSpPr txBox="1"/>
          <p:nvPr/>
        </p:nvSpPr>
        <p:spPr>
          <a:xfrm>
            <a:off x="85725" y="1900736"/>
            <a:ext cx="9058274" cy="34237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/>
              <a:buNone/>
            </a:pPr>
            <a:r>
              <a:rPr lang="en" sz="6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Thank you!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buNone/>
            </a:pPr>
            <a:endParaRPr sz="60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" sz="39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Donat Agosti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"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agosti@plazi.org</a:t>
            </a:r>
            <a:endParaRPr lang="en" sz="3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749CF4-377D-446E-A709-764A2ABB2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062" y="123583"/>
            <a:ext cx="1415152" cy="584774"/>
          </a:xfrm>
          <a:prstGeom prst="rect">
            <a:avLst/>
          </a:prstGeom>
        </p:spPr>
      </p:pic>
      <p:pic>
        <p:nvPicPr>
          <p:cNvPr id="10" name="Picture 9" descr="https://scontent-mxp1-1.xx.fbcdn.net/v/t1.0-1/10176150_634319756655373_7345237877424257330_n.jpg?_nc_cat=0&amp;oh=ed642252c971a3a2e62ef5b524b8711d&amp;oe=5BA95D16">
            <a:extLst>
              <a:ext uri="{FF2B5EF4-FFF2-40B4-BE49-F238E27FC236}">
                <a16:creationId xmlns="" xmlns:a16="http://schemas.microsoft.com/office/drawing/2014/main" id="{BCBE7F21-B807-4442-9685-C6BCA759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146050"/>
            <a:ext cx="5064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View image on Twitter">
            <a:extLst>
              <a:ext uri="{FF2B5EF4-FFF2-40B4-BE49-F238E27FC236}">
                <a16:creationId xmlns="" xmlns:a16="http://schemas.microsoft.com/office/drawing/2014/main" id="{B3E799CC-2952-4282-AC91-CB4D9A62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146050"/>
            <a:ext cx="12652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6635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6" y="103643"/>
            <a:ext cx="8330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rgbClr val="79BB5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354FCDE-6EB9-4C49-B5AE-DF66352C8F2D}"/>
              </a:ext>
            </a:extLst>
          </p:cNvPr>
          <p:cNvSpPr txBox="1"/>
          <p:nvPr/>
        </p:nvSpPr>
        <p:spPr>
          <a:xfrm>
            <a:off x="161258" y="142875"/>
            <a:ext cx="833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9BB59"/>
                </a:solidFill>
              </a:rPr>
              <a:t>The challenge</a:t>
            </a:r>
            <a:endParaRPr lang="en-US" sz="2200" dirty="0">
              <a:solidFill>
                <a:srgbClr val="79BB59"/>
              </a:solidFill>
            </a:endParaRPr>
          </a:p>
        </p:txBody>
      </p:sp>
      <p:pic>
        <p:nvPicPr>
          <p:cNvPr id="9" name="Picture 2" descr="http://www.bgbm.org/sites/default/files/images/bibliothek_perspektiven.jpg">
            <a:extLst>
              <a:ext uri="{FF2B5EF4-FFF2-40B4-BE49-F238E27FC236}">
                <a16:creationId xmlns="" xmlns:a16="http://schemas.microsoft.com/office/drawing/2014/main" id="{1FC1A87F-AFD0-47CA-B84D-FBE44DBF4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3" y="819974"/>
            <a:ext cx="3903663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29D5049-BA0D-4843-B980-6B5923E52978}"/>
              </a:ext>
            </a:extLst>
          </p:cNvPr>
          <p:cNvGrpSpPr/>
          <p:nvPr/>
        </p:nvGrpSpPr>
        <p:grpSpPr>
          <a:xfrm>
            <a:off x="4487866" y="2741197"/>
            <a:ext cx="4014787" cy="2867868"/>
            <a:chOff x="4995863" y="3054350"/>
            <a:chExt cx="4014787" cy="2867868"/>
          </a:xfrm>
        </p:grpSpPr>
        <p:sp>
          <p:nvSpPr>
            <p:cNvPr id="12" name="Textfeld 5">
              <a:extLst>
                <a:ext uri="{FF2B5EF4-FFF2-40B4-BE49-F238E27FC236}">
                  <a16:creationId xmlns="" xmlns:a16="http://schemas.microsoft.com/office/drawing/2014/main" id="{15139286-7B78-41CC-A8A4-4E353594D66F}"/>
                </a:ext>
              </a:extLst>
            </p:cNvPr>
            <p:cNvSpPr txBox="1"/>
            <p:nvPr/>
          </p:nvSpPr>
          <p:spPr bwMode="auto">
            <a:xfrm>
              <a:off x="5519738" y="3536950"/>
              <a:ext cx="3490912" cy="23852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SzPct val="100000"/>
                <a:defRPr/>
              </a:pPr>
              <a:r>
                <a:rPr lang="en-GB" sz="2300" dirty="0">
                  <a:solidFill>
                    <a:prstClr val="black"/>
                  </a:solidFill>
                  <a:cs typeface="Helvetica"/>
                </a:rPr>
                <a:t>Incomplete digitization </a:t>
              </a:r>
            </a:p>
            <a:p>
              <a:pPr>
                <a:buSzPct val="100000"/>
                <a:defRPr/>
              </a:pP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Publications </a:t>
              </a:r>
              <a:r>
                <a:rPr lang="de-CH" sz="2300" dirty="0" err="1">
                  <a:solidFill>
                    <a:prstClr val="black"/>
                  </a:solidFill>
                  <a:cs typeface="Arial" charset="0"/>
                </a:rPr>
                <a:t>are</a:t>
              </a: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 not </a:t>
              </a:r>
              <a:r>
                <a:rPr lang="de-CH" sz="2300" dirty="0" err="1">
                  <a:solidFill>
                    <a:prstClr val="black"/>
                  </a:solidFill>
                  <a:cs typeface="Arial" charset="0"/>
                </a:rPr>
                <a:t>semantically</a:t>
              </a: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de-CH" sz="2300" dirty="0" err="1">
                  <a:solidFill>
                    <a:prstClr val="black"/>
                  </a:solidFill>
                  <a:cs typeface="Arial" charset="0"/>
                </a:rPr>
                <a:t>enhanced</a:t>
              </a:r>
              <a:endParaRPr lang="de-CH" sz="2300" dirty="0">
                <a:solidFill>
                  <a:prstClr val="black"/>
                </a:solidFill>
                <a:cs typeface="Arial" charset="0"/>
              </a:endParaRPr>
            </a:p>
            <a:p>
              <a:pPr>
                <a:buSzPct val="100000"/>
                <a:defRPr/>
              </a:pP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Data </a:t>
              </a:r>
              <a:r>
                <a:rPr lang="de-CH" sz="2300" dirty="0" err="1">
                  <a:solidFill>
                    <a:prstClr val="black"/>
                  </a:solidFill>
                  <a:cs typeface="Arial" charset="0"/>
                </a:rPr>
                <a:t>are</a:t>
              </a: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 not </a:t>
              </a:r>
              <a:r>
                <a:rPr lang="de-CH" sz="2300" dirty="0" err="1">
                  <a:solidFill>
                    <a:prstClr val="black"/>
                  </a:solidFill>
                  <a:cs typeface="Arial" charset="0"/>
                </a:rPr>
                <a:t>linked</a:t>
              </a:r>
              <a:endParaRPr lang="de-CH" sz="2300" dirty="0">
                <a:solidFill>
                  <a:prstClr val="black"/>
                </a:solidFill>
                <a:cs typeface="Arial" charset="0"/>
              </a:endParaRPr>
            </a:p>
            <a:p>
              <a:pPr>
                <a:buSzPct val="100000"/>
                <a:defRPr/>
              </a:pP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Most </a:t>
              </a:r>
              <a:r>
                <a:rPr lang="de-CH" sz="2300" dirty="0" err="1">
                  <a:solidFill>
                    <a:prstClr val="black"/>
                  </a:solidFill>
                  <a:cs typeface="Arial" charset="0"/>
                </a:rPr>
                <a:t>data</a:t>
              </a: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de-CH" sz="2300" dirty="0" err="1">
                  <a:solidFill>
                    <a:prstClr val="black"/>
                  </a:solidFill>
                  <a:cs typeface="Arial" charset="0"/>
                </a:rPr>
                <a:t>are</a:t>
              </a:r>
              <a:r>
                <a:rPr lang="de-CH" sz="2300" dirty="0">
                  <a:solidFill>
                    <a:prstClr val="black"/>
                  </a:solidFill>
                  <a:cs typeface="Arial" charset="0"/>
                </a:rPr>
                <a:t> not open</a:t>
              </a:r>
            </a:p>
            <a:p>
              <a:pPr marL="571500" indent="-571500">
                <a:buSzPct val="100000"/>
                <a:buFontTx/>
                <a:buBlip>
                  <a:blip r:embed="rId5"/>
                </a:buBlip>
                <a:defRPr/>
              </a:pPr>
              <a:endParaRPr lang="en-GB" sz="1600" dirty="0">
                <a:solidFill>
                  <a:prstClr val="black"/>
                </a:solidFill>
                <a:cs typeface="Helvetica"/>
              </a:endParaRPr>
            </a:p>
            <a:p>
              <a:pPr>
                <a:defRPr/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Textfeld 5">
              <a:extLst>
                <a:ext uri="{FF2B5EF4-FFF2-40B4-BE49-F238E27FC236}">
                  <a16:creationId xmlns="" xmlns:a16="http://schemas.microsoft.com/office/drawing/2014/main" id="{BBECC5A0-F9BF-4CD0-BB55-C851C8AA6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5863" y="3054350"/>
              <a:ext cx="349055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CH" altLang="en-US" sz="2400" b="1" i="1" dirty="0">
                  <a:solidFill>
                    <a:srgbClr val="000000"/>
                  </a:solidFill>
                  <a:cs typeface="Arial" charset="0"/>
                </a:rPr>
                <a:t>BUT: Data are hidden</a:t>
              </a:r>
              <a:endParaRPr lang="en-GB" altLang="en-US" sz="1600" dirty="0">
                <a:solidFill>
                  <a:srgbClr val="000000"/>
                </a:solidFill>
                <a:cs typeface="Helvetica" pitchFamily="34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4" name="Inhaltsplatzhalter 4" descr="Plazi_books.jpg">
              <a:extLst>
                <a:ext uri="{FF2B5EF4-FFF2-40B4-BE49-F238E27FC236}">
                  <a16:creationId xmlns="" xmlns:a16="http://schemas.microsoft.com/office/drawing/2014/main" id="{D43D6ABB-CA61-469D-B22D-E9F3007CF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811" y="4752653"/>
              <a:ext cx="301917" cy="165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nhaltsplatzhalter 4" descr="Plazi_books.jpg">
              <a:extLst>
                <a:ext uri="{FF2B5EF4-FFF2-40B4-BE49-F238E27FC236}">
                  <a16:creationId xmlns="" xmlns:a16="http://schemas.microsoft.com/office/drawing/2014/main" id="{6CC95BA2-F067-459F-9289-EA80B414C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811" y="3690620"/>
              <a:ext cx="301917" cy="165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nhaltsplatzhalter 4" descr="Plazi_books.jpg">
              <a:extLst>
                <a:ext uri="{FF2B5EF4-FFF2-40B4-BE49-F238E27FC236}">
                  <a16:creationId xmlns="" xmlns:a16="http://schemas.microsoft.com/office/drawing/2014/main" id="{065B53F4-2B70-4885-A6B4-8643EB3B1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811" y="4048791"/>
              <a:ext cx="301917" cy="165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nhaltsplatzhalter 4" descr="Plazi_books.jpg">
              <a:extLst>
                <a:ext uri="{FF2B5EF4-FFF2-40B4-BE49-F238E27FC236}">
                  <a16:creationId xmlns="" xmlns:a16="http://schemas.microsoft.com/office/drawing/2014/main" id="{BB89FB07-4235-48FD-85CD-03E4B8FA8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811" y="5094625"/>
              <a:ext cx="301917" cy="165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feld 3">
            <a:extLst>
              <a:ext uri="{FF2B5EF4-FFF2-40B4-BE49-F238E27FC236}">
                <a16:creationId xmlns="" xmlns:a16="http://schemas.microsoft.com/office/drawing/2014/main" id="{39AFF119-7715-4624-A6CD-3D625D4C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3" y="1040108"/>
            <a:ext cx="48467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en-US" sz="2400" dirty="0">
                <a:solidFill>
                  <a:srgbClr val="000000"/>
                </a:solidFill>
                <a:cs typeface="Arial" charset="0"/>
              </a:rPr>
              <a:t>500,000,000+ </a:t>
            </a:r>
            <a:r>
              <a:rPr lang="de-CH" altLang="en-US" sz="2400" dirty="0" err="1">
                <a:solidFill>
                  <a:srgbClr val="000000"/>
                </a:solidFill>
                <a:cs typeface="Arial" charset="0"/>
              </a:rPr>
              <a:t>printed</a:t>
            </a:r>
            <a:r>
              <a:rPr lang="de-CH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CH" altLang="en-US" sz="2400" dirty="0" err="1">
                <a:solidFill>
                  <a:srgbClr val="000000"/>
                </a:solidFill>
                <a:cs typeface="Arial" charset="0"/>
              </a:rPr>
              <a:t>pages</a:t>
            </a:r>
            <a:endParaRPr lang="de-CH" altLang="en-US" sz="2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en-US" sz="2400" dirty="0">
                <a:solidFill>
                  <a:srgbClr val="000000"/>
                </a:solidFill>
                <a:cs typeface="Arial" charset="0"/>
              </a:rPr>
              <a:t>1,900,000 </a:t>
            </a:r>
            <a:r>
              <a:rPr lang="de-CH" altLang="en-US" sz="2400" dirty="0" err="1">
                <a:solidFill>
                  <a:srgbClr val="000000"/>
                </a:solidFill>
                <a:cs typeface="Arial" charset="0"/>
              </a:rPr>
              <a:t>species</a:t>
            </a:r>
            <a:r>
              <a:rPr lang="de-CH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CH" altLang="en-US" sz="2400" dirty="0" err="1">
                <a:solidFill>
                  <a:srgbClr val="000000"/>
                </a:solidFill>
                <a:cs typeface="Arial" charset="0"/>
              </a:rPr>
              <a:t>described</a:t>
            </a:r>
            <a:endParaRPr lang="de-CH" altLang="en-US" sz="2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en-US" sz="2400" dirty="0">
                <a:solidFill>
                  <a:srgbClr val="000000"/>
                </a:solidFill>
                <a:cs typeface="Arial" charset="0"/>
              </a:rPr>
              <a:t>20,000,000+ species treatments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en-US" sz="2400" dirty="0">
                <a:solidFill>
                  <a:srgbClr val="000000"/>
                </a:solidFill>
                <a:cs typeface="Arial" charset="0"/>
              </a:rPr>
              <a:t>18,000 new species discovered / year </a:t>
            </a:r>
          </a:p>
        </p:txBody>
      </p:sp>
      <p:sp>
        <p:nvSpPr>
          <p:cNvPr id="19" name="Textfeld 5">
            <a:extLst>
              <a:ext uri="{FF2B5EF4-FFF2-40B4-BE49-F238E27FC236}">
                <a16:creationId xmlns="" xmlns:a16="http://schemas.microsoft.com/office/drawing/2014/main" id="{766D6228-6CFB-4104-B0BD-B7E7B2F72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931" y="5575524"/>
            <a:ext cx="34905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cs typeface="Arial" charset="0"/>
              </a:rPr>
              <a:t>How can we query our accumulated biodiversity knowledge?</a:t>
            </a:r>
            <a:endParaRPr lang="en-GB" altLang="en-US" sz="1600" dirty="0">
              <a:solidFill>
                <a:srgbClr val="000000"/>
              </a:solidFill>
              <a:cs typeface="Helvetic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0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9426" y="4152452"/>
            <a:ext cx="2706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article = thousands of facts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676" y="77787"/>
            <a:ext cx="8330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9BB59"/>
                </a:solidFill>
              </a:rPr>
              <a:t>Beyond the PDF – unstructured to structured publications 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27D845B-7B6F-4254-A263-B961FAEC1B5A}"/>
              </a:ext>
            </a:extLst>
          </p:cNvPr>
          <p:cNvGrpSpPr/>
          <p:nvPr/>
        </p:nvGrpSpPr>
        <p:grpSpPr>
          <a:xfrm>
            <a:off x="467321" y="442290"/>
            <a:ext cx="8751983" cy="8255215"/>
            <a:chOff x="467321" y="442290"/>
            <a:chExt cx="8751983" cy="8255215"/>
          </a:xfrm>
        </p:grpSpPr>
        <p:pic>
          <p:nvPicPr>
            <p:cNvPr id="21" name="Picture 2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1" y="2420512"/>
              <a:ext cx="1447540" cy="1795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4026" y="442290"/>
              <a:ext cx="6664761" cy="825521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7530" y="3410681"/>
              <a:ext cx="4781774" cy="311498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14861" y="2737821"/>
              <a:ext cx="37340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From an article to data and knowledge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EFB3E4E-6745-4D6B-A260-91051EA6DFA0}"/>
              </a:ext>
            </a:extLst>
          </p:cNvPr>
          <p:cNvSpPr txBox="1"/>
          <p:nvPr/>
        </p:nvSpPr>
        <p:spPr>
          <a:xfrm>
            <a:off x="6316179" y="6217888"/>
            <a:ext cx="2706190" cy="307777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One article = thousands of facts</a:t>
            </a:r>
          </a:p>
        </p:txBody>
      </p:sp>
    </p:spTree>
    <p:extLst>
      <p:ext uri="{BB962C8B-B14F-4D97-AF65-F5344CB8AC3E}">
        <p14:creationId xmlns:p14="http://schemas.microsoft.com/office/powerpoint/2010/main" val="39589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013" y="1009019"/>
            <a:ext cx="7727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Re-creating a semantically enhanced publication</a:t>
            </a:r>
          </a:p>
        </p:txBody>
      </p:sp>
      <p:cxnSp>
        <p:nvCxnSpPr>
          <p:cNvPr id="6" name="Shape 81"/>
          <p:cNvCxnSpPr/>
          <p:nvPr/>
        </p:nvCxnSpPr>
        <p:spPr>
          <a:xfrm>
            <a:off x="161258" y="586460"/>
            <a:ext cx="8786812" cy="1587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7" y="142875"/>
            <a:ext cx="414189" cy="352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829E38-3FF1-4C88-B5A6-C0C67C9A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58" y="1986634"/>
            <a:ext cx="2019618" cy="4541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C01C06-3A43-49CA-AC22-E0EF1441F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005" y="1838771"/>
            <a:ext cx="2199751" cy="509783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CF503644-C0ED-4358-9EAD-210CD5535CEE}"/>
              </a:ext>
            </a:extLst>
          </p:cNvPr>
          <p:cNvCxnSpPr>
            <a:cxnSpLocks/>
          </p:cNvCxnSpPr>
          <p:nvPr/>
        </p:nvCxnSpPr>
        <p:spPr>
          <a:xfrm>
            <a:off x="3999123" y="3947250"/>
            <a:ext cx="133854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E6D7F87-A383-41AC-B9C9-AE9B525B4C51}"/>
              </a:ext>
            </a:extLst>
          </p:cNvPr>
          <p:cNvSpPr txBox="1"/>
          <p:nvPr/>
        </p:nvSpPr>
        <p:spPr>
          <a:xfrm>
            <a:off x="4143561" y="3478562"/>
            <a:ext cx="1078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5963" algn="l"/>
                <a:tab pos="3586163" algn="l"/>
              </a:tabLst>
            </a:pPr>
            <a:r>
              <a:rPr lang="en-US" dirty="0"/>
              <a:t>preparation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780192B-608A-4F00-8DBA-E27ECA3BB422}"/>
              </a:ext>
            </a:extLst>
          </p:cNvPr>
          <p:cNvSpPr txBox="1"/>
          <p:nvPr/>
        </p:nvSpPr>
        <p:spPr>
          <a:xfrm>
            <a:off x="3266501" y="4108162"/>
            <a:ext cx="30241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5963" algn="l"/>
                <a:tab pos="3586163" algn="l"/>
              </a:tabLst>
            </a:pPr>
            <a:r>
              <a:rPr lang="en-US" dirty="0"/>
              <a:t>Extraction of text</a:t>
            </a:r>
          </a:p>
          <a:p>
            <a:pPr>
              <a:tabLst>
                <a:tab pos="715963" algn="l"/>
                <a:tab pos="3586163" algn="l"/>
              </a:tabLst>
            </a:pPr>
            <a:r>
              <a:rPr lang="en-US" dirty="0" smtClean="0"/>
              <a:t>Text </a:t>
            </a:r>
            <a:r>
              <a:rPr lang="en-US" dirty="0"/>
              <a:t>stream</a:t>
            </a:r>
          </a:p>
          <a:p>
            <a:pPr>
              <a:tabLst>
                <a:tab pos="715963" algn="l"/>
                <a:tab pos="3586163" algn="l"/>
              </a:tabLst>
            </a:pPr>
            <a:r>
              <a:rPr lang="en-US" dirty="0" smtClean="0"/>
              <a:t>Named entities</a:t>
            </a:r>
          </a:p>
          <a:p>
            <a:pPr>
              <a:tabLst>
                <a:tab pos="715963" algn="l"/>
                <a:tab pos="3586163" algn="l"/>
              </a:tabLst>
            </a:pPr>
            <a:r>
              <a:rPr lang="en-US" dirty="0" smtClean="0"/>
              <a:t>Semantic elements</a:t>
            </a:r>
          </a:p>
          <a:p>
            <a:pPr>
              <a:tabLst>
                <a:tab pos="715963" algn="l"/>
                <a:tab pos="3586163" algn="l"/>
              </a:tabLst>
            </a:pPr>
            <a:r>
              <a:rPr lang="en-US" dirty="0" smtClean="0"/>
              <a:t>Multimedia </a:t>
            </a:r>
            <a:r>
              <a:rPr lang="en-US" dirty="0" smtClean="0"/>
              <a:t>elements</a:t>
            </a:r>
            <a:endParaRPr lang="en-US" dirty="0"/>
          </a:p>
        </p:txBody>
      </p:sp>
      <p:sp>
        <p:nvSpPr>
          <p:cNvPr id="12" name="Shape 198"/>
          <p:cNvSpPr txBox="1"/>
          <p:nvPr/>
        </p:nvSpPr>
        <p:spPr>
          <a:xfrm>
            <a:off x="98835" y="103644"/>
            <a:ext cx="8330100" cy="4369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</a:t>
            </a:r>
            <a:r>
              <a:rPr lang="en-US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: extracting text streams and other elements</a:t>
            </a:r>
            <a:endParaRPr lang="en"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38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4"/>
            <a:ext cx="8330100" cy="4369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conversion: </a:t>
            </a:r>
            <a:r>
              <a:rPr lang="en-US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keep the provenience</a:t>
            </a:r>
            <a:endParaRPr lang="en"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964227"/>
            <a:ext cx="7854950" cy="53887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80828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4"/>
            <a:ext cx="8330100" cy="4369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conversion: discovering images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07" y="873142"/>
            <a:ext cx="7010400" cy="56083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1816100" y="4025900"/>
            <a:ext cx="1320800" cy="149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57771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conversion: discovering images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99" y="772326"/>
            <a:ext cx="7153651" cy="578722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149600" y="4191000"/>
            <a:ext cx="431800" cy="793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50813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A4CA83-073A-4262-89B8-1EB0E6CE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40" y="751288"/>
            <a:ext cx="7760267" cy="5849820"/>
          </a:xfrm>
          <a:prstGeom prst="rect">
            <a:avLst/>
          </a:prstGeom>
        </p:spPr>
      </p:pic>
      <p:cxnSp>
        <p:nvCxnSpPr>
          <p:cNvPr id="175" name="Shape 175"/>
          <p:cNvCxnSpPr/>
          <p:nvPr/>
        </p:nvCxnSpPr>
        <p:spPr>
          <a:xfrm>
            <a:off x="161257" y="586460"/>
            <a:ext cx="8786700" cy="1500"/>
          </a:xfrm>
          <a:prstGeom prst="straightConnector1">
            <a:avLst/>
          </a:prstGeom>
          <a:noFill/>
          <a:ln w="12700" cap="flat" cmpd="sng">
            <a:solidFill>
              <a:srgbClr val="79BB5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1536" y="142875"/>
            <a:ext cx="41430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98835" y="103643"/>
            <a:ext cx="83301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B59"/>
              </a:buClr>
              <a:buSzPct val="25000"/>
              <a:buFont typeface="Arial"/>
              <a:buNone/>
            </a:pPr>
            <a:r>
              <a:rPr lang="en" sz="2200" b="0" i="0" u="none" strike="noStrike" cap="none" dirty="0">
                <a:solidFill>
                  <a:srgbClr val="79BB59"/>
                </a:solidFill>
                <a:latin typeface="Arial"/>
                <a:ea typeface="Arial"/>
                <a:cs typeface="Arial"/>
                <a:sym typeface="Arial"/>
              </a:rPr>
              <a:t>Plazi: conversion: discovering images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79BB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1413985" y="4015648"/>
            <a:ext cx="1676246" cy="1839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0C3F602-C6FD-4F11-AF1F-31EAFA8534FF}"/>
              </a:ext>
            </a:extLst>
          </p:cNvPr>
          <p:cNvSpPr/>
          <p:nvPr/>
        </p:nvSpPr>
        <p:spPr>
          <a:xfrm>
            <a:off x="3046164" y="3139806"/>
            <a:ext cx="2555913" cy="246209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09430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27495</TotalTime>
  <Words>740</Words>
  <Application>Microsoft Office PowerPoint</Application>
  <PresentationFormat>On-screen Show (4:3)</PresentationFormat>
  <Paragraphs>201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Helvetica</vt:lpstr>
      <vt:lpstr>Wingdings</vt:lpstr>
      <vt:lpstr>Office Theme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Donat</dc:creator>
  <cp:lastModifiedBy>Donat Agosti</cp:lastModifiedBy>
  <cp:revision>379</cp:revision>
  <dcterms:modified xsi:type="dcterms:W3CDTF">2018-06-13T05:18:39Z</dcterms:modified>
</cp:coreProperties>
</file>