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72" r:id="rId4"/>
    <p:sldId id="263" r:id="rId5"/>
    <p:sldId id="270" r:id="rId6"/>
    <p:sldId id="266" r:id="rId7"/>
    <p:sldId id="267" r:id="rId8"/>
    <p:sldId id="273" r:id="rId9"/>
    <p:sldId id="274" r:id="rId10"/>
    <p:sldId id="261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6355" autoAdjust="0"/>
  </p:normalViewPr>
  <p:slideViewPr>
    <p:cSldViewPr snapToGrid="0">
      <p:cViewPr varScale="1">
        <p:scale>
          <a:sx n="103" d="100"/>
          <a:sy n="103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94E11-2D1D-416A-A3FB-D583F7135024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3668C-C441-48E4-BE74-1A9FCCE6F8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004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AE1FE-097D-4975-97AD-A11C9421C5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88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143000" y="3097631"/>
            <a:ext cx="6858000" cy="946335"/>
          </a:xfrm>
        </p:spPr>
        <p:txBody>
          <a:bodyPr anchor="b">
            <a:noAutofit/>
          </a:bodyPr>
          <a:lstStyle>
            <a:lvl1pPr>
              <a:defRPr lang="it-IT" sz="2250" b="1" spc="0" dirty="0">
                <a:solidFill>
                  <a:srgbClr val="2C3E5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it-IT" dirty="0" smtClean="0"/>
              <a:t>Title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6840" y="292481"/>
            <a:ext cx="2646609" cy="1895009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044021570"/>
              </p:ext>
            </p:extLst>
          </p:nvPr>
        </p:nvGraphicFramePr>
        <p:xfrm>
          <a:off x="1762165" y="5911403"/>
          <a:ext cx="4632196" cy="731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9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6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88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80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41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060065" algn="ctr"/>
                          <a:tab pos="6120130" algn="r"/>
                        </a:tabLst>
                      </a:pPr>
                      <a:endParaRPr lang="it-IT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72" name="Immagine 1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494" y="5381642"/>
            <a:ext cx="788162" cy="2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magine 11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623" y="6083627"/>
            <a:ext cx="833057" cy="42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magine 11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501" y="6170151"/>
            <a:ext cx="742019" cy="2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magine 11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858" y="6133302"/>
            <a:ext cx="723313" cy="3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magine 12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143" y="6096754"/>
            <a:ext cx="310526" cy="40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magine 12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845" y="6099843"/>
            <a:ext cx="298055" cy="4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Immagine 11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501" y="5371059"/>
            <a:ext cx="758231" cy="2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magine 11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298" y="5255325"/>
            <a:ext cx="602345" cy="45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Immagine 114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664" y="5381644"/>
            <a:ext cx="644747" cy="2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Immagine 111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777" y="5291941"/>
            <a:ext cx="652229" cy="4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magine 11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7556" y="5292970"/>
            <a:ext cx="703360" cy="4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magine 11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292" y="6192456"/>
            <a:ext cx="626040" cy="1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egnaposto testo 23"/>
          <p:cNvSpPr>
            <a:spLocks noGrp="1"/>
          </p:cNvSpPr>
          <p:nvPr>
            <p:ph type="body" sz="quarter" idx="10" hasCustomPrompt="1"/>
          </p:nvPr>
        </p:nvSpPr>
        <p:spPr>
          <a:xfrm>
            <a:off x="1139780" y="4508034"/>
            <a:ext cx="6858000" cy="411162"/>
          </a:xfrm>
        </p:spPr>
        <p:txBody>
          <a:bodyPr>
            <a:noAutofit/>
          </a:bodyPr>
          <a:lstStyle>
            <a:lvl1pPr>
              <a:buNone/>
              <a:defRPr lang="it-IT" sz="1350" b="0" kern="1200" dirty="0" smtClean="0">
                <a:solidFill>
                  <a:srgbClr val="2C3E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buNone/>
              <a:defRPr kumimoji="0" lang="it-IT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defRPr>
            </a:lvl2pPr>
            <a:lvl3pPr>
              <a:buNone/>
              <a:defRPr kumimoji="0" lang="it-IT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defRPr>
            </a:lvl3pPr>
            <a:lvl4pPr>
              <a:buNone/>
              <a:defRPr kumimoji="0" lang="it-IT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defRPr>
            </a:lvl4pPr>
            <a:lvl5pPr>
              <a:buNone/>
              <a:defRPr kumimoji="0" lang="it-IT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defRPr>
            </a:lvl5pPr>
          </a:lstStyle>
          <a:p>
            <a:pPr marL="0" lvl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it-IT" dirty="0" err="1" smtClean="0"/>
              <a:t>Event</a:t>
            </a:r>
            <a:r>
              <a:rPr lang="it-IT" dirty="0" smtClean="0"/>
              <a:t> – </a:t>
            </a:r>
            <a:r>
              <a:rPr lang="it-IT" dirty="0" err="1" smtClean="0"/>
              <a:t>dd</a:t>
            </a:r>
            <a:r>
              <a:rPr lang="it-IT" dirty="0" smtClean="0"/>
              <a:t>/mm/</a:t>
            </a:r>
            <a:r>
              <a:rPr lang="it-IT" dirty="0" err="1" smtClean="0"/>
              <a:t>yyyy</a:t>
            </a:r>
            <a:r>
              <a:rPr lang="it-IT" dirty="0" smtClean="0"/>
              <a:t>, </a:t>
            </a:r>
            <a:r>
              <a:rPr lang="it-IT" dirty="0" err="1" smtClean="0"/>
              <a:t>Place</a:t>
            </a:r>
            <a:endParaRPr lang="it-IT" dirty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39430" y="4069012"/>
            <a:ext cx="6858352" cy="425450"/>
          </a:xfrm>
        </p:spPr>
        <p:txBody>
          <a:bodyPr>
            <a:noAutofit/>
          </a:bodyPr>
          <a:lstStyle>
            <a:lvl1pPr>
              <a:defRPr lang="it-IT" sz="1875" b="0" i="1" kern="1200" dirty="0" smtClean="0">
                <a:solidFill>
                  <a:srgbClr val="2C3E50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marL="0" lvl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it-IT" dirty="0" smtClean="0"/>
              <a:t>Speaker - </a:t>
            </a:r>
            <a:r>
              <a:rPr lang="en-GB" noProof="0" dirty="0" smtClean="0"/>
              <a:t>Organisation</a:t>
            </a:r>
            <a:endParaRPr lang="en-GB" noProof="0" dirty="0"/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1130343" y="2259607"/>
            <a:ext cx="68583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0" kern="120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Trusted, Citizen – LEA collaboration over sOcial Networks</a:t>
            </a:r>
            <a:endParaRPr lang="en-GB" sz="135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Immagine 6" descr="D:\devel\docs\PROJECT\LASIE\Logo_European_Commission.pn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35339" y="-2042"/>
            <a:ext cx="1331492" cy="10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799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356" y="272756"/>
            <a:ext cx="8713177" cy="65478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1355" y="1825628"/>
            <a:ext cx="8233996" cy="41179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81354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err="1" smtClean="0"/>
              <a:t>Event</a:t>
            </a:r>
            <a:r>
              <a:rPr lang="it-IT" dirty="0" smtClean="0"/>
              <a:t>, site and date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1651-7E8B-44F1-88B2-D298B975667F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Connettore 1 6"/>
          <p:cNvCxnSpPr/>
          <p:nvPr/>
        </p:nvCxnSpPr>
        <p:spPr>
          <a:xfrm>
            <a:off x="430825" y="1046466"/>
            <a:ext cx="8713177" cy="28685"/>
          </a:xfrm>
          <a:prstGeom prst="line">
            <a:avLst/>
          </a:prstGeom>
          <a:ln w="349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81355" y="1018015"/>
            <a:ext cx="8862646" cy="28448"/>
          </a:xfrm>
          <a:prstGeom prst="line">
            <a:avLst/>
          </a:prstGeom>
          <a:ln w="25400" cmpd="sng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819" y="6035874"/>
            <a:ext cx="972364" cy="6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13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86200" cy="421024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8"/>
            <a:ext cx="3886200" cy="421024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81356" y="272756"/>
            <a:ext cx="8713177" cy="65478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cxnSp>
        <p:nvCxnSpPr>
          <p:cNvPr id="12" name="Connettore 1 11"/>
          <p:cNvCxnSpPr/>
          <p:nvPr/>
        </p:nvCxnSpPr>
        <p:spPr>
          <a:xfrm>
            <a:off x="439617" y="1043357"/>
            <a:ext cx="8713177" cy="28685"/>
          </a:xfrm>
          <a:prstGeom prst="line">
            <a:avLst/>
          </a:prstGeom>
          <a:ln w="349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81354" y="1018018"/>
            <a:ext cx="8871438" cy="25339"/>
          </a:xfrm>
          <a:prstGeom prst="line">
            <a:avLst/>
          </a:prstGeom>
          <a:ln w="25400" cmpd="sng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data 3"/>
          <p:cNvSpPr>
            <a:spLocks noGrp="1"/>
          </p:cNvSpPr>
          <p:nvPr>
            <p:ph type="dt" sz="half" idx="10"/>
          </p:nvPr>
        </p:nvSpPr>
        <p:spPr>
          <a:xfrm>
            <a:off x="281354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err="1" smtClean="0"/>
              <a:t>Event</a:t>
            </a:r>
            <a:r>
              <a:rPr lang="it-IT" dirty="0" smtClean="0"/>
              <a:t>, site and date</a:t>
            </a:r>
            <a:endParaRPr lang="it-IT" dirty="0"/>
          </a:p>
        </p:txBody>
      </p:sp>
      <p:sp>
        <p:nvSpPr>
          <p:cNvPr id="1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BC7D1651-7E8B-44F1-88B2-D298B975667F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819" y="6035874"/>
            <a:ext cx="972364" cy="6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0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81356" y="272756"/>
            <a:ext cx="8713177" cy="65478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439617" y="1043357"/>
            <a:ext cx="8713177" cy="28685"/>
          </a:xfrm>
          <a:prstGeom prst="line">
            <a:avLst/>
          </a:prstGeom>
          <a:ln w="349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81354" y="1018018"/>
            <a:ext cx="8871438" cy="25339"/>
          </a:xfrm>
          <a:prstGeom prst="line">
            <a:avLst/>
          </a:prstGeom>
          <a:ln w="25400" cmpd="sng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data 3"/>
          <p:cNvSpPr>
            <a:spLocks noGrp="1"/>
          </p:cNvSpPr>
          <p:nvPr>
            <p:ph type="dt" sz="half" idx="10"/>
          </p:nvPr>
        </p:nvSpPr>
        <p:spPr>
          <a:xfrm>
            <a:off x="281354" y="6356352"/>
            <a:ext cx="2057400" cy="36512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t-IT" dirty="0" err="1" smtClean="0"/>
              <a:t>Event</a:t>
            </a:r>
            <a:r>
              <a:rPr lang="it-IT" dirty="0" smtClean="0"/>
              <a:t>, site and date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BC7D1651-7E8B-44F1-88B2-D298B975667F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819" y="6035874"/>
            <a:ext cx="972364" cy="6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99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281354" y="6356352"/>
            <a:ext cx="2057400" cy="36512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t-IT" dirty="0" err="1" smtClean="0"/>
              <a:t>Event</a:t>
            </a:r>
            <a:r>
              <a:rPr lang="it-IT" dirty="0" smtClean="0"/>
              <a:t>, site and date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BC7D1651-7E8B-44F1-88B2-D298B975667F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819" y="6035874"/>
            <a:ext cx="972364" cy="6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08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F727-023D-41BA-95FA-7835259DC006}" type="datetime1">
              <a:rPr lang="it-IT" smtClean="0"/>
              <a:pPr/>
              <a:t>01/03/2016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1651-7E8B-44F1-88B2-D298B975667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6345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1139780" y="4246245"/>
            <a:ext cx="6858000" cy="308372"/>
          </a:xfrm>
        </p:spPr>
        <p:txBody>
          <a:bodyPr/>
          <a:lstStyle/>
          <a:p>
            <a:pPr algn="ctr"/>
            <a:r>
              <a:rPr lang="it-IT" sz="2400" dirty="0" smtClean="0"/>
              <a:t>Royal United Services Institute</a:t>
            </a:r>
            <a:endParaRPr lang="it-IT" sz="2400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/>
          </p:nvPr>
        </p:nvSpPr>
        <p:spPr>
          <a:xfrm>
            <a:off x="1139429" y="3555280"/>
            <a:ext cx="6858352" cy="319088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Jennifer Cole</a:t>
            </a:r>
            <a:endParaRPr lang="it-IT" sz="3600" dirty="0"/>
          </a:p>
        </p:txBody>
      </p:sp>
      <p:sp>
        <p:nvSpPr>
          <p:cNvPr id="2" name="Rectangle 1"/>
          <p:cNvSpPr/>
          <p:nvPr/>
        </p:nvSpPr>
        <p:spPr>
          <a:xfrm>
            <a:off x="3144721" y="2782511"/>
            <a:ext cx="2847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http://trillion-project.eng.it/</a:t>
            </a:r>
          </a:p>
        </p:txBody>
      </p:sp>
    </p:spTree>
    <p:extLst>
      <p:ext uri="{BB962C8B-B14F-4D97-AF65-F5344CB8AC3E}">
        <p14:creationId xmlns:p14="http://schemas.microsoft.com/office/powerpoint/2010/main" xmlns="" val="442399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2748" y="1780420"/>
            <a:ext cx="8398517" cy="401648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for your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attention</a:t>
            </a:r>
          </a:p>
          <a:p>
            <a:pPr algn="ctr"/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 more information please contact</a:t>
            </a:r>
          </a:p>
          <a:p>
            <a:pPr algn="ctr"/>
            <a:r>
              <a:rPr lang="en-U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jenniferc@rusi.org</a:t>
            </a:r>
            <a:endParaRPr lang="en-US" sz="405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bpatr@teipir.gr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Immagine 6" descr="D:\devel\docs\PROJECT\LASIE\Logo_European_Commissi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339" y="-2042"/>
            <a:ext cx="1331492" cy="10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74323" y="6626383"/>
            <a:ext cx="3255563" cy="229255"/>
          </a:xfrm>
        </p:spPr>
        <p:txBody>
          <a:bodyPr/>
          <a:lstStyle/>
          <a:p>
            <a:pPr algn="r"/>
            <a:r>
              <a:rPr lang="en-US" sz="1050" dirty="0" smtClean="0"/>
              <a:t>BAPCO Conference 22-23 March 2016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6598238" y="1053793"/>
            <a:ext cx="2545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http://trillion-project.eng.it/</a:t>
            </a:r>
          </a:p>
        </p:txBody>
      </p:sp>
    </p:spTree>
    <p:extLst>
      <p:ext uri="{BB962C8B-B14F-4D97-AF65-F5344CB8AC3E}">
        <p14:creationId xmlns:p14="http://schemas.microsoft.com/office/powerpoint/2010/main" xmlns="" val="2713210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project in a nutshell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19" t="23055" b="13814"/>
          <a:stretch/>
        </p:blipFill>
        <p:spPr>
          <a:xfrm>
            <a:off x="4533499" y="2459858"/>
            <a:ext cx="4378187" cy="303577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845"/>
          <a:stretch/>
        </p:blipFill>
        <p:spPr>
          <a:xfrm>
            <a:off x="572655" y="1202336"/>
            <a:ext cx="4470545" cy="5463445"/>
          </a:xfrm>
          <a:prstGeom prst="rect">
            <a:avLst/>
          </a:prstGeom>
        </p:spPr>
      </p:pic>
      <p:pic>
        <p:nvPicPr>
          <p:cNvPr id="10" name="Immagine 6" descr="D:\devel\docs\PROJECT\LASIE\Logo_European_Commissi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339" y="-2042"/>
            <a:ext cx="1331492" cy="10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74323" y="6626383"/>
            <a:ext cx="3255563" cy="229255"/>
          </a:xfrm>
        </p:spPr>
        <p:txBody>
          <a:bodyPr/>
          <a:lstStyle/>
          <a:p>
            <a:pPr algn="r"/>
            <a:r>
              <a:rPr lang="en-US" sz="1050" dirty="0" smtClean="0"/>
              <a:t>BAPCO Conference 22-23 March 2016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6598238" y="1053793"/>
            <a:ext cx="2545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http://trillion-project.eng.it/</a:t>
            </a:r>
          </a:p>
        </p:txBody>
      </p:sp>
    </p:spTree>
    <p:extLst>
      <p:ext uri="{BB962C8B-B14F-4D97-AF65-F5344CB8AC3E}">
        <p14:creationId xmlns:p14="http://schemas.microsoft.com/office/powerpoint/2010/main" xmlns="" val="886057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a stakeholder community</a:t>
            </a:r>
            <a:endParaRPr lang="en-US" dirty="0"/>
          </a:p>
        </p:txBody>
      </p:sp>
      <p:pic>
        <p:nvPicPr>
          <p:cNvPr id="10" name="Immagine 6" descr="D:\devel\docs\PROJECT\LASIE\Logo_European_Commissi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339" y="-2042"/>
            <a:ext cx="1331492" cy="10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74323" y="6626383"/>
            <a:ext cx="3255563" cy="229255"/>
          </a:xfrm>
        </p:spPr>
        <p:txBody>
          <a:bodyPr/>
          <a:lstStyle/>
          <a:p>
            <a:pPr algn="r"/>
            <a:r>
              <a:rPr lang="en-US" sz="1050" dirty="0" smtClean="0"/>
              <a:t>BAPCO Conference 22-23 March 2016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6598238" y="1053793"/>
            <a:ext cx="2545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http://trillion-project.eng.it/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519" y="1706024"/>
            <a:ext cx="4273700" cy="4126299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65447" y="1961144"/>
            <a:ext cx="7777609" cy="414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32080" bIns="50800"/>
          <a:lstStyle/>
          <a:p>
            <a:pPr lvl="0"/>
            <a:r>
              <a:rPr lang="en-GB" sz="2400" dirty="0" smtClean="0"/>
              <a:t>LEAs (Law Enforcement Agencies)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Citizens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Social Networks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Academics/Researchers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IT Providers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057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2241551"/>
            <a:ext cx="8801100" cy="301752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350" i="1" dirty="0"/>
              <a:t>TRILLION adopts a </a:t>
            </a:r>
            <a:r>
              <a:rPr lang="en-US" sz="2400" i="1" dirty="0"/>
              <a:t>multi-channel approach </a:t>
            </a:r>
            <a:r>
              <a:rPr lang="en-US" sz="1350" i="1" dirty="0"/>
              <a:t>on the collaboration between citizens – LEAs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50" i="1" dirty="0"/>
              <a:t> </a:t>
            </a:r>
            <a:r>
              <a:rPr lang="en-US" sz="2400" i="1" dirty="0"/>
              <a:t>Compliance</a:t>
            </a:r>
            <a:r>
              <a:rPr lang="en-US" sz="1350" i="1" dirty="0"/>
              <a:t> </a:t>
            </a:r>
            <a:r>
              <a:rPr lang="en-US" sz="2400" i="1" dirty="0"/>
              <a:t>to </a:t>
            </a:r>
            <a:r>
              <a:rPr lang="en-US" sz="1350" i="1" dirty="0"/>
              <a:t>EU </a:t>
            </a:r>
            <a:r>
              <a:rPr lang="en-US" sz="2400" i="1" dirty="0"/>
              <a:t>regulations </a:t>
            </a:r>
            <a:r>
              <a:rPr lang="en-US" sz="1350" i="1" dirty="0"/>
              <a:t>and </a:t>
            </a:r>
            <a:r>
              <a:rPr lang="en-US" sz="2400" i="1" dirty="0"/>
              <a:t>legislation</a:t>
            </a:r>
            <a:r>
              <a:rPr lang="en-US" sz="1350" i="1" dirty="0"/>
              <a:t>, especially as regards the protection of privacy has been addressed carefully at the level of work plan in TRILLION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50" i="1" dirty="0"/>
              <a:t>A careful selection of partners empowers TRILLION with great potential for increased awareness creation and </a:t>
            </a:r>
            <a:r>
              <a:rPr lang="en-US" sz="2400" i="1" dirty="0"/>
              <a:t>uptake of </a:t>
            </a:r>
            <a:r>
              <a:rPr lang="en-US" sz="1350" i="1" dirty="0"/>
              <a:t>the produced </a:t>
            </a:r>
            <a:r>
              <a:rPr lang="en-US" sz="2400" i="1" dirty="0"/>
              <a:t>solution</a:t>
            </a:r>
            <a:endParaRPr lang="en-US" sz="135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350" i="1" dirty="0"/>
              <a:t>TRILLION </a:t>
            </a:r>
            <a:r>
              <a:rPr lang="en-US" sz="2400" i="1" dirty="0"/>
              <a:t>involves </a:t>
            </a:r>
            <a:r>
              <a:rPr lang="en-US" sz="1350" i="1" dirty="0"/>
              <a:t>3 law enforcement </a:t>
            </a:r>
            <a:r>
              <a:rPr lang="en-US" sz="2400" i="1" dirty="0"/>
              <a:t>agencies </a:t>
            </a:r>
            <a:r>
              <a:rPr lang="en-US" sz="1350" i="1" dirty="0"/>
              <a:t>and 2 citizen </a:t>
            </a:r>
            <a:r>
              <a:rPr lang="en-US" sz="2400" i="1" dirty="0"/>
              <a:t>associations </a:t>
            </a:r>
            <a:r>
              <a:rPr lang="en-US" sz="1350" i="1" dirty="0"/>
              <a:t>through </a:t>
            </a:r>
            <a:r>
              <a:rPr lang="en-US" sz="2400" i="1" dirty="0"/>
              <a:t>pilots </a:t>
            </a:r>
            <a:r>
              <a:rPr lang="en-US" sz="1350" i="1" dirty="0"/>
              <a:t>and validations in 4 different locations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350" i="1" dirty="0"/>
              <a:t>TRILLION </a:t>
            </a:r>
            <a:r>
              <a:rPr lang="en-GB" sz="2400" i="1" dirty="0"/>
              <a:t>milestones </a:t>
            </a:r>
            <a:r>
              <a:rPr lang="en-GB" sz="1350" i="1" dirty="0"/>
              <a:t>will </a:t>
            </a:r>
            <a:r>
              <a:rPr lang="en-GB" sz="2400" i="1" dirty="0"/>
              <a:t>mark </a:t>
            </a:r>
            <a:r>
              <a:rPr lang="en-GB" sz="1350" i="1" dirty="0"/>
              <a:t>the project’s </a:t>
            </a:r>
            <a:r>
              <a:rPr lang="en-GB" sz="2400" i="1" dirty="0"/>
              <a:t>progress </a:t>
            </a:r>
            <a:r>
              <a:rPr lang="en-GB" sz="1350" i="1" dirty="0"/>
              <a:t>in terms of Technological Readiness Levels, </a:t>
            </a:r>
            <a:r>
              <a:rPr lang="en-GB" sz="2400" i="1" dirty="0"/>
              <a:t>reaching </a:t>
            </a:r>
            <a:r>
              <a:rPr lang="en-GB" sz="1350" i="1" dirty="0"/>
              <a:t>up to </a:t>
            </a:r>
            <a:r>
              <a:rPr lang="en-GB" sz="2400" i="1" dirty="0"/>
              <a:t>TRL7</a:t>
            </a:r>
            <a:r>
              <a:rPr lang="en-GB" sz="1350" i="1" dirty="0"/>
              <a:t> (surpassing the need for TRL6 required by the call)</a:t>
            </a:r>
            <a:endParaRPr lang="en-US" sz="1350" dirty="0"/>
          </a:p>
          <a:p>
            <a:pPr>
              <a:buFont typeface="Courier New" panose="02070309020205020404" pitchFamily="49" charset="0"/>
              <a:buChar char="o"/>
            </a:pPr>
            <a:endParaRPr lang="en-US" sz="1350" dirty="0"/>
          </a:p>
        </p:txBody>
      </p:sp>
      <p:pic>
        <p:nvPicPr>
          <p:cNvPr id="10" name="Immagine 6" descr="D:\devel\docs\PROJECT\LASIE\Logo_European_Commissi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339" y="-2042"/>
            <a:ext cx="1331492" cy="10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74323" y="6626383"/>
            <a:ext cx="3255563" cy="229255"/>
          </a:xfrm>
        </p:spPr>
        <p:txBody>
          <a:bodyPr/>
          <a:lstStyle/>
          <a:p>
            <a:pPr algn="r"/>
            <a:r>
              <a:rPr lang="en-US" sz="1050" dirty="0" smtClean="0"/>
              <a:t>BAPCO Conference 22-23 March 2016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6598238" y="1053793"/>
            <a:ext cx="2545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http://trillion-project.eng.it/</a:t>
            </a:r>
          </a:p>
        </p:txBody>
      </p:sp>
    </p:spTree>
    <p:extLst>
      <p:ext uri="{BB962C8B-B14F-4D97-AF65-F5344CB8AC3E}">
        <p14:creationId xmlns:p14="http://schemas.microsoft.com/office/powerpoint/2010/main" xmlns="" val="3756341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649" y="5456106"/>
            <a:ext cx="2840533" cy="654783"/>
          </a:xfrm>
        </p:spPr>
        <p:txBody>
          <a:bodyPr>
            <a:noAutofit/>
          </a:bodyPr>
          <a:lstStyle/>
          <a:p>
            <a:r>
              <a:rPr lang="en-US" sz="4000" dirty="0" smtClean="0"/>
              <a:t>Architecture</a:t>
            </a:r>
            <a:endParaRPr lang="en-US" sz="4000" dirty="0"/>
          </a:p>
        </p:txBody>
      </p:sp>
      <p:pic>
        <p:nvPicPr>
          <p:cNvPr id="10" name="Image 2" descr="Macintosh HD:Users:Veronique:Library:Mail:V2:POP-verpevts@mail.eng.it:INBOX.mbox:E20F9369-ABC3-4C8E-A347-CAAA1B319982:Data:0:1:1:Attachments:110775:2.4:TRILLION - Logical Architecture v2.png"/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61" y="15645"/>
            <a:ext cx="5587996" cy="663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6" descr="D:\devel\docs\PROJECT\LASIE\Logo_European_Commissi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339" y="-2042"/>
            <a:ext cx="1331492" cy="10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774323" y="6626383"/>
            <a:ext cx="3255563" cy="229255"/>
          </a:xfrm>
        </p:spPr>
        <p:txBody>
          <a:bodyPr/>
          <a:lstStyle/>
          <a:p>
            <a:pPr algn="r"/>
            <a:r>
              <a:rPr lang="en-US" sz="1050" dirty="0" smtClean="0"/>
              <a:t>BAPCO Conference 22-23 March 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011121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l-GR" sz="2800" dirty="0"/>
              <a:t> </a:t>
            </a:r>
            <a:r>
              <a:rPr lang="en-GB" sz="2800" dirty="0"/>
              <a:t>training sessions: serious gaming tools tested by citizens and LEAs</a:t>
            </a:r>
            <a:endParaRPr lang="en-US" sz="28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l-GR" sz="2800" dirty="0"/>
              <a:t> </a:t>
            </a:r>
            <a:r>
              <a:rPr lang="en-GB" sz="2800" dirty="0"/>
              <a:t>mock-ups: create early interaction on specific features with the citizens and the LEAs</a:t>
            </a:r>
            <a:endParaRPr lang="en-US" sz="28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l-GR" sz="2800" dirty="0"/>
              <a:t> </a:t>
            </a:r>
            <a:r>
              <a:rPr lang="en-GB" sz="2800" dirty="0"/>
              <a:t>pilot α: scenario based testing of the first prototype with operational users</a:t>
            </a:r>
            <a:endParaRPr lang="en-US" sz="28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l-GR" sz="2800" dirty="0"/>
              <a:t> </a:t>
            </a:r>
            <a:r>
              <a:rPr lang="en-GB" sz="2800" dirty="0"/>
              <a:t>pilot β: scenario based testing of the fully integrated TRILLION platform users’ environments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" name="Immagine 6" descr="D:\devel\docs\PROJECT\LASIE\Logo_European_Commissi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339" y="-2042"/>
            <a:ext cx="1331492" cy="10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74323" y="6626383"/>
            <a:ext cx="3255563" cy="229255"/>
          </a:xfrm>
        </p:spPr>
        <p:txBody>
          <a:bodyPr/>
          <a:lstStyle/>
          <a:p>
            <a:pPr algn="r"/>
            <a:r>
              <a:rPr lang="en-US" sz="1050" dirty="0" smtClean="0"/>
              <a:t>BAPCO Conference 22-23 March 2016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6598238" y="1053793"/>
            <a:ext cx="2545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http://trillion-project.eng.it/</a:t>
            </a:r>
          </a:p>
        </p:txBody>
      </p:sp>
    </p:spTree>
    <p:extLst>
      <p:ext uri="{BB962C8B-B14F-4D97-AF65-F5344CB8AC3E}">
        <p14:creationId xmlns:p14="http://schemas.microsoft.com/office/powerpoint/2010/main" xmlns="" val="1540467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way to 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791855"/>
            <a:ext cx="9100558" cy="3697970"/>
          </a:xfrm>
          <a:prstGeom prst="rect">
            <a:avLst/>
          </a:prstGeom>
        </p:spPr>
      </p:pic>
      <p:pic>
        <p:nvPicPr>
          <p:cNvPr id="10" name="Immagine 6" descr="D:\devel\docs\PROJECT\LASIE\Logo_European_Commissi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339" y="-2042"/>
            <a:ext cx="1331492" cy="10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74323" y="6626383"/>
            <a:ext cx="3255563" cy="229255"/>
          </a:xfrm>
        </p:spPr>
        <p:txBody>
          <a:bodyPr/>
          <a:lstStyle/>
          <a:p>
            <a:pPr algn="r"/>
            <a:r>
              <a:rPr lang="en-US" sz="1050" dirty="0" smtClean="0"/>
              <a:t>BAPCO Conference 22-23 March 2016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6598238" y="1053793"/>
            <a:ext cx="2545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http://trillion-project.eng.it/</a:t>
            </a:r>
          </a:p>
        </p:txBody>
      </p:sp>
    </p:spTree>
    <p:extLst>
      <p:ext uri="{BB962C8B-B14F-4D97-AF65-F5344CB8AC3E}">
        <p14:creationId xmlns:p14="http://schemas.microsoft.com/office/powerpoint/2010/main" xmlns="" val="1266694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you can get involved</a:t>
            </a:r>
            <a:endParaRPr lang="en-US" dirty="0"/>
          </a:p>
        </p:txBody>
      </p:sp>
      <p:pic>
        <p:nvPicPr>
          <p:cNvPr id="10" name="Immagine 6" descr="D:\devel\docs\PROJECT\LASIE\Logo_European_Commissi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339" y="-2042"/>
            <a:ext cx="1331492" cy="10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74323" y="6626383"/>
            <a:ext cx="3255563" cy="229255"/>
          </a:xfrm>
        </p:spPr>
        <p:txBody>
          <a:bodyPr/>
          <a:lstStyle/>
          <a:p>
            <a:pPr algn="r"/>
            <a:r>
              <a:rPr lang="en-US" sz="1050" dirty="0" smtClean="0"/>
              <a:t>BAPCO Conference 22-23 March 2016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6598238" y="1053793"/>
            <a:ext cx="2545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http://trillion-project.eng.it/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513" y="1819563"/>
            <a:ext cx="6429960" cy="401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6694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you can get involved</a:t>
            </a:r>
            <a:endParaRPr lang="en-US" dirty="0"/>
          </a:p>
        </p:txBody>
      </p:sp>
      <p:pic>
        <p:nvPicPr>
          <p:cNvPr id="10" name="Immagine 6" descr="D:\devel\docs\PROJECT\LASIE\Logo_European_Commissi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339" y="-2042"/>
            <a:ext cx="1331492" cy="10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74323" y="6626383"/>
            <a:ext cx="3255563" cy="229255"/>
          </a:xfrm>
        </p:spPr>
        <p:txBody>
          <a:bodyPr/>
          <a:lstStyle/>
          <a:p>
            <a:pPr algn="r"/>
            <a:r>
              <a:rPr lang="en-US" sz="1050" dirty="0" smtClean="0"/>
              <a:t>BAPCO Conference 22-23 March 2016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6598238" y="1053793"/>
            <a:ext cx="2545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http://trillion-project.eng.it/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463" y="1773383"/>
            <a:ext cx="6440746" cy="40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6694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llion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_v2" id="{217657C3-7947-422A-B728-B6549B37DEA9}" vid="{4416B18B-B10B-4FF5-996E-335772D3D6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Trillion-Template</Template>
  <TotalTime>300</TotalTime>
  <Words>302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Trillion-Template</vt:lpstr>
      <vt:lpstr>Slide 1</vt:lpstr>
      <vt:lpstr>The project in a nutshell</vt:lpstr>
      <vt:lpstr>Building a stakeholder community</vt:lpstr>
      <vt:lpstr>Objectives</vt:lpstr>
      <vt:lpstr>Architecture</vt:lpstr>
      <vt:lpstr>Validation </vt:lpstr>
      <vt:lpstr>The way to implementation</vt:lpstr>
      <vt:lpstr>How you can get involved</vt:lpstr>
      <vt:lpstr>How you can get involved</vt:lpstr>
      <vt:lpstr>Slide 10</vt:lpstr>
    </vt:vector>
  </TitlesOfParts>
  <Company>Engineering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Barbara Pirillo</dc:creator>
  <cp:lastModifiedBy>j.cole</cp:lastModifiedBy>
  <cp:revision>62</cp:revision>
  <dcterms:created xsi:type="dcterms:W3CDTF">2015-10-13T13:45:28Z</dcterms:created>
  <dcterms:modified xsi:type="dcterms:W3CDTF">2016-03-01T12:37:41Z</dcterms:modified>
</cp:coreProperties>
</file>