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0" r:id="rId2"/>
    <p:sldId id="275" r:id="rId3"/>
    <p:sldId id="261" r:id="rId4"/>
    <p:sldId id="258" r:id="rId5"/>
    <p:sldId id="259" r:id="rId6"/>
    <p:sldId id="262" r:id="rId7"/>
    <p:sldId id="276" r:id="rId8"/>
    <p:sldId id="277" r:id="rId9"/>
    <p:sldId id="278" r:id="rId10"/>
    <p:sldId id="279" r:id="rId11"/>
    <p:sldId id="266" r:id="rId12"/>
    <p:sldId id="282" r:id="rId13"/>
    <p:sldId id="263" r:id="rId14"/>
    <p:sldId id="280" r:id="rId15"/>
    <p:sldId id="283" r:id="rId16"/>
    <p:sldId id="284" r:id="rId17"/>
    <p:sldId id="285" r:id="rId18"/>
    <p:sldId id="271" r:id="rId19"/>
    <p:sldId id="286" r:id="rId20"/>
    <p:sldId id="273" r:id="rId21"/>
    <p:sldId id="274" r:id="rId22"/>
    <p:sldId id="264" r:id="rId23"/>
    <p:sldId id="272" r:id="rId24"/>
    <p:sldId id="288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51DE-8C73-6841-81E7-ADD499FA3485}" type="datetimeFigureOut">
              <a:rPr lang="nl-NL" smtClean="0"/>
              <a:t>05/06/18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EA0C-E5C4-AA42-82AB-B71AD7C694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680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2FBF-AD10-324B-8EB6-E40E5B61CB86}" type="datetimeFigureOut">
              <a:rPr lang="en-US" smtClean="0"/>
              <a:t>05/06/18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ACA3D-6435-B84C-9109-D7B61E90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5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CA3D-6435-B84C-9109-D7B61E90BC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3B9E-F3B5-6D4F-9A7D-392AD0732982}" type="datetime1">
              <a:rPr lang="en-US" smtClean="0"/>
              <a:t>05/06/18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C630-F6C6-994F-AE18-8D08C1B648D4}" type="datetime1">
              <a:rPr lang="en-US" smtClean="0"/>
              <a:t>05/06/18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7EBB-E6DE-104C-9A71-AF3AD67C5838}" type="datetime1">
              <a:rPr lang="en-US" smtClean="0"/>
              <a:t>05/06/18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1D9E-BE24-004E-BF5C-D6D33360D05E}" type="datetime1">
              <a:rPr lang="en-US" smtClean="0"/>
              <a:t>05/06/18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7A63-E46D-2042-8497-6A2C5C2B2115}" type="datetime1">
              <a:rPr lang="en-US" smtClean="0"/>
              <a:t>05/06/18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99CB-0CB9-C24E-99B9-8188087C7ED6}" type="datetime1">
              <a:rPr lang="en-US" smtClean="0"/>
              <a:t>05/06/18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39B6-AFC5-1D40-A4B8-B4D093A47A45}" type="datetime1">
              <a:rPr lang="en-US" smtClean="0"/>
              <a:t>05/06/18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35AE-2F4D-664C-BF09-2A765C86F55B}" type="datetime1">
              <a:rPr lang="en-US" smtClean="0"/>
              <a:t>05/06/18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0B62-DBA1-0F4D-AC20-0600CE6C5537}" type="datetime1">
              <a:rPr lang="en-US" smtClean="0"/>
              <a:t>05/06/18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E195-ECD7-254F-8765-0BAF4CE11997}" type="datetime1">
              <a:rPr lang="en-US" smtClean="0"/>
              <a:t>05/06/18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817-B6C5-164D-8D29-6FE16FA745F2}" type="datetime1">
              <a:rPr lang="en-US" smtClean="0"/>
              <a:t>05/06/18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827F-7623-514A-8E8F-632F2784F261}" type="datetime1">
              <a:rPr lang="en-US" smtClean="0"/>
              <a:t>05/06/18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FE6-D75F-2943-8BC6-A14FE745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henos-project.eu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ining.parthenos-project.eu/sample-page/ehumanities-eheritage-webinar-seri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unesco.org/new/en/communication-and-information/access-to-knowledge/open-educational-resources/what-are-open-educational-resources-oer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henos-project.eu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uttke@fh-potsdam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rriam-webster.com/dictionary/webina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ining.parthenos-project.eu/training-modul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youtu.be/mhPoyq19bK0" TargetMode="External"/><Relationship Id="rId5" Type="http://schemas.openxmlformats.org/officeDocument/2006/relationships/hyperlink" Target="https://www.youtube.com/channel/UCnKJnFo_IFfoAI3VH51t1hw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808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Developing the </a:t>
            </a:r>
            <a:br>
              <a:rPr lang="en-US" sz="3600" dirty="0" smtClean="0"/>
            </a:br>
            <a:r>
              <a:rPr lang="en-US" sz="3600" dirty="0" smtClean="0"/>
              <a:t>PARTHENOS </a:t>
            </a:r>
            <a:r>
              <a:rPr lang="en-US" sz="3600" dirty="0" err="1" smtClean="0"/>
              <a:t>eHumanities</a:t>
            </a:r>
            <a:r>
              <a:rPr lang="en-US" sz="3600" dirty="0" smtClean="0"/>
              <a:t> and </a:t>
            </a:r>
            <a:r>
              <a:rPr lang="en-US" sz="3600" dirty="0" err="1" smtClean="0"/>
              <a:t>eHeritage</a:t>
            </a:r>
            <a:r>
              <a:rPr lang="en-US" sz="3600" dirty="0" smtClean="0"/>
              <a:t> Webinar Series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498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From webinars to online teaching resources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669207"/>
            <a:ext cx="9144000" cy="217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/>
              <a:t>Slides DOI</a:t>
            </a:r>
            <a:r>
              <a:rPr lang="en-GB" sz="2000" dirty="0" smtClean="0"/>
              <a:t>: 10.5281/zenodo.1257320 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Ulrike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Wuttke</a:t>
            </a:r>
            <a:r>
              <a:rPr lang="en-GB" dirty="0"/>
              <a:t>, University of Applied Sciences </a:t>
            </a:r>
            <a:r>
              <a:rPr lang="en-GB" dirty="0" smtClean="0"/>
              <a:t>Potsdam / PARTHENOS</a:t>
            </a:r>
            <a:endParaRPr lang="en-US" dirty="0">
              <a:solidFill>
                <a:srgbClr val="558ED5"/>
              </a:solidFill>
            </a:endParaRPr>
          </a:p>
          <a:p>
            <a:r>
              <a:rPr lang="en-GB" dirty="0">
                <a:solidFill>
                  <a:srgbClr val="558ED5"/>
                </a:solidFill>
              </a:rPr>
              <a:t>Rebecca </a:t>
            </a:r>
            <a:r>
              <a:rPr lang="en-GB" dirty="0" err="1">
                <a:solidFill>
                  <a:srgbClr val="558ED5"/>
                </a:solidFill>
              </a:rPr>
              <a:t>Sierig</a:t>
            </a:r>
            <a:r>
              <a:rPr lang="en-GB" dirty="0"/>
              <a:t>, Leipzig </a:t>
            </a:r>
            <a:r>
              <a:rPr lang="en-GB" dirty="0" smtClean="0"/>
              <a:t>University / PARTHENOS</a:t>
            </a:r>
            <a:endParaRPr lang="en-US" dirty="0"/>
          </a:p>
          <a:p>
            <a:r>
              <a:rPr lang="en-GB" dirty="0">
                <a:solidFill>
                  <a:srgbClr val="558ED5"/>
                </a:solidFill>
              </a:rPr>
              <a:t>Heike </a:t>
            </a:r>
            <a:r>
              <a:rPr lang="en-GB" dirty="0" err="1">
                <a:solidFill>
                  <a:srgbClr val="558ED5"/>
                </a:solidFill>
              </a:rPr>
              <a:t>Neuroth</a:t>
            </a:r>
            <a:r>
              <a:rPr lang="en-GB" dirty="0"/>
              <a:t>, University of Applied Sciences </a:t>
            </a:r>
            <a:r>
              <a:rPr lang="en-GB" dirty="0" smtClean="0"/>
              <a:t>Potsdam / PARTHENOS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@PARTHENOS_EU @</a:t>
            </a:r>
            <a:r>
              <a:rPr lang="en-GB" dirty="0" err="1" smtClean="0"/>
              <a:t>UWuttke</a:t>
            </a:r>
            <a:r>
              <a:rPr lang="en-GB" dirty="0" smtClean="0"/>
              <a:t> #</a:t>
            </a:r>
            <a:r>
              <a:rPr lang="en-GB" dirty="0" err="1" smtClean="0"/>
              <a:t>PARTHENOSWebinar</a:t>
            </a:r>
            <a:r>
              <a:rPr lang="en-GB" dirty="0" smtClean="0"/>
              <a:t> | </a:t>
            </a:r>
            <a:r>
              <a:rPr lang="en-GB" dirty="0" smtClean="0">
                <a:hlinkClick r:id="rId2"/>
              </a:rPr>
              <a:t>CC-BY 4.0</a:t>
            </a:r>
            <a:r>
              <a:rPr lang="en-GB" dirty="0" smtClean="0"/>
              <a:t> | </a:t>
            </a:r>
            <a:r>
              <a:rPr lang="en-GB" dirty="0" smtClean="0">
                <a:hlinkClick r:id="rId3"/>
              </a:rPr>
              <a:t>PARTHENOS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sz="1100" dirty="0"/>
              <a:t>This project has received funding from the </a:t>
            </a:r>
            <a:r>
              <a:rPr lang="en-GB" sz="1100" dirty="0" smtClean="0"/>
              <a:t>European </a:t>
            </a:r>
            <a:r>
              <a:rPr lang="en-GB" sz="1100" dirty="0"/>
              <a:t>Union’s Horizon 2020 research and innovation </a:t>
            </a:r>
            <a:r>
              <a:rPr lang="en-GB" sz="1100" dirty="0" smtClean="0"/>
              <a:t>programme </a:t>
            </a:r>
            <a:r>
              <a:rPr lang="en-GB" sz="1100" dirty="0"/>
              <a:t>under grant agreement No </a:t>
            </a:r>
            <a:r>
              <a:rPr lang="en-GB" sz="1100" dirty="0" smtClean="0"/>
              <a:t>654119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8867"/>
            <a:ext cx="405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08.06.2018 </a:t>
            </a:r>
            <a:r>
              <a:rPr lang="en-GB" dirty="0" smtClean="0"/>
              <a:t>| Amsterdam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DH Benelux 2018, 06.-08.06.2018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b="1" dirty="0" smtClean="0"/>
          </a:p>
          <a:p>
            <a:pPr algn="ctr"/>
            <a:r>
              <a:rPr lang="en-GB" b="1" dirty="0" smtClean="0"/>
              <a:t> </a:t>
            </a:r>
            <a:endParaRPr lang="en-US" b="1" dirty="0"/>
          </a:p>
        </p:txBody>
      </p:sp>
      <p:pic>
        <p:nvPicPr>
          <p:cNvPr id="6" name="Picture 5" descr="Screen Shot 2018-05-27 at 19.00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15" y="0"/>
            <a:ext cx="3489940" cy="1013580"/>
          </a:xfrm>
          <a:prstGeom prst="rect">
            <a:avLst/>
          </a:prstGeom>
        </p:spPr>
      </p:pic>
      <p:pic>
        <p:nvPicPr>
          <p:cNvPr id="8" name="Picture 7" descr="PARTHENOS_logo_w_descrip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07" y="1158535"/>
            <a:ext cx="2086973" cy="6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682"/>
            <a:ext cx="8229600" cy="57301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rgbClr val="558ED5"/>
                </a:solidFill>
              </a:rPr>
              <a:t>Create Impact with your </a:t>
            </a:r>
            <a:r>
              <a:rPr lang="en-US" sz="2000" b="1" dirty="0" err="1" smtClean="0">
                <a:solidFill>
                  <a:srgbClr val="558ED5"/>
                </a:solidFill>
              </a:rPr>
              <a:t>eHumanities</a:t>
            </a:r>
            <a:r>
              <a:rPr lang="en-US" sz="2000" b="1" dirty="0" smtClean="0">
                <a:solidFill>
                  <a:srgbClr val="558ED5"/>
                </a:solidFill>
              </a:rPr>
              <a:t> and </a:t>
            </a:r>
            <a:r>
              <a:rPr lang="en-US" sz="2000" b="1" dirty="0" err="1" smtClean="0">
                <a:solidFill>
                  <a:srgbClr val="558ED5"/>
                </a:solidFill>
              </a:rPr>
              <a:t>eHeritage</a:t>
            </a:r>
            <a:r>
              <a:rPr lang="en-US" sz="2000" b="1" dirty="0" smtClean="0">
                <a:solidFill>
                  <a:srgbClr val="558ED5"/>
                </a:solidFill>
              </a:rPr>
              <a:t> Research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Juliane</a:t>
            </a:r>
            <a:r>
              <a:rPr lang="en-US" sz="1800" b="1" dirty="0" smtClean="0">
                <a:solidFill>
                  <a:schemeClr val="tx1"/>
                </a:solidFill>
              </a:rPr>
              <a:t> Stiller</a:t>
            </a:r>
            <a:r>
              <a:rPr lang="en-US" sz="1800" dirty="0" smtClean="0">
                <a:solidFill>
                  <a:schemeClr val="tx1"/>
                </a:solidFill>
              </a:rPr>
              <a:t> (Humboldt-University Berlin) and </a:t>
            </a:r>
            <a:r>
              <a:rPr lang="en-US" sz="1800" b="1" dirty="0" smtClean="0">
                <a:solidFill>
                  <a:schemeClr val="tx1"/>
                </a:solidFill>
              </a:rPr>
              <a:t>Klaus </a:t>
            </a:r>
            <a:r>
              <a:rPr lang="en-US" sz="1800" b="1" dirty="0" err="1" smtClean="0">
                <a:solidFill>
                  <a:schemeClr val="tx1"/>
                </a:solidFill>
              </a:rPr>
              <a:t>Thoden</a:t>
            </a:r>
            <a:r>
              <a:rPr lang="en-US" sz="1800" dirty="0" smtClean="0">
                <a:solidFill>
                  <a:schemeClr val="tx1"/>
                </a:solidFill>
              </a:rPr>
              <a:t> (Max Planck Institute for the History of Science, Berlin)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rgbClr val="558ED5"/>
                </a:solidFill>
              </a:rPr>
              <a:t>How to work together successfully with </a:t>
            </a:r>
            <a:r>
              <a:rPr lang="en-US" sz="2000" b="1" dirty="0" err="1" smtClean="0">
                <a:solidFill>
                  <a:srgbClr val="558ED5"/>
                </a:solidFill>
              </a:rPr>
              <a:t>eHumanities</a:t>
            </a:r>
            <a:r>
              <a:rPr lang="en-US" sz="2000" b="1" dirty="0" smtClean="0">
                <a:solidFill>
                  <a:srgbClr val="558ED5"/>
                </a:solidFill>
              </a:rPr>
              <a:t> and </a:t>
            </a:r>
            <a:r>
              <a:rPr lang="en-US" sz="2000" b="1" dirty="0" err="1" smtClean="0">
                <a:solidFill>
                  <a:srgbClr val="558ED5"/>
                </a:solidFill>
              </a:rPr>
              <a:t>eHeritage</a:t>
            </a:r>
            <a:r>
              <a:rPr lang="en-US" sz="2000" b="1" dirty="0" smtClean="0">
                <a:solidFill>
                  <a:srgbClr val="558ED5"/>
                </a:solidFill>
              </a:rPr>
              <a:t> research infrastructures: The Devil is in the Details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Marie </a:t>
            </a:r>
            <a:r>
              <a:rPr lang="en-US" sz="1800" b="1" dirty="0" err="1" smtClean="0">
                <a:solidFill>
                  <a:schemeClr val="tx1"/>
                </a:solidFill>
              </a:rPr>
              <a:t>Puren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Inria</a:t>
            </a:r>
            <a:r>
              <a:rPr lang="en-US" sz="1800" dirty="0" smtClean="0">
                <a:solidFill>
                  <a:schemeClr val="tx1"/>
                </a:solidFill>
              </a:rPr>
              <a:t>) and </a:t>
            </a:r>
            <a:r>
              <a:rPr lang="en-US" sz="1800" b="1" dirty="0" smtClean="0">
                <a:solidFill>
                  <a:schemeClr val="tx1"/>
                </a:solidFill>
              </a:rPr>
              <a:t>Klaus </a:t>
            </a:r>
            <a:r>
              <a:rPr lang="en-US" sz="1800" b="1" dirty="0" err="1" smtClean="0">
                <a:solidFill>
                  <a:schemeClr val="tx1"/>
                </a:solidFill>
              </a:rPr>
              <a:t>Illmayer</a:t>
            </a:r>
            <a:r>
              <a:rPr lang="en-US" sz="1800" dirty="0" smtClean="0">
                <a:solidFill>
                  <a:schemeClr val="tx1"/>
                </a:solidFill>
              </a:rPr>
              <a:t> (OEAW)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000" b="1" dirty="0" err="1" smtClean="0">
                <a:solidFill>
                  <a:srgbClr val="558ED5"/>
                </a:solidFill>
              </a:rPr>
              <a:t>eHumanities</a:t>
            </a:r>
            <a:r>
              <a:rPr lang="en-US" sz="2000" b="1" dirty="0" smtClean="0">
                <a:solidFill>
                  <a:srgbClr val="558ED5"/>
                </a:solidFill>
              </a:rPr>
              <a:t> and </a:t>
            </a:r>
            <a:r>
              <a:rPr lang="en-US" sz="2000" b="1" dirty="0" err="1" smtClean="0">
                <a:solidFill>
                  <a:srgbClr val="558ED5"/>
                </a:solidFill>
              </a:rPr>
              <a:t>eHeritage</a:t>
            </a:r>
            <a:r>
              <a:rPr lang="en-US" sz="2000" b="1" dirty="0" smtClean="0">
                <a:solidFill>
                  <a:srgbClr val="558ED5"/>
                </a:solidFill>
              </a:rPr>
              <a:t> Research Infrastructures: Beyond Tools</a:t>
            </a:r>
            <a:br>
              <a:rPr lang="en-US" sz="2000" b="1" dirty="0" smtClean="0">
                <a:solidFill>
                  <a:srgbClr val="558ED5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Steven </a:t>
            </a:r>
            <a:r>
              <a:rPr lang="en-US" sz="1800" b="1" dirty="0" err="1" smtClean="0">
                <a:solidFill>
                  <a:schemeClr val="tx1"/>
                </a:solidFill>
              </a:rPr>
              <a:t>Krauwer</a:t>
            </a:r>
            <a:r>
              <a:rPr lang="en-US" sz="1800" dirty="0" smtClean="0">
                <a:solidFill>
                  <a:schemeClr val="tx1"/>
                </a:solidFill>
              </a:rPr>
              <a:t> (CLARIN) and </a:t>
            </a:r>
            <a:r>
              <a:rPr lang="en-US" sz="1800" b="1" dirty="0" smtClean="0">
                <a:solidFill>
                  <a:schemeClr val="tx1"/>
                </a:solidFill>
              </a:rPr>
              <a:t>Stefan </a:t>
            </a:r>
            <a:r>
              <a:rPr lang="en-US" sz="1800" b="1" dirty="0" err="1" smtClean="0">
                <a:solidFill>
                  <a:schemeClr val="tx1"/>
                </a:solidFill>
              </a:rPr>
              <a:t>Schmunk</a:t>
            </a:r>
            <a:r>
              <a:rPr lang="en-US" sz="1800" dirty="0" smtClean="0">
                <a:solidFill>
                  <a:schemeClr val="tx1"/>
                </a:solidFill>
              </a:rPr>
              <a:t> (State and University Library </a:t>
            </a:r>
            <a:r>
              <a:rPr lang="en-US" sz="1800" dirty="0" err="1" smtClean="0">
                <a:solidFill>
                  <a:schemeClr val="tx1"/>
                </a:solidFill>
              </a:rPr>
              <a:t>Göttingen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rgbClr val="558ED5"/>
                </a:solidFill>
              </a:rPr>
              <a:t>Make it Happen – Carrying out Research and </a:t>
            </a:r>
            <a:r>
              <a:rPr lang="en-US" sz="2000" b="1" dirty="0" err="1" smtClean="0">
                <a:solidFill>
                  <a:srgbClr val="558ED5"/>
                </a:solidFill>
              </a:rPr>
              <a:t>Analysing</a:t>
            </a:r>
            <a:r>
              <a:rPr lang="en-US" sz="2000" b="1" dirty="0" smtClean="0">
                <a:solidFill>
                  <a:srgbClr val="558ED5"/>
                </a:solidFill>
              </a:rPr>
              <a:t> Data</a:t>
            </a:r>
            <a:r>
              <a:rPr lang="en-US" sz="2000" dirty="0" smtClean="0">
                <a:solidFill>
                  <a:srgbClr val="558ED5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George </a:t>
            </a:r>
            <a:r>
              <a:rPr lang="en-US" sz="1800" b="1" dirty="0" err="1" smtClean="0">
                <a:solidFill>
                  <a:schemeClr val="tx1"/>
                </a:solidFill>
              </a:rPr>
              <a:t>Bruseker</a:t>
            </a:r>
            <a:r>
              <a:rPr lang="en-US" sz="1800" dirty="0" smtClean="0">
                <a:solidFill>
                  <a:schemeClr val="tx1"/>
                </a:solidFill>
              </a:rPr>
              <a:t> (FORTH) and </a:t>
            </a:r>
            <a:r>
              <a:rPr lang="en-US" sz="1800" b="1" dirty="0" smtClean="0">
                <a:solidFill>
                  <a:schemeClr val="tx1"/>
                </a:solidFill>
              </a:rPr>
              <a:t>Carlo </a:t>
            </a:r>
            <a:r>
              <a:rPr lang="en-US" sz="1800" b="1" dirty="0" err="1" smtClean="0">
                <a:solidFill>
                  <a:schemeClr val="tx1"/>
                </a:solidFill>
              </a:rPr>
              <a:t>Meghini</a:t>
            </a:r>
            <a:r>
              <a:rPr lang="en-US" sz="1800" dirty="0" smtClean="0">
                <a:solidFill>
                  <a:schemeClr val="tx1"/>
                </a:solidFill>
              </a:rPr>
              <a:t> (CNR)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rgbClr val="558ED5"/>
                </a:solidFill>
              </a:rPr>
              <a:t>Boost your </a:t>
            </a:r>
            <a:r>
              <a:rPr lang="en-US" sz="2000" b="1" dirty="0" err="1" smtClean="0">
                <a:solidFill>
                  <a:srgbClr val="558ED5"/>
                </a:solidFill>
              </a:rPr>
              <a:t>eHumanities</a:t>
            </a:r>
            <a:r>
              <a:rPr lang="en-US" sz="2000" b="1" dirty="0" smtClean="0">
                <a:solidFill>
                  <a:srgbClr val="558ED5"/>
                </a:solidFill>
              </a:rPr>
              <a:t> and </a:t>
            </a:r>
            <a:r>
              <a:rPr lang="en-US" sz="2000" b="1" dirty="0" err="1" smtClean="0">
                <a:solidFill>
                  <a:srgbClr val="558ED5"/>
                </a:solidFill>
              </a:rPr>
              <a:t>eHeritage</a:t>
            </a:r>
            <a:r>
              <a:rPr lang="en-US" sz="2000" b="1" dirty="0" smtClean="0">
                <a:solidFill>
                  <a:srgbClr val="558ED5"/>
                </a:solidFill>
              </a:rPr>
              <a:t> research with Research Infrastructures</a:t>
            </a:r>
            <a:r>
              <a:rPr lang="en-US" sz="2000" dirty="0" smtClean="0">
                <a:solidFill>
                  <a:srgbClr val="558ED5"/>
                </a:solidFill>
              </a:rPr>
              <a:t> </a:t>
            </a:r>
            <a:br>
              <a:rPr lang="en-US" sz="2000" dirty="0" smtClean="0">
                <a:solidFill>
                  <a:srgbClr val="558ED5"/>
                </a:solidFill>
              </a:rPr>
            </a:br>
            <a:r>
              <a:rPr lang="en-US" sz="1800" b="1" dirty="0" err="1" smtClean="0">
                <a:solidFill>
                  <a:schemeClr val="tx1"/>
                </a:solidFill>
              </a:rPr>
              <a:t>Darja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Fiser</a:t>
            </a:r>
            <a:r>
              <a:rPr lang="en-US" sz="1800" dirty="0" smtClean="0">
                <a:solidFill>
                  <a:schemeClr val="tx1"/>
                </a:solidFill>
              </a:rPr>
              <a:t> (University of Ljubljana) and </a:t>
            </a:r>
            <a:r>
              <a:rPr lang="en-US" sz="1800" b="1" dirty="0" smtClean="0">
                <a:solidFill>
                  <a:schemeClr val="tx1"/>
                </a:solidFill>
              </a:rPr>
              <a:t>Ulrike Wuttke</a:t>
            </a:r>
            <a:r>
              <a:rPr lang="en-US" sz="1800" dirty="0" smtClean="0">
                <a:solidFill>
                  <a:schemeClr val="tx1"/>
                </a:solidFill>
              </a:rPr>
              <a:t> (University of Applied Sciences Potsdam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More information: eHumanities and eHeritage Webinar Series on PARTHENOS Training Suite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rgbClr val="000000"/>
                </a:solidFill>
                <a:ea typeface="Lucida Grande"/>
                <a:cs typeface="Lucida Grande"/>
                <a:hlinkClick r:id="rId2"/>
              </a:rPr>
              <a:t>http://training.parthenos-project.eu/sample-page/ehumanities-eheritage-webinar-series</a:t>
            </a:r>
            <a:r>
              <a:rPr lang="en-US" sz="1200" dirty="0" smtClean="0">
                <a:solidFill>
                  <a:srgbClr val="000000"/>
                </a:solidFill>
                <a:ea typeface="Lucida Grande"/>
                <a:cs typeface="Lucida Grande"/>
                <a:hlinkClick r:id="rId2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ea typeface="Lucida Grande"/>
                <a:cs typeface="Lucida Grande"/>
              </a:rPr>
              <a:t>)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The PARTHENOS </a:t>
            </a:r>
            <a:r>
              <a:rPr lang="nl-NL" dirty="0" err="1" smtClean="0"/>
              <a:t>Webinars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dirty="0" smtClean="0"/>
              <a:t> far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Total: Registered vs. Participated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11</a:t>
            </a:fld>
            <a:endParaRPr lang="en-US"/>
          </a:p>
        </p:txBody>
      </p:sp>
      <p:pic>
        <p:nvPicPr>
          <p:cNvPr id="6" name="Tijdelijke aanduiding voor inhoud 5" descr="Screen Shot 2018-06-01 at 13.44.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17" r="-12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604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12</a:t>
            </a:fld>
            <a:endParaRPr lang="en-US"/>
          </a:p>
        </p:txBody>
      </p:sp>
      <p:pic>
        <p:nvPicPr>
          <p:cNvPr id="7" name="Tijdelijke aanduiding voor inhoud 4" descr="Screen Shot 2018-06-01 at 13.2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95" r="-16395"/>
          <a:stretch>
            <a:fillRect/>
          </a:stretch>
        </p:blipFill>
        <p:spPr>
          <a:xfrm>
            <a:off x="4153748" y="835260"/>
            <a:ext cx="5542608" cy="5357498"/>
          </a:xfrm>
          <a:prstGeom prst="rect">
            <a:avLst/>
          </a:prstGeom>
        </p:spPr>
      </p:pic>
      <p:sp>
        <p:nvSpPr>
          <p:cNvPr id="8" name="Rechthoek 6"/>
          <p:cNvSpPr/>
          <p:nvPr/>
        </p:nvSpPr>
        <p:spPr>
          <a:xfrm>
            <a:off x="5457223" y="1875758"/>
            <a:ext cx="961024" cy="4451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6"/>
          <p:cNvSpPr/>
          <p:nvPr/>
        </p:nvSpPr>
        <p:spPr>
          <a:xfrm>
            <a:off x="6570647" y="1875758"/>
            <a:ext cx="961024" cy="4451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Content Placeholder 3" descr="Screen Shot 2018-05-28 at 21.31.2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6" r="-6576"/>
          <a:stretch>
            <a:fillRect/>
          </a:stretch>
        </p:blipFill>
        <p:spPr>
          <a:xfrm>
            <a:off x="-2463" y="1353552"/>
            <a:ext cx="5459685" cy="515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Participants’ Background and Familiarity with RIs</a:t>
            </a:r>
            <a:endParaRPr lang="en-US" sz="3600" dirty="0"/>
          </a:p>
        </p:txBody>
      </p:sp>
      <p:sp>
        <p:nvSpPr>
          <p:cNvPr id="3" name="Rechthoek 2"/>
          <p:cNvSpPr/>
          <p:nvPr/>
        </p:nvSpPr>
        <p:spPr>
          <a:xfrm>
            <a:off x="705818" y="2270833"/>
            <a:ext cx="788125" cy="39329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410604" y="2259758"/>
            <a:ext cx="788125" cy="39329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02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The devil is in the details: Lessons Learned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03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5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err="1" smtClean="0"/>
              <a:t>Challenges</a:t>
            </a:r>
            <a:r>
              <a:rPr lang="nl-NL" dirty="0" smtClean="0"/>
              <a:t> of </a:t>
            </a:r>
            <a:r>
              <a:rPr lang="nl-NL" dirty="0" err="1" smtClean="0"/>
              <a:t>Webinars</a:t>
            </a:r>
            <a:r>
              <a:rPr lang="nl-NL" dirty="0" smtClean="0"/>
              <a:t> as </a:t>
            </a:r>
            <a:r>
              <a:rPr lang="nl-NL" dirty="0"/>
              <a:t>O</a:t>
            </a:r>
            <a:r>
              <a:rPr lang="nl-NL" dirty="0" smtClean="0"/>
              <a:t>nline Format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participants’ </a:t>
            </a:r>
            <a:r>
              <a:rPr lang="en-GB" dirty="0" smtClean="0"/>
              <a:t>perspective: trainers need to adapt their teaching style in order to make the webinar more </a:t>
            </a:r>
            <a:r>
              <a:rPr lang="en-GB" b="1" dirty="0" smtClean="0"/>
              <a:t>interactive</a:t>
            </a:r>
            <a:r>
              <a:rPr lang="en-GB" dirty="0" smtClean="0"/>
              <a:t> and more </a:t>
            </a:r>
            <a:r>
              <a:rPr lang="en-GB" b="1" dirty="0" smtClean="0"/>
              <a:t>lively</a:t>
            </a:r>
            <a:r>
              <a:rPr lang="en-GB" dirty="0" smtClean="0"/>
              <a:t> &gt; </a:t>
            </a:r>
            <a:r>
              <a:rPr lang="en-GB" b="1" dirty="0" smtClean="0"/>
              <a:t>online </a:t>
            </a:r>
            <a:r>
              <a:rPr lang="en-GB" b="1" dirty="0"/>
              <a:t>didactics</a:t>
            </a:r>
            <a:r>
              <a:rPr lang="en-GB" dirty="0" smtClean="0"/>
              <a:t>  </a:t>
            </a:r>
          </a:p>
          <a:p>
            <a:r>
              <a:rPr lang="en-GB" dirty="0" smtClean="0"/>
              <a:t>support </a:t>
            </a:r>
            <a:r>
              <a:rPr lang="en-GB" dirty="0"/>
              <a:t>for the </a:t>
            </a:r>
            <a:r>
              <a:rPr lang="en-GB" b="1" dirty="0" smtClean="0"/>
              <a:t>trainers</a:t>
            </a:r>
            <a:r>
              <a:rPr lang="en-GB" dirty="0" smtClean="0"/>
              <a:t>: foresee a </a:t>
            </a:r>
            <a:r>
              <a:rPr lang="en-GB" b="1" dirty="0" smtClean="0"/>
              <a:t>moderator</a:t>
            </a:r>
            <a:r>
              <a:rPr lang="en-GB" dirty="0" smtClean="0"/>
              <a:t> who is responsible for briefing the trainers about online didactics, for the execution of the webinar, outreach and </a:t>
            </a:r>
            <a:r>
              <a:rPr lang="en-GB" dirty="0" err="1" smtClean="0"/>
              <a:t>postprocessing</a:t>
            </a: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Webinar Life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Each webinar has three phases: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preparation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execution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post-processing</a:t>
            </a:r>
            <a:endParaRPr lang="en-US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Preparation 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 for methods of </a:t>
            </a:r>
            <a:r>
              <a:rPr lang="en-US" b="1" dirty="0" smtClean="0"/>
              <a:t>evaluation</a:t>
            </a:r>
          </a:p>
          <a:p>
            <a:pPr lvl="1"/>
            <a:r>
              <a:rPr lang="en-US" dirty="0" smtClean="0"/>
              <a:t>outreach, target group: registration (registration tool with custom questions)</a:t>
            </a:r>
          </a:p>
          <a:p>
            <a:pPr lvl="1"/>
            <a:r>
              <a:rPr lang="en-US" dirty="0" smtClean="0"/>
              <a:t>participants: feedback (feedback survey) </a:t>
            </a:r>
          </a:p>
          <a:p>
            <a:pPr lvl="1"/>
            <a:r>
              <a:rPr lang="en-US" dirty="0" smtClean="0"/>
              <a:t>trainers: feedback (informal interview) </a:t>
            </a:r>
          </a:p>
          <a:p>
            <a:r>
              <a:rPr lang="en-US" dirty="0" smtClean="0"/>
              <a:t>attract </a:t>
            </a:r>
            <a:r>
              <a:rPr lang="en-US" b="1" dirty="0" smtClean="0"/>
              <a:t>participants</a:t>
            </a:r>
            <a:r>
              <a:rPr lang="en-US" dirty="0" smtClean="0"/>
              <a:t>: outreach needs to be planned strategically, takes a lot of time </a:t>
            </a:r>
          </a:p>
          <a:p>
            <a:r>
              <a:rPr lang="en-US" b="1" dirty="0" smtClean="0"/>
              <a:t>beginners are a very “difficult target group”</a:t>
            </a:r>
            <a:r>
              <a:rPr lang="en-US" dirty="0" smtClean="0"/>
              <a:t> (not in our usual networks, don’t know that they need it)</a:t>
            </a:r>
          </a:p>
          <a:p>
            <a:pPr lvl="1"/>
            <a:endParaRPr lang="en-US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Execution 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 smtClean="0"/>
              <a:t>practice in advance with trainers</a:t>
            </a:r>
          </a:p>
          <a:p>
            <a:pPr marL="514350" indent="-457200"/>
            <a:r>
              <a:rPr lang="en-US" dirty="0" smtClean="0"/>
              <a:t>less is more (shorter webinars, more focused content) </a:t>
            </a:r>
          </a:p>
          <a:p>
            <a:pPr marL="514350" indent="-457200"/>
            <a:r>
              <a:rPr lang="en-US" dirty="0" smtClean="0"/>
              <a:t>webinars most suitable for theoretical considerations, less for practical aspects </a:t>
            </a:r>
          </a:p>
          <a:p>
            <a:pPr marL="514350" indent="-457200"/>
            <a:r>
              <a:rPr lang="en-US" dirty="0" smtClean="0"/>
              <a:t>leave enough room for discussion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28 at 21.45.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4" r="-14114"/>
          <a:stretch>
            <a:fillRect/>
          </a:stretch>
        </p:blipFill>
        <p:spPr>
          <a:xfrm>
            <a:off x="-824724" y="684869"/>
            <a:ext cx="10007670" cy="5503833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6950510" y="5126052"/>
            <a:ext cx="208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(</a:t>
            </a:r>
            <a:r>
              <a:rPr lang="nl-NL" sz="1400" dirty="0" err="1" smtClean="0"/>
              <a:t>familiarity</a:t>
            </a:r>
            <a:r>
              <a:rPr lang="nl-NL" sz="1400" dirty="0" smtClean="0"/>
              <a:t> </a:t>
            </a:r>
            <a:r>
              <a:rPr lang="nl-NL" sz="1400" dirty="0" err="1" smtClean="0"/>
              <a:t>with</a:t>
            </a:r>
            <a:r>
              <a:rPr lang="nl-NL" sz="1400" dirty="0" smtClean="0"/>
              <a:t> the topic)</a:t>
            </a:r>
            <a:endParaRPr lang="nl-NL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6965949" y="5531956"/>
            <a:ext cx="1481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(</a:t>
            </a:r>
            <a:r>
              <a:rPr lang="nl-NL" sz="1400" dirty="0" err="1" smtClean="0"/>
              <a:t>amount</a:t>
            </a:r>
            <a:r>
              <a:rPr lang="nl-NL" sz="1400" dirty="0" smtClean="0"/>
              <a:t> of input)</a:t>
            </a:r>
            <a:endParaRPr lang="nl-NL" sz="1400" dirty="0"/>
          </a:p>
        </p:txBody>
      </p:sp>
      <p:sp>
        <p:nvSpPr>
          <p:cNvPr id="7" name="Rechthoek 6"/>
          <p:cNvSpPr/>
          <p:nvPr/>
        </p:nvSpPr>
        <p:spPr>
          <a:xfrm>
            <a:off x="5479243" y="2162872"/>
            <a:ext cx="1529424" cy="33690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021015" y="6119219"/>
            <a:ext cx="715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Lesson learned: Make your </a:t>
            </a:r>
            <a:r>
              <a:rPr lang="en-GB" b="1" dirty="0" smtClean="0"/>
              <a:t>target group</a:t>
            </a:r>
            <a:r>
              <a:rPr lang="en-GB" dirty="0" smtClean="0"/>
              <a:t> as </a:t>
            </a:r>
            <a:r>
              <a:rPr lang="en-GB" b="1" dirty="0" smtClean="0"/>
              <a:t>clear as possible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“</a:t>
            </a:r>
            <a:r>
              <a:rPr lang="en-GB" dirty="0"/>
              <a:t>wrong” audience &gt; “wrong” expectations &gt; negative </a:t>
            </a:r>
            <a:r>
              <a:rPr lang="en-GB" dirty="0" smtClean="0"/>
              <a:t>feedback!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Post-processing Phase: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“Open </a:t>
            </a:r>
            <a:r>
              <a:rPr lang="en-US" dirty="0"/>
              <a:t>Educational Resources (OERs) are any type of educational materials that are in the public domain or introduced with an </a:t>
            </a:r>
            <a:r>
              <a:rPr lang="en-US" b="1" dirty="0"/>
              <a:t>open license</a:t>
            </a:r>
            <a:r>
              <a:rPr lang="en-US" dirty="0"/>
              <a:t>. The nature of these open materials means that anyone can legally and freely copy, use, adapt and re-share them. OERs range from textbooks to curricula, syllabi, lecture notes, assignments, tests, projects, audio, video and animation</a:t>
            </a:r>
            <a:r>
              <a:rPr lang="en-US" dirty="0" smtClean="0"/>
              <a:t>.”</a:t>
            </a:r>
            <a:r>
              <a:rPr lang="en-US" sz="1200" dirty="0" smtClean="0"/>
              <a:t>[1]</a:t>
            </a:r>
          </a:p>
          <a:p>
            <a:pPr marL="0" indent="0">
              <a:buNone/>
            </a:pPr>
            <a:r>
              <a:rPr lang="en-US" sz="2800" dirty="0" smtClean="0"/>
              <a:t>+ </a:t>
            </a:r>
            <a:r>
              <a:rPr lang="en-US" sz="2800" b="1" dirty="0" smtClean="0"/>
              <a:t>technically barrier free</a:t>
            </a:r>
            <a:r>
              <a:rPr lang="en-US" sz="2800" dirty="0" smtClean="0"/>
              <a:t> and </a:t>
            </a:r>
            <a:r>
              <a:rPr lang="en-US" sz="2800" b="1" dirty="0" smtClean="0"/>
              <a:t>findable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625783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Source: </a:t>
            </a:r>
            <a:r>
              <a:rPr lang="en-US" sz="1200" dirty="0">
                <a:hlinkClick r:id="rId3"/>
              </a:rPr>
              <a:t>http://www.unesco.org/new/en/communication-and-information/access-to-knowledge/open-educational-resources/what-are-open-educational-resources-oers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(accessed 01.06.2018)</a:t>
            </a:r>
            <a:endParaRPr lang="en-US" sz="1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Setting </a:t>
            </a:r>
            <a:r>
              <a:rPr lang="en-GB" dirty="0"/>
              <a:t>the Scene: PARTHENOS Training 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Introducing </a:t>
            </a:r>
            <a:r>
              <a:rPr lang="en-GB" dirty="0"/>
              <a:t>the PARTHENOS </a:t>
            </a:r>
            <a:r>
              <a:rPr lang="en-GB" dirty="0" err="1"/>
              <a:t>eHumanities</a:t>
            </a:r>
            <a:r>
              <a:rPr lang="en-GB" dirty="0"/>
              <a:t> and </a:t>
            </a:r>
            <a:r>
              <a:rPr lang="en-GB" dirty="0" err="1"/>
              <a:t>eHeritage</a:t>
            </a:r>
            <a:r>
              <a:rPr lang="en-GB" dirty="0"/>
              <a:t> Webinar Series 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The </a:t>
            </a:r>
            <a:r>
              <a:rPr lang="en-GB" dirty="0"/>
              <a:t>devil is in the details: Lessons Learned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Outlook</a:t>
            </a:r>
            <a:r>
              <a:rPr lang="en-GB" dirty="0"/>
              <a:t>: What’s next?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0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724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 smtClean="0"/>
              <a:t>Facilitate independent uptake and reuse by: </a:t>
            </a:r>
          </a:p>
          <a:p>
            <a:pPr lvl="0"/>
            <a:r>
              <a:rPr lang="en-US" sz="2800" dirty="0" smtClean="0"/>
              <a:t>providing a</a:t>
            </a:r>
            <a:r>
              <a:rPr lang="en-US" sz="2800" b="1" dirty="0" smtClean="0"/>
              <a:t> variety of </a:t>
            </a:r>
            <a:r>
              <a:rPr lang="en-US" sz="2800" b="1" dirty="0"/>
              <a:t>materials</a:t>
            </a:r>
            <a:r>
              <a:rPr lang="en-US" sz="2800" dirty="0"/>
              <a:t> (slides, recordings, optimization via additional materials such as Wrap </a:t>
            </a:r>
            <a:r>
              <a:rPr lang="en-US" sz="2800" dirty="0" smtClean="0"/>
              <a:t>Up, etc.)</a:t>
            </a:r>
            <a:endParaRPr lang="en-US" sz="2800" dirty="0"/>
          </a:p>
          <a:p>
            <a:pPr lvl="0"/>
            <a:r>
              <a:rPr lang="en-US" sz="2800" dirty="0" smtClean="0"/>
              <a:t>publishing the materials in </a:t>
            </a:r>
            <a:r>
              <a:rPr lang="en-US" sz="2800" b="1" dirty="0" smtClean="0"/>
              <a:t>several </a:t>
            </a:r>
            <a:r>
              <a:rPr lang="en-US" sz="2800" b="1" dirty="0"/>
              <a:t>formats</a:t>
            </a:r>
            <a:r>
              <a:rPr lang="en-US" sz="2800" dirty="0"/>
              <a:t> (</a:t>
            </a:r>
            <a:r>
              <a:rPr lang="en-US" sz="2800" dirty="0" err="1"/>
              <a:t>Powerpoint</a:t>
            </a:r>
            <a:r>
              <a:rPr lang="en-US" sz="2800" dirty="0"/>
              <a:t>, </a:t>
            </a:r>
            <a:r>
              <a:rPr lang="en-US" sz="2800" dirty="0" smtClean="0"/>
              <a:t>PDF, etc.)</a:t>
            </a:r>
            <a:endParaRPr lang="en-US" sz="2800" dirty="0"/>
          </a:p>
          <a:p>
            <a:pPr lvl="0"/>
            <a:r>
              <a:rPr lang="en-US" sz="2800" dirty="0" smtClean="0"/>
              <a:t>using </a:t>
            </a:r>
            <a:r>
              <a:rPr lang="en-US" sz="2800" b="1" dirty="0" smtClean="0"/>
              <a:t>several </a:t>
            </a:r>
            <a:r>
              <a:rPr lang="en-US" sz="2800" b="1" dirty="0"/>
              <a:t>publication channels</a:t>
            </a:r>
            <a:r>
              <a:rPr lang="en-US" sz="2800" dirty="0"/>
              <a:t> </a:t>
            </a:r>
            <a:r>
              <a:rPr lang="en-US" sz="2800" dirty="0" smtClean="0"/>
              <a:t>to improve </a:t>
            </a:r>
            <a:r>
              <a:rPr lang="en-US" sz="2800" dirty="0" err="1" smtClean="0"/>
              <a:t>findability</a:t>
            </a:r>
            <a:r>
              <a:rPr lang="en-US" sz="2800" dirty="0" smtClean="0"/>
              <a:t> (e.g. PARTHENOS Training Suite, </a:t>
            </a:r>
            <a:r>
              <a:rPr lang="en-US" sz="2800" dirty="0" err="1" smtClean="0"/>
              <a:t>Youtube</a:t>
            </a:r>
            <a:r>
              <a:rPr lang="en-US" sz="2800" dirty="0" smtClean="0"/>
              <a:t>, </a:t>
            </a:r>
            <a:r>
              <a:rPr lang="en-US" sz="2800" dirty="0" err="1" smtClean="0"/>
              <a:t>Slideshare</a:t>
            </a:r>
            <a:r>
              <a:rPr lang="en-US" sz="2800" dirty="0" smtClean="0"/>
              <a:t>, HAL, </a:t>
            </a:r>
            <a:r>
              <a:rPr lang="en-US" sz="2800" dirty="0" err="1" smtClean="0"/>
              <a:t>Zenodo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b="1" dirty="0" smtClean="0"/>
              <a:t>promoting</a:t>
            </a:r>
            <a:r>
              <a:rPr lang="en-US" sz="2800" dirty="0" smtClean="0"/>
              <a:t> the available materials (via social </a:t>
            </a:r>
            <a:r>
              <a:rPr lang="en-US" sz="2800" dirty="0"/>
              <a:t>media, PARTHENOS </a:t>
            </a:r>
            <a:r>
              <a:rPr lang="en-US" sz="2800" dirty="0" smtClean="0"/>
              <a:t>website, etc.) </a:t>
            </a:r>
            <a:endParaRPr lang="en-US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28 at 22.31.1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89" r="-47689"/>
          <a:stretch>
            <a:fillRect/>
          </a:stretch>
        </p:blipFill>
        <p:spPr>
          <a:xfrm>
            <a:off x="457199" y="224142"/>
            <a:ext cx="9826035" cy="5403941"/>
          </a:xfrm>
        </p:spPr>
      </p:pic>
      <p:pic>
        <p:nvPicPr>
          <p:cNvPr id="5" name="Picture 4" descr="Screen Shot 2018-05-28 at 22.31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5" y="4424363"/>
            <a:ext cx="7518177" cy="2107606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Outlook: What’s next?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04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Fanbase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 descr="Screen Shot 2018-05-28 at 21.22.4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3" r="-18003"/>
          <a:stretch>
            <a:fillRect/>
          </a:stretch>
        </p:blipFill>
        <p:spPr/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8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Do it!</a:t>
            </a:r>
          </a:p>
          <a:p>
            <a:r>
              <a:rPr lang="en-US" sz="2400" dirty="0" smtClean="0"/>
              <a:t>Plan the process!</a:t>
            </a:r>
          </a:p>
          <a:p>
            <a:r>
              <a:rPr lang="en-US" sz="2400" dirty="0"/>
              <a:t>Be creative!</a:t>
            </a:r>
          </a:p>
          <a:p>
            <a:r>
              <a:rPr lang="en-US" sz="2400" dirty="0" smtClean="0"/>
              <a:t>Less is more!</a:t>
            </a:r>
          </a:p>
          <a:p>
            <a:r>
              <a:rPr lang="en-US" sz="2400" dirty="0" smtClean="0"/>
              <a:t>Have fun!</a:t>
            </a:r>
            <a:endParaRPr lang="en-US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9339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Are you thinking of conducting a webinar yourself?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0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59383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506144"/>
            <a:ext cx="8229600" cy="2620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CONTACT: </a:t>
            </a:r>
          </a:p>
          <a:p>
            <a:pPr marL="0" indent="0" algn="ctr">
              <a:buNone/>
            </a:pPr>
            <a:r>
              <a:rPr lang="en-US" sz="1900" dirty="0" smtClean="0"/>
              <a:t>Dr. Ulrike Wuttke </a:t>
            </a:r>
            <a:br>
              <a:rPr lang="en-US" sz="1900" dirty="0" smtClean="0"/>
            </a:br>
            <a:r>
              <a:rPr lang="en-US" sz="1900" b="0" dirty="0" smtClean="0"/>
              <a:t>University of Applied Sciences Potsdam (FHP)</a:t>
            </a:r>
          </a:p>
          <a:p>
            <a:pPr marL="0" indent="0" algn="ctr">
              <a:buNone/>
            </a:pPr>
            <a:r>
              <a:rPr lang="en-US" sz="1900" dirty="0" smtClean="0">
                <a:hlinkClick r:id="rId2"/>
              </a:rPr>
              <a:t>wuttke@fh-potsdam.de</a:t>
            </a:r>
            <a:endParaRPr lang="en-US" sz="1900" dirty="0" smtClean="0"/>
          </a:p>
          <a:p>
            <a:pPr marL="0" indent="0" algn="ctr">
              <a:buNone/>
            </a:pPr>
            <a:r>
              <a:rPr lang="en-US" sz="1900" dirty="0" smtClean="0"/>
              <a:t>@</a:t>
            </a:r>
            <a:r>
              <a:rPr lang="en-US" sz="1900" dirty="0" err="1" smtClean="0"/>
              <a:t>UWuttke</a:t>
            </a:r>
            <a:r>
              <a:rPr lang="en-US" sz="1900" dirty="0" smtClean="0"/>
              <a:t> 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rgbClr val="0000FF"/>
                </a:solidFill>
                <a:hlinkClick r:id="rId3"/>
              </a:rPr>
              <a:t>www.parthenos-project.eu</a:t>
            </a:r>
            <a:endParaRPr lang="en-US" sz="19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PARTHENOS_logo_w_descrip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07" y="68040"/>
            <a:ext cx="2086973" cy="67935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Definition of WEBINAR </a:t>
            </a:r>
            <a:r>
              <a:rPr lang="en-US" sz="1200" dirty="0" smtClean="0"/>
              <a:t>[1]</a:t>
            </a:r>
          </a:p>
          <a:p>
            <a:r>
              <a:rPr lang="en-US" dirty="0" smtClean="0"/>
              <a:t>“a live online educational presentation during which participating viewers can submit questions and comments” </a:t>
            </a:r>
          </a:p>
          <a:p>
            <a:r>
              <a:rPr lang="en-GB" dirty="0"/>
              <a:t>“</a:t>
            </a:r>
            <a:r>
              <a:rPr lang="en-GB" i="1" dirty="0"/>
              <a:t>web</a:t>
            </a:r>
            <a:r>
              <a:rPr lang="en-GB" dirty="0"/>
              <a:t> + sem</a:t>
            </a:r>
            <a:r>
              <a:rPr lang="en-GB" i="1" dirty="0"/>
              <a:t>inar</a:t>
            </a:r>
            <a:r>
              <a:rPr lang="en-GB" dirty="0"/>
              <a:t>”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90332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smtClean="0">
                <a:hlinkClick r:id="rId2"/>
              </a:rPr>
              <a:t>https://www.merriam-webster.com/dictionary/webinar</a:t>
            </a:r>
            <a:r>
              <a:rPr lang="en-US" sz="1200" dirty="0" smtClean="0"/>
              <a:t> (accessed 01.06.2018)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the Scene: PARTHENOS Training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PARTHENOS Training rationales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maximize the </a:t>
            </a:r>
            <a:r>
              <a:rPr lang="en-US" sz="2400" b="1" dirty="0" smtClean="0"/>
              <a:t>benefits</a:t>
            </a:r>
            <a:r>
              <a:rPr lang="en-US" sz="2400" dirty="0" smtClean="0"/>
              <a:t> of using and cooperating with Research Infrastructures on the user side by </a:t>
            </a:r>
            <a:r>
              <a:rPr lang="en-US" sz="2400" b="1" dirty="0" smtClean="0"/>
              <a:t>awareness</a:t>
            </a:r>
            <a:r>
              <a:rPr lang="en-US" sz="2400" dirty="0" smtClean="0"/>
              <a:t> raising concerning potentials, building of additional </a:t>
            </a:r>
            <a:r>
              <a:rPr lang="en-US" sz="2400" b="1" dirty="0" smtClean="0"/>
              <a:t>skills</a:t>
            </a:r>
            <a:r>
              <a:rPr lang="en-US" sz="2400" dirty="0" smtClean="0"/>
              <a:t> and transfer of theoretical </a:t>
            </a:r>
            <a:r>
              <a:rPr lang="en-US" sz="2400" b="1" dirty="0" smtClean="0"/>
              <a:t>knowledge</a:t>
            </a:r>
          </a:p>
          <a:p>
            <a:pPr>
              <a:buFont typeface="Wingdings" charset="2"/>
              <a:buChar char="ü"/>
            </a:pPr>
            <a:r>
              <a:rPr lang="en-US" sz="2400" b="1" dirty="0" smtClean="0"/>
              <a:t>infrastructural meta topics</a:t>
            </a:r>
          </a:p>
          <a:p>
            <a:r>
              <a:rPr lang="en-US" sz="2400" b="1" dirty="0" smtClean="0"/>
              <a:t>Work Package 7</a:t>
            </a:r>
            <a:r>
              <a:rPr lang="en-US" sz="2400" dirty="0" smtClean="0"/>
              <a:t> (Trinity College Dublin, WP Lead Jennifer Edmond)</a:t>
            </a:r>
          </a:p>
          <a:p>
            <a:r>
              <a:rPr lang="en-US" sz="2400" b="1" dirty="0" smtClean="0"/>
              <a:t>Task 7.2</a:t>
            </a:r>
            <a:r>
              <a:rPr lang="en-US" sz="2400" dirty="0" smtClean="0"/>
              <a:t> (University of Applied Sciences Potsdam, Task lead Ulrike Wuttke) </a:t>
            </a:r>
          </a:p>
          <a:p>
            <a:pPr>
              <a:buFont typeface="Wingdings" charset="2"/>
              <a:buChar char="Ø"/>
            </a:pPr>
            <a:r>
              <a:rPr lang="en-US" sz="2400" b="1" dirty="0" smtClean="0"/>
              <a:t>PARTHENOS </a:t>
            </a:r>
            <a:r>
              <a:rPr lang="en-US" sz="2400" b="1" dirty="0"/>
              <a:t>Training </a:t>
            </a:r>
            <a:r>
              <a:rPr lang="en-US" sz="2400" b="1" dirty="0" smtClean="0"/>
              <a:t>Suite </a:t>
            </a:r>
            <a:br>
              <a:rPr lang="en-US" sz="2400" b="1" dirty="0" smtClean="0"/>
            </a:br>
            <a:r>
              <a:rPr lang="en-US" sz="2400" dirty="0" smtClean="0"/>
              <a:t>(</a:t>
            </a:r>
            <a:r>
              <a:rPr lang="en-US" sz="2400" dirty="0">
                <a:hlinkClick r:id="rId2"/>
              </a:rPr>
              <a:t>http://training.parthenos-project.eu/training-modules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Introducing the PARTHENOS </a:t>
            </a:r>
            <a:r>
              <a:rPr lang="en-GB" cap="none" dirty="0" err="1" smtClean="0"/>
              <a:t>e</a:t>
            </a:r>
            <a:r>
              <a:rPr lang="en-GB" dirty="0" err="1" smtClean="0"/>
              <a:t>Humanities</a:t>
            </a:r>
            <a:r>
              <a:rPr lang="en-GB" dirty="0" smtClean="0"/>
              <a:t> and </a:t>
            </a:r>
            <a:r>
              <a:rPr lang="en-GB" cap="none" dirty="0" err="1" smtClean="0"/>
              <a:t>e</a:t>
            </a:r>
            <a:r>
              <a:rPr lang="en-GB" dirty="0" err="1" smtClean="0"/>
              <a:t>Heritage</a:t>
            </a:r>
            <a:r>
              <a:rPr lang="en-GB" dirty="0" smtClean="0"/>
              <a:t> Webinar Series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02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reen Shot 2018-05-20 at 11.4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403600"/>
            <a:ext cx="101600" cy="38100"/>
          </a:xfrm>
          <a:prstGeom prst="rect">
            <a:avLst/>
          </a:prstGeom>
        </p:spPr>
      </p:pic>
      <p:pic>
        <p:nvPicPr>
          <p:cNvPr id="3" name="Afbeelding 2" descr="Screen Shot 2018-06-01 at 12.1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216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69608" y="6010795"/>
            <a:ext cx="88209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/>
              <a:t>Picture </a:t>
            </a:r>
            <a:r>
              <a:rPr lang="nl-NL" sz="1000" dirty="0" err="1" smtClean="0"/>
              <a:t>Sceenshot</a:t>
            </a:r>
            <a:r>
              <a:rPr lang="nl-NL" sz="1000" dirty="0" smtClean="0"/>
              <a:t> </a:t>
            </a:r>
            <a:r>
              <a:rPr lang="nl-NL" sz="1000" dirty="0" err="1" smtClean="0"/>
              <a:t>Webinar</a:t>
            </a:r>
            <a:r>
              <a:rPr lang="nl-NL" sz="1000" dirty="0" smtClean="0"/>
              <a:t> </a:t>
            </a:r>
            <a:r>
              <a:rPr lang="nl-NL" sz="1000" dirty="0" err="1" smtClean="0"/>
              <a:t>recording</a:t>
            </a:r>
            <a:r>
              <a:rPr lang="nl-NL" sz="1000" dirty="0" smtClean="0"/>
              <a:t>: </a:t>
            </a:r>
            <a:r>
              <a:rPr lang="nl-NL" sz="1000" dirty="0" smtClean="0">
                <a:hlinkClick r:id="rId4"/>
              </a:rPr>
              <a:t>https</a:t>
            </a:r>
            <a:r>
              <a:rPr lang="nl-NL" sz="1000" dirty="0">
                <a:hlinkClick r:id="rId4"/>
              </a:rPr>
              <a:t>://youtu.be/</a:t>
            </a:r>
            <a:r>
              <a:rPr lang="nl-NL" sz="1000" dirty="0" smtClean="0">
                <a:hlinkClick r:id="rId4"/>
              </a:rPr>
              <a:t>mhPoyq19bK0</a:t>
            </a:r>
            <a:r>
              <a:rPr lang="nl-NL" sz="1000" dirty="0" smtClean="0"/>
              <a:t> </a:t>
            </a:r>
            <a:endParaRPr lang="nl-NL" sz="1000" dirty="0"/>
          </a:p>
          <a:p>
            <a:endParaRPr lang="nl-NL" dirty="0" smtClean="0"/>
          </a:p>
          <a:p>
            <a:r>
              <a:rPr lang="nl-NL" dirty="0" smtClean="0"/>
              <a:t>Check the </a:t>
            </a:r>
            <a:r>
              <a:rPr lang="nl-NL" dirty="0">
                <a:hlinkClick r:id="rId5"/>
              </a:rPr>
              <a:t>PARTHENOS </a:t>
            </a:r>
            <a:r>
              <a:rPr lang="nl-NL" dirty="0" err="1">
                <a:hlinkClick r:id="rId5"/>
              </a:rPr>
              <a:t>Youtube</a:t>
            </a:r>
            <a:r>
              <a:rPr lang="nl-NL" dirty="0">
                <a:hlinkClick r:id="rId5"/>
              </a:rPr>
              <a:t> </a:t>
            </a:r>
            <a:r>
              <a:rPr lang="nl-NL" dirty="0" smtClean="0">
                <a:hlinkClick r:id="rId5"/>
              </a:rPr>
              <a:t>Channel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webinar</a:t>
            </a:r>
            <a:r>
              <a:rPr lang="nl-NL" dirty="0" smtClean="0"/>
              <a:t> </a:t>
            </a:r>
            <a:r>
              <a:rPr lang="nl-NL" dirty="0" err="1" smtClean="0"/>
              <a:t>recordings</a:t>
            </a:r>
            <a:r>
              <a:rPr lang="nl-NL" dirty="0" smtClean="0"/>
              <a:t> (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more </a:t>
            </a:r>
            <a:r>
              <a:rPr lang="nl-NL" dirty="0" err="1" smtClean="0"/>
              <a:t>videos</a:t>
            </a:r>
            <a:r>
              <a:rPr lang="nl-NL" dirty="0" smtClean="0"/>
              <a:t>!) 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Webinars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Advantages: </a:t>
            </a:r>
          </a:p>
          <a:p>
            <a:r>
              <a:rPr lang="en-GB" dirty="0" smtClean="0"/>
              <a:t>economical</a:t>
            </a:r>
          </a:p>
          <a:p>
            <a:r>
              <a:rPr lang="en-GB" dirty="0" smtClean="0"/>
              <a:t>time efficient</a:t>
            </a:r>
          </a:p>
          <a:p>
            <a:r>
              <a:rPr lang="en-GB" dirty="0" smtClean="0"/>
              <a:t>number of participants is (almost) unlimited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 virtual face to face events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9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Rationale and objectives of the PARTHENOS webinar series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message: </a:t>
            </a:r>
            <a:r>
              <a:rPr lang="ro-RO" b="1" dirty="0" smtClean="0"/>
              <a:t>Research Infrastructures empower research</a:t>
            </a:r>
            <a:r>
              <a:rPr lang="ro-RO" b="1" dirty="0"/>
              <a:t>(ers)!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main target group = </a:t>
            </a:r>
            <a:r>
              <a:rPr lang="en-US" b="1" dirty="0" smtClean="0"/>
              <a:t>Humanities and Cultural Heritage researchers and practitioners</a:t>
            </a:r>
            <a:r>
              <a:rPr lang="en-US" dirty="0" smtClean="0"/>
              <a:t>, </a:t>
            </a:r>
            <a:r>
              <a:rPr lang="en-US" b="1" dirty="0" smtClean="0"/>
              <a:t>beginner/intermediate</a:t>
            </a:r>
            <a:r>
              <a:rPr lang="en-US" dirty="0" smtClean="0"/>
              <a:t> knowledge of research infrastructures</a:t>
            </a:r>
          </a:p>
          <a:p>
            <a:r>
              <a:rPr lang="en-US" dirty="0" smtClean="0"/>
              <a:t>each webinar can be followed </a:t>
            </a:r>
            <a:r>
              <a:rPr lang="en-US" b="1" dirty="0" smtClean="0"/>
              <a:t>independently</a:t>
            </a:r>
            <a:endParaRPr lang="en-US" b="1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FE6-D75F-2943-8BC6-A14FE74580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933</Words>
  <Application>Microsoft Macintosh PowerPoint</Application>
  <PresentationFormat>On-screen Show (4:3)</PresentationFormat>
  <Paragraphs>145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Developing the  PARTHENOS eHumanities and eHeritage Webinar Series</vt:lpstr>
      <vt:lpstr>TABLE OF CONTENTS</vt:lpstr>
      <vt:lpstr>PowerPoint Presentation</vt:lpstr>
      <vt:lpstr>Setting the Scene: PARTHENOS Training</vt:lpstr>
      <vt:lpstr>PARTHENOS Training rationales</vt:lpstr>
      <vt:lpstr>Introducing the PARTHENOS eHumanities and eHeritage Webinar Series </vt:lpstr>
      <vt:lpstr>PowerPoint Presentation</vt:lpstr>
      <vt:lpstr>Why Webinars?</vt:lpstr>
      <vt:lpstr>Rationale and objectives of the PARTHENOS webinar series</vt:lpstr>
      <vt:lpstr>The PARTHENOS Webinars so far</vt:lpstr>
      <vt:lpstr>Total: Registered vs. Participated</vt:lpstr>
      <vt:lpstr>Participants’ Background and Familiarity with RIs</vt:lpstr>
      <vt:lpstr>The devil is in the details: Lessons Learned</vt:lpstr>
      <vt:lpstr>Challenges of Webinars as Online Format</vt:lpstr>
      <vt:lpstr>Webinar Life Cycle</vt:lpstr>
      <vt:lpstr>Preparation Phase</vt:lpstr>
      <vt:lpstr>Execution Phase</vt:lpstr>
      <vt:lpstr>PowerPoint Presentation</vt:lpstr>
      <vt:lpstr>Post-processing Phase: OER</vt:lpstr>
      <vt:lpstr>PowerPoint Presentation</vt:lpstr>
      <vt:lpstr>PowerPoint Presentation</vt:lpstr>
      <vt:lpstr>Outlook: What’s next?</vt:lpstr>
      <vt:lpstr>“Fanbase”</vt:lpstr>
      <vt:lpstr>Are you thinking of conducting a webinar yourself?  </vt:lpstr>
      <vt:lpstr>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 “PARTHENOS eHumanities and eHeritage Webinar Series”</dc:title>
  <dc:creator>Ulrike Wuttke</dc:creator>
  <cp:lastModifiedBy>Ulrike Wuttke</cp:lastModifiedBy>
  <cp:revision>76</cp:revision>
  <dcterms:created xsi:type="dcterms:W3CDTF">2018-05-27T08:03:21Z</dcterms:created>
  <dcterms:modified xsi:type="dcterms:W3CDTF">2018-06-05T11:14:30Z</dcterms:modified>
</cp:coreProperties>
</file>