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30275213" cy="4280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CC"/>
    <a:srgbClr val="512470"/>
    <a:srgbClr val="962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67" autoAdjust="0"/>
    <p:restoredTop sz="94660"/>
  </p:normalViewPr>
  <p:slideViewPr>
    <p:cSldViewPr snapToGrid="0">
      <p:cViewPr varScale="1">
        <p:scale>
          <a:sx n="13" d="100"/>
          <a:sy n="13" d="100"/>
        </p:scale>
        <p:origin x="270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406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eni Hiti Bandaralage" userId="2882da91-cbca-46ef-a773-f9d24b536883" providerId="ADAL" clId="{59284BBA-EB20-4B43-BAC0-0AF75585394A}"/>
    <pc:docChg chg="undo custSel modSld">
      <pc:chgData name="Jayeni Hiti Bandaralage" userId="2882da91-cbca-46ef-a773-f9d24b536883" providerId="ADAL" clId="{59284BBA-EB20-4B43-BAC0-0AF75585394A}" dt="2022-10-13T05:53:15.737" v="135" actId="20577"/>
      <pc:docMkLst>
        <pc:docMk/>
      </pc:docMkLst>
      <pc:sldChg chg="addSp delSp modSp mod">
        <pc:chgData name="Jayeni Hiti Bandaralage" userId="2882da91-cbca-46ef-a773-f9d24b536883" providerId="ADAL" clId="{59284BBA-EB20-4B43-BAC0-0AF75585394A}" dt="2022-10-13T05:53:15.737" v="135" actId="20577"/>
        <pc:sldMkLst>
          <pc:docMk/>
          <pc:sldMk cId="1091309398" sldId="256"/>
        </pc:sldMkLst>
        <pc:spChg chg="mod">
          <ac:chgData name="Jayeni Hiti Bandaralage" userId="2882da91-cbca-46ef-a773-f9d24b536883" providerId="ADAL" clId="{59284BBA-EB20-4B43-BAC0-0AF75585394A}" dt="2022-10-13T05:51:15.620" v="123" actId="1036"/>
          <ac:spMkLst>
            <pc:docMk/>
            <pc:sldMk cId="1091309398" sldId="256"/>
            <ac:spMk id="15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26:25.747" v="0" actId="20577"/>
          <ac:spMkLst>
            <pc:docMk/>
            <pc:sldMk cId="1091309398" sldId="256"/>
            <ac:spMk id="20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50:12.869" v="63" actId="1035"/>
          <ac:spMkLst>
            <pc:docMk/>
            <pc:sldMk cId="1091309398" sldId="256"/>
            <ac:spMk id="37" creationId="{481C075C-ECD7-4209-9BAE-8B785060EC7B}"/>
          </ac:spMkLst>
        </pc:spChg>
        <pc:spChg chg="mod">
          <ac:chgData name="Jayeni Hiti Bandaralage" userId="2882da91-cbca-46ef-a773-f9d24b536883" providerId="ADAL" clId="{59284BBA-EB20-4B43-BAC0-0AF75585394A}" dt="2022-10-13T05:52:50.479" v="128" actId="113"/>
          <ac:spMkLst>
            <pc:docMk/>
            <pc:sldMk cId="1091309398" sldId="256"/>
            <ac:spMk id="49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51:08.934" v="105" actId="1036"/>
          <ac:spMkLst>
            <pc:docMk/>
            <pc:sldMk cId="1091309398" sldId="256"/>
            <ac:spMk id="52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28:36.082" v="22" actId="20577"/>
          <ac:spMkLst>
            <pc:docMk/>
            <pc:sldMk cId="1091309398" sldId="256"/>
            <ac:spMk id="59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29:41.979" v="34" actId="255"/>
          <ac:spMkLst>
            <pc:docMk/>
            <pc:sldMk cId="1091309398" sldId="256"/>
            <ac:spMk id="60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53:15.737" v="135" actId="20577"/>
          <ac:spMkLst>
            <pc:docMk/>
            <pc:sldMk cId="1091309398" sldId="256"/>
            <ac:spMk id="62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51:34.544" v="124" actId="114"/>
          <ac:spMkLst>
            <pc:docMk/>
            <pc:sldMk cId="1091309398" sldId="256"/>
            <ac:spMk id="70" creationId="{00000000-0000-0000-0000-000000000000}"/>
          </ac:spMkLst>
        </pc:spChg>
        <pc:spChg chg="mod">
          <ac:chgData name="Jayeni Hiti Bandaralage" userId="2882da91-cbca-46ef-a773-f9d24b536883" providerId="ADAL" clId="{59284BBA-EB20-4B43-BAC0-0AF75585394A}" dt="2022-10-13T05:28:54.927" v="23" actId="114"/>
          <ac:spMkLst>
            <pc:docMk/>
            <pc:sldMk cId="1091309398" sldId="256"/>
            <ac:spMk id="77" creationId="{3AACC045-31F0-4D87-B925-B60773E120FA}"/>
          </ac:spMkLst>
        </pc:spChg>
        <pc:picChg chg="add mod modCrop">
          <ac:chgData name="Jayeni Hiti Bandaralage" userId="2882da91-cbca-46ef-a773-f9d24b536883" providerId="ADAL" clId="{59284BBA-EB20-4B43-BAC0-0AF75585394A}" dt="2022-10-13T05:49:35.499" v="44" actId="1076"/>
          <ac:picMkLst>
            <pc:docMk/>
            <pc:sldMk cId="1091309398" sldId="256"/>
            <ac:picMk id="2" creationId="{EAA64E44-BFEE-471C-82CB-6F501F3120FE}"/>
          </ac:picMkLst>
        </pc:picChg>
        <pc:picChg chg="del">
          <ac:chgData name="Jayeni Hiti Bandaralage" userId="2882da91-cbca-46ef-a773-f9d24b536883" providerId="ADAL" clId="{59284BBA-EB20-4B43-BAC0-0AF75585394A}" dt="2022-10-13T05:48:37.558" v="35" actId="478"/>
          <ac:picMkLst>
            <pc:docMk/>
            <pc:sldMk cId="1091309398" sldId="256"/>
            <ac:picMk id="5" creationId="{18333DAC-DF7F-4074-82B7-3071BFD88159}"/>
          </ac:picMkLst>
        </pc:picChg>
      </pc:sldChg>
    </pc:docChg>
  </pc:docChgLst>
  <pc:docChgLst>
    <pc:chgData name="Jayeni Hiti Bandaralage" userId="2882da91-cbca-46ef-a773-f9d24b536883" providerId="ADAL" clId="{4FA15911-7D4D-4373-8125-C3E8CF106D2C}"/>
    <pc:docChg chg="modSld">
      <pc:chgData name="Jayeni Hiti Bandaralage" userId="2882da91-cbca-46ef-a773-f9d24b536883" providerId="ADAL" clId="{4FA15911-7D4D-4373-8125-C3E8CF106D2C}" dt="2022-11-18T00:07:59.439" v="0" actId="1076"/>
      <pc:docMkLst>
        <pc:docMk/>
      </pc:docMkLst>
      <pc:sldChg chg="modSp mod">
        <pc:chgData name="Jayeni Hiti Bandaralage" userId="2882da91-cbca-46ef-a773-f9d24b536883" providerId="ADAL" clId="{4FA15911-7D4D-4373-8125-C3E8CF106D2C}" dt="2022-11-18T00:07:59.439" v="0" actId="1076"/>
        <pc:sldMkLst>
          <pc:docMk/>
          <pc:sldMk cId="1091309398" sldId="256"/>
        </pc:sldMkLst>
        <pc:spChg chg="mod">
          <ac:chgData name="Jayeni Hiti Bandaralage" userId="2882da91-cbca-46ef-a773-f9d24b536883" providerId="ADAL" clId="{4FA15911-7D4D-4373-8125-C3E8CF106D2C}" dt="2022-11-18T00:07:59.439" v="0" actId="1076"/>
          <ac:spMkLst>
            <pc:docMk/>
            <pc:sldMk cId="1091309398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751B6-DA56-4602-99E9-5EFBFF74A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70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4637"/>
            <a:ext cx="25733931" cy="14900945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0219"/>
            <a:ext cx="22706410" cy="10333565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-7" y="37318950"/>
            <a:ext cx="30275213" cy="5481638"/>
          </a:xfrm>
          <a:prstGeom prst="rect">
            <a:avLst/>
          </a:prstGeom>
          <a:gradFill flip="none" rotWithShape="1">
            <a:gsLst>
              <a:gs pos="75000">
                <a:srgbClr val="512470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 rot="10800000">
            <a:off x="0" y="-249903"/>
            <a:ext cx="30275213" cy="4962598"/>
          </a:xfrm>
          <a:prstGeom prst="rect">
            <a:avLst/>
          </a:prstGeom>
          <a:gradFill flip="none" rotWithShape="1">
            <a:gsLst>
              <a:gs pos="75000">
                <a:srgbClr val="512470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6536"/>
            <a:ext cx="12178131" cy="40338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1177194" y="40013914"/>
            <a:ext cx="279208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79370"/>
          <a:stretch/>
        </p:blipFill>
        <p:spPr>
          <a:xfrm>
            <a:off x="1177194" y="38079280"/>
            <a:ext cx="778315" cy="865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5" r="2169"/>
          <a:stretch/>
        </p:blipFill>
        <p:spPr>
          <a:xfrm>
            <a:off x="1188252" y="38927501"/>
            <a:ext cx="767257" cy="864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85" y="40514998"/>
            <a:ext cx="4164594" cy="1360024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12891242" y="40564937"/>
            <a:ext cx="1047408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solidFill>
                  <a:schemeClr val="bg1"/>
                </a:solidFill>
              </a:rPr>
              <a:t>The Queensland Alliance for Agriculture and Food Innovation (QAAFI) is a research institute of The University of Queensland (UQ), supported by the Queensland Department of Agriculture and Fisheries. </a:t>
            </a:r>
            <a:endParaRPr lang="en-AU" sz="245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12534686" y="40473592"/>
            <a:ext cx="0" cy="1360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2029544" y="39065857"/>
            <a:ext cx="537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chemeClr val="bg1"/>
                </a:solidFill>
              </a:rPr>
              <a:t>qaafi.uq.edu.au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6200000">
            <a:off x="28182981" y="401327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CRICOS Provider 00025B</a:t>
            </a:r>
          </a:p>
        </p:txBody>
      </p:sp>
    </p:spTree>
    <p:extLst>
      <p:ext uri="{BB962C8B-B14F-4D97-AF65-F5344CB8AC3E}">
        <p14:creationId xmlns:p14="http://schemas.microsoft.com/office/powerpoint/2010/main" val="266766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6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735"/>
            <a:ext cx="6528093" cy="36271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735"/>
            <a:ext cx="19205838" cy="362715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28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83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0437"/>
            <a:ext cx="26112371" cy="1780385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2721"/>
            <a:ext cx="26112371" cy="9362626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02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3675"/>
            <a:ext cx="12866966" cy="27156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3675"/>
            <a:ext cx="12866966" cy="27156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8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744"/>
            <a:ext cx="26112371" cy="8272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092"/>
            <a:ext cx="12807832" cy="5142012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4103"/>
            <a:ext cx="12807832" cy="22995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092"/>
            <a:ext cx="12870909" cy="5142012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4103"/>
            <a:ext cx="12870909" cy="22995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1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7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83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372"/>
            <a:ext cx="9764544" cy="998680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501"/>
            <a:ext cx="15326827" cy="30416159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0176"/>
            <a:ext cx="9764544" cy="23788015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372"/>
            <a:ext cx="9764544" cy="998680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501"/>
            <a:ext cx="15326827" cy="30416159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0176"/>
            <a:ext cx="9764544" cy="23788015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7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744"/>
            <a:ext cx="26112371" cy="827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3675"/>
            <a:ext cx="26112371" cy="2715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69814"/>
            <a:ext cx="6811923" cy="227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2F46-5A0D-4372-B3B9-429EFA3A9A01}" type="datetimeFigureOut">
              <a:rPr lang="en-AU" smtClean="0"/>
              <a:t>18/11/2022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69814"/>
            <a:ext cx="10217884" cy="227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69814"/>
            <a:ext cx="6811923" cy="227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6721-C80F-4FAD-A235-1F75CA4755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6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1"/>
          <p:cNvSpPr>
            <a:spLocks noGrp="1"/>
          </p:cNvSpPr>
          <p:nvPr/>
        </p:nvSpPr>
        <p:spPr>
          <a:xfrm>
            <a:off x="31910260" y="22980549"/>
            <a:ext cx="8929688" cy="11573614"/>
          </a:xfrm>
          <a:prstGeom prst="rect">
            <a:avLst/>
          </a:prstGeom>
        </p:spPr>
        <p:txBody>
          <a:bodyPr/>
          <a:lstStyle>
            <a:lvl1pPr marL="0" indent="0" algn="l" defTabSz="3660775" rtl="0" eaLnBrk="0" fontAlgn="base" hangingPunct="0">
              <a:spcBef>
                <a:spcPct val="20000"/>
              </a:spcBef>
              <a:spcAft>
                <a:spcPts val="1800"/>
              </a:spcAft>
              <a:buNone/>
              <a:defRPr sz="5400" b="0">
                <a:solidFill>
                  <a:schemeClr val="accent3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marL="0" indent="0" algn="l" defTabSz="3660775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51" charset="-128"/>
              </a:defRPr>
            </a:lvl2pPr>
            <a:lvl3pPr marL="0" indent="0" algn="l" defTabSz="3660775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ts val="12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51" charset="-128"/>
              </a:defRPr>
            </a:lvl3pPr>
            <a:lvl4pPr marL="342900" indent="-342900" algn="l" defTabSz="3660775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51" charset="-128"/>
              </a:defRPr>
            </a:lvl4pPr>
            <a:lvl5pPr marL="0" indent="0" algn="l" defTabSz="3660775" rtl="0" eaLnBrk="0" fontAlgn="base" hangingPunct="0">
              <a:spcBef>
                <a:spcPts val="3000"/>
              </a:spcBef>
              <a:spcAft>
                <a:spcPts val="3000"/>
              </a:spcAft>
              <a:buFont typeface="+mj-lt"/>
              <a:buNone/>
              <a:defRPr sz="6000">
                <a:solidFill>
                  <a:schemeClr val="accent3"/>
                </a:solidFill>
                <a:latin typeface="+mj-lt"/>
                <a:ea typeface="ＭＳ Ｐゴシック" pitchFamily="51" charset="-128"/>
              </a:defRPr>
            </a:lvl5pPr>
            <a:lvl6pPr marL="8693150" indent="-912813" algn="l" defTabSz="3660775" rtl="0" fontAlgn="base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+mn-lt"/>
                <a:ea typeface="ＭＳ Ｐゴシック" pitchFamily="51" charset="-128"/>
              </a:defRPr>
            </a:lvl6pPr>
            <a:lvl7pPr marL="9150350" indent="-912813" algn="l" defTabSz="3660775" rtl="0" fontAlgn="base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+mn-lt"/>
                <a:ea typeface="ＭＳ Ｐゴシック" pitchFamily="51" charset="-128"/>
              </a:defRPr>
            </a:lvl7pPr>
            <a:lvl8pPr marL="9607550" indent="-912813" algn="l" defTabSz="3660775" rtl="0" fontAlgn="base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+mn-lt"/>
                <a:ea typeface="ＭＳ Ｐゴシック" pitchFamily="51" charset="-128"/>
              </a:defRPr>
            </a:lvl8pPr>
            <a:lvl9pPr marL="10064750" indent="-912813" algn="l" defTabSz="3660775" rtl="0" fontAlgn="base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+mn-lt"/>
                <a:ea typeface="ＭＳ Ｐゴシック" pitchFamily="51" charset="-128"/>
              </a:defRPr>
            </a:lvl9pPr>
          </a:lstStyle>
          <a:p>
            <a:pPr lvl="1">
              <a:defRPr/>
            </a:pPr>
            <a:br>
              <a:rPr lang="en-AU" sz="2800" dirty="0"/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87498" y="146270"/>
            <a:ext cx="28100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baseline="30000" dirty="0">
                <a:solidFill>
                  <a:schemeClr val="bg1"/>
                </a:solidFill>
                <a:latin typeface="+mj-lt"/>
              </a:rPr>
              <a:t>New developments in protoplast technology for Australia’s top-secret narcotic</a:t>
            </a:r>
            <a:endParaRPr lang="en-US" sz="9600" b="1" baseline="30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7194" y="3014349"/>
            <a:ext cx="28100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baseline="30000" dirty="0">
                <a:solidFill>
                  <a:schemeClr val="bg1"/>
                </a:solidFill>
              </a:rPr>
              <a:t>Yixuan Li, </a:t>
            </a:r>
            <a:r>
              <a:rPr lang="fi-FI" sz="6000" b="1" u="sng" baseline="30000" dirty="0">
                <a:solidFill>
                  <a:schemeClr val="bg1"/>
                </a:solidFill>
              </a:rPr>
              <a:t>Jayeni Hiti-Bandaralage</a:t>
            </a:r>
            <a:r>
              <a:rPr lang="fi-FI" sz="6000" b="1" baseline="30000" dirty="0">
                <a:solidFill>
                  <a:schemeClr val="bg1"/>
                </a:solidFill>
              </a:rPr>
              <a:t>*, Yuxin Xue, Neena Mitter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04684" y="38470061"/>
            <a:ext cx="1449518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solidFill>
                  <a:schemeClr val="bg1"/>
                </a:solidFill>
              </a:rPr>
              <a:t>Acknowledgements</a:t>
            </a:r>
          </a:p>
          <a:p>
            <a:r>
              <a:rPr lang="en-GB" sz="4000" b="1" baseline="30000" dirty="0">
                <a:solidFill>
                  <a:schemeClr val="bg1"/>
                </a:solidFill>
              </a:rPr>
              <a:t>Authors acknowledge the industry partner India Glycols Limited for continuous support in funding this research project.  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/>
        </p:nvSpPr>
        <p:spPr bwMode="invGray">
          <a:xfrm>
            <a:off x="11346679" y="6490682"/>
            <a:ext cx="8704358" cy="1136566"/>
          </a:xfrm>
          <a:prstGeom prst="rect">
            <a:avLst/>
          </a:prstGeom>
          <a:gradFill flip="none" rotWithShape="1">
            <a:gsLst>
              <a:gs pos="75000">
                <a:srgbClr val="512470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4" name="TextBox 13"/>
          <p:cNvSpPr txBox="1"/>
          <p:nvPr/>
        </p:nvSpPr>
        <p:spPr>
          <a:xfrm>
            <a:off x="1430748" y="5764852"/>
            <a:ext cx="1103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10530" y="6385656"/>
            <a:ext cx="889405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/>
              <a:t>Global pharmaceutical industry is worth AUD 1.78 trillion. Australia’s share in this domain is strong with a massive potential considering the rich genetic resources, especially in native flora. </a:t>
            </a:r>
          </a:p>
          <a:p>
            <a:pPr algn="just"/>
            <a:r>
              <a:rPr lang="en-GB" sz="2600" i="1" dirty="0" err="1"/>
              <a:t>Duboisia</a:t>
            </a:r>
            <a:r>
              <a:rPr lang="en-GB" sz="2600" dirty="0"/>
              <a:t> is an Australian native shrub, the only commercial source available for scopolamine extraction, an alkaloid used as an antimuscarinic. It is a million-dollar industry that hold 70% global market share for Australia. The global demand for scopolamine and other alkaloids (hyoscyamine) is increasing, pressing the need for improved alkaloid content for a progressive industry.</a:t>
            </a:r>
          </a:p>
          <a:p>
            <a:pPr algn="just"/>
            <a:r>
              <a:rPr lang="en-GB" sz="2600" b="1" dirty="0">
                <a:solidFill>
                  <a:schemeClr val="tx2"/>
                </a:solidFill>
              </a:rPr>
              <a:t>Ploidy manipulation through protoplast fusion is a well utilised method </a:t>
            </a:r>
            <a:r>
              <a:rPr lang="en-GB" sz="2600" b="1" i="1" dirty="0">
                <a:solidFill>
                  <a:schemeClr val="tx2"/>
                </a:solidFill>
              </a:rPr>
              <a:t>in in vitro </a:t>
            </a:r>
            <a:r>
              <a:rPr lang="en-GB" sz="2600" b="1" dirty="0">
                <a:solidFill>
                  <a:schemeClr val="tx2"/>
                </a:solidFill>
              </a:rPr>
              <a:t>plant breeding for a variety of agricultural plants. Application of this technology to </a:t>
            </a:r>
            <a:r>
              <a:rPr lang="en-GB" sz="2600" b="1" i="1" dirty="0" err="1">
                <a:solidFill>
                  <a:schemeClr val="tx2"/>
                </a:solidFill>
              </a:rPr>
              <a:t>Duboisia</a:t>
            </a:r>
            <a:r>
              <a:rPr lang="en-GB" sz="2600" b="1" dirty="0">
                <a:solidFill>
                  <a:schemeClr val="tx2"/>
                </a:solidFill>
              </a:rPr>
              <a:t> to produce new breeds with large/thicker leaves, bigger and fast-growing plants can ensure more production per cultivated square meter. This important alkaloid scopolamine is stored in the leaves of </a:t>
            </a:r>
            <a:r>
              <a:rPr lang="en-GB" sz="2600" b="1" i="1" dirty="0" err="1">
                <a:solidFill>
                  <a:schemeClr val="tx2"/>
                </a:solidFill>
              </a:rPr>
              <a:t>Duboisia</a:t>
            </a:r>
            <a:r>
              <a:rPr lang="en-GB" sz="2600" b="1" dirty="0">
                <a:solidFill>
                  <a:schemeClr val="tx2"/>
                </a:solidFill>
              </a:rPr>
              <a:t>, and polyploid is expected to yield more scopolamine, bringing a higher commercial value.</a:t>
            </a:r>
            <a:endParaRPr lang="en-AU" sz="26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7664" y="23702673"/>
            <a:ext cx="8860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Callus initiation from leaves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culture establishment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Protoplast isolation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81479" y="25349921"/>
            <a:ext cx="1103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Method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77194" y="3936035"/>
            <a:ext cx="28100216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>
                <a:solidFill>
                  <a:schemeClr val="bg1"/>
                </a:solidFill>
              </a:rPr>
              <a:t>Centre for Horticultural Science, Queensland Alliance For Agriculture and Food Innovation, The University of Queensland, St Lucia, QLD, Australia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229985" y="23947447"/>
            <a:ext cx="894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/>
              <a:t>Figure 1: </a:t>
            </a:r>
            <a:r>
              <a:rPr lang="en-AU" sz="2400" dirty="0"/>
              <a:t>Successful callus induction from </a:t>
            </a:r>
            <a:r>
              <a:rPr lang="en-AU" sz="2400" i="1" dirty="0" err="1"/>
              <a:t>Duboisia</a:t>
            </a:r>
            <a:r>
              <a:rPr lang="en-AU" sz="2400" dirty="0"/>
              <a:t> leaves.  </a:t>
            </a:r>
            <a:endParaRPr lang="en-AU" sz="24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346678" y="5835124"/>
            <a:ext cx="1541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Results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346678" y="7821021"/>
            <a:ext cx="81672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Kinetin at 0.01 mg/L had a superior effect on callus induction for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, and hybrid  D. </a:t>
            </a:r>
            <a:r>
              <a:rPr lang="en-AU" sz="2600" i="1" dirty="0" err="1"/>
              <a:t>myoporoides</a:t>
            </a:r>
            <a:r>
              <a:rPr lang="en-AU" sz="2600" i="1" dirty="0"/>
              <a:t>  x D. </a:t>
            </a:r>
            <a:r>
              <a:rPr lang="en-AU" sz="2600" i="1" dirty="0" err="1"/>
              <a:t>hopwoodii</a:t>
            </a:r>
            <a:r>
              <a:rPr lang="en-AU" sz="2600" i="1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Both Kinetin and BA showed similar callus induction potential for hybrid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D. </a:t>
            </a:r>
            <a:r>
              <a:rPr lang="en-AU" sz="2600" i="1" dirty="0" err="1"/>
              <a:t>leichhardtii</a:t>
            </a:r>
            <a:endParaRPr lang="en-AU" sz="2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Hybrid</a:t>
            </a:r>
            <a:r>
              <a:rPr lang="en-AU" sz="2600" i="1" dirty="0"/>
              <a:t> D. </a:t>
            </a:r>
            <a:r>
              <a:rPr lang="en-AU" sz="2600" i="1" dirty="0" err="1"/>
              <a:t>myoporoides</a:t>
            </a:r>
            <a:r>
              <a:rPr lang="en-AU" sz="2600" i="1" dirty="0"/>
              <a:t>  x D </a:t>
            </a:r>
            <a:r>
              <a:rPr lang="en-AU" sz="2600" i="1" dirty="0" err="1"/>
              <a:t>hopwoodii</a:t>
            </a:r>
            <a:r>
              <a:rPr lang="en-AU" sz="2600" i="1" dirty="0"/>
              <a:t> </a:t>
            </a:r>
            <a:r>
              <a:rPr lang="en-AU" sz="2600" dirty="0"/>
              <a:t>produced more callus compared to others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935150" y="27853607"/>
            <a:ext cx="8171465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600" dirty="0"/>
              <a:t>The first steps towards polyploid development for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dirty="0"/>
              <a:t>, hybrid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 </a:t>
            </a:r>
            <a:r>
              <a:rPr lang="en-AU" sz="2600" i="1" dirty="0" err="1"/>
              <a:t>hopwoodii</a:t>
            </a:r>
            <a:r>
              <a:rPr lang="en-AU" sz="2600" i="1" dirty="0"/>
              <a:t> </a:t>
            </a:r>
            <a:r>
              <a:rPr lang="en-AU" sz="2600" dirty="0"/>
              <a:t>and hybrid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D. </a:t>
            </a:r>
            <a:r>
              <a:rPr lang="en-AU" sz="2600" i="1" dirty="0" err="1"/>
              <a:t>leichhardtii</a:t>
            </a:r>
            <a:r>
              <a:rPr lang="en-AU" sz="2600" i="1" dirty="0"/>
              <a:t> </a:t>
            </a:r>
            <a:r>
              <a:rPr lang="en-AU" sz="2600" dirty="0"/>
              <a:t>were attempted in the study.</a:t>
            </a:r>
          </a:p>
          <a:p>
            <a:pPr algn="just"/>
            <a:endParaRPr lang="en-AU" sz="26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AU" sz="2600" dirty="0"/>
              <a:t>Kinetin was very effective for callus induction of the three </a:t>
            </a:r>
            <a:r>
              <a:rPr lang="en-AU" sz="2600" i="1" dirty="0" err="1"/>
              <a:t>Duboisia</a:t>
            </a:r>
            <a:r>
              <a:rPr lang="en-AU" sz="2600" dirty="0"/>
              <a:t> selections.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AU" sz="2600" dirty="0"/>
              <a:t>The quality of suspension culture was determined by the specific hormone and its concentration, for </a:t>
            </a:r>
            <a:r>
              <a:rPr lang="en-AU" sz="2600" i="1" dirty="0" err="1"/>
              <a:t>Duboisia</a:t>
            </a:r>
            <a:r>
              <a:rPr lang="en-AU" sz="2600" i="1" dirty="0"/>
              <a:t>, </a:t>
            </a:r>
            <a:r>
              <a:rPr lang="en-AU" sz="2600" dirty="0"/>
              <a:t>induction and subculture was successful  with 1 mg/L and 0.2 mg/L 2,4-D respectively.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AU" sz="2600" dirty="0"/>
              <a:t>Protoplast isolation from suspension culture was determined by the type of digestion enzymes, concentration, digestion period and incubation conditions.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AU" sz="2600" dirty="0"/>
              <a:t>Promising results for Hybrid </a:t>
            </a:r>
            <a:r>
              <a:rPr lang="en-AU" sz="2600" dirty="0" err="1"/>
              <a:t>MxH</a:t>
            </a:r>
            <a:r>
              <a:rPr lang="en-AU" sz="2600" dirty="0"/>
              <a:t> and </a:t>
            </a:r>
            <a:r>
              <a:rPr lang="en-AU" sz="2600" dirty="0" err="1"/>
              <a:t>MxL</a:t>
            </a:r>
            <a:r>
              <a:rPr lang="en-AU" sz="2600" dirty="0"/>
              <a:t> were achieved using </a:t>
            </a:r>
            <a:r>
              <a:rPr lang="en-GB" sz="2600" dirty="0"/>
              <a:t>0.4% </a:t>
            </a:r>
            <a:r>
              <a:rPr lang="en-GB" sz="2600" dirty="0" err="1"/>
              <a:t>Pectolyase</a:t>
            </a:r>
            <a:r>
              <a:rPr lang="en-GB" sz="2600" dirty="0"/>
              <a:t>, 2% Cellulase and 2% </a:t>
            </a:r>
            <a:r>
              <a:rPr lang="en-GB" sz="2600" dirty="0" err="1"/>
              <a:t>Driselase</a:t>
            </a:r>
            <a:r>
              <a:rPr lang="en-GB" sz="2600" dirty="0"/>
              <a:t> with 16 h digestion</a:t>
            </a:r>
            <a:r>
              <a:rPr lang="en-AU" sz="2600" dirty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AU" sz="2600" dirty="0"/>
              <a:t>Further optimisation to increase protoplast yield is necessary for successful purification and protoplast fusion.   </a:t>
            </a:r>
          </a:p>
          <a:p>
            <a:pPr algn="just"/>
            <a:endParaRPr lang="en-AU" sz="2600" b="1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AU" sz="26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10530" y="26025762"/>
            <a:ext cx="8167235" cy="1157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800" b="1" i="1" dirty="0">
                <a:solidFill>
                  <a:schemeClr val="bg2">
                    <a:lumMod val="75000"/>
                  </a:schemeClr>
                </a:solidFill>
              </a:rPr>
              <a:t>Callus initiation from leaves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Leaves from </a:t>
            </a:r>
            <a:r>
              <a:rPr lang="en-AU" sz="2600" i="1" dirty="0"/>
              <a:t>in vitro </a:t>
            </a:r>
            <a:r>
              <a:rPr lang="en-AU" sz="2600" dirty="0"/>
              <a:t>grown plants of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dirty="0"/>
              <a:t>, and two hybrids;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 </a:t>
            </a:r>
            <a:r>
              <a:rPr lang="en-AU" sz="2600" i="1" dirty="0" err="1"/>
              <a:t>hopwoodii</a:t>
            </a:r>
            <a:r>
              <a:rPr lang="en-AU" sz="2600" dirty="0"/>
              <a:t>,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D. </a:t>
            </a:r>
            <a:r>
              <a:rPr lang="en-AU" sz="2600" i="1" dirty="0" err="1"/>
              <a:t>leichhardtii</a:t>
            </a:r>
            <a:r>
              <a:rPr lang="en-AU" sz="2600" i="1" dirty="0"/>
              <a:t> </a:t>
            </a:r>
            <a:r>
              <a:rPr lang="en-AU" sz="2600" dirty="0"/>
              <a:t>were used as explants.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Immature top 1-3 leaves were sampled.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Leaf pieces of 1 cm</a:t>
            </a:r>
            <a:r>
              <a:rPr lang="en-AU" sz="2600" baseline="30000" dirty="0"/>
              <a:t>2 </a:t>
            </a:r>
            <a:r>
              <a:rPr lang="en-AU" sz="2600" dirty="0"/>
              <a:t>were used in all callus induction trial.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Different </a:t>
            </a:r>
            <a:r>
              <a:rPr lang="en-AU" sz="2600" dirty="0" err="1"/>
              <a:t>cytokinins</a:t>
            </a:r>
            <a:r>
              <a:rPr lang="en-AU" sz="2600" dirty="0"/>
              <a:t> and concentrations were tested to obtain friable callus.</a:t>
            </a:r>
            <a:endParaRPr lang="en-AU" sz="2600" b="1" dirty="0">
              <a:solidFill>
                <a:schemeClr val="tx2"/>
              </a:solidFill>
            </a:endParaRPr>
          </a:p>
          <a:p>
            <a:pPr algn="just"/>
            <a:r>
              <a:rPr lang="en-AU" sz="2800" b="1" i="1" dirty="0">
                <a:solidFill>
                  <a:schemeClr val="bg2">
                    <a:lumMod val="75000"/>
                  </a:schemeClr>
                </a:solidFill>
              </a:rPr>
              <a:t>Suspension culture establishment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Culture establishment was trialled with different concentrations of 2,4-D for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dirty="0"/>
              <a:t>, and two hybrids;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 </a:t>
            </a:r>
            <a:r>
              <a:rPr lang="en-AU" sz="2600" i="1" dirty="0" err="1"/>
              <a:t>hopwoodii</a:t>
            </a:r>
            <a:r>
              <a:rPr lang="en-AU" sz="2600" i="1"/>
              <a:t> and</a:t>
            </a:r>
            <a:r>
              <a:rPr lang="en-AU" sz="2600"/>
              <a:t> </a:t>
            </a:r>
            <a:r>
              <a:rPr lang="en-AU" sz="2600" i="1" dirty="0"/>
              <a:t>D. </a:t>
            </a:r>
            <a:r>
              <a:rPr lang="en-AU" sz="2600" i="1" dirty="0" err="1"/>
              <a:t>myoporoides</a:t>
            </a:r>
            <a:r>
              <a:rPr lang="en-AU" sz="2600" i="1" dirty="0"/>
              <a:t>  x D. </a:t>
            </a:r>
            <a:r>
              <a:rPr lang="en-AU" sz="2600" i="1" dirty="0" err="1"/>
              <a:t>leichhardtii</a:t>
            </a:r>
            <a:r>
              <a:rPr lang="en-AU" sz="2600" dirty="0"/>
              <a:t> using 5g of callus.</a:t>
            </a:r>
            <a:endParaRPr lang="en-AU" sz="2600" i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Subculture duration, shaking speed, sieving of suspension, reduced 2,4-D concentrations were evaluated to obtain homogenous suspension. </a:t>
            </a:r>
            <a:endParaRPr lang="en-AU" sz="2600" b="1" dirty="0">
              <a:solidFill>
                <a:schemeClr val="tx2"/>
              </a:solidFill>
            </a:endParaRPr>
          </a:p>
          <a:p>
            <a:pPr algn="just"/>
            <a:r>
              <a:rPr lang="en-AU" sz="2800" b="1" i="1" dirty="0">
                <a:solidFill>
                  <a:schemeClr val="bg2">
                    <a:lumMod val="75000"/>
                  </a:schemeClr>
                </a:solidFill>
              </a:rPr>
              <a:t>Protoplast isolation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Suspension callus at milky stage were passed through a </a:t>
            </a:r>
            <a:r>
              <a:rPr lang="en-GB" sz="2600" dirty="0"/>
              <a:t>0.25 mm sterile stainless steel mesh to remove smaller callus clusters.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/>
              <a:t>A weight of 0.5 g was used for digestion experiments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/>
              <a:t>Optimisations carried out;</a:t>
            </a:r>
          </a:p>
          <a:p>
            <a:pPr marL="1371600" lvl="2" indent="-457200" algn="just">
              <a:buFontTx/>
              <a:buChar char="-"/>
            </a:pPr>
            <a:r>
              <a:rPr lang="en-GB" sz="2600" dirty="0"/>
              <a:t>Type of digestion enzyme</a:t>
            </a:r>
          </a:p>
          <a:p>
            <a:pPr marL="1371600" lvl="2" indent="-457200" algn="just">
              <a:buFontTx/>
              <a:buChar char="-"/>
            </a:pPr>
            <a:r>
              <a:rPr lang="en-GB" sz="2600" dirty="0"/>
              <a:t>Concentration of digestion enzyme</a:t>
            </a:r>
          </a:p>
          <a:p>
            <a:pPr marL="1371600" lvl="2" indent="-457200" algn="just">
              <a:buFontTx/>
              <a:buChar char="-"/>
            </a:pPr>
            <a:r>
              <a:rPr lang="en-GB" sz="2600" dirty="0"/>
              <a:t>Digestion duration </a:t>
            </a:r>
            <a:endParaRPr lang="en-AU" sz="2600" b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939380" y="27343907"/>
            <a:ext cx="1103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/>
        </p:nvSpPr>
        <p:spPr bwMode="invGray">
          <a:xfrm>
            <a:off x="20935150" y="14098414"/>
            <a:ext cx="8252564" cy="1018598"/>
          </a:xfrm>
          <a:prstGeom prst="rect">
            <a:avLst/>
          </a:prstGeom>
          <a:gradFill flip="none" rotWithShape="1">
            <a:gsLst>
              <a:gs pos="75000">
                <a:srgbClr val="512470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68" name="TextBox 67"/>
          <p:cNvSpPr txBox="1"/>
          <p:nvPr/>
        </p:nvSpPr>
        <p:spPr>
          <a:xfrm>
            <a:off x="11714182" y="6862949"/>
            <a:ext cx="81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>
                <a:solidFill>
                  <a:schemeClr val="bg1"/>
                </a:solidFill>
              </a:rPr>
              <a:t>Callus initiation from leaf explants</a:t>
            </a:r>
            <a:endParaRPr lang="en-US" sz="5400" b="1" baseline="30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448048" y="14470681"/>
            <a:ext cx="81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>
                <a:solidFill>
                  <a:schemeClr val="bg1"/>
                </a:solidFill>
              </a:rPr>
              <a:t>Protoplast isolation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939380" y="15223340"/>
            <a:ext cx="82483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Digestion with 0.4% </a:t>
            </a:r>
            <a:r>
              <a:rPr lang="en-GB" sz="2600" dirty="0" err="1"/>
              <a:t>Pectolyase</a:t>
            </a:r>
            <a:r>
              <a:rPr lang="en-GB" sz="2600" dirty="0"/>
              <a:t>, 2% Cellulase and 2% </a:t>
            </a:r>
            <a:r>
              <a:rPr lang="en-GB" sz="2600" dirty="0" err="1"/>
              <a:t>Driselase</a:t>
            </a:r>
            <a:r>
              <a:rPr lang="en-GB" sz="2600" dirty="0"/>
              <a:t> for 20 hours in dark at 25°C resulted in promising results for </a:t>
            </a:r>
            <a:r>
              <a:rPr lang="en-GB" sz="2600" i="1" dirty="0" err="1"/>
              <a:t>Duboisia</a:t>
            </a:r>
            <a:r>
              <a:rPr lang="en-GB" sz="2600" dirty="0"/>
              <a:t> hybrids but not for </a:t>
            </a:r>
            <a:r>
              <a:rPr lang="en-GB" sz="2600" i="1" dirty="0"/>
              <a:t>D. </a:t>
            </a:r>
            <a:r>
              <a:rPr lang="en-GB" sz="2600" i="1" dirty="0" err="1"/>
              <a:t>myoporoides</a:t>
            </a:r>
            <a:r>
              <a:rPr lang="en-GB" sz="2600" dirty="0"/>
              <a:t>. The yield was not sufficient for purification.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Long 20 h digestion caused protoplast damage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Reduction of digestion duration to 16 h increased the protoplast yield.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46914" y="38210854"/>
            <a:ext cx="518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chemeClr val="bg1"/>
                </a:solidFill>
              </a:rPr>
              <a:t>j.hitibandalarage@uq.edu.au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98311" y="39063172"/>
            <a:ext cx="4403815" cy="70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chemeClr val="bg1"/>
                </a:solidFill>
              </a:rPr>
              <a:t>Jayeni Hiti Bandaralage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69685" y="38192497"/>
            <a:ext cx="338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chemeClr val="bg1"/>
                </a:solidFill>
              </a:rPr>
              <a:t>@JayeniHiti</a:t>
            </a:r>
            <a:endParaRPr lang="en-AU" sz="4000" dirty="0">
              <a:solidFill>
                <a:schemeClr val="bg1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3" r="26917"/>
          <a:stretch/>
        </p:blipFill>
        <p:spPr>
          <a:xfrm>
            <a:off x="7518899" y="38052198"/>
            <a:ext cx="806240" cy="86774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9" r="52571"/>
          <a:stretch/>
        </p:blipFill>
        <p:spPr>
          <a:xfrm>
            <a:off x="7506388" y="38903898"/>
            <a:ext cx="818751" cy="8645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81C075C-ECD7-4209-9BAE-8B785060EC7B}"/>
              </a:ext>
            </a:extLst>
          </p:cNvPr>
          <p:cNvSpPr/>
          <p:nvPr/>
        </p:nvSpPr>
        <p:spPr bwMode="invGray">
          <a:xfrm>
            <a:off x="1481479" y="14478211"/>
            <a:ext cx="8823106" cy="2513273"/>
          </a:xfrm>
          <a:prstGeom prst="rect">
            <a:avLst/>
          </a:prstGeom>
          <a:gradFill flip="none" rotWithShape="1">
            <a:gsLst>
              <a:gs pos="75000">
                <a:srgbClr val="512470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b="1" dirty="0"/>
              <a:t>OBJECTIVE</a:t>
            </a:r>
            <a:endParaRPr lang="en-GB" sz="2800" b="1" dirty="0"/>
          </a:p>
          <a:p>
            <a:pPr algn="ctr"/>
            <a:r>
              <a:rPr lang="en-GB" sz="2800" b="1" dirty="0"/>
              <a:t>Optimise an efficient suspension culture system and protoplast isolation system as a prerequisite for polyploid development through protoplast fusion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6466D-C312-4612-9913-66BA2B882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678" y="11285099"/>
            <a:ext cx="8704358" cy="412311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C07FE28-E244-4F28-9717-97EC25302C44}"/>
              </a:ext>
            </a:extLst>
          </p:cNvPr>
          <p:cNvGrpSpPr/>
          <p:nvPr/>
        </p:nvGrpSpPr>
        <p:grpSpPr>
          <a:xfrm>
            <a:off x="11262816" y="15722180"/>
            <a:ext cx="8634470" cy="8054572"/>
            <a:chOff x="3331013" y="1012924"/>
            <a:chExt cx="5326995" cy="519275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815B18-7BAA-493E-B983-6381B342CF9F}"/>
                </a:ext>
              </a:extLst>
            </p:cNvPr>
            <p:cNvGrpSpPr/>
            <p:nvPr/>
          </p:nvGrpSpPr>
          <p:grpSpPr>
            <a:xfrm>
              <a:off x="3533991" y="1012924"/>
              <a:ext cx="5124017" cy="5192755"/>
              <a:chOff x="3533991" y="1012924"/>
              <a:chExt cx="5124017" cy="5192755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1F6B567-5DA4-442A-89C9-22A10511C35E}"/>
                  </a:ext>
                </a:extLst>
              </p:cNvPr>
              <p:cNvGrpSpPr/>
              <p:nvPr/>
            </p:nvGrpSpPr>
            <p:grpSpPr>
              <a:xfrm>
                <a:off x="3533991" y="1267036"/>
                <a:ext cx="5124017" cy="4938643"/>
                <a:chOff x="3533991" y="1267036"/>
                <a:chExt cx="5124017" cy="4938643"/>
              </a:xfrm>
            </p:grpSpPr>
            <p:pic>
              <p:nvPicPr>
                <p:cNvPr id="73" name="图片 5" descr="盒子里的甜甜圈&#10;&#10;中度可信度描述已自动生成">
                  <a:extLst>
                    <a:ext uri="{FF2B5EF4-FFF2-40B4-BE49-F238E27FC236}">
                      <a16:creationId xmlns:a16="http://schemas.microsoft.com/office/drawing/2014/main" id="{CD3940F9-F4CB-4435-96AC-DBD03AB663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412"/>
                <a:stretch/>
              </p:blipFill>
              <p:spPr>
                <a:xfrm>
                  <a:off x="3666587" y="1267036"/>
                  <a:ext cx="4951913" cy="1725412"/>
                </a:xfrm>
                <a:prstGeom prst="rect">
                  <a:avLst/>
                </a:prstGeom>
              </p:spPr>
            </p:pic>
            <p:pic>
              <p:nvPicPr>
                <p:cNvPr id="74" name="图片 6" descr="玻璃碗里的食物&#10;&#10;描述已自动生成">
                  <a:extLst>
                    <a:ext uri="{FF2B5EF4-FFF2-40B4-BE49-F238E27FC236}">
                      <a16:creationId xmlns:a16="http://schemas.microsoft.com/office/drawing/2014/main" id="{BDB597E2-7C86-4B22-B0D7-58642E6F99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840"/>
                <a:stretch/>
              </p:blipFill>
              <p:spPr>
                <a:xfrm>
                  <a:off x="3619443" y="2962713"/>
                  <a:ext cx="5030930" cy="1618416"/>
                </a:xfrm>
                <a:prstGeom prst="rect">
                  <a:avLst/>
                </a:prstGeom>
              </p:spPr>
            </p:pic>
            <p:pic>
              <p:nvPicPr>
                <p:cNvPr id="75" name="图片 7" descr="玻璃碗里的食物&#10;&#10;描述已自动生成">
                  <a:extLst>
                    <a:ext uri="{FF2B5EF4-FFF2-40B4-BE49-F238E27FC236}">
                      <a16:creationId xmlns:a16="http://schemas.microsoft.com/office/drawing/2014/main" id="{0CFE8989-AEEC-460B-BAA8-FA32257B4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029"/>
                <a:stretch/>
              </p:blipFill>
              <p:spPr>
                <a:xfrm>
                  <a:off x="3533991" y="4587263"/>
                  <a:ext cx="5124017" cy="1618416"/>
                </a:xfrm>
                <a:prstGeom prst="rect">
                  <a:avLst/>
                </a:prstGeom>
              </p:spPr>
            </p:pic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86CA81A-0468-486C-AD48-22F962E28225}"/>
                  </a:ext>
                </a:extLst>
              </p:cNvPr>
              <p:cNvSpPr txBox="1"/>
              <p:nvPr/>
            </p:nvSpPr>
            <p:spPr>
              <a:xfrm>
                <a:off x="4223792" y="1012924"/>
                <a:ext cx="744423" cy="29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KIN</a:t>
                </a:r>
                <a:endParaRPr lang="en-AU" sz="2400" b="1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5B3FC01-DF9D-4348-B6CF-92CF4157BC26}"/>
                  </a:ext>
                </a:extLst>
              </p:cNvPr>
              <p:cNvSpPr txBox="1"/>
              <p:nvPr/>
            </p:nvSpPr>
            <p:spPr>
              <a:xfrm>
                <a:off x="5879976" y="1012924"/>
                <a:ext cx="744423" cy="29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BA</a:t>
                </a:r>
                <a:endParaRPr lang="en-AU" sz="2400" b="1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DED0A2-E283-450A-B342-2A1683116C00}"/>
                  </a:ext>
                </a:extLst>
              </p:cNvPr>
              <p:cNvSpPr txBox="1"/>
              <p:nvPr/>
            </p:nvSpPr>
            <p:spPr>
              <a:xfrm>
                <a:off x="7413005" y="1012924"/>
                <a:ext cx="744423" cy="29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TDZ</a:t>
                </a:r>
                <a:endParaRPr lang="en-AU" sz="2400" b="1" dirty="0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352337-ED55-4901-B52F-897936507E80}"/>
                </a:ext>
              </a:extLst>
            </p:cNvPr>
            <p:cNvSpPr txBox="1"/>
            <p:nvPr/>
          </p:nvSpPr>
          <p:spPr>
            <a:xfrm rot="16200000">
              <a:off x="2537320" y="1889078"/>
              <a:ext cx="1872208" cy="28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/>
                <a:t>D. </a:t>
              </a:r>
              <a:r>
                <a:rPr lang="en-GB" sz="2400" b="1" i="1" dirty="0" err="1"/>
                <a:t>myoporoides</a:t>
              </a:r>
              <a:endParaRPr lang="en-AU" sz="2400" b="1" i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26A202-FD6F-47C2-B04F-BB185CEB421A}"/>
                </a:ext>
              </a:extLst>
            </p:cNvPr>
            <p:cNvSpPr txBox="1"/>
            <p:nvPr/>
          </p:nvSpPr>
          <p:spPr>
            <a:xfrm rot="16200000">
              <a:off x="2556246" y="3346019"/>
              <a:ext cx="1872208" cy="28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/>
                <a:t>Hybrid </a:t>
              </a:r>
              <a:r>
                <a:rPr lang="en-GB" sz="2400" b="1" i="1" dirty="0" err="1"/>
                <a:t>MxH</a:t>
              </a:r>
              <a:r>
                <a:rPr lang="en-GB" sz="2400" b="1" i="1" dirty="0"/>
                <a:t> </a:t>
              </a:r>
              <a:endParaRPr lang="en-AU" sz="2400" b="1" i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D9636EF-C2B9-4CA1-A78D-BEBD2D332D4A}"/>
                </a:ext>
              </a:extLst>
            </p:cNvPr>
            <p:cNvSpPr txBox="1"/>
            <p:nvPr/>
          </p:nvSpPr>
          <p:spPr>
            <a:xfrm rot="16200000">
              <a:off x="2549733" y="4916719"/>
              <a:ext cx="1872208" cy="28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/>
                <a:t>Hybrid </a:t>
              </a:r>
              <a:r>
                <a:rPr lang="en-GB" sz="2400" b="1" i="1" dirty="0" err="1"/>
                <a:t>MxL</a:t>
              </a:r>
              <a:r>
                <a:rPr lang="en-GB" sz="2400" b="1" i="1" dirty="0"/>
                <a:t> </a:t>
              </a:r>
              <a:endParaRPr lang="en-AU" sz="2400" b="1" i="1" dirty="0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3DE6B4C-953A-44E6-A473-621BD7948F10}"/>
              </a:ext>
            </a:extLst>
          </p:cNvPr>
          <p:cNvSpPr/>
          <p:nvPr/>
        </p:nvSpPr>
        <p:spPr bwMode="invGray">
          <a:xfrm>
            <a:off x="11346678" y="24747252"/>
            <a:ext cx="8704358" cy="1136566"/>
          </a:xfrm>
          <a:prstGeom prst="rect">
            <a:avLst/>
          </a:prstGeom>
          <a:gradFill flip="none" rotWithShape="1">
            <a:gsLst>
              <a:gs pos="75000">
                <a:srgbClr val="512470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ACC045-31F0-4D87-B925-B60773E120FA}"/>
              </a:ext>
            </a:extLst>
          </p:cNvPr>
          <p:cNvSpPr txBox="1"/>
          <p:nvPr/>
        </p:nvSpPr>
        <p:spPr>
          <a:xfrm>
            <a:off x="11370323" y="25939864"/>
            <a:ext cx="86807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Induction was successful in MS basal medium, 1 mg/L 2,4-D (room temperature shaking at 120 rpm)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Optimum growth with sandy to milky appearance was achieved through;</a:t>
            </a:r>
          </a:p>
          <a:p>
            <a:pPr lvl="2" algn="just"/>
            <a:r>
              <a:rPr lang="en-AU" sz="2600" dirty="0"/>
              <a:t>- Two week subculture of 1:1 inoculation to fresh culture media</a:t>
            </a:r>
          </a:p>
          <a:p>
            <a:pPr lvl="2" algn="just"/>
            <a:r>
              <a:rPr lang="en-AU" sz="2600" dirty="0"/>
              <a:t>- Reducing hormone levels to 0.2 mg/L 2,4-D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600" dirty="0"/>
              <a:t>Microscopic observations confirmed loose clusters of cells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033CB74-AB0D-4A5F-9C80-4F1452A3E81E}"/>
              </a:ext>
            </a:extLst>
          </p:cNvPr>
          <p:cNvSpPr txBox="1"/>
          <p:nvPr/>
        </p:nvSpPr>
        <p:spPr>
          <a:xfrm>
            <a:off x="11660996" y="25040785"/>
            <a:ext cx="81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>
                <a:solidFill>
                  <a:schemeClr val="bg1"/>
                </a:solidFill>
              </a:rPr>
              <a:t>Suspension culture establishment</a:t>
            </a:r>
            <a:endParaRPr lang="en-US" sz="5400" b="1" baseline="30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DEE19-6016-476F-BD58-AF00CF7B1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3492" y="30550273"/>
            <a:ext cx="8900043" cy="4767561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F39A0F6-D180-414B-BE76-89794D4766B3}"/>
              </a:ext>
            </a:extLst>
          </p:cNvPr>
          <p:cNvSpPr txBox="1"/>
          <p:nvPr/>
        </p:nvSpPr>
        <p:spPr>
          <a:xfrm>
            <a:off x="11293497" y="35437310"/>
            <a:ext cx="894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/>
              <a:t>Figure 2: </a:t>
            </a:r>
            <a:r>
              <a:rPr lang="en-AU" sz="2400" dirty="0"/>
              <a:t>Suspension callus establishment for </a:t>
            </a:r>
            <a:r>
              <a:rPr lang="en-AU" sz="2400" i="1" dirty="0" err="1"/>
              <a:t>Duboisia</a:t>
            </a:r>
            <a:r>
              <a:rPr lang="en-AU" sz="2400" dirty="0"/>
              <a:t> species (a). Transition of sandy to milky stage of suspension cultures for </a:t>
            </a:r>
            <a:r>
              <a:rPr lang="en-AU" sz="2400" i="1" dirty="0"/>
              <a:t>D. </a:t>
            </a:r>
            <a:r>
              <a:rPr lang="en-AU" sz="2400" i="1" dirty="0" err="1"/>
              <a:t>myoporoides</a:t>
            </a:r>
            <a:r>
              <a:rPr lang="en-AU" sz="2400" i="1" dirty="0"/>
              <a:t> </a:t>
            </a:r>
            <a:r>
              <a:rPr lang="en-AU" sz="2400" dirty="0"/>
              <a:t>(b), Hybrid </a:t>
            </a:r>
            <a:r>
              <a:rPr lang="en-AU" sz="2400" dirty="0" err="1"/>
              <a:t>MxH</a:t>
            </a:r>
            <a:r>
              <a:rPr lang="en-AU" sz="2400" dirty="0"/>
              <a:t> (c) and Hybrid </a:t>
            </a:r>
            <a:r>
              <a:rPr lang="en-AU" sz="2400" dirty="0" err="1"/>
              <a:t>MxL</a:t>
            </a:r>
            <a:r>
              <a:rPr lang="en-AU" sz="2400" dirty="0"/>
              <a:t> (d).</a:t>
            </a:r>
            <a:endParaRPr lang="en-AU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4D2F2A-561B-4350-9092-E5C7C7335B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5150" y="6503328"/>
            <a:ext cx="8252564" cy="661909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C068083-D7E0-4129-8828-77C43B20F645}"/>
              </a:ext>
            </a:extLst>
          </p:cNvPr>
          <p:cNvSpPr txBox="1"/>
          <p:nvPr/>
        </p:nvSpPr>
        <p:spPr>
          <a:xfrm>
            <a:off x="20935150" y="13227609"/>
            <a:ext cx="8252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/>
              <a:t>Figure 3: </a:t>
            </a:r>
            <a:r>
              <a:rPr lang="en-AU" sz="2400" dirty="0"/>
              <a:t>Loosely arranged callus of </a:t>
            </a:r>
            <a:r>
              <a:rPr lang="en-AU" sz="2400" i="1" dirty="0" err="1"/>
              <a:t>Duboisia</a:t>
            </a:r>
            <a:r>
              <a:rPr lang="en-AU" sz="2400" i="1" dirty="0"/>
              <a:t> suspension culture.</a:t>
            </a:r>
            <a:r>
              <a:rPr lang="en-AU" sz="2400" dirty="0"/>
              <a:t>  </a:t>
            </a:r>
            <a:endParaRPr lang="en-AU" sz="2400" b="1" dirty="0">
              <a:solidFill>
                <a:schemeClr val="tx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12DF1D-8801-4525-9B27-78E678EF6202}"/>
              </a:ext>
            </a:extLst>
          </p:cNvPr>
          <p:cNvSpPr txBox="1"/>
          <p:nvPr/>
        </p:nvSpPr>
        <p:spPr>
          <a:xfrm>
            <a:off x="20399783" y="25918762"/>
            <a:ext cx="894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/>
              <a:t>Figure 4:</a:t>
            </a:r>
            <a:r>
              <a:rPr lang="en-AU" sz="2400" dirty="0"/>
              <a:t> Protoplast </a:t>
            </a:r>
            <a:r>
              <a:rPr lang="en-GB" sz="2400" dirty="0"/>
              <a:t>isolation from</a:t>
            </a:r>
            <a:r>
              <a:rPr lang="en-AU" sz="2400" dirty="0"/>
              <a:t> Hybrid </a:t>
            </a:r>
            <a:r>
              <a:rPr lang="en-AU" sz="2400" dirty="0" err="1"/>
              <a:t>MxH</a:t>
            </a:r>
            <a:r>
              <a:rPr lang="en-AU" sz="2400" dirty="0"/>
              <a:t> (</a:t>
            </a:r>
            <a:r>
              <a:rPr lang="en-AU" sz="2400" dirty="0" err="1"/>
              <a:t>a,c</a:t>
            </a:r>
            <a:r>
              <a:rPr lang="en-AU" sz="2400" dirty="0"/>
              <a:t>) Hybrid M/L (</a:t>
            </a:r>
            <a:r>
              <a:rPr lang="en-AU" sz="2400" dirty="0" err="1"/>
              <a:t>b,d</a:t>
            </a:r>
            <a:r>
              <a:rPr lang="en-AU" sz="2400" dirty="0"/>
              <a:t>) with 20 h (</a:t>
            </a:r>
            <a:r>
              <a:rPr lang="en-AU" sz="2400" dirty="0" err="1"/>
              <a:t>a,b</a:t>
            </a:r>
            <a:r>
              <a:rPr lang="en-AU" sz="2400" dirty="0"/>
              <a:t>) and 16 h (</a:t>
            </a:r>
            <a:r>
              <a:rPr lang="en-AU" sz="2400" dirty="0" err="1"/>
              <a:t>c,d</a:t>
            </a:r>
            <a:r>
              <a:rPr lang="en-AU" sz="2400" dirty="0"/>
              <a:t>) incubation period using </a:t>
            </a:r>
            <a:r>
              <a:rPr lang="en-GB" sz="2400" dirty="0"/>
              <a:t>0.4% </a:t>
            </a:r>
            <a:r>
              <a:rPr lang="en-GB" sz="2400" dirty="0" err="1"/>
              <a:t>Pectolyase</a:t>
            </a:r>
            <a:r>
              <a:rPr lang="en-GB" sz="2400" dirty="0"/>
              <a:t>, 2% Cellulase and 2% </a:t>
            </a:r>
            <a:r>
              <a:rPr lang="en-GB" sz="2400" dirty="0" err="1"/>
              <a:t>Driselase</a:t>
            </a:r>
            <a:r>
              <a:rPr lang="en-AU" sz="2400" dirty="0"/>
              <a:t>. </a:t>
            </a:r>
            <a:endParaRPr lang="en-AU" sz="2400" b="1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465931-3BEE-4B0B-8A93-19C19CF30A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9783" y="18729331"/>
            <a:ext cx="8857968" cy="7189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A64E44-BFEE-471C-82CB-6F501F3120F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711" t="-173" r="8042" b="35472"/>
          <a:stretch/>
        </p:blipFill>
        <p:spPr>
          <a:xfrm>
            <a:off x="1553855" y="17289879"/>
            <a:ext cx="8951318" cy="65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Q colours to use">
      <a:dk1>
        <a:srgbClr val="000000"/>
      </a:dk1>
      <a:lt1>
        <a:srgbClr val="FFFFFF"/>
      </a:lt1>
      <a:dk2>
        <a:srgbClr val="51247A"/>
      </a:dk2>
      <a:lt2>
        <a:srgbClr val="962A8B"/>
      </a:lt2>
      <a:accent1>
        <a:srgbClr val="E62645"/>
      </a:accent1>
      <a:accent2>
        <a:srgbClr val="2EA836"/>
      </a:accent2>
      <a:accent3>
        <a:srgbClr val="4085C6"/>
      </a:accent3>
      <a:accent4>
        <a:srgbClr val="00A2C7"/>
      </a:accent4>
      <a:accent5>
        <a:srgbClr val="EB602B"/>
      </a:accent5>
      <a:accent6>
        <a:srgbClr val="BB9D65"/>
      </a:accent6>
      <a:hlink>
        <a:srgbClr val="00A2C7"/>
      </a:hlink>
      <a:folHlink>
        <a:srgbClr val="4085C6"/>
      </a:folHlink>
    </a:clrScheme>
    <a:fontScheme name="UQ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920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Tyne Hamilton</dc:creator>
  <cp:lastModifiedBy>Jayeni Hiti Bandaralage</cp:lastModifiedBy>
  <cp:revision>41</cp:revision>
  <dcterms:created xsi:type="dcterms:W3CDTF">2019-04-17T03:19:12Z</dcterms:created>
  <dcterms:modified xsi:type="dcterms:W3CDTF">2022-11-18T00:08:05Z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2022-09-16T04:11:29Z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014bfe2f-b8a7-48eb-beb4-bc9f6720d1ba</vt:lpwstr>
  </property>
  <property fmtid="{D5CDD505-2E9C-101B-9397-08002B2CF9AE}" pid="8" name="MSIP_Label_0f488380-630a-4f55-a077-a19445e3f360_ContentBits">
    <vt:lpwstr>0</vt:lpwstr>
  </property>
</Properties>
</file>