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Lat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regular.fntdata"/><Relationship Id="rId20" Type="http://schemas.openxmlformats.org/officeDocument/2006/relationships/slide" Target="slides/slide15.xml"/><Relationship Id="rId42" Type="http://schemas.openxmlformats.org/officeDocument/2006/relationships/font" Target="fonts/Lato-italic.fntdata"/><Relationship Id="rId41" Type="http://schemas.openxmlformats.org/officeDocument/2006/relationships/font" Target="fonts/Lato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Lato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bold.fntdata"/><Relationship Id="rId14" Type="http://schemas.openxmlformats.org/officeDocument/2006/relationships/slide" Target="slides/slide9.xml"/><Relationship Id="rId36" Type="http://schemas.openxmlformats.org/officeDocument/2006/relationships/font" Target="fonts/Raleway-regular.fntdata"/><Relationship Id="rId17" Type="http://schemas.openxmlformats.org/officeDocument/2006/relationships/slide" Target="slides/slide12.xml"/><Relationship Id="rId39" Type="http://schemas.openxmlformats.org/officeDocument/2006/relationships/font" Target="fonts/Raleway-boldItalic.fntdata"/><Relationship Id="rId16" Type="http://schemas.openxmlformats.org/officeDocument/2006/relationships/slide" Target="slides/slide11.xml"/><Relationship Id="rId38" Type="http://schemas.openxmlformats.org/officeDocument/2006/relationships/font" Target="fonts/Raleway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5d4283782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5d4283782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5d4283782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5d4283782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d4283782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d4283782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5d4283782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5d4283782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d4283782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d4283782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5d4283782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5d4283782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d4283782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5d4283782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d4283782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d4283782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5d4283782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5d4283782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5d4283782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5d4283782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8b5d327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8b5d327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5d4283782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5d4283782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5d4283782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5d4283782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40e663774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40e663774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d4283782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5d4283782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0e663774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0e663774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d4283782d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5d4283782d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61bc655130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61bc655130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d4283782d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5d4283782d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40e66377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40e66377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61bc655130_7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61bc655130_7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a8ffb8ba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a8ffb8ba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d4283782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d4283782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90f851e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90f851e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40e663774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40e663774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5d4283782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5d4283782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a8ffb8ba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a8ffb8ba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5d4283782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5d4283782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d4283782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5d4283782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6" name="Google Shape;76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" name="Google Shape;22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" name="Google Shape;29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" name="Google Shape;53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8" name="Google Shape;5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" name="Google Shape;6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5" name="Google Shape;6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" name="Google Shape;69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hyperlink" Target="https://scholia.toolforge.org/author/Q20895785" TargetMode="External"/><Relationship Id="rId2" Type="http://schemas.openxmlformats.org/officeDocument/2006/relationships/hyperlink" Target="https://web.archive.org/web/20220929075327/https://2022.ecsa-conference.eu/startseite.html" TargetMode="External"/><Relationship Id="rId3" Type="http://schemas.openxmlformats.org/officeDocument/2006/relationships/hyperlink" Target="https://doi.org/10.5281/zenodo.7134994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958225" y="4773100"/>
            <a:ext cx="76881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1"/>
              </a:rPr>
              <a:t>Daniel Mietchen</a:t>
            </a:r>
            <a:r>
              <a:rPr lang="en-GB"/>
              <a:t> -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ECSA 2022</a:t>
            </a:r>
            <a:r>
              <a:rPr lang="en-GB"/>
              <a:t> - 7 October 2022 - DOI: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10.5281/zenodo.7134994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hyperlink" Target="https://commons.wikimedia.org/wiki/Category:Citizen_science" TargetMode="External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hyperlink" Target="https://meta.wikimedia.org/wiki/CentralNotice/Request/Wiki_Science_Competition_2021" TargetMode="External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hyperlink" Target="https://meta.m.wikimedia.org/wiki/Category:Proposed_research_projects" TargetMode="External"/><Relationship Id="rId7" Type="http://schemas.openxmlformats.org/officeDocument/2006/relationships/image" Target="../media/image16.png"/><Relationship Id="rId8" Type="http://schemas.openxmlformats.org/officeDocument/2006/relationships/hyperlink" Target="https://meta.m.wikimedia.org/wiki/WikiCit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hyperlink" Target="https://en.m.wikiquote.org/wiki/Astronomy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ru.m.wikiquote.org/wiki/%D0%A1%D0%BC%D0%BE%D0%BB%D1%91%D0%B2%D0%BA%D0%B0" TargetMode="External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species.m.wikimedia.org/wiki/Vicente_Vald%C3%A9s-Guzm%C3%A1n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hyperlink" Target="https://species.m.wikimedia.org/wiki/File:Eleutherodactylus_abbotti_https---static.inaturalist.org-photos-6949135-original.jpeg%3F1491713916.jpg" TargetMode="External"/><Relationship Id="rId7" Type="http://schemas.openxmlformats.org/officeDocument/2006/relationships/image" Target="../media/image20.png"/><Relationship Id="rId8" Type="http://schemas.openxmlformats.org/officeDocument/2006/relationships/hyperlink" Target="https://species.m.wikimedia.org/wiki/Vicente_Vald%C3%A9s-Guzm%C3%A1n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hyperlink" Target="https://database.factgrid.de/wiki/FactGrid:Projects" TargetMode="External"/><Relationship Id="rId9" Type="http://schemas.openxmlformats.org/officeDocument/2006/relationships/image" Target="../media/image23.png"/><Relationship Id="rId5" Type="http://schemas.openxmlformats.org/officeDocument/2006/relationships/image" Target="../media/image32.png"/><Relationship Id="rId6" Type="http://schemas.openxmlformats.org/officeDocument/2006/relationships/hyperlink" Target="https://algowiki-project.org/en/Open_Encyclopedia_of_Parallel_Algorithmic_Features" TargetMode="External"/><Relationship Id="rId7" Type="http://schemas.openxmlformats.org/officeDocument/2006/relationships/image" Target="../media/image22.png"/><Relationship Id="rId8" Type="http://schemas.openxmlformats.org/officeDocument/2006/relationships/hyperlink" Target="https://lingualibre.org/wiki/Q113451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hyperlink" Target="https://incubator.m.wikimedia.org/wiki/Wt/kbd/%D0%BC%D1%8B%D1%81%D1%8B%D1%80" TargetMode="External"/><Relationship Id="rId6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hyperlink" Target="https://author-disambiguator.toolforge.org/names_oauth.php?doit=Look+for+author&amp;name=Periklis%20Kleitou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hyperlink" Target="https://www.wikidata.org/wiki/Q24577212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hyperlink" Target="https://www.wikidata.org/wiki/Lexeme:L710897" TargetMode="External"/><Relationship Id="rId7" Type="http://schemas.openxmlformats.org/officeDocument/2006/relationships/image" Target="../media/image31.png"/><Relationship Id="rId8" Type="http://schemas.openxmlformats.org/officeDocument/2006/relationships/hyperlink" Target="https://scholia.toolforge.org/topic/Q109343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hyperlink" Target="https://en.wikivoyage.org/wiki/Birdwatching" TargetMode="External"/><Relationship Id="rId5" Type="http://schemas.openxmlformats.org/officeDocument/2006/relationships/image" Target="../media/image33.png"/><Relationship Id="rId6" Type="http://schemas.openxmlformats.org/officeDocument/2006/relationships/hyperlink" Target="https://en.m.wikivoyage.org/wiki/Diving_in_South_Africa" TargetMode="External"/><Relationship Id="rId7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hyperlink" Target="https://de.m.wikiversity.org/wiki/DieDatenlaube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s://en.m.wikiversity.org/wiki/Galaxy_Zoo" TargetMode="External"/><Relationship Id="rId7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hyperlink" Target="https://tr.wiktionary.org/wiki/citizen_scientist" TargetMode="External"/><Relationship Id="rId9" Type="http://schemas.openxmlformats.org/officeDocument/2006/relationships/image" Target="../media/image29.png"/><Relationship Id="rId5" Type="http://schemas.openxmlformats.org/officeDocument/2006/relationships/image" Target="../media/image35.png"/><Relationship Id="rId6" Type="http://schemas.openxmlformats.org/officeDocument/2006/relationships/hyperlink" Target="https://nl.wiktionary.org/wiki/crowdsourcen" TargetMode="External"/><Relationship Id="rId7" Type="http://schemas.openxmlformats.org/officeDocument/2006/relationships/image" Target="../media/image34.png"/><Relationship Id="rId8" Type="http://schemas.openxmlformats.org/officeDocument/2006/relationships/hyperlink" Target="https://de.wiktionary.org/wiki/B%C3%BCrgerwissenschaft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hyperlink" Target="https://ru.m.wikinews.org/wiki/%D0%9A%D1%80%D0%B0%D1%83%D0%B4%D1%81%D0%BE%D1%80%D1%81%D0%B8%D0%BD%D0%B3_%D0%BF%D0%BE%D0%BC%D0%BE%D0%B3_%D0%BD%D0%B0%D0%B9%D1%82%D0%B8_%D0%BD%D0%BE%D0%B2%D1%8B%D0%B9_%D1%82%D0%B8%D0%BF_%D0%BA%D0%BE%D1%81%D0%BC%D0%B8%D1%87%D0%B5%D1%81%D0%BA%D0%B8%D1%85_%D0%BE%D0%B1%D1%8A%D0%B5%D0%BA%D1%82%D0%BE%D0%B2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hyperlink" Target="https://ban.m.wikisource.org/wiki/Kaca:Bali-lontar-Sukawati-Tutur_Pahudyana_Purana-04.jpg" TargetMode="External"/><Relationship Id="rId5" Type="http://schemas.openxmlformats.org/officeDocument/2006/relationships/image" Target="../media/image42.png"/><Relationship Id="rId6" Type="http://schemas.openxmlformats.org/officeDocument/2006/relationships/hyperlink" Target="https://en.wikisource.org/wiki/Field_Notes_of_Junius_Henderson" TargetMode="External"/><Relationship Id="rId7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commons.wikimedia.org/wiki/Category:Citizen_science" TargetMode="External"/><Relationship Id="rId10" Type="http://schemas.openxmlformats.org/officeDocument/2006/relationships/image" Target="../media/image44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hyperlink" Target="https://commons.m.wikimedia.org/wiki/Commons:British_Library/Mechanical_Curator_collection/georeferencing_progress" TargetMode="External"/><Relationship Id="rId9" Type="http://schemas.openxmlformats.org/officeDocument/2006/relationships/hyperlink" Target="https://commons.m.wikimedia.org/wiki/Category:Neuch%C3%A2tel_Herbarium_Project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6.png"/><Relationship Id="rId7" Type="http://schemas.openxmlformats.org/officeDocument/2006/relationships/hyperlink" Target="https://commons.m.wikimedia.org/wiki/Category:Sand_mining" TargetMode="External"/><Relationship Id="rId8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hyperlink" Target="https://commons.m.wikimedia.org/wiki/File:Arrangements_for_Data_Sharing_and_Reuse_in_Citizen_Science_Projects.pdf" TargetMode="External"/><Relationship Id="rId9" Type="http://schemas.openxmlformats.org/officeDocument/2006/relationships/image" Target="../media/image58.jpg"/><Relationship Id="rId5" Type="http://schemas.openxmlformats.org/officeDocument/2006/relationships/image" Target="../media/image45.png"/><Relationship Id="rId6" Type="http://schemas.openxmlformats.org/officeDocument/2006/relationships/hyperlink" Target="https://commons.wikimedia.org/wiki/File:ScidataCon_2018_poster_150_-_A_wiki_approach_to_collecting,_curating_and_managing_citizen_science_data.pdf" TargetMode="External"/><Relationship Id="rId7" Type="http://schemas.openxmlformats.org/officeDocument/2006/relationships/image" Target="../media/image56.jpg"/><Relationship Id="rId8" Type="http://schemas.openxmlformats.org/officeDocument/2006/relationships/hyperlink" Target="https://commons.wikimedia.org/wiki/File:Citizen_Science_Skilling_for_Library_Staff,_Researchers,_and_the_Public.pdf" TargetMode="External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hyperlink" Target="https://m.wikidata.org/wiki/Wikidata:WikiProject_Climate_Change" TargetMode="External"/><Relationship Id="rId13" Type="http://schemas.openxmlformats.org/officeDocument/2006/relationships/image" Target="../media/image50.png"/><Relationship Id="rId12" Type="http://schemas.openxmlformats.org/officeDocument/2006/relationships/hyperlink" Target="https://blog.wikimedia.de/?s=%22citizen+science%22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ommons.wikimedia.org/wiki/File:Barcamp_Citizen_Science_05-12-2015_18.jpg" TargetMode="External"/><Relationship Id="rId4" Type="http://schemas.openxmlformats.org/officeDocument/2006/relationships/image" Target="../media/image59.jpg"/><Relationship Id="rId9" Type="http://schemas.openxmlformats.org/officeDocument/2006/relationships/image" Target="../media/image48.png"/><Relationship Id="rId5" Type="http://schemas.openxmlformats.org/officeDocument/2006/relationships/image" Target="../media/image21.png"/><Relationship Id="rId6" Type="http://schemas.openxmlformats.org/officeDocument/2006/relationships/hyperlink" Target="https://m.wikidata.org/wiki/Wikidata:WikiProject_iNaturalist/Event_20190416_Where_iNaturalist_meets_Wiki" TargetMode="External"/><Relationship Id="rId7" Type="http://schemas.openxmlformats.org/officeDocument/2006/relationships/image" Target="../media/image47.png"/><Relationship Id="rId8" Type="http://schemas.openxmlformats.org/officeDocument/2006/relationships/hyperlink" Target="https://nl.m.wikinews.org/wiki/2021-09_Nieuwsbrief_Wikimedia_Nederland_105#Kleur_geven_aan_de_geschiedenis_bij_TextielMuseum_Tilburg?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e.m.wikisource.org/wiki/Laienh%C3%BClfe_bei_Erforschung_von_Gewittererscheinungen" TargetMode="External"/><Relationship Id="rId4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oi.org/10.5281/zenodo.5535597" TargetMode="External"/><Relationship Id="rId4" Type="http://schemas.openxmlformats.org/officeDocument/2006/relationships/image" Target="../media/image52.png"/><Relationship Id="rId5" Type="http://schemas.openxmlformats.org/officeDocument/2006/relationships/hyperlink" Target="https://doi.org/10.5281/zenodo.4321982" TargetMode="External"/><Relationship Id="rId6" Type="http://schemas.openxmlformats.org/officeDocument/2006/relationships/image" Target="../media/image51.png"/><Relationship Id="rId7" Type="http://schemas.openxmlformats.org/officeDocument/2006/relationships/hyperlink" Target="https://ecsa.citizen-science.net/working-groups/citizen-science-and-open-science/" TargetMode="External"/><Relationship Id="rId8" Type="http://schemas.openxmlformats.org/officeDocument/2006/relationships/hyperlink" Target="https://commons.wikimedia.org/wiki/File:Citizen_Science_and_Open_Science_would_benefit_from_closer_interaction_-_20180604_100410.jp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inaturalist.org/taxa/95729-Benthophilus-stellatus" TargetMode="External"/><Relationship Id="rId4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ommons.wikimedia.org/wiki/Category:Benthophilus_stellatus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0" Type="http://schemas.openxmlformats.org/officeDocument/2006/relationships/hyperlink" Target="https://doi.org/10.5281/zenodo.710934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.wiki/5nDF" TargetMode="External"/><Relationship Id="rId4" Type="http://schemas.openxmlformats.org/officeDocument/2006/relationships/hyperlink" Target="https://w.wiki/5nDE" TargetMode="External"/><Relationship Id="rId9" Type="http://schemas.openxmlformats.org/officeDocument/2006/relationships/hyperlink" Target="https://doi.org/10.5281/zenodo.5535597" TargetMode="External"/><Relationship Id="rId5" Type="http://schemas.openxmlformats.org/officeDocument/2006/relationships/hyperlink" Target="https://doi.org/10.5281/zenodo.2560019" TargetMode="External"/><Relationship Id="rId6" Type="http://schemas.openxmlformats.org/officeDocument/2006/relationships/hyperlink" Target="https://doi.org/10.3897/biss.3.34722" TargetMode="External"/><Relationship Id="rId7" Type="http://schemas.openxmlformats.org/officeDocument/2006/relationships/hyperlink" Target="https://doi.org/10.5281/zenodo.4321982" TargetMode="External"/><Relationship Id="rId8" Type="http://schemas.openxmlformats.org/officeDocument/2006/relationships/hyperlink" Target="https://doi.org/10.5281/zenodo.5201623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incubator.wikimedia.org/" TargetMode="External"/><Relationship Id="rId10" Type="http://schemas.openxmlformats.org/officeDocument/2006/relationships/hyperlink" Target="https://www.mediawiki.org/" TargetMode="External"/><Relationship Id="rId13" Type="http://schemas.openxmlformats.org/officeDocument/2006/relationships/hyperlink" Target="https://www.wikivoyage.org/" TargetMode="External"/><Relationship Id="rId12" Type="http://schemas.openxmlformats.org/officeDocument/2006/relationships/hyperlink" Target="https://wikidata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hyperlink" Target="https://www.wikipedia.org/" TargetMode="External"/><Relationship Id="rId9" Type="http://schemas.openxmlformats.org/officeDocument/2006/relationships/hyperlink" Target="https://species.wikimedia.org/" TargetMode="External"/><Relationship Id="rId15" Type="http://schemas.openxmlformats.org/officeDocument/2006/relationships/hyperlink" Target="https://www.wiktionary.org/" TargetMode="External"/><Relationship Id="rId14" Type="http://schemas.openxmlformats.org/officeDocument/2006/relationships/hyperlink" Target="https://www.wikiversity.org/" TargetMode="External"/><Relationship Id="rId17" Type="http://schemas.openxmlformats.org/officeDocument/2006/relationships/hyperlink" Target="https://www.wikisource.org/" TargetMode="External"/><Relationship Id="rId16" Type="http://schemas.openxmlformats.org/officeDocument/2006/relationships/hyperlink" Target="https://www.wikinews.org/" TargetMode="External"/><Relationship Id="rId5" Type="http://schemas.openxmlformats.org/officeDocument/2006/relationships/hyperlink" Target="https://wikimania.wikimedia.org/" TargetMode="External"/><Relationship Id="rId19" Type="http://schemas.openxmlformats.org/officeDocument/2006/relationships/hyperlink" Target="https://meta.wikimedia.org/wiki/Special:SiteMatrix" TargetMode="External"/><Relationship Id="rId6" Type="http://schemas.openxmlformats.org/officeDocument/2006/relationships/hyperlink" Target="https://www.wikibooks.org/" TargetMode="External"/><Relationship Id="rId18" Type="http://schemas.openxmlformats.org/officeDocument/2006/relationships/hyperlink" Target="https://commons.wikimedia.org/" TargetMode="External"/><Relationship Id="rId7" Type="http://schemas.openxmlformats.org/officeDocument/2006/relationships/hyperlink" Target="https://meta.wikimedia.org/" TargetMode="External"/><Relationship Id="rId8" Type="http://schemas.openxmlformats.org/officeDocument/2006/relationships/hyperlink" Target="https://www.wikiquote.org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e.wikipedia.org/wiki/Wikipedia:F%C3%B6rderung/Konferenzteilnahme_European_Citizen_Science_Association_2022" TargetMode="External"/><Relationship Id="rId4" Type="http://schemas.openxmlformats.org/officeDocument/2006/relationships/hyperlink" Target="https://sloan.org/grant-detail/9729" TargetMode="External"/><Relationship Id="rId5" Type="http://schemas.openxmlformats.org/officeDocument/2006/relationships/hyperlink" Target="http://portal.volkswagenstiftung.de/search/projectDetails.do?ref=97863" TargetMode="External"/><Relationship Id="rId6" Type="http://schemas.openxmlformats.org/officeDocument/2006/relationships/hyperlink" Target="https://www.wikidata.org/wiki/User:Daniel_Mietchen" TargetMode="External"/><Relationship Id="rId7" Type="http://schemas.openxmlformats.org/officeDocument/2006/relationships/hyperlink" Target="https://twitter.com/EvoMRI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ommons.wikimedia.org/wiki/File:121212_2_OpenSwissKnife.png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wikidata.org/wiki/User:Daniel_Mietchen/Talks/ICEI_2018/Wikimedia_projects_and_citizen_scienc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hyperlink" Target="https://www.wikidata.org/wiki/Q109343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uk.m.wikipedia.org/wiki/Foldit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21.png"/><Relationship Id="rId7" Type="http://schemas.openxmlformats.org/officeDocument/2006/relationships/image" Target="../media/image8.png"/><Relationship Id="rId8" Type="http://schemas.openxmlformats.org/officeDocument/2006/relationships/hyperlink" Target="https://ar.m.wikipedia.org/wiki/%D9%85%D8%AC%D8%B1%D8%A9_%D8%A7%D9%84%D8%A8%D8%A7%D8%B2%D9%84%D8%A7%D8%A1_%D8%A7%D9%84%D8%AE%D8%B6%D8%B1%D8%A7%D8%A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hyperlink" Target="https://wikimania.m.wikimedia.org/wiki/2019:Research/Peer_production_of_community_science_with_personal_data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hyperlink" Target="https://hi.m.wikibooks.org/wiki/%E0%A4%B8%E0%A4%AE%E0%A4%B8%E0%A4%BE%E0%A4%AE%E0%A4%AF%E0%A4%BF%E0%A4%95%E0%A5%80_2020/%E0%A4%B0%E0%A4%BE%E0%A4%B7%E0%A5%8D%E0%A4%9F%E0%A5%8D%E0%A4%B0%E0%A5%80%E0%A4%AF_%E0%A4%89%E0%A4%A6%E0%A5%8D%E0%A4%A6%E0%A4%BE%E0%A4%A8_%E0%A4%B5%E0%A4%A8%E0%A5%8D%E0%A4%AF%E0%A4%9C%E0%A5%80%E0%A4%B5_%E0%A4%85%E0%A4%AD%E0%A4%AF%E0%A4%BE%E0%A4%B0%E0%A4%A3%E0%A5%8D%E0%A4%AF" TargetMode="External"/><Relationship Id="rId9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hyperlink" Target="https://de.m.wikibooks.org/wiki/Handbuch_Open_Science/_Citizen_Science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en.m.wikibooks.org/wiki/Citizen_Science/Communicating_Citizen_Scien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ctrTitle"/>
          </p:nvPr>
        </p:nvSpPr>
        <p:spPr>
          <a:xfrm>
            <a:off x="426325" y="1017650"/>
            <a:ext cx="8463600" cy="28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Interactions between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citizen science and the ecosystem around Wikipedia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175" y="3264250"/>
            <a:ext cx="1561149" cy="15611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4544925" y="3682400"/>
            <a:ext cx="60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⇄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5476" y="3298225"/>
            <a:ext cx="1825775" cy="15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161" name="Google Shape;1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Meta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discussions and coordination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22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64" name="Google Shape;164;p2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92775"/>
            <a:ext cx="6556573" cy="29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5200" y="1661825"/>
            <a:ext cx="5445251" cy="28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2301" y="2618305"/>
            <a:ext cx="4311700" cy="203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Wikiquote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quotes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" y="1892775"/>
            <a:ext cx="3771677" cy="29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75" name="Google Shape;175;p2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3880" y="1711050"/>
            <a:ext cx="4410651" cy="31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000" y="1746875"/>
            <a:ext cx="4838601" cy="252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2/2d/Wikimedia_logo_family_complete-2021.svg/1024px-Wikimedia_logo_family_complete-2021.svg.png"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Wikispecies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species and higher-order taxa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24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84" name="Google Shape;184;p2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" y="1892775"/>
            <a:ext cx="3452203" cy="29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43200" y="3102277"/>
            <a:ext cx="5377774" cy="15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92" name="Google Shape;192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621" y="1712325"/>
            <a:ext cx="6967930" cy="31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0399" y="1449675"/>
            <a:ext cx="4720051" cy="279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4675" y="2085875"/>
            <a:ext cx="3580825" cy="27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MediaWiki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software to run all the Wikimedia wikis and many others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231250" y="1277175"/>
            <a:ext cx="891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Incubator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projects-to-be, e.g.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Kabardian Wiktionary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26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678" y="978375"/>
            <a:ext cx="3996825" cy="3845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4356775" y="2666675"/>
            <a:ext cx="4722000" cy="147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The entire process of setting up a new Wikimedia site in the Incubator is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co-design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co-creation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collaborative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public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" name="Google Shape;205;p2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300" y="1907796"/>
            <a:ext cx="3841475" cy="28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Wikidata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general reference information, e.g. 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7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13" name="Google Shape;213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50" y="1615575"/>
            <a:ext cx="3113992" cy="29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0250" y="2650950"/>
            <a:ext cx="2378174" cy="225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3373" y="0"/>
            <a:ext cx="57010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24400" y="1721163"/>
            <a:ext cx="3901376" cy="2926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Wikivoyage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travel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24" name="Google Shape;224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1740375"/>
            <a:ext cx="3765728" cy="29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7728" y="1740375"/>
            <a:ext cx="4196593" cy="29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30" name="Google Shape;2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Wikiversity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coursework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9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33" name="Google Shape;233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84871"/>
            <a:ext cx="5715326" cy="292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5200" y="1094375"/>
            <a:ext cx="4034000" cy="33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Wiktionary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translations of citizen science-related words and phrases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30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42" name="Google Shape;242;p3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750" y="1830975"/>
            <a:ext cx="2499975" cy="302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8925" y="1790475"/>
            <a:ext cx="2448094" cy="30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8019" y="1753575"/>
            <a:ext cx="2945463" cy="316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49" name="Google Shape;2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Wikinews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news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31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52" name="Google Shape;252;p3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677375"/>
            <a:ext cx="4279059" cy="316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9501" y="1393500"/>
            <a:ext cx="3905301" cy="344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3484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Structure of the presentation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231250" y="1658175"/>
            <a:ext cx="8710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1: Overview of Wikimedia projects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2: Interactions between citizen science &amp; Wikimedia projects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3: Coverage of citizen science matters by Wikimedia projects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4: Perspectives on citizen science</a:t>
            </a:r>
            <a:endParaRPr i="1"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Wikisource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texts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32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61" name="Google Shape;261;p3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950" y="1866750"/>
            <a:ext cx="3145545" cy="294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9895" y="1892775"/>
            <a:ext cx="4956945" cy="294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 txBox="1"/>
          <p:nvPr/>
        </p:nvSpPr>
        <p:spPr>
          <a:xfrm>
            <a:off x="231250" y="1277175"/>
            <a:ext cx="536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Wikimedia Commons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media files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9" name="Google Shape;269;p3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92775"/>
            <a:ext cx="3462755" cy="294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2155" y="1740375"/>
            <a:ext cx="3137380" cy="29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3050" y="1391349"/>
            <a:ext cx="1720951" cy="19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92849" y="2585750"/>
            <a:ext cx="2686200" cy="21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57551" y="991575"/>
            <a:ext cx="1825775" cy="15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279" name="Google Shape;2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4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Wikimedia Commons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media files, e.g. photos, maps, talks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1" name="Google Shape;281;p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1892775"/>
            <a:ext cx="3540030" cy="29459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descr="https://upload.wikimedia.org/wikipedia/commons/thumb/2/22/ScidataCon_2018_poster_150_-_A_wiki_approach_to_collecting%2C_curating_and_managing_citizen_science_data.pdf/page1-724px-ScidataCon_2018_poster_150_-_A_wiki_approach_to_collecting%2C_curating_and_managing_citizen_science_data.pdf.jpg" id="283" name="Google Shape;283;p3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3540" y="1677375"/>
            <a:ext cx="2235009" cy="3161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4/4f/Citizen_Science_Skilling_for_Library_Staff%2C_Researchers%2C_and_the_Public.pdf/page1-1002px-Citizen_Science_Skilling_for_Library_Staff%2C_Researchers%2C_and_the_Public.pdf.jpg" id="284" name="Google Shape;284;p3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37162" y="1677375"/>
            <a:ext cx="2199576" cy="316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7/76/Barcamp_Citizen_Science_05-12-2015_18.jpg/2560px-Barcamp_Citizen_Science_05-12-2015_18.jpg" id="289" name="Google Shape;289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" y="-700825"/>
            <a:ext cx="9144001" cy="599672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291" name="Google Shape;29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Wikimedia community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: citizen science-related edit-a-thons, barcamps, blog posts, newsletters etc.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3" name="Google Shape;293;p3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" y="1714101"/>
            <a:ext cx="4913326" cy="24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2475" y="2987750"/>
            <a:ext cx="4187974" cy="20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9099" y="3851322"/>
            <a:ext cx="3151525" cy="12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35774" y="1587975"/>
            <a:ext cx="3460464" cy="294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type="title"/>
          </p:nvPr>
        </p:nvSpPr>
        <p:spPr>
          <a:xfrm>
            <a:off x="1960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4: </a:t>
            </a:r>
            <a:r>
              <a:rPr lang="en-GB"/>
              <a:t>Perspectives on citizen science</a:t>
            </a:r>
            <a:endParaRPr/>
          </a:p>
        </p:txBody>
      </p:sp>
      <p:sp>
        <p:nvSpPr>
          <p:cNvPr id="302" name="Google Shape;302;p36"/>
          <p:cNvSpPr txBox="1"/>
          <p:nvPr/>
        </p:nvSpPr>
        <p:spPr>
          <a:xfrm>
            <a:off x="231250" y="1277175"/>
            <a:ext cx="8912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Historic perspectives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Open science perspectives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Methodological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Data quality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Community engagement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International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Cross-disciplinary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Machine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Game perspectives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Reuse of Wikimedia materials in citizen science projects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Reuse of citizen science materials in Wikimedia projects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/>
          <p:nvPr>
            <p:ph type="title"/>
          </p:nvPr>
        </p:nvSpPr>
        <p:spPr>
          <a:xfrm>
            <a:off x="1960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Historic perspectives on citizen science</a:t>
            </a:r>
            <a:endParaRPr/>
          </a:p>
        </p:txBody>
      </p:sp>
      <p:pic>
        <p:nvPicPr>
          <p:cNvPr id="308" name="Google Shape;308;p3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939450"/>
            <a:ext cx="6338216" cy="382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title"/>
          </p:nvPr>
        </p:nvSpPr>
        <p:spPr>
          <a:xfrm>
            <a:off x="1960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 science</a:t>
            </a:r>
            <a:r>
              <a:rPr lang="en-GB"/>
              <a:t> perspectives on citizen science</a:t>
            </a:r>
            <a:endParaRPr/>
          </a:p>
        </p:txBody>
      </p:sp>
      <p:pic>
        <p:nvPicPr>
          <p:cNvPr id="314" name="Google Shape;314;p3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51100"/>
            <a:ext cx="4448499" cy="24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00" y="2020325"/>
            <a:ext cx="4242167" cy="24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 txBox="1"/>
          <p:nvPr/>
        </p:nvSpPr>
        <p:spPr>
          <a:xfrm>
            <a:off x="231250" y="1277175"/>
            <a:ext cx="891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ECSA Working Group on Citizen science and open science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Citizen Science and Open Science would benefit from closer interaction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196050" y="480450"/>
            <a:ext cx="889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Reuse of Wikimedia materials in citizen science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939450"/>
            <a:ext cx="7052104" cy="382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/>
          <p:nvPr>
            <p:ph type="title"/>
          </p:nvPr>
        </p:nvSpPr>
        <p:spPr>
          <a:xfrm>
            <a:off x="196050" y="480450"/>
            <a:ext cx="889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Reuse of citizen science materials in Wikimedia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575" y="1139550"/>
            <a:ext cx="3806500" cy="348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1334275"/>
            <a:ext cx="3297050" cy="34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Further references</a:t>
            </a:r>
            <a:endParaRPr/>
          </a:p>
        </p:txBody>
      </p:sp>
      <p:sp>
        <p:nvSpPr>
          <p:cNvPr id="335" name="Google Shape;335;p41"/>
          <p:cNvSpPr txBox="1"/>
          <p:nvPr>
            <p:ph idx="1" type="body"/>
          </p:nvPr>
        </p:nvSpPr>
        <p:spPr>
          <a:xfrm>
            <a:off x="392825" y="2078875"/>
            <a:ext cx="8525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Citizen Science and Open Science would benefit from closer interaction (ECSA 2018)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https://w.wiki/5nDF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Wikimedia projects and citizen science (2018)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https://w.wiki/5nDE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 wiki approach to collecting, curating and managing citizen science data (2018) </a:t>
            </a:r>
            <a:r>
              <a:rPr lang="en-GB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https://doi.org/10.5281/zenodo.2560019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Wikimedia Projects and Citizen Science (2019)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https://doi.org/10.3897/biss.3.34722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The Wikimedia ecosystem as a key component of an open science landscape (2020) </a:t>
            </a:r>
            <a:r>
              <a:rPr lang="en-GB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https://doi.org/10.5281/zenodo.4321982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 overview of the COVID-19 related content of Wikimedia projects (2021) </a:t>
            </a:r>
            <a:r>
              <a:rPr lang="en-GB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https://doi.org/10.5281/zenodo.5201623</a:t>
            </a:r>
            <a:r>
              <a:rPr lang="en-GB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Science GLAM and Open Science (2021) </a:t>
            </a:r>
            <a:r>
              <a:rPr lang="en-GB" u="sng">
                <a:solidFill>
                  <a:schemeClr val="hlink"/>
                </a:solidFill>
                <a:hlinkClick r:id="rId9"/>
              </a:rPr>
              <a:t>https://doi.org/10.5281/zenodo.5535597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Climate knowledge and the Wikimedia ecosystem (2022) </a:t>
            </a:r>
            <a:r>
              <a:rPr lang="en-GB" u="sng">
                <a:solidFill>
                  <a:schemeClr val="hlink"/>
                </a:solidFill>
                <a:hlinkClick r:id="rId10"/>
              </a:rPr>
              <a:t>https://doi.org/10.5281/zenodo.7109345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3484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1: Overview of Wikimedia projects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2850"/>
            <a:ext cx="298485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3249775" y="1048575"/>
            <a:ext cx="5608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Clockwise, roughly sorted by information channel: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Wikipedia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329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languages) ⇒ encyclopedia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Wikimania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annual gathering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Wikibooks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120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books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Meta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things concerning more than 1 of these wikis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Wikiquote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89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quotes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Wikispecies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species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MediaWiki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software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Incubator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projects-to-be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Wikidata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database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Wikivoyage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25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travel guide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Wikiversity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17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learning environment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Wiktionary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185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dictionary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Wikinews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Wikisource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text archive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8"/>
              </a:rPr>
              <a:t>Wikimedia Commons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media repository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512425" y="4570650"/>
            <a:ext cx="83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About 1000 wikis in total: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9"/>
              </a:rPr>
              <a:t>https://meta.wikimedia.org/wiki/Special:SiteMatrix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6598825" y="2119800"/>
            <a:ext cx="2484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Center: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Wikimedia Foundation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affiliates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community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 txBox="1"/>
          <p:nvPr>
            <p:ph type="title"/>
          </p:nvPr>
        </p:nvSpPr>
        <p:spPr>
          <a:xfrm>
            <a:off x="729450" y="861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40"/>
              <a:t>Thank you!</a:t>
            </a:r>
            <a:endParaRPr sz="3040"/>
          </a:p>
        </p:txBody>
      </p:sp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150" y="1469275"/>
            <a:ext cx="9144000" cy="14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Acknowledgments: </a:t>
            </a:r>
            <a:endParaRPr sz="2200"/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Contributors to Wikimedia projects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Wikimedia Germany (</a:t>
            </a:r>
            <a:r>
              <a:rPr lang="en-GB" sz="2200" u="sng">
                <a:solidFill>
                  <a:schemeClr val="hlink"/>
                </a:solidFill>
                <a:hlinkClick r:id="rId3"/>
              </a:rPr>
              <a:t>supported</a:t>
            </a:r>
            <a:r>
              <a:rPr lang="en-GB" sz="2200"/>
              <a:t> my ECSA 2022 participation)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Alfred P. Sloan Foundation (</a:t>
            </a:r>
            <a:r>
              <a:rPr lang="en-GB" sz="2200" u="sng">
                <a:solidFill>
                  <a:schemeClr val="hlink"/>
                </a:solidFill>
                <a:hlinkClick r:id="rId4"/>
              </a:rPr>
              <a:t>supported</a:t>
            </a:r>
            <a:r>
              <a:rPr lang="en-GB" sz="2200"/>
              <a:t> Scholia development)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VolkswagenStiftung (</a:t>
            </a:r>
            <a:r>
              <a:rPr lang="en-GB" sz="2200" u="sng">
                <a:solidFill>
                  <a:schemeClr val="hlink"/>
                </a:solidFill>
                <a:hlinkClick r:id="rId5"/>
              </a:rPr>
              <a:t>supports</a:t>
            </a:r>
            <a:r>
              <a:rPr lang="en-GB" sz="2200"/>
              <a:t> invasion biology coverage in Wikidata)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42" name="Google Shape;342;p42"/>
          <p:cNvSpPr txBox="1"/>
          <p:nvPr>
            <p:ph idx="1" type="body"/>
          </p:nvPr>
        </p:nvSpPr>
        <p:spPr>
          <a:xfrm>
            <a:off x="500850" y="3755275"/>
            <a:ext cx="7688700" cy="14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Contact: </a:t>
            </a:r>
            <a:endParaRPr sz="100"/>
          </a:p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Wikimedia: </a:t>
            </a:r>
            <a:r>
              <a:rPr lang="en-GB" sz="2200" u="sng">
                <a:solidFill>
                  <a:schemeClr val="hlink"/>
                </a:solidFill>
                <a:hlinkClick r:id="rId6"/>
              </a:rPr>
              <a:t>User:Daniel Mietchen</a:t>
            </a:r>
            <a:r>
              <a:rPr lang="en-GB" sz="2200"/>
              <a:t> / Twitter: </a:t>
            </a:r>
            <a:r>
              <a:rPr lang="en-GB" sz="2200" u="sng">
                <a:solidFill>
                  <a:schemeClr val="hlink"/>
                </a:solidFill>
                <a:hlinkClick r:id="rId7"/>
              </a:rPr>
              <a:t>@EvoMRI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c/c7/121212_2_OpenSwissKnife.png/800px-121212_2_OpenSwissKnife.png" id="110" name="Google Shape;110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475" y="1786700"/>
            <a:ext cx="4136124" cy="20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Common themes of Wikimedia projects</a:t>
            </a:r>
            <a:endParaRPr/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729450" y="1926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closely integrated content, infrastructure and communities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content that is public, free to read and free to reuse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presented using free and open-source software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-GB"/>
              <a:t>part of the broader open movement</a:t>
            </a:r>
            <a:endParaRPr b="1"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a whole ecosystem of different ways to contribute: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reviewing existing materials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improving existing content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improving the presentation of content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improving the software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adding new information, code etc.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helping with community building</a:t>
            </a:r>
            <a:endParaRPr/>
          </a:p>
          <a:p>
            <a:pPr indent="-28797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GB"/>
              <a:t>…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lay people and experts collaborating on all aspects of the projects</a:t>
            </a:r>
            <a:endParaRPr/>
          </a:p>
          <a:p>
            <a:pPr indent="-29876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/>
              <a:t>nurturing a global network of volunteer-driven subcommunities that work together towards shared goals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196050" y="404250"/>
            <a:ext cx="8912700" cy="8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Interactions between citizen science &amp; Wikimedia projects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231250" y="1581975"/>
            <a:ext cx="8912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For </a:t>
            </a:r>
            <a:r>
              <a:rPr lang="en-GB">
                <a:highlight>
                  <a:srgbClr val="FF9900"/>
                </a:highlight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=“Wikimedia” and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=“citizen science”, see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dedicated talk at ICEI 2018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</a:pPr>
            <a:r>
              <a:rPr lang="en-GB">
                <a:highlight>
                  <a:srgbClr val="FF9900"/>
                </a:highlight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projects are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Providing information about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including on some specific projects or actors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Collecting information about topics that are - or could be - the subject of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projects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Integrating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information across languages, domains of knowledge, geographic location and time scales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Exposing their information in a variety of open ways to both humans and machines, which facilitates the use and reuse elsewhere, including in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projects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Developing and maintaining software that can be used by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projects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Reusing materials from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projects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Now consider swapping </a:t>
            </a:r>
            <a:r>
              <a:rPr lang="en-GB">
                <a:highlight>
                  <a:srgbClr val="FF9900"/>
                </a:highlight>
                <a:latin typeface="Lato"/>
                <a:ea typeface="Lato"/>
                <a:cs typeface="Lato"/>
                <a:sym typeface="Lato"/>
              </a:rPr>
              <a:t>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GB">
                <a:highlight>
                  <a:srgbClr val="00FFFF"/>
                </a:highlight>
                <a:latin typeface="Lato"/>
                <a:ea typeface="Lato"/>
                <a:cs typeface="Lato"/>
                <a:sym typeface="Lato"/>
              </a:rPr>
              <a:t>Y</a:t>
            </a:r>
            <a:endParaRPr>
              <a:highlight>
                <a:srgbClr val="00FFFF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 Coverage of citizen science-related matters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231250" y="1277175"/>
            <a:ext cx="89127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Wikipedia ⇒ encyclopedic articles about 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Wikimania ⇒ community exchanges around 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Wikibooks ⇒ citizen science-related books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Meta ⇒ citizen science-related discussions and coordination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Wikiquote ⇒ citizen science-related quotes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Wikispecies ⇒ species and higher-order taxa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MediaWiki ⇒ software to run all these wikis and many others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Incubator ⇒ projects-to-be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Wikidata ⇒ general reference information, e.g. 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Wikivoyage ⇒ citizen science-related travel information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Wikiversity ⇒ citizen science-related coursework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Wiktionary ⇒ translations of citizen science-related words and phrases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Wikinews ⇒ citizen science-related 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Wikisource ⇒ citizen science-related texts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Wikimedia Commons ⇒ citizen science-related media files, e.g. maps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Wikimedia community: citizen science-related edit-a-thons, mapathons etc.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905" y="1143975"/>
            <a:ext cx="3401274" cy="21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25" y="1677375"/>
            <a:ext cx="4866351" cy="260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2/2d/Wikimedia_logo_family_complete-2021.svg/1024px-Wikimedia_logo_family_complete-2021.svg.png"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231250" y="1277175"/>
            <a:ext cx="378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Wikipedia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encyclopedic articles about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19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1600" y="1968975"/>
            <a:ext cx="3540418" cy="29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6025" y="2728729"/>
            <a:ext cx="5609250" cy="21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29600" y="1033986"/>
            <a:ext cx="933450" cy="3980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Wikimania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community exchanges around Wikimedia-related matters, e.g. citizen science-related topics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" name="Google Shape;144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750" y="2603250"/>
            <a:ext cx="5193650" cy="22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045175"/>
            <a:ext cx="3803351" cy="238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2/2d/Wikimedia_logo_family_complete-2021.svg/1024px-Wikimedia_logo_family_complete-2021.svg.png"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231250" y="1277175"/>
            <a:ext cx="891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Wikibooks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citizen science-related books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21"/>
          <p:cNvSpPr txBox="1"/>
          <p:nvPr>
            <p:ph type="title"/>
          </p:nvPr>
        </p:nvSpPr>
        <p:spPr>
          <a:xfrm>
            <a:off x="1567650" y="4804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Coverage of citizen science-related matters</a:t>
            </a:r>
            <a:endParaRPr/>
          </a:p>
        </p:txBody>
      </p:sp>
      <p:pic>
        <p:nvPicPr>
          <p:cNvPr id="154" name="Google Shape;154;p2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740375"/>
            <a:ext cx="4095159" cy="29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4750" y="1740375"/>
            <a:ext cx="4619200" cy="262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8449" y="3190129"/>
            <a:ext cx="4744051" cy="15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